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9" r:id="rId4"/>
    <p:sldId id="261" r:id="rId5"/>
    <p:sldId id="258"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D6A05A-3456-4A89-9F78-79FBFAFCA8AA}" type="datetimeFigureOut">
              <a:rPr lang="en-US" smtClean="0"/>
              <a:t>6/27/2014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D74742-96B4-4221-AD4D-69539FE73575}"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A7546D3-E3DB-49B2-969C-72211E0E73A9}" type="datetime1">
              <a:rPr lang="en-US" smtClean="0"/>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B0E273-2EB3-4B8B-9A09-23D4CD9A74A1}" type="datetime1">
              <a:rPr lang="en-US" smtClean="0"/>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C36774-4A1A-4447-BBE1-8FE51DACC2E2}" type="datetime1">
              <a:rPr lang="en-US" smtClean="0"/>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A54214C-CFB2-458E-835E-3F3C047F66C0}" type="datetime1">
              <a:rPr lang="en-US" smtClean="0"/>
              <a:t>6/27/2014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2C883B-ACF1-4BAC-B0F8-5A656C89839F}" type="datetime1">
              <a:rPr lang="en-US" smtClean="0"/>
              <a:t>6/27/2014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69BF8E2-C73E-4B4A-B563-8A1C8AD0FFB5}" type="datetime1">
              <a:rPr lang="en-US" smtClean="0"/>
              <a:t>6/27/2014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E18829-068D-4CD2-ACC5-CCD5706C7D22}" type="datetime1">
              <a:rPr lang="en-US" smtClean="0"/>
              <a:t>6/27/2014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3AEB1E-6C3B-426D-A27A-8A3861932E85}" type="datetime1">
              <a:rPr lang="en-US" smtClean="0"/>
              <a:t>6/27/2014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5A254E-9135-4EFF-B3AD-C01BA7E5DB80}" type="datetime1">
              <a:rPr lang="en-US" smtClean="0"/>
              <a:t>6/27/2014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1F7D27-E2CA-4475-A2C6-B26A63C26761}" type="datetime1">
              <a:rPr lang="en-US" smtClean="0"/>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2579BA-4731-441D-B7B0-88E56D6499CD}" type="datetime1">
              <a:rPr lang="en-US" smtClean="0"/>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C1AE95-6218-4E99-81A0-75444DCAC74B}" type="datetime1">
              <a:rPr lang="en-US" smtClean="0"/>
              <a:t>6/27/2014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smtClean="0">
                <a:latin typeface="Times New Roman" pitchFamily="18" charset="0"/>
                <a:cs typeface="Times New Roman" pitchFamily="18" charset="0"/>
              </a:rPr>
              <a:t>Regulatory Administrative Institutions</a:t>
            </a:r>
            <a:br>
              <a:rPr lang="en-US" sz="3600" b="1"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MPA 517</a:t>
            </a:r>
            <a:endParaRPr lang="en-US" sz="3600" dirty="0"/>
          </a:p>
        </p:txBody>
      </p:sp>
      <p:sp>
        <p:nvSpPr>
          <p:cNvPr id="3" name="Subtitle 2"/>
          <p:cNvSpPr>
            <a:spLocks noGrp="1"/>
          </p:cNvSpPr>
          <p:nvPr>
            <p:ph type="subTitle" idx="1"/>
          </p:nvPr>
        </p:nvSpPr>
        <p:spPr/>
        <p:txBody>
          <a:bodyPr/>
          <a:lstStyle/>
          <a:p>
            <a:pPr algn="r"/>
            <a:r>
              <a:rPr lang="en-US" b="1" dirty="0" smtClean="0">
                <a:solidFill>
                  <a:schemeClr val="tx1"/>
                </a:solidFill>
              </a:rPr>
              <a:t>Lecture-24</a:t>
            </a:r>
            <a:endParaRPr lang="en-US" b="1" dirty="0">
              <a:solidFill>
                <a:schemeClr val="tx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normAutofit fontScale="92500" lnSpcReduction="10000"/>
          </a:bodyPr>
          <a:lstStyle/>
          <a:p>
            <a:pPr algn="just"/>
            <a:r>
              <a:rPr lang="en-US" dirty="0" smtClean="0"/>
              <a:t>The Pakistan Water and Power Development Authority (WAPDA) was established through an act of parliament in February 1958 for integrated and rapid development and maintenance of water and power resources of the Country. </a:t>
            </a:r>
          </a:p>
          <a:p>
            <a:pPr algn="just"/>
            <a:endParaRPr lang="en-US" dirty="0" smtClean="0"/>
          </a:p>
          <a:p>
            <a:pPr algn="just"/>
            <a:r>
              <a:rPr lang="en-US" dirty="0" smtClean="0"/>
              <a:t>This includes controlling soil salinity and water logging to rehabilitate the affected land in order to strengthen the predominantly agricultural economy of the Country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normAutofit fontScale="90000"/>
          </a:bodyPr>
          <a:lstStyle/>
          <a:p>
            <a:pPr algn="r"/>
            <a:r>
              <a:rPr lang="en-US" b="1" dirty="0" smtClean="0"/>
              <a:t>WAPDA Water vision 2025</a:t>
            </a:r>
            <a:br>
              <a:rPr lang="en-US" b="1" dirty="0" smtClean="0"/>
            </a:br>
            <a:endParaRPr lang="en-US" b="1" dirty="0"/>
          </a:p>
        </p:txBody>
      </p:sp>
      <p:sp>
        <p:nvSpPr>
          <p:cNvPr id="3" name="Content Placeholder 2"/>
          <p:cNvSpPr>
            <a:spLocks noGrp="1"/>
          </p:cNvSpPr>
          <p:nvPr>
            <p:ph idx="1"/>
          </p:nvPr>
        </p:nvSpPr>
        <p:spPr>
          <a:xfrm>
            <a:off x="457200" y="1219200"/>
            <a:ext cx="8229600" cy="5334000"/>
          </a:xfrm>
        </p:spPr>
        <p:txBody>
          <a:bodyPr>
            <a:normAutofit fontScale="70000" lnSpcReduction="20000"/>
          </a:bodyPr>
          <a:lstStyle/>
          <a:p>
            <a:pPr algn="just"/>
            <a:endParaRPr lang="en-US" dirty="0" smtClean="0"/>
          </a:p>
          <a:p>
            <a:pPr algn="just"/>
            <a:r>
              <a:rPr lang="en-US" dirty="0" smtClean="0"/>
              <a:t>WAPDA has formulated a comprehensive $25–33 billion National Water Resource and Hydropower Development Programme, entitled Water Vision 2025.</a:t>
            </a:r>
          </a:p>
          <a:p>
            <a:pPr algn="just"/>
            <a:endParaRPr lang="en-US" dirty="0" smtClean="0"/>
          </a:p>
          <a:p>
            <a:pPr algn="just"/>
            <a:r>
              <a:rPr lang="en-US" dirty="0" smtClean="0"/>
              <a:t>The Water Vision 2025 projects are expected to generate 16,000 MW of hydroelectricity. Other goals are to prevent water shortages, limit drought and increase water storage for a growing population. </a:t>
            </a:r>
          </a:p>
          <a:p>
            <a:pPr algn="just"/>
            <a:endParaRPr lang="en-US" dirty="0" smtClean="0"/>
          </a:p>
          <a:p>
            <a:pPr algn="just"/>
            <a:r>
              <a:rPr lang="en-US" dirty="0" smtClean="0"/>
              <a:t>Five massive hydropower projects have been announced by the President of Pakistan; these are to be completed by 2016, with a generation capacity of 9,500 MW. </a:t>
            </a:r>
          </a:p>
          <a:p>
            <a:pPr algn="just"/>
            <a:endParaRPr lang="en-US" dirty="0" smtClean="0"/>
          </a:p>
          <a:p>
            <a:pPr algn="just"/>
            <a:r>
              <a:rPr lang="en-US" dirty="0" smtClean="0"/>
              <a:t>Two of the projects are ready for construction, while three are in the stages of feasibility studies and preparation of tender documents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pPr algn="r"/>
            <a:r>
              <a:rPr lang="en-US" sz="3200" b="1" dirty="0" smtClean="0"/>
              <a:t>Public Procurement Regulatory Authority</a:t>
            </a:r>
            <a:endParaRPr lang="en-US" sz="3200" b="1" dirty="0"/>
          </a:p>
        </p:txBody>
      </p:sp>
      <p:sp>
        <p:nvSpPr>
          <p:cNvPr id="3" name="Content Placeholder 2"/>
          <p:cNvSpPr>
            <a:spLocks noGrp="1"/>
          </p:cNvSpPr>
          <p:nvPr>
            <p:ph idx="1"/>
          </p:nvPr>
        </p:nvSpPr>
        <p:spPr>
          <a:xfrm>
            <a:off x="457200" y="1371600"/>
            <a:ext cx="8229600" cy="5029200"/>
          </a:xfrm>
        </p:spPr>
        <p:txBody>
          <a:bodyPr>
            <a:normAutofit fontScale="77500" lnSpcReduction="20000"/>
          </a:bodyPr>
          <a:lstStyle/>
          <a:p>
            <a:pPr algn="just"/>
            <a:r>
              <a:rPr lang="en-US" dirty="0" smtClean="0"/>
              <a:t>The Public Procurement Regulatory Authority is an autonomous body endowed with the responsibility of prescribing regulations and procedures for public procurements by Federal Government owned public sector organizations </a:t>
            </a:r>
          </a:p>
          <a:p>
            <a:pPr algn="just"/>
            <a:endParaRPr lang="en-US" dirty="0" smtClean="0"/>
          </a:p>
          <a:p>
            <a:pPr algn="just"/>
            <a:r>
              <a:rPr lang="en-US" dirty="0" smtClean="0"/>
              <a:t>Main aim is to improve governance, management, transparency, accountability and quality of</a:t>
            </a:r>
            <a:br>
              <a:rPr lang="en-US" dirty="0" smtClean="0"/>
            </a:br>
            <a:r>
              <a:rPr lang="en-US" dirty="0" smtClean="0"/>
              <a:t>public procurement of goods, works and services.</a:t>
            </a:r>
          </a:p>
          <a:p>
            <a:pPr algn="just"/>
            <a:endParaRPr lang="en-US" dirty="0" smtClean="0"/>
          </a:p>
          <a:p>
            <a:pPr algn="just"/>
            <a:r>
              <a:rPr lang="en-US" dirty="0" smtClean="0"/>
              <a:t> It is also endowed with the responsibility of monitoring procurement by public sector agencies/organizations and has been delegated necessary powers under the Public Procurement Regulatory Authority Ordinance 2002.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r>
              <a:rPr lang="en-US" dirty="0" smtClean="0"/>
              <a:t>Oil and Gas Regulatory Authority (OGRA)</a:t>
            </a:r>
          </a:p>
          <a:p>
            <a:r>
              <a:rPr lang="en-US" b="1" dirty="0" smtClean="0"/>
              <a:t>Ministry of Petroleum &amp; Natural Resources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pPr algn="r"/>
            <a:r>
              <a:rPr lang="en-US" dirty="0" smtClean="0"/>
              <a:t/>
            </a:r>
            <a:br>
              <a:rPr lang="en-US" dirty="0" smtClean="0"/>
            </a:br>
            <a:r>
              <a:rPr lang="en-US" dirty="0" smtClean="0"/>
              <a:t> </a:t>
            </a:r>
            <a:br>
              <a:rPr lang="en-US" dirty="0" smtClean="0"/>
            </a:br>
            <a:r>
              <a:rPr lang="en-US" b="1" dirty="0" smtClean="0"/>
              <a:t>INTRODUCTION</a:t>
            </a:r>
            <a:r>
              <a:rPr lang="en-US" dirty="0" smtClean="0"/>
              <a:t/>
            </a:r>
            <a:br>
              <a:rPr lang="en-US" dirty="0" smtClean="0"/>
            </a:br>
            <a:endParaRPr lang="en-US" dirty="0"/>
          </a:p>
        </p:txBody>
      </p:sp>
      <p:sp>
        <p:nvSpPr>
          <p:cNvPr id="3" name="Content Placeholder 2"/>
          <p:cNvSpPr>
            <a:spLocks noGrp="1"/>
          </p:cNvSpPr>
          <p:nvPr>
            <p:ph idx="1"/>
          </p:nvPr>
        </p:nvSpPr>
        <p:spPr>
          <a:xfrm>
            <a:off x="457200" y="1295400"/>
            <a:ext cx="8229600" cy="4830763"/>
          </a:xfrm>
        </p:spPr>
        <p:txBody>
          <a:bodyPr>
            <a:normAutofit fontScale="77500" lnSpcReduction="20000"/>
          </a:bodyPr>
          <a:lstStyle/>
          <a:p>
            <a:pPr algn="just"/>
            <a:endParaRPr lang="en-US" dirty="0" smtClean="0"/>
          </a:p>
          <a:p>
            <a:pPr algn="just"/>
            <a:r>
              <a:rPr lang="en-US" dirty="0" smtClean="0"/>
              <a:t>Oil and Gas Regulatory Authority (OGRA) has been set up under the Oil and Gas Regulatory Authority Ordinance dated 28th March 2002 to foster competition, increase private investment and ownership in the midstream and downstream petroleum industry, protect the public interest while respecting individual rights and provide effective and efficient regulations. </a:t>
            </a:r>
          </a:p>
          <a:p>
            <a:endParaRPr lang="en-US" dirty="0" smtClean="0"/>
          </a:p>
          <a:p>
            <a:pPr algn="just"/>
            <a:r>
              <a:rPr lang="en-US" dirty="0" smtClean="0"/>
              <a:t>As laid down in the Ordinance, the Authority comprises one Chairman and three members. To create a working environment where the interests of all stakeholders namely the Consumer, Investor &amp; the Government is protected through Independent &amp; Fair Regulatory practices.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rmAutofit fontScale="85000" lnSpcReduction="20000"/>
          </a:bodyPr>
          <a:lstStyle/>
          <a:p>
            <a:pPr algn="just"/>
            <a:endParaRPr lang="en-US" dirty="0" smtClean="0"/>
          </a:p>
          <a:p>
            <a:pPr algn="just"/>
            <a:r>
              <a:rPr lang="en-US" dirty="0" smtClean="0"/>
              <a:t>Upon the establishment of OGRA on 28th March, 2002 the Natural Gas Regulatory Authority (NGRA) was subsumed by the OGRA. </a:t>
            </a:r>
          </a:p>
          <a:p>
            <a:pPr algn="just"/>
            <a:endParaRPr lang="en-US" dirty="0" smtClean="0"/>
          </a:p>
          <a:p>
            <a:pPr algn="just"/>
            <a:r>
              <a:rPr lang="en-US" dirty="0" smtClean="0"/>
              <a:t>All properties and works done by the NGRA were transferred to and protected under the OGRA Ordinance. </a:t>
            </a:r>
          </a:p>
          <a:p>
            <a:pPr algn="just"/>
            <a:endParaRPr lang="en-US" dirty="0" smtClean="0"/>
          </a:p>
          <a:p>
            <a:pPr algn="just"/>
            <a:r>
              <a:rPr lang="en-US" dirty="0" smtClean="0"/>
              <a:t>OGRA was, therefore, in a position to start its functions in respect to natural gas immediately upon its establishment. </a:t>
            </a:r>
          </a:p>
          <a:p>
            <a:pPr algn="just">
              <a:buNone/>
            </a:pP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lstStyle/>
          <a:p>
            <a:pPr algn="just"/>
            <a:endParaRPr lang="en-US" dirty="0" smtClean="0"/>
          </a:p>
          <a:p>
            <a:pPr algn="just"/>
            <a:r>
              <a:rPr lang="en-US" dirty="0" smtClean="0"/>
              <a:t>The Federal Government has now </a:t>
            </a:r>
            <a:r>
              <a:rPr lang="en-US" dirty="0" err="1" smtClean="0"/>
              <a:t>w.e.f</a:t>
            </a:r>
            <a:r>
              <a:rPr lang="en-US" dirty="0" smtClean="0"/>
              <a:t>. March 15, 2003 assigned functions for the regulation of activities relating to LPG (Liquefied Petroleum Gas) and CNG (Compressed Natural Gas) sectors in the country to the Oil and Gas Regulatory Authority and has designated the OGRA as an Authority in place of the Director General (Gas) of the Ministry of Petroleum and Natural Resources.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b="1" dirty="0" smtClean="0"/>
              <a:t>Inspection of POL Depots</a:t>
            </a:r>
            <a:endParaRPr lang="en-US" dirty="0"/>
          </a:p>
        </p:txBody>
      </p:sp>
      <p:sp>
        <p:nvSpPr>
          <p:cNvPr id="3" name="Content Placeholder 2"/>
          <p:cNvSpPr>
            <a:spLocks noGrp="1"/>
          </p:cNvSpPr>
          <p:nvPr>
            <p:ph idx="1"/>
          </p:nvPr>
        </p:nvSpPr>
        <p:spPr>
          <a:xfrm>
            <a:off x="457200" y="1143000"/>
            <a:ext cx="8229600" cy="4983163"/>
          </a:xfrm>
        </p:spPr>
        <p:txBody>
          <a:bodyPr>
            <a:normAutofit fontScale="77500" lnSpcReduction="20000"/>
          </a:bodyPr>
          <a:lstStyle/>
          <a:p>
            <a:pPr algn="just">
              <a:buNone/>
            </a:pPr>
            <a:r>
              <a:rPr lang="en-US" dirty="0" smtClean="0"/>
              <a:t>	</a:t>
            </a:r>
          </a:p>
          <a:p>
            <a:pPr algn="just">
              <a:buNone/>
            </a:pPr>
            <a:r>
              <a:rPr lang="en-US" dirty="0" smtClean="0"/>
              <a:t>	Oil &amp; Gas Regulatory Authority (OGRA) in order to monitor the movements of Petroleum products to the special freight areas </a:t>
            </a:r>
            <a:r>
              <a:rPr lang="en-US" dirty="0" err="1" smtClean="0"/>
              <a:t>i.e</a:t>
            </a:r>
            <a:r>
              <a:rPr lang="en-US" dirty="0" smtClean="0"/>
              <a:t> </a:t>
            </a:r>
            <a:r>
              <a:rPr lang="en-US" dirty="0" err="1" smtClean="0"/>
              <a:t>Gilgit</a:t>
            </a:r>
            <a:r>
              <a:rPr lang="en-US" dirty="0" smtClean="0"/>
              <a:t> </a:t>
            </a:r>
            <a:r>
              <a:rPr lang="en-US" dirty="0" err="1" smtClean="0"/>
              <a:t>Baltistan</a:t>
            </a:r>
            <a:r>
              <a:rPr lang="en-US" dirty="0" smtClean="0"/>
              <a:t> and AJK conducts one month inspections of POL Depots.</a:t>
            </a:r>
          </a:p>
          <a:p>
            <a:pPr algn="just">
              <a:buNone/>
            </a:pPr>
            <a:endParaRPr lang="en-US" dirty="0" smtClean="0"/>
          </a:p>
          <a:p>
            <a:pPr algn="just">
              <a:buNone/>
            </a:pPr>
            <a:r>
              <a:rPr lang="en-US" dirty="0" smtClean="0"/>
              <a:t>	During these inspections, the movements of tank </a:t>
            </a:r>
            <a:r>
              <a:rPr lang="en-US" dirty="0" err="1" smtClean="0"/>
              <a:t>lorrys</a:t>
            </a:r>
            <a:r>
              <a:rPr lang="en-US" dirty="0" smtClean="0"/>
              <a:t> along with petroleum supplies to the said areas were physically monitored. </a:t>
            </a:r>
          </a:p>
          <a:p>
            <a:pPr algn="just">
              <a:buNone/>
            </a:pPr>
            <a:endParaRPr lang="en-US" dirty="0" smtClean="0"/>
          </a:p>
          <a:p>
            <a:pPr algn="just">
              <a:buNone/>
            </a:pPr>
            <a:r>
              <a:rPr lang="en-US" dirty="0" smtClean="0"/>
              <a:t>	The discrepancies noted during the inspections were discussed with the Oil Marketing Companies in the </a:t>
            </a:r>
            <a:r>
              <a:rPr lang="en-US" dirty="0" err="1" smtClean="0"/>
              <a:t>sesssion</a:t>
            </a:r>
            <a:r>
              <a:rPr lang="en-US" dirty="0" smtClean="0"/>
              <a:t> meeting and further course of action is being taken in accordance with the Rules and the prevailing Law.</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200" b="1" dirty="0" smtClean="0"/>
              <a:t>Ministry of Petroleum &amp; Natural Resources</a:t>
            </a:r>
            <a:endParaRPr lang="en-US" sz="3200" b="1" dirty="0"/>
          </a:p>
        </p:txBody>
      </p:sp>
      <p:sp>
        <p:nvSpPr>
          <p:cNvPr id="3" name="Content Placeholder 2"/>
          <p:cNvSpPr>
            <a:spLocks noGrp="1"/>
          </p:cNvSpPr>
          <p:nvPr>
            <p:ph idx="1"/>
          </p:nvPr>
        </p:nvSpPr>
        <p:spPr/>
        <p:txBody>
          <a:bodyPr/>
          <a:lstStyle/>
          <a:p>
            <a:pPr algn="just"/>
            <a:r>
              <a:rPr lang="en-US" dirty="0" smtClean="0"/>
              <a:t>Petroleum &amp; Natural Resources Division was created in April 1977. </a:t>
            </a:r>
          </a:p>
          <a:p>
            <a:pPr algn="just"/>
            <a:endParaRPr lang="en-US" dirty="0" smtClean="0"/>
          </a:p>
          <a:p>
            <a:pPr algn="just"/>
            <a:r>
              <a:rPr lang="en-US" dirty="0" smtClean="0"/>
              <a:t>Prior to that Petroleum and Natural Resources was part of the Ministry of Fuel, Power and Natural Resources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Mission Statement</a:t>
            </a:r>
            <a:endParaRPr lang="en-US" dirty="0"/>
          </a:p>
        </p:txBody>
      </p:sp>
      <p:sp>
        <p:nvSpPr>
          <p:cNvPr id="3" name="Content Placeholder 2"/>
          <p:cNvSpPr>
            <a:spLocks noGrp="1"/>
          </p:cNvSpPr>
          <p:nvPr>
            <p:ph idx="1"/>
          </p:nvPr>
        </p:nvSpPr>
        <p:spPr/>
        <p:txBody>
          <a:bodyPr/>
          <a:lstStyle/>
          <a:p>
            <a:pPr algn="just"/>
            <a:r>
              <a:rPr lang="en-US" dirty="0" smtClean="0"/>
              <a:t>To ensure availability and security of sustainable supply of oil and gas for economic development and strategic requirements of Pakistan and to coordinate development of natural resources of energy and minerals.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Ministry Organogram for website 26November2013(1).jpg"/>
          <p:cNvPicPr>
            <a:picLocks noGrp="1" noChangeAspect="1"/>
          </p:cNvPicPr>
          <p:nvPr>
            <p:ph idx="1"/>
          </p:nvPr>
        </p:nvPicPr>
        <p:blipFill>
          <a:blip r:embed="rId2" cstate="print"/>
          <a:stretch>
            <a:fillRect/>
          </a:stretch>
        </p:blipFill>
        <p:spPr>
          <a:xfrm>
            <a:off x="761999" y="609600"/>
            <a:ext cx="7848601" cy="5516563"/>
          </a:xfrm>
          <a:prstGeom prst="rect">
            <a:avLst/>
          </a:prstGeom>
          <a:ln w="228600" cap="sq" cmpd="thickThin">
            <a:solidFill>
              <a:srgbClr val="000000"/>
            </a:solidFill>
            <a:prstDash val="solid"/>
            <a:miter lim="800000"/>
          </a:ln>
          <a:effectLst>
            <a:innerShdw blurRad="76200">
              <a:srgbClr val="000000"/>
            </a:innerShdw>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Wings</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Directorate General of Gas</a:t>
            </a:r>
            <a:endParaRPr lang="en-US" b="1" dirty="0" smtClean="0"/>
          </a:p>
          <a:p>
            <a:r>
              <a:rPr lang="en-US" dirty="0" smtClean="0"/>
              <a:t>Directorate General of LNG &amp; LPG</a:t>
            </a:r>
            <a:endParaRPr lang="en-US" b="1" dirty="0" smtClean="0"/>
          </a:p>
          <a:p>
            <a:r>
              <a:rPr lang="en-US" dirty="0" smtClean="0"/>
              <a:t>Directorate General of Oil</a:t>
            </a:r>
          </a:p>
          <a:p>
            <a:r>
              <a:rPr lang="en-US" dirty="0" smtClean="0"/>
              <a:t>Directorate General of Petroleum Concession</a:t>
            </a:r>
            <a:endParaRPr lang="en-US" b="1" dirty="0" smtClean="0"/>
          </a:p>
          <a:p>
            <a:r>
              <a:rPr lang="en-US" dirty="0" smtClean="0"/>
              <a:t>Directorate General of Refineries</a:t>
            </a:r>
            <a:endParaRPr lang="en-US" b="1" dirty="0" smtClean="0"/>
          </a:p>
          <a:p>
            <a:r>
              <a:rPr lang="en-US" dirty="0" smtClean="0"/>
              <a:t>Human Resource and Administration Wing</a:t>
            </a:r>
            <a:endParaRPr lang="en-US" b="1" dirty="0" smtClean="0"/>
          </a:p>
          <a:p>
            <a:r>
              <a:rPr lang="en-US" dirty="0" smtClean="0"/>
              <a:t>International Joint Venture Wing</a:t>
            </a:r>
            <a:endParaRPr lang="en-US" b="1" dirty="0" smtClean="0"/>
          </a:p>
          <a:p>
            <a:r>
              <a:rPr lang="en-US" dirty="0" smtClean="0"/>
              <a:t>Mineral Wing</a:t>
            </a:r>
            <a:endParaRPr lang="en-US" b="1" dirty="0" smtClean="0"/>
          </a:p>
          <a:p>
            <a:r>
              <a:rPr lang="en-US" dirty="0" smtClean="0"/>
              <a:t>Policy Wing</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533400"/>
          </a:xfrm>
        </p:spPr>
        <p:txBody>
          <a:bodyPr>
            <a:noAutofit/>
          </a:bodyPr>
          <a:lstStyle/>
          <a:p>
            <a:pPr algn="r"/>
            <a:r>
              <a:rPr lang="en-US" sz="3200" b="1" dirty="0" smtClean="0"/>
              <a:t>Directorate General of Gas-FUNCTIONS</a:t>
            </a:r>
            <a:br>
              <a:rPr lang="en-US" sz="3200" b="1" dirty="0" smtClean="0"/>
            </a:br>
            <a:endParaRPr lang="en-US" sz="3200" dirty="0"/>
          </a:p>
        </p:txBody>
      </p:sp>
      <p:sp>
        <p:nvSpPr>
          <p:cNvPr id="3" name="Content Placeholder 2"/>
          <p:cNvSpPr>
            <a:spLocks noGrp="1"/>
          </p:cNvSpPr>
          <p:nvPr>
            <p:ph idx="1"/>
          </p:nvPr>
        </p:nvSpPr>
        <p:spPr>
          <a:xfrm>
            <a:off x="457200" y="1295400"/>
            <a:ext cx="8229600" cy="5181600"/>
          </a:xfrm>
        </p:spPr>
        <p:txBody>
          <a:bodyPr>
            <a:normAutofit fontScale="77500" lnSpcReduction="20000"/>
          </a:bodyPr>
          <a:lstStyle/>
          <a:p>
            <a:pPr algn="just" fontAlgn="base"/>
            <a:r>
              <a:rPr lang="en-US" dirty="0" smtClean="0"/>
              <a:t>Formulation of the Government Policies regarding Natural Gas, Liquefied Petroleum Gas (LPG), Liquefied Natural Gas (LNG), Compressed Natural Gas (CNG)</a:t>
            </a:r>
          </a:p>
          <a:p>
            <a:pPr algn="just" fontAlgn="base"/>
            <a:endParaRPr lang="en-US" dirty="0" smtClean="0"/>
          </a:p>
          <a:p>
            <a:pPr algn="just" fontAlgn="base"/>
            <a:r>
              <a:rPr lang="en-US" dirty="0" smtClean="0"/>
              <a:t>Assessment and management of gas demand &amp; supply</a:t>
            </a:r>
          </a:p>
          <a:p>
            <a:pPr algn="just" fontAlgn="base"/>
            <a:endParaRPr lang="en-US" dirty="0" smtClean="0"/>
          </a:p>
          <a:p>
            <a:pPr algn="just" fontAlgn="base"/>
            <a:r>
              <a:rPr lang="en-US" dirty="0" smtClean="0"/>
              <a:t>Allocation of gas from new finds to gas utility companies</a:t>
            </a:r>
          </a:p>
          <a:p>
            <a:pPr algn="just" fontAlgn="base"/>
            <a:endParaRPr lang="en-US" dirty="0" smtClean="0"/>
          </a:p>
          <a:p>
            <a:pPr algn="just" fontAlgn="base"/>
            <a:r>
              <a:rPr lang="en-US" dirty="0" smtClean="0"/>
              <a:t>Allocation of Natural Gas from different supply sources to various sectors</a:t>
            </a:r>
          </a:p>
          <a:p>
            <a:pPr algn="just" fontAlgn="base"/>
            <a:endParaRPr lang="en-US" dirty="0" smtClean="0"/>
          </a:p>
          <a:p>
            <a:pPr algn="just" fontAlgn="base"/>
            <a:r>
              <a:rPr lang="en-US" dirty="0" smtClean="0"/>
              <a:t>Review and execution of gas price agreements with producers and gas sales agreements between the producers and the Government nominated buyer;</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sz="3200" b="1" dirty="0" smtClean="0"/>
              <a:t>Directorate General of Gas-FUNCTIONS</a:t>
            </a:r>
            <a:br>
              <a:rPr lang="en-US" sz="3200" b="1" dirty="0" smtClean="0"/>
            </a:br>
            <a:endParaRPr lang="en-US" sz="3200" dirty="0"/>
          </a:p>
        </p:txBody>
      </p:sp>
      <p:sp>
        <p:nvSpPr>
          <p:cNvPr id="3" name="Content Placeholder 2"/>
          <p:cNvSpPr>
            <a:spLocks noGrp="1"/>
          </p:cNvSpPr>
          <p:nvPr>
            <p:ph idx="1"/>
          </p:nvPr>
        </p:nvSpPr>
        <p:spPr>
          <a:xfrm>
            <a:off x="457200" y="1143000"/>
            <a:ext cx="8229600" cy="5410200"/>
          </a:xfrm>
        </p:spPr>
        <p:txBody>
          <a:bodyPr>
            <a:normAutofit fontScale="62500" lnSpcReduction="20000"/>
          </a:bodyPr>
          <a:lstStyle/>
          <a:p>
            <a:pPr algn="just" fontAlgn="base"/>
            <a:endParaRPr lang="en-US" dirty="0" smtClean="0"/>
          </a:p>
          <a:p>
            <a:pPr algn="just" fontAlgn="base"/>
            <a:r>
              <a:rPr lang="en-US" dirty="0" smtClean="0"/>
              <a:t>Assessment of consumers’ gas prices based on the prescribed prices, determined by OGRA and making recommendations to the Government for their fixation</a:t>
            </a:r>
          </a:p>
          <a:p>
            <a:pPr algn="just" fontAlgn="base"/>
            <a:endParaRPr lang="en-US" dirty="0" smtClean="0"/>
          </a:p>
          <a:p>
            <a:pPr algn="just" fontAlgn="base"/>
            <a:r>
              <a:rPr lang="en-US" dirty="0" smtClean="0"/>
              <a:t>Budgeting and monitoring of receipts of Gas Development Surcharge</a:t>
            </a:r>
          </a:p>
          <a:p>
            <a:pPr algn="just" fontAlgn="base"/>
            <a:endParaRPr lang="en-US" dirty="0" smtClean="0"/>
          </a:p>
          <a:p>
            <a:pPr algn="just" fontAlgn="base"/>
            <a:r>
              <a:rPr lang="en-US" dirty="0" smtClean="0"/>
              <a:t>Implementation of the President/PM directives including Gas supply schemes of the Parliamentarians</a:t>
            </a:r>
          </a:p>
          <a:p>
            <a:pPr algn="just" fontAlgn="base"/>
            <a:endParaRPr lang="en-US" dirty="0" smtClean="0"/>
          </a:p>
          <a:p>
            <a:pPr algn="just" fontAlgn="base"/>
            <a:r>
              <a:rPr lang="en-US" dirty="0" smtClean="0"/>
              <a:t>Coordination with Ministry of Interior and Civil Armed Forces etc on issues relating to safety/security of gas pipeline in the country</a:t>
            </a:r>
          </a:p>
          <a:p>
            <a:pPr algn="just" fontAlgn="base"/>
            <a:endParaRPr lang="en-US" dirty="0" smtClean="0"/>
          </a:p>
          <a:p>
            <a:pPr algn="just" fontAlgn="base"/>
            <a:r>
              <a:rPr lang="en-US" dirty="0" smtClean="0"/>
              <a:t>Processing as well as implementation of Cabinet/ECC decisions</a:t>
            </a:r>
          </a:p>
          <a:p>
            <a:pPr algn="just" fontAlgn="base"/>
            <a:endParaRPr lang="en-US" dirty="0" smtClean="0"/>
          </a:p>
          <a:p>
            <a:pPr algn="just" fontAlgn="base"/>
            <a:r>
              <a:rPr lang="en-US" dirty="0" smtClean="0"/>
              <a:t>Parliamentary Business, i.e. Senate/National Assembly Questions, Standing Committees meeting and ensure implementation of their recommendation.</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Directorate General of Oil</a:t>
            </a:r>
            <a:br>
              <a:rPr lang="en-US" b="1" dirty="0" smtClean="0"/>
            </a:br>
            <a:endParaRPr lang="en-US" dirty="0"/>
          </a:p>
        </p:txBody>
      </p:sp>
      <p:sp>
        <p:nvSpPr>
          <p:cNvPr id="3" name="Content Placeholder 2"/>
          <p:cNvSpPr>
            <a:spLocks noGrp="1"/>
          </p:cNvSpPr>
          <p:nvPr>
            <p:ph idx="1"/>
          </p:nvPr>
        </p:nvSpPr>
        <p:spPr>
          <a:xfrm>
            <a:off x="457200" y="1219200"/>
            <a:ext cx="8229600" cy="5334000"/>
          </a:xfrm>
        </p:spPr>
        <p:txBody>
          <a:bodyPr>
            <a:normAutofit fontScale="70000" lnSpcReduction="20000"/>
          </a:bodyPr>
          <a:lstStyle/>
          <a:p>
            <a:pPr algn="just" fontAlgn="base"/>
            <a:endParaRPr lang="en-US" dirty="0" smtClean="0"/>
          </a:p>
          <a:p>
            <a:pPr algn="just" fontAlgn="base"/>
            <a:r>
              <a:rPr lang="en-US" dirty="0" smtClean="0"/>
              <a:t>The Consumption of petroleum products in the country during 2007-2008 was 19.0 million tons.</a:t>
            </a:r>
          </a:p>
          <a:p>
            <a:pPr algn="just" fontAlgn="base"/>
            <a:endParaRPr lang="en-US" dirty="0" smtClean="0"/>
          </a:p>
          <a:p>
            <a:pPr algn="just" fontAlgn="base"/>
            <a:r>
              <a:rPr lang="en-US" dirty="0" smtClean="0"/>
              <a:t> The demand is expected to increase around 1.9 million tones per annum by the year 2010-11. Thereafter, it is expected to further increase to around 26 million tones by the year 2017-18. </a:t>
            </a:r>
          </a:p>
          <a:p>
            <a:pPr algn="just" fontAlgn="base"/>
            <a:endParaRPr lang="en-US" dirty="0" smtClean="0"/>
          </a:p>
          <a:p>
            <a:pPr algn="just" fontAlgn="base"/>
            <a:r>
              <a:rPr lang="en-US" dirty="0" smtClean="0"/>
              <a:t>The production of refined products by the local refineries during the year 2007-08 was 11.0 million tons. </a:t>
            </a:r>
          </a:p>
          <a:p>
            <a:pPr algn="just" fontAlgn="base"/>
            <a:endParaRPr lang="en-US" dirty="0" smtClean="0"/>
          </a:p>
          <a:p>
            <a:pPr algn="just" fontAlgn="base"/>
            <a:r>
              <a:rPr lang="en-US" dirty="0" smtClean="0"/>
              <a:t>The deficit product imports were 9 million tons in 2007-08 while it will remain around 6-8 million tons per annum up to year 2010-11. Thereafter, it is expected to increase to a level of around 14 million tons per annum by the year 2017-18.</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pPr algn="r"/>
            <a:r>
              <a:rPr lang="en-US" sz="3200" b="1" dirty="0" smtClean="0"/>
              <a:t>Petroleum products demand/supply scenario</a:t>
            </a:r>
            <a:endParaRPr lang="en-US" sz="3200" b="1" dirty="0"/>
          </a:p>
        </p:txBody>
      </p:sp>
      <p:graphicFrame>
        <p:nvGraphicFramePr>
          <p:cNvPr id="4" name="Content Placeholder 3"/>
          <p:cNvGraphicFramePr>
            <a:graphicFrameLocks noGrp="1"/>
          </p:cNvGraphicFramePr>
          <p:nvPr>
            <p:ph idx="1"/>
          </p:nvPr>
        </p:nvGraphicFramePr>
        <p:xfrm>
          <a:off x="457201" y="1600199"/>
          <a:ext cx="8229600" cy="4476844"/>
        </p:xfrm>
        <a:graphic>
          <a:graphicData uri="http://schemas.openxmlformats.org/drawingml/2006/table">
            <a:tbl>
              <a:tblPr firstRow="1" bandRow="1">
                <a:tableStyleId>{5C22544A-7EE6-4342-B048-85BDC9FD1C3A}</a:tableStyleId>
              </a:tblPr>
              <a:tblGrid>
                <a:gridCol w="3403554"/>
                <a:gridCol w="1608682"/>
                <a:gridCol w="1608682"/>
                <a:gridCol w="1608682"/>
              </a:tblGrid>
              <a:tr h="780956">
                <a:tc>
                  <a:txBody>
                    <a:bodyPr/>
                    <a:lstStyle/>
                    <a:p>
                      <a:pPr fontAlgn="base">
                        <a:spcAft>
                          <a:spcPts val="0"/>
                        </a:spcAft>
                      </a:pPr>
                      <a:r>
                        <a:rPr lang="en-US" sz="1000" dirty="0">
                          <a:solidFill>
                            <a:srgbClr val="006400"/>
                          </a:solidFill>
                        </a:rPr>
                        <a:t/>
                      </a:r>
                      <a:br>
                        <a:rPr lang="en-US" sz="1000" dirty="0">
                          <a:solidFill>
                            <a:srgbClr val="006400"/>
                          </a:solidFill>
                        </a:rPr>
                      </a:br>
                      <a:endParaRPr lang="en-US" dirty="0"/>
                    </a:p>
                  </a:txBody>
                  <a:tcPr marL="0" marR="0" marT="0" marB="0" anchor="ctr"/>
                </a:tc>
                <a:tc>
                  <a:txBody>
                    <a:bodyPr/>
                    <a:lstStyle/>
                    <a:p>
                      <a:pPr algn="ctr" fontAlgn="base">
                        <a:spcAft>
                          <a:spcPts val="0"/>
                        </a:spcAft>
                      </a:pPr>
                      <a:r>
                        <a:rPr lang="en-US" sz="1800" dirty="0" smtClean="0">
                          <a:solidFill>
                            <a:schemeClr val="tx1"/>
                          </a:solidFill>
                        </a:rPr>
                        <a:t>2007-08</a:t>
                      </a:r>
                      <a:endParaRPr lang="en-US" dirty="0">
                        <a:solidFill>
                          <a:schemeClr val="tx1"/>
                        </a:solidFill>
                      </a:endParaRPr>
                    </a:p>
                  </a:txBody>
                  <a:tcPr marL="0" marR="0" marT="0" marB="0" anchor="ctr"/>
                </a:tc>
                <a:tc>
                  <a:txBody>
                    <a:bodyPr/>
                    <a:lstStyle/>
                    <a:p>
                      <a:pPr marL="0" marR="0" indent="0" algn="ctr" defTabSz="914400" rtl="0" eaLnBrk="1" fontAlgn="base" latinLnBrk="0" hangingPunct="1">
                        <a:lnSpc>
                          <a:spcPct val="100000"/>
                        </a:lnSpc>
                        <a:spcBef>
                          <a:spcPts val="0"/>
                        </a:spcBef>
                        <a:spcAft>
                          <a:spcPts val="0"/>
                        </a:spcAft>
                        <a:buClrTx/>
                        <a:buSzTx/>
                        <a:buFontTx/>
                        <a:buNone/>
                        <a:tabLst/>
                        <a:defRPr/>
                      </a:pPr>
                      <a:endParaRPr lang="en-US" sz="1800" dirty="0" smtClean="0">
                        <a:solidFill>
                          <a:srgbClr val="006400"/>
                        </a:solidFill>
                      </a:endParaRPr>
                    </a:p>
                    <a:p>
                      <a:pPr marL="0" marR="0" indent="0" algn="ctr" defTabSz="914400" rtl="0" eaLnBrk="1" fontAlgn="base" latinLnBrk="0" hangingPunct="1">
                        <a:lnSpc>
                          <a:spcPct val="100000"/>
                        </a:lnSpc>
                        <a:spcBef>
                          <a:spcPts val="0"/>
                        </a:spcBef>
                        <a:spcAft>
                          <a:spcPts val="0"/>
                        </a:spcAft>
                        <a:buClrTx/>
                        <a:buSzTx/>
                        <a:buFontTx/>
                        <a:buNone/>
                        <a:tabLst/>
                        <a:defRPr/>
                      </a:pPr>
                      <a:r>
                        <a:rPr lang="en-US" sz="1800" dirty="0" smtClean="0">
                          <a:solidFill>
                            <a:schemeClr val="tx1"/>
                          </a:solidFill>
                        </a:rPr>
                        <a:t>2011-12</a:t>
                      </a:r>
                      <a:endParaRPr lang="en-US" dirty="0" smtClean="0">
                        <a:solidFill>
                          <a:schemeClr val="tx1"/>
                        </a:solidFill>
                      </a:endParaRPr>
                    </a:p>
                    <a:p>
                      <a:pPr fontAlgn="base">
                        <a:spcAft>
                          <a:spcPts val="0"/>
                        </a:spcAft>
                      </a:pPr>
                      <a:endParaRPr lang="en-US" dirty="0"/>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800" dirty="0" smtClean="0">
                        <a:solidFill>
                          <a:srgbClr val="006400"/>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tx1"/>
                          </a:solidFill>
                        </a:rPr>
                        <a:t>2016-17</a:t>
                      </a:r>
                      <a:endParaRPr lang="en-US" dirty="0" smtClean="0">
                        <a:solidFill>
                          <a:schemeClr val="tx1"/>
                        </a:solidFill>
                      </a:endParaRPr>
                    </a:p>
                    <a:p>
                      <a:endParaRPr lang="en-US" dirty="0"/>
                    </a:p>
                  </a:txBody>
                  <a:tcPr/>
                </a:tc>
              </a:tr>
              <a:tr h="780956">
                <a:tc>
                  <a:txBody>
                    <a:bodyPr/>
                    <a:lstStyle/>
                    <a:p>
                      <a:pPr fontAlgn="base">
                        <a:spcAft>
                          <a:spcPts val="0"/>
                        </a:spcAft>
                      </a:pPr>
                      <a:r>
                        <a:rPr lang="en-US" sz="2000" dirty="0">
                          <a:solidFill>
                            <a:schemeClr val="tx1"/>
                          </a:solidFill>
                        </a:rPr>
                        <a:t>Demand of Petroleum Products</a:t>
                      </a:r>
                    </a:p>
                  </a:txBody>
                  <a:tcPr marL="0" marR="0" marT="0" marB="0" anchor="ctr"/>
                </a:tc>
                <a:tc>
                  <a:txBody>
                    <a:bodyPr/>
                    <a:lstStyle/>
                    <a:p>
                      <a:pPr algn="ctr" fontAlgn="base">
                        <a:spcAft>
                          <a:spcPts val="0"/>
                        </a:spcAft>
                      </a:pPr>
                      <a:r>
                        <a:rPr lang="en-US" sz="2000">
                          <a:solidFill>
                            <a:schemeClr val="tx1"/>
                          </a:solidFill>
                        </a:rPr>
                        <a:t>19</a:t>
                      </a:r>
                    </a:p>
                  </a:txBody>
                  <a:tcPr marL="0" marR="0" marT="0" marB="0" anchor="ctr"/>
                </a:tc>
                <a:tc>
                  <a:txBody>
                    <a:bodyPr/>
                    <a:lstStyle/>
                    <a:p>
                      <a:pPr algn="ctr" fontAlgn="base">
                        <a:spcAft>
                          <a:spcPts val="0"/>
                        </a:spcAft>
                      </a:pPr>
                      <a:r>
                        <a:rPr lang="en-US" sz="2000">
                          <a:solidFill>
                            <a:schemeClr val="tx1"/>
                          </a:solidFill>
                        </a:rPr>
                        <a:t>22.4</a:t>
                      </a:r>
                    </a:p>
                  </a:txBody>
                  <a:tcPr marL="0" marR="0" marT="0" marB="0" anchor="ctr"/>
                </a:tc>
                <a:tc>
                  <a:txBody>
                    <a:bodyPr/>
                    <a:lstStyle/>
                    <a:p>
                      <a:pPr algn="ctr" fontAlgn="base">
                        <a:spcAft>
                          <a:spcPts val="0"/>
                        </a:spcAft>
                      </a:pPr>
                      <a:r>
                        <a:rPr lang="en-US" sz="2000">
                          <a:solidFill>
                            <a:schemeClr val="tx1"/>
                          </a:solidFill>
                        </a:rPr>
                        <a:t>28.4</a:t>
                      </a:r>
                    </a:p>
                  </a:txBody>
                  <a:tcPr marL="0" marR="0" marT="0" marB="0" anchor="ctr"/>
                </a:tc>
              </a:tr>
              <a:tr h="780956">
                <a:tc>
                  <a:txBody>
                    <a:bodyPr/>
                    <a:lstStyle/>
                    <a:p>
                      <a:pPr fontAlgn="base">
                        <a:spcAft>
                          <a:spcPts val="0"/>
                        </a:spcAft>
                      </a:pPr>
                      <a:r>
                        <a:rPr lang="en-US" sz="2000" dirty="0">
                          <a:solidFill>
                            <a:schemeClr val="tx1"/>
                          </a:solidFill>
                        </a:rPr>
                        <a:t>Production from local </a:t>
                      </a:r>
                      <a:r>
                        <a:rPr lang="en-US" sz="2000" dirty="0" smtClean="0">
                          <a:solidFill>
                            <a:schemeClr val="tx1"/>
                          </a:solidFill>
                        </a:rPr>
                        <a:t>Refineries</a:t>
                      </a:r>
                      <a:endParaRPr lang="en-US" sz="2000" dirty="0">
                        <a:solidFill>
                          <a:schemeClr val="tx1"/>
                        </a:solidFill>
                      </a:endParaRPr>
                    </a:p>
                  </a:txBody>
                  <a:tcPr marL="0" marR="0" marT="0" marB="0" anchor="ctr"/>
                </a:tc>
                <a:tc>
                  <a:txBody>
                    <a:bodyPr/>
                    <a:lstStyle/>
                    <a:p>
                      <a:pPr algn="ctr" fontAlgn="base">
                        <a:spcAft>
                          <a:spcPts val="0"/>
                        </a:spcAft>
                      </a:pPr>
                      <a:r>
                        <a:rPr lang="en-US" sz="2000" dirty="0">
                          <a:solidFill>
                            <a:schemeClr val="tx1"/>
                          </a:solidFill>
                        </a:rPr>
                        <a:t>11</a:t>
                      </a:r>
                    </a:p>
                  </a:txBody>
                  <a:tcPr marL="0" marR="0" marT="0" marB="0" anchor="ctr"/>
                </a:tc>
                <a:tc>
                  <a:txBody>
                    <a:bodyPr/>
                    <a:lstStyle/>
                    <a:p>
                      <a:pPr algn="ctr" fontAlgn="base">
                        <a:spcAft>
                          <a:spcPts val="0"/>
                        </a:spcAft>
                      </a:pPr>
                      <a:r>
                        <a:rPr lang="en-US" sz="2000">
                          <a:solidFill>
                            <a:schemeClr val="tx1"/>
                          </a:solidFill>
                        </a:rPr>
                        <a:t>12.4</a:t>
                      </a:r>
                    </a:p>
                  </a:txBody>
                  <a:tcPr marL="0" marR="0" marT="0" marB="0" anchor="ctr"/>
                </a:tc>
                <a:tc>
                  <a:txBody>
                    <a:bodyPr/>
                    <a:lstStyle/>
                    <a:p>
                      <a:pPr algn="ctr" fontAlgn="base">
                        <a:spcAft>
                          <a:spcPts val="0"/>
                        </a:spcAft>
                      </a:pPr>
                      <a:r>
                        <a:rPr lang="en-US" sz="2000">
                          <a:solidFill>
                            <a:schemeClr val="tx1"/>
                          </a:solidFill>
                        </a:rPr>
                        <a:t>13.2</a:t>
                      </a:r>
                    </a:p>
                  </a:txBody>
                  <a:tcPr marL="0" marR="0" marT="0" marB="0" anchor="ctr"/>
                </a:tc>
              </a:tr>
              <a:tr h="780956">
                <a:tc>
                  <a:txBody>
                    <a:bodyPr/>
                    <a:lstStyle/>
                    <a:p>
                      <a:pPr fontAlgn="base">
                        <a:spcAft>
                          <a:spcPts val="0"/>
                        </a:spcAft>
                      </a:pPr>
                      <a:r>
                        <a:rPr lang="en-US" sz="2000" dirty="0">
                          <a:solidFill>
                            <a:schemeClr val="tx1"/>
                          </a:solidFill>
                        </a:rPr>
                        <a:t>Surplus </a:t>
                      </a:r>
                      <a:r>
                        <a:rPr lang="en-US" sz="2000" dirty="0" err="1">
                          <a:solidFill>
                            <a:schemeClr val="tx1"/>
                          </a:solidFill>
                        </a:rPr>
                        <a:t>Naptha</a:t>
                      </a:r>
                      <a:r>
                        <a:rPr lang="en-US" sz="2000" dirty="0">
                          <a:solidFill>
                            <a:schemeClr val="tx1"/>
                          </a:solidFill>
                        </a:rPr>
                        <a:t> / Motor Gasoline available from Exports</a:t>
                      </a:r>
                    </a:p>
                  </a:txBody>
                  <a:tcPr marL="0" marR="0" marT="0" marB="0" anchor="ctr"/>
                </a:tc>
                <a:tc>
                  <a:txBody>
                    <a:bodyPr/>
                    <a:lstStyle/>
                    <a:p>
                      <a:pPr algn="ctr" fontAlgn="base">
                        <a:spcAft>
                          <a:spcPts val="0"/>
                        </a:spcAft>
                      </a:pPr>
                      <a:r>
                        <a:rPr lang="en-US" sz="2000" dirty="0">
                          <a:solidFill>
                            <a:schemeClr val="tx1"/>
                          </a:solidFill>
                        </a:rPr>
                        <a:t>1.3</a:t>
                      </a:r>
                    </a:p>
                  </a:txBody>
                  <a:tcPr marL="0" marR="0" marT="0" marB="0" anchor="ctr"/>
                </a:tc>
                <a:tc>
                  <a:txBody>
                    <a:bodyPr/>
                    <a:lstStyle/>
                    <a:p>
                      <a:pPr algn="ctr" fontAlgn="base">
                        <a:spcAft>
                          <a:spcPts val="0"/>
                        </a:spcAft>
                      </a:pPr>
                      <a:r>
                        <a:rPr lang="en-US" sz="2000" dirty="0">
                          <a:solidFill>
                            <a:schemeClr val="tx1"/>
                          </a:solidFill>
                        </a:rPr>
                        <a:t>1.3</a:t>
                      </a:r>
                    </a:p>
                  </a:txBody>
                  <a:tcPr marL="0" marR="0" marT="0" marB="0" anchor="ctr"/>
                </a:tc>
                <a:tc>
                  <a:txBody>
                    <a:bodyPr/>
                    <a:lstStyle/>
                    <a:p>
                      <a:pPr algn="ctr" fontAlgn="base">
                        <a:spcAft>
                          <a:spcPts val="0"/>
                        </a:spcAft>
                      </a:pPr>
                      <a:r>
                        <a:rPr lang="en-US" sz="2000">
                          <a:solidFill>
                            <a:schemeClr val="tx1"/>
                          </a:solidFill>
                        </a:rPr>
                        <a:t>1.5</a:t>
                      </a:r>
                    </a:p>
                  </a:txBody>
                  <a:tcPr marL="0" marR="0" marT="0" marB="0" anchor="ctr"/>
                </a:tc>
              </a:tr>
              <a:tr h="1219576">
                <a:tc>
                  <a:txBody>
                    <a:bodyPr/>
                    <a:lstStyle/>
                    <a:p>
                      <a:pPr fontAlgn="base">
                        <a:spcAft>
                          <a:spcPts val="0"/>
                        </a:spcAft>
                      </a:pPr>
                      <a:r>
                        <a:rPr lang="en-US" sz="2000">
                          <a:solidFill>
                            <a:schemeClr val="tx1"/>
                          </a:solidFill>
                        </a:rPr>
                        <a:t>Deficit of HSD and FO</a:t>
                      </a:r>
                    </a:p>
                  </a:txBody>
                  <a:tcPr marL="0" marR="0" marT="0" marB="0" anchor="ctr"/>
                </a:tc>
                <a:tc>
                  <a:txBody>
                    <a:bodyPr/>
                    <a:lstStyle/>
                    <a:p>
                      <a:pPr algn="ctr" fontAlgn="base">
                        <a:spcAft>
                          <a:spcPts val="0"/>
                        </a:spcAft>
                      </a:pPr>
                      <a:r>
                        <a:rPr lang="en-US" sz="2000">
                          <a:solidFill>
                            <a:schemeClr val="tx1"/>
                          </a:solidFill>
                        </a:rPr>
                        <a:t>9</a:t>
                      </a:r>
                      <a:br>
                        <a:rPr lang="en-US" sz="2000">
                          <a:solidFill>
                            <a:schemeClr val="tx1"/>
                          </a:solidFill>
                        </a:rPr>
                      </a:br>
                      <a:r>
                        <a:rPr lang="en-US" sz="2000">
                          <a:solidFill>
                            <a:schemeClr val="tx1"/>
                          </a:solidFill>
                        </a:rPr>
                        <a:t/>
                      </a:r>
                      <a:br>
                        <a:rPr lang="en-US" sz="2000">
                          <a:solidFill>
                            <a:schemeClr val="tx1"/>
                          </a:solidFill>
                        </a:rPr>
                      </a:br>
                      <a:endParaRPr lang="en-US" sz="2000">
                        <a:solidFill>
                          <a:schemeClr val="tx1"/>
                        </a:solidFill>
                      </a:endParaRPr>
                    </a:p>
                  </a:txBody>
                  <a:tcPr marL="0" marR="0" marT="0" marB="0" anchor="ctr"/>
                </a:tc>
                <a:tc>
                  <a:txBody>
                    <a:bodyPr/>
                    <a:lstStyle/>
                    <a:p>
                      <a:pPr algn="ctr" fontAlgn="base">
                        <a:spcAft>
                          <a:spcPts val="0"/>
                        </a:spcAft>
                      </a:pPr>
                      <a:r>
                        <a:rPr lang="en-US" sz="2000" dirty="0">
                          <a:solidFill>
                            <a:schemeClr val="tx1"/>
                          </a:solidFill>
                        </a:rPr>
                        <a:t>11.3</a:t>
                      </a:r>
                    </a:p>
                  </a:txBody>
                  <a:tcPr marL="0" marR="0" marT="0" marB="0" anchor="ctr"/>
                </a:tc>
                <a:tc>
                  <a:txBody>
                    <a:bodyPr/>
                    <a:lstStyle/>
                    <a:p>
                      <a:pPr algn="ctr" fontAlgn="base">
                        <a:spcAft>
                          <a:spcPts val="0"/>
                        </a:spcAft>
                      </a:pPr>
                      <a:r>
                        <a:rPr lang="en-US" sz="2000" dirty="0">
                          <a:solidFill>
                            <a:schemeClr val="tx1"/>
                          </a:solidFill>
                        </a:rPr>
                        <a:t>16.6</a:t>
                      </a:r>
                    </a:p>
                  </a:txBody>
                  <a:tcPr marL="0" marR="0" marT="0" marB="0" anchor="ctr"/>
                </a:tc>
              </a:tr>
            </a:tbl>
          </a:graphicData>
        </a:graphic>
      </p:graphicFrame>
      <p:sp>
        <p:nvSpPr>
          <p:cNvPr id="5" name="Slide Number Placeholder 4"/>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60438"/>
          </a:xfrm>
        </p:spPr>
        <p:txBody>
          <a:bodyPr>
            <a:normAutofit fontScale="90000"/>
          </a:bodyPr>
          <a:lstStyle/>
          <a:p>
            <a:pPr algn="r"/>
            <a:r>
              <a:rPr lang="en-US" sz="3200" b="1" dirty="0" smtClean="0"/>
              <a:t>Directorate General of Petroleum Concession</a:t>
            </a:r>
            <a:br>
              <a:rPr lang="en-US" sz="3200" b="1" dirty="0" smtClean="0"/>
            </a:br>
            <a:endParaRPr lang="en-US" sz="3200" dirty="0"/>
          </a:p>
        </p:txBody>
      </p:sp>
      <p:sp>
        <p:nvSpPr>
          <p:cNvPr id="3" name="Content Placeholder 2"/>
          <p:cNvSpPr>
            <a:spLocks noGrp="1"/>
          </p:cNvSpPr>
          <p:nvPr>
            <p:ph idx="1"/>
          </p:nvPr>
        </p:nvSpPr>
        <p:spPr/>
        <p:txBody>
          <a:bodyPr/>
          <a:lstStyle/>
          <a:p>
            <a:pPr algn="just"/>
            <a:r>
              <a:rPr lang="en-US" dirty="0" smtClean="0"/>
              <a:t>Directorate General of Petroleum Concessions is one of the Directorates of the Ministry of Petroleum &amp; Natural Resources functioning as the Regulatory authority for all Upstream Exploration &amp; Production activities in Pakistan.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r"/>
            <a:r>
              <a:rPr lang="en-US" b="1" dirty="0" smtClean="0"/>
              <a:t>FUNCTIONS OF DGPC</a:t>
            </a:r>
            <a:endParaRPr lang="en-US" dirty="0"/>
          </a:p>
        </p:txBody>
      </p:sp>
      <p:sp>
        <p:nvSpPr>
          <p:cNvPr id="3" name="Content Placeholder 2"/>
          <p:cNvSpPr>
            <a:spLocks noGrp="1"/>
          </p:cNvSpPr>
          <p:nvPr>
            <p:ph idx="1"/>
          </p:nvPr>
        </p:nvSpPr>
        <p:spPr>
          <a:xfrm>
            <a:off x="457200" y="1143000"/>
            <a:ext cx="8229600" cy="5334000"/>
          </a:xfrm>
        </p:spPr>
        <p:txBody>
          <a:bodyPr>
            <a:normAutofit fontScale="77500" lnSpcReduction="20000"/>
          </a:bodyPr>
          <a:lstStyle/>
          <a:p>
            <a:pPr algn="just" fontAlgn="base"/>
            <a:r>
              <a:rPr lang="en-US" dirty="0" smtClean="0"/>
              <a:t>Grant of petroleum rights i.e. inspection permits, Exploration licenses, development and production leases;</a:t>
            </a:r>
          </a:p>
          <a:p>
            <a:pPr algn="just" fontAlgn="base"/>
            <a:endParaRPr lang="en-US" dirty="0" smtClean="0"/>
          </a:p>
          <a:p>
            <a:pPr algn="just" fontAlgn="base"/>
            <a:r>
              <a:rPr lang="en-US" dirty="0" smtClean="0"/>
              <a:t>Facilitation of Exploration &amp; Production and Services Companies/activities</a:t>
            </a:r>
          </a:p>
          <a:p>
            <a:pPr algn="just" fontAlgn="base"/>
            <a:endParaRPr lang="en-US" dirty="0" smtClean="0"/>
          </a:p>
          <a:p>
            <a:pPr algn="just" fontAlgn="base"/>
            <a:r>
              <a:rPr lang="en-US" dirty="0" smtClean="0"/>
              <a:t>Oil and Gas fiscal regimes analysis and recommend by adequate policies keeping in view of international practices;</a:t>
            </a:r>
          </a:p>
          <a:p>
            <a:pPr algn="just" fontAlgn="base"/>
            <a:endParaRPr lang="en-US" dirty="0" smtClean="0"/>
          </a:p>
          <a:p>
            <a:pPr algn="just" fontAlgn="base"/>
            <a:r>
              <a:rPr lang="en-US" dirty="0" smtClean="0"/>
              <a:t>Promotion of petroleum exploration, negotiations with foreign and local petroleum exploration companies including petroleum concessions/production sharing agreements under the Petroleum Policy and the Pakistan Petroleum (Exploration and Production) Rules, 2001 &amp; 2003</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r"/>
            <a:r>
              <a:rPr lang="en-US" b="1" dirty="0" smtClean="0"/>
              <a:t>FUNCTIONS OF DGPC</a:t>
            </a:r>
            <a:endParaRPr lang="en-US" dirty="0"/>
          </a:p>
        </p:txBody>
      </p:sp>
      <p:sp>
        <p:nvSpPr>
          <p:cNvPr id="3" name="Content Placeholder 2"/>
          <p:cNvSpPr>
            <a:spLocks noGrp="1"/>
          </p:cNvSpPr>
          <p:nvPr>
            <p:ph idx="1"/>
          </p:nvPr>
        </p:nvSpPr>
        <p:spPr/>
        <p:txBody>
          <a:bodyPr>
            <a:normAutofit fontScale="92500" lnSpcReduction="10000"/>
          </a:bodyPr>
          <a:lstStyle/>
          <a:p>
            <a:pPr algn="just" fontAlgn="base"/>
            <a:r>
              <a:rPr lang="en-US" dirty="0" smtClean="0"/>
              <a:t>Management of Petroleum exploration, development and production operations in accordance with the good international oil field practices, applicable rules and Petroleum Concession.</a:t>
            </a:r>
          </a:p>
          <a:p>
            <a:pPr algn="just" fontAlgn="base"/>
            <a:endParaRPr lang="en-US" dirty="0" smtClean="0"/>
          </a:p>
          <a:p>
            <a:pPr algn="just" fontAlgn="base"/>
            <a:r>
              <a:rPr lang="en-US" dirty="0" smtClean="0"/>
              <a:t>Ensuring realization of the Government receipts (dividend, royalty, rents, application fees etc.) and compilation of investment data and Management and scale of technical data.</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r>
              <a:rPr lang="en-US" b="1" dirty="0" smtClean="0"/>
              <a:t>Oil and Gas Regulatory Authority (OGRA)</a:t>
            </a:r>
          </a:p>
          <a:p>
            <a:r>
              <a:rPr lang="en-US" b="1" dirty="0" smtClean="0"/>
              <a:t>Ministry of Petroleum &amp; Natural Resources</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lstStyle/>
          <a:p>
            <a:r>
              <a:rPr lang="en-US" dirty="0" smtClean="0"/>
              <a:t>Human Resource and Administration Wing</a:t>
            </a:r>
            <a:endParaRPr lang="en-US" b="1" dirty="0" smtClean="0"/>
          </a:p>
          <a:p>
            <a:r>
              <a:rPr lang="en-US" dirty="0" smtClean="0"/>
              <a:t>International Joint Venture Wing</a:t>
            </a:r>
            <a:endParaRPr lang="en-US" b="1" dirty="0" smtClean="0"/>
          </a:p>
          <a:p>
            <a:r>
              <a:rPr lang="en-US" dirty="0" smtClean="0"/>
              <a:t>Mineral Wing</a:t>
            </a:r>
            <a:endParaRPr lang="en-US" b="1" dirty="0" smtClean="0"/>
          </a:p>
          <a:p>
            <a:r>
              <a:rPr lang="en-US" dirty="0" smtClean="0"/>
              <a:t>Policy Wing</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TotalTime>
  <Words>1047</Words>
  <Application>Microsoft Office PowerPoint</Application>
  <PresentationFormat>On-screen Show (4:3)</PresentationFormat>
  <Paragraphs>160</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Regulatory Administrative Institutions MPA 517</vt:lpstr>
      <vt:lpstr>Recap</vt:lpstr>
      <vt:lpstr>WAPDA Water vision 2025 </vt:lpstr>
      <vt:lpstr>Public Procurement Regulatory Authority</vt:lpstr>
      <vt:lpstr>Today’s Lecture</vt:lpstr>
      <vt:lpstr>   INTRODUCTION </vt:lpstr>
      <vt:lpstr>Slide 7</vt:lpstr>
      <vt:lpstr>Slide 8</vt:lpstr>
      <vt:lpstr>Inspection of POL Depots</vt:lpstr>
      <vt:lpstr>Ministry of Petroleum &amp; Natural Resources</vt:lpstr>
      <vt:lpstr>Mission Statement</vt:lpstr>
      <vt:lpstr>Slide 12</vt:lpstr>
      <vt:lpstr>Wings</vt:lpstr>
      <vt:lpstr>Directorate General of Gas-FUNCTIONS </vt:lpstr>
      <vt:lpstr>Directorate General of Gas-FUNCTIONS </vt:lpstr>
      <vt:lpstr>Directorate General of Oil </vt:lpstr>
      <vt:lpstr>Petroleum products demand/supply scenario</vt:lpstr>
      <vt:lpstr>Directorate General of Petroleum Concession </vt:lpstr>
      <vt:lpstr>FUNCTIONS OF DGPC</vt:lpstr>
      <vt:lpstr>FUNCTIONS OF DGPC</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Regulatory Administrative Institutions MPA 517</dc:title>
  <dc:creator/>
  <cp:lastModifiedBy>NTS</cp:lastModifiedBy>
  <cp:revision>49</cp:revision>
  <dcterms:created xsi:type="dcterms:W3CDTF">2006-08-16T00:00:00Z</dcterms:created>
  <dcterms:modified xsi:type="dcterms:W3CDTF">2014-06-27T05:17:46Z</dcterms:modified>
</cp:coreProperties>
</file>