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9" r:id="rId4"/>
    <p:sldId id="260" r:id="rId5"/>
    <p:sldId id="258" r:id="rId6"/>
    <p:sldId id="261" r:id="rId7"/>
    <p:sldId id="262" r:id="rId8"/>
    <p:sldId id="265" r:id="rId9"/>
    <p:sldId id="263" r:id="rId10"/>
    <p:sldId id="264" r:id="rId11"/>
    <p:sldId id="266" r:id="rId12"/>
    <p:sldId id="267" r:id="rId13"/>
    <p:sldId id="268" r:id="rId14"/>
    <p:sldId id="269" r:id="rId15"/>
    <p:sldId id="271" r:id="rId16"/>
    <p:sldId id="272" r:id="rId17"/>
    <p:sldId id="273" r:id="rId18"/>
    <p:sldId id="283" r:id="rId19"/>
    <p:sldId id="284" r:id="rId20"/>
    <p:sldId id="270" r:id="rId21"/>
    <p:sldId id="274" r:id="rId22"/>
    <p:sldId id="275" r:id="rId23"/>
    <p:sldId id="276" r:id="rId24"/>
    <p:sldId id="277" r:id="rId25"/>
    <p:sldId id="278" r:id="rId26"/>
    <p:sldId id="279" r:id="rId27"/>
    <p:sldId id="280" r:id="rId28"/>
    <p:sldId id="281" r:id="rId29"/>
    <p:sldId id="28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D77C61-56E8-498A-B744-DEA480193FD2}" type="datetimeFigureOut">
              <a:rPr lang="en-US" smtClean="0"/>
              <a:t>6/22/2014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498DCA-A8CA-45AF-AE6F-1155A0B499B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49D37C-6979-4CFE-B03A-F7E139765235}"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359503-F476-44BF-A43D-C46B2E9810A2}"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8F8ABA-F7DB-46EC-8CEC-79E5E5A11B3B}"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E760B4-6966-4E59-91AC-EC3D9678F97F}"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22E593-25EF-4E2F-9F9B-CA4139597962}" type="datetime1">
              <a:rPr lang="en-US" smtClean="0"/>
              <a:t>6/22/2014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3D99E6-6202-4A64-ACC4-5C3F89D6A2A3}" type="datetime1">
              <a:rPr lang="en-US" smtClean="0"/>
              <a:t>6/22/2014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215B33-B987-4C7C-A13D-E0A50274AFF8}" type="datetime1">
              <a:rPr lang="en-US" smtClean="0"/>
              <a:t>6/22/2014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F3AD1F-84F8-4879-AB18-2F750A6EB10D}"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3B432A-2A30-491D-8581-3B63CE93B667}"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50AEE2-95B2-4567-B969-E5A0C6E2CFD2}"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F198A3-4B8F-4E04-88AD-92C122E6D83C}"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4BE8E-F3A9-42D1-B510-F808107B97C5}" type="datetime1">
              <a:rPr lang="en-US" smtClean="0"/>
              <a:t>6/22/2014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www.crcp.org.pk/PDF%20Files/consumer%20law%20final.PDF" TargetMode="External"/><Relationship Id="rId3" Type="http://schemas.openxmlformats.org/officeDocument/2006/relationships/hyperlink" Target="http://www.ppra.org.pk/doc/anti-t-act.pdf" TargetMode="External"/><Relationship Id="rId7" Type="http://schemas.openxmlformats.org/officeDocument/2006/relationships/hyperlink" Target="http://www.secp.gov.pk/corporatelaws/pdf/appointment_legal_advisors_act.pdf" TargetMode="External"/><Relationship Id="rId2" Type="http://schemas.openxmlformats.org/officeDocument/2006/relationships/hyperlink" Target="http://www.secp.gov.pk/corporatelaws/pdf/AMLOrd_2009.pdf" TargetMode="External"/><Relationship Id="rId1" Type="http://schemas.openxmlformats.org/officeDocument/2006/relationships/slideLayout" Target="../slideLayouts/slideLayout2.xml"/><Relationship Id="rId6" Type="http://schemas.openxmlformats.org/officeDocument/2006/relationships/hyperlink" Target="http://www.ipo.gov.pk/copyright/downloads/copyright_ordinance_1962__update.pdf" TargetMode="External"/><Relationship Id="rId5" Type="http://schemas.openxmlformats.org/officeDocument/2006/relationships/hyperlink" Target="http://www.secp.gov.pk/corporatelaws/pdf/1997_1.pdf" TargetMode="External"/><Relationship Id="rId4" Type="http://schemas.openxmlformats.org/officeDocument/2006/relationships/hyperlink" Target="http://www.ppra.org.pk/doc/anti-t-ord.pdf" TargetMode="External"/><Relationship Id="rId9" Type="http://schemas.openxmlformats.org/officeDocument/2006/relationships/hyperlink" Target="http://www.ipo.gov.pk/Copyright/Downloads/copyright_rules_update.pdf%3e%3cb%3e%20%3cfont%20color="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www.secp.gov.pk/corporatelaws/pdf/aug_28_00.pdf" TargetMode="External"/><Relationship Id="rId3" Type="http://schemas.openxmlformats.org/officeDocument/2006/relationships/hyperlink" Target="http://www.cbr.gov.pk/newcu/sros/operative/import/2001sro450.pdf" TargetMode="External"/><Relationship Id="rId7" Type="http://schemas.openxmlformats.org/officeDocument/2006/relationships/hyperlink" Target="http://www.fbr.gov.pk/newdt/ITordinance/ITOrdinance2009/ITaxOrdinance2001ut28-10-2009.pdf" TargetMode="External"/><Relationship Id="rId2" Type="http://schemas.openxmlformats.org/officeDocument/2006/relationships/hyperlink" Target="http://www.fbr.gov.pk/newcu/CustomsAct/2009-2010/CustomsACt1969June302009.pdf" TargetMode="External"/><Relationship Id="rId1" Type="http://schemas.openxmlformats.org/officeDocument/2006/relationships/slideLayout" Target="../slideLayouts/slideLayout2.xml"/><Relationship Id="rId6" Type="http://schemas.openxmlformats.org/officeDocument/2006/relationships/hyperlink" Target="http://www.fbr.gov.pk/newdt/ITaxRules/incometaxrule2008.pdf" TargetMode="External"/><Relationship Id="rId5" Type="http://schemas.openxmlformats.org/officeDocument/2006/relationships/hyperlink" Target="http://www.fbr.gov.pk/legal/2009Finance(Amendment)Ordinance.pdf" TargetMode="External"/><Relationship Id="rId4" Type="http://schemas.openxmlformats.org/officeDocument/2006/relationships/hyperlink" Target="http://www.ipo.gov.pk/Designs/Downloads/IntegratedCircuitsOrdinance2000.pdf"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www.cbr.gov.pk/newst/Sales%20Tax%20Act%201990/AmendeOctober2009/staxact1990.pdf" TargetMode="External"/><Relationship Id="rId3" Type="http://schemas.openxmlformats.org/officeDocument/2006/relationships/hyperlink" Target="http://www.labourunity.org/labourlaws.htm" TargetMode="External"/><Relationship Id="rId7" Type="http://schemas.openxmlformats.org/officeDocument/2006/relationships/hyperlink" Target="http://www.ipo.gov.pk/Patent/Downloads/PatentsRules2003.pdf" TargetMode="External"/><Relationship Id="rId2" Type="http://schemas.openxmlformats.org/officeDocument/2006/relationships/hyperlink" Target="http://www.ipo.gov.pk/UploadedFiles/IPOinDec20051213.pdf" TargetMode="External"/><Relationship Id="rId1" Type="http://schemas.openxmlformats.org/officeDocument/2006/relationships/slideLayout" Target="../slideLayouts/slideLayout2.xml"/><Relationship Id="rId6" Type="http://schemas.openxmlformats.org/officeDocument/2006/relationships/hyperlink" Target="http://www.secp.gov.pk/corporatelaws/pdf/takeover2002_sep08.pdf" TargetMode="External"/><Relationship Id="rId5" Type="http://schemas.openxmlformats.org/officeDocument/2006/relationships/hyperlink" Target="http://www.ljcp.gov.pk/Menu%20Items/NJPMC/ordinance/ordinance%20of%20njpmc.htm" TargetMode="External"/><Relationship Id="rId4" Type="http://schemas.openxmlformats.org/officeDocument/2006/relationships/hyperlink" Target="http://www.ipo.gov.pk/patent/Downloads/PatentsOrdinance2000_Amendmentsfinal.pd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www.iil.com/" TargetMode="External"/><Relationship Id="rId3" Type="http://schemas.openxmlformats.org/officeDocument/2006/relationships/hyperlink" Target="http://www.ripainternational.co.uk/Training-courses" TargetMode="External"/><Relationship Id="rId7" Type="http://schemas.openxmlformats.org/officeDocument/2006/relationships/hyperlink" Target="http://www.dcu.ie/" TargetMode="External"/><Relationship Id="rId2" Type="http://schemas.openxmlformats.org/officeDocument/2006/relationships/hyperlink" Target="http://www.crownagents.com/Training/Training-Overview.aspx" TargetMode="External"/><Relationship Id="rId1" Type="http://schemas.openxmlformats.org/officeDocument/2006/relationships/slideLayout" Target="../slideLayouts/slideLayout2.xml"/><Relationship Id="rId6" Type="http://schemas.openxmlformats.org/officeDocument/2006/relationships/hyperlink" Target="http://www.siemens.com/answers/pk/en/" TargetMode="External"/><Relationship Id="rId11" Type="http://schemas.openxmlformats.org/officeDocument/2006/relationships/hyperlink" Target="http://www.pasia.org/index.html" TargetMode="External"/><Relationship Id="rId5" Type="http://schemas.openxmlformats.org/officeDocument/2006/relationships/hyperlink" Target="http://www.itcilo.org/en" TargetMode="External"/><Relationship Id="rId10" Type="http://schemas.openxmlformats.org/officeDocument/2006/relationships/hyperlink" Target="http://www.cips.org/" TargetMode="External"/><Relationship Id="rId4" Type="http://schemas.openxmlformats.org/officeDocument/2006/relationships/hyperlink" Target="http://www.ili.org/" TargetMode="External"/><Relationship Id="rId9" Type="http://schemas.openxmlformats.org/officeDocument/2006/relationships/hyperlink" Target="http://www.kabledirect.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Lecture-23</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pPr algn="just"/>
            <a:r>
              <a:rPr lang="en-US" dirty="0" smtClean="0"/>
              <a:t>Ministry of Industries and Production is the Focal Ministry for the Execution of Prime Minister’s Youth Business Loan Scheme… </a:t>
            </a:r>
            <a:r>
              <a:rPr lang="en-US" dirty="0" err="1" smtClean="0"/>
              <a:t>MoIP</a:t>
            </a:r>
            <a:r>
              <a:rPr lang="en-US" dirty="0" smtClean="0"/>
              <a:t>, through its member organizations, has taken a number of initiatives to facilitate the loan beneficiaries.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Objectives of WTO Cell</a:t>
            </a:r>
            <a:endParaRPr lang="en-US"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pPr algn="just"/>
            <a:r>
              <a:rPr lang="en-US" dirty="0" smtClean="0"/>
              <a:t>The proposal perceives to strengthen the capacity within MOIP with additional technical positions and short term expert services as well as supporting facilities to evolve in the long term perspective a viable and efficient setup which can meet the requirements of Pakistan’s trade in non agricultural goods.</a:t>
            </a:r>
          </a:p>
          <a:p>
            <a:pPr algn="just"/>
            <a:r>
              <a:rPr lang="en-US" dirty="0" smtClean="0"/>
              <a:t>This project would go a long way in creating specialists to deal with the new issues emerging from the WTO.</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Objectives</a:t>
            </a:r>
            <a:endParaRPr lang="en-US" b="1" dirty="0"/>
          </a:p>
        </p:txBody>
      </p:sp>
      <p:sp>
        <p:nvSpPr>
          <p:cNvPr id="3" name="Content Placeholder 2"/>
          <p:cNvSpPr>
            <a:spLocks noGrp="1"/>
          </p:cNvSpPr>
          <p:nvPr>
            <p:ph idx="1"/>
          </p:nvPr>
        </p:nvSpPr>
        <p:spPr>
          <a:xfrm>
            <a:off x="457200" y="1143000"/>
            <a:ext cx="8229600" cy="5715000"/>
          </a:xfrm>
        </p:spPr>
        <p:txBody>
          <a:bodyPr>
            <a:normAutofit fontScale="62500" lnSpcReduction="20000"/>
          </a:bodyPr>
          <a:lstStyle/>
          <a:p>
            <a:pPr marL="514350" indent="-514350" algn="just">
              <a:buFont typeface="+mj-lt"/>
              <a:buAutoNum type="arabicPeriod"/>
            </a:pPr>
            <a:r>
              <a:rPr lang="en-US" dirty="0" smtClean="0"/>
              <a:t>To create capacity within MOIP to backstop and respond to need for actions at all levels, and coordinate all WTO related activities in the country effecting non-agriculture sector.</a:t>
            </a:r>
          </a:p>
          <a:p>
            <a:pPr marL="514350" indent="-514350" algn="just">
              <a:buFont typeface="+mj-lt"/>
              <a:buAutoNum type="arabicPeriod"/>
            </a:pPr>
            <a:endParaRPr lang="en-US" dirty="0" smtClean="0"/>
          </a:p>
          <a:p>
            <a:pPr marL="514350" indent="-514350" algn="just">
              <a:buFont typeface="+mj-lt"/>
              <a:buAutoNum type="arabicPeriod"/>
            </a:pPr>
            <a:r>
              <a:rPr lang="en-US" dirty="0" smtClean="0"/>
              <a:t>To meet the informational and analytical needs associated with the WTO negotiations on non-agriculture and in the process to improve the capacity for participation in the ongoing WTO negotiations.</a:t>
            </a:r>
          </a:p>
          <a:p>
            <a:pPr marL="514350" indent="-514350" algn="just">
              <a:buFont typeface="+mj-lt"/>
              <a:buAutoNum type="arabicPeriod"/>
            </a:pPr>
            <a:endParaRPr lang="en-US" dirty="0" smtClean="0"/>
          </a:p>
          <a:p>
            <a:pPr marL="514350" indent="-514350" algn="just">
              <a:buFont typeface="+mj-lt"/>
              <a:buAutoNum type="arabicPeriod"/>
            </a:pPr>
            <a:r>
              <a:rPr lang="en-US" dirty="0" smtClean="0"/>
              <a:t>To enhance capabilities and capacities of the manufacturing/ industrial sector in the country with the objective to facilitate this sector to meet the challenges of WTO, thus enabling Pakistan; Industry to be competitive in the international Market.</a:t>
            </a:r>
          </a:p>
          <a:p>
            <a:pPr marL="514350" indent="-514350" algn="just">
              <a:buFont typeface="+mj-lt"/>
              <a:buAutoNum type="arabicPeriod"/>
            </a:pPr>
            <a:endParaRPr lang="en-US" dirty="0" smtClean="0"/>
          </a:p>
          <a:p>
            <a:pPr marL="514350" indent="-514350" algn="just">
              <a:buFont typeface="+mj-lt"/>
              <a:buAutoNum type="arabicPeriod"/>
            </a:pPr>
            <a:r>
              <a:rPr lang="en-US" dirty="0" smtClean="0"/>
              <a:t>To promote Non-Agricultural goods as vehicles for National Economic growth and reduction of National poverty levels.</a:t>
            </a:r>
          </a:p>
          <a:p>
            <a:pPr marL="514350" indent="-514350" algn="just">
              <a:buFont typeface="+mj-lt"/>
              <a:buAutoNum type="arabicPeriod"/>
            </a:pPr>
            <a:endParaRPr lang="en-US" dirty="0" smtClean="0"/>
          </a:p>
          <a:p>
            <a:pPr marL="514350" indent="-514350" algn="just">
              <a:buFont typeface="+mj-lt"/>
              <a:buAutoNum type="arabicPeriod"/>
            </a:pPr>
            <a:r>
              <a:rPr lang="en-US" dirty="0" smtClean="0"/>
              <a:t>To increase productivity and profitability of industrial goods.</a:t>
            </a:r>
          </a:p>
          <a:p>
            <a:pPr marL="514350" indent="-514350" algn="just">
              <a:buFont typeface="+mj-lt"/>
              <a:buAutoNum type="arabicPeriod"/>
            </a:pPr>
            <a:endParaRPr lang="en-US" dirty="0" smtClean="0"/>
          </a:p>
          <a:p>
            <a:pPr marL="514350" indent="-514350" algn="just">
              <a:buFont typeface="+mj-lt"/>
              <a:buAutoNum type="arabicPeriod"/>
            </a:pPr>
            <a:r>
              <a:rPr lang="en-US" dirty="0" smtClean="0"/>
              <a:t>The project also created employment opportunities in this Ministry as following staff has been appointed in the project.</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pPr algn="just"/>
            <a:r>
              <a:rPr lang="en-US" dirty="0" smtClean="0"/>
              <a:t>PAKISTAN WATER AND POWER DEVELOPMENT AUTHORITY</a:t>
            </a:r>
          </a:p>
          <a:p>
            <a:pPr algn="just"/>
            <a:r>
              <a:rPr lang="en-US" dirty="0" smtClean="0"/>
              <a:t>Public Procurement Regulatory Authority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WAPDA</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The Pakistan Water and Power Development Authority (WAPDA) was established through an act of parliament in February 1958 for integrated and rapid development and maintenance of water and power resources of the Country. </a:t>
            </a:r>
          </a:p>
          <a:p>
            <a:pPr algn="just"/>
            <a:endParaRPr lang="en-US" dirty="0" smtClean="0"/>
          </a:p>
          <a:p>
            <a:pPr algn="just"/>
            <a:r>
              <a:rPr lang="en-US" dirty="0" smtClean="0"/>
              <a:t>This includes controlling soil salinity and water logging to rehabilitate the affected land in order to strengthen the predominantly agricultural economy of the Country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85000" lnSpcReduction="10000"/>
          </a:bodyPr>
          <a:lstStyle/>
          <a:p>
            <a:pPr algn="just"/>
            <a:r>
              <a:rPr lang="en-US" dirty="0" smtClean="0"/>
              <a:t>As per the charter, amended in March 1959 to transfer the existing electricity departments from the federating units to it, WAPDA has been assigned the duties of investigation, planning and execution of projects and schemes for :</a:t>
            </a:r>
          </a:p>
          <a:p>
            <a:endParaRPr lang="en-US" dirty="0" smtClean="0"/>
          </a:p>
          <a:p>
            <a:pPr marL="514350" indent="-514350" algn="just">
              <a:buFont typeface="+mj-lt"/>
              <a:buAutoNum type="arabicPeriod"/>
            </a:pPr>
            <a:r>
              <a:rPr lang="en-US" dirty="0" smtClean="0"/>
              <a:t>Generation, Transmission and distribution of Power,</a:t>
            </a:r>
          </a:p>
          <a:p>
            <a:pPr marL="514350" indent="-514350" algn="just">
              <a:buFont typeface="+mj-lt"/>
              <a:buAutoNum type="arabicPeriod"/>
            </a:pPr>
            <a:r>
              <a:rPr lang="en-US" dirty="0" smtClean="0"/>
              <a:t>Irrigation, water supply and drainage,</a:t>
            </a:r>
          </a:p>
          <a:p>
            <a:pPr marL="514350" indent="-514350" algn="just">
              <a:buFont typeface="+mj-lt"/>
              <a:buAutoNum type="arabicPeriod"/>
            </a:pPr>
            <a:r>
              <a:rPr lang="en-US" dirty="0" smtClean="0"/>
              <a:t>Prevention of water logging and reclamation of saline land,</a:t>
            </a:r>
          </a:p>
          <a:p>
            <a:pPr marL="514350" indent="-514350" algn="just">
              <a:buFont typeface="+mj-lt"/>
              <a:buAutoNum type="arabicPeriod"/>
            </a:pPr>
            <a:r>
              <a:rPr lang="en-US" dirty="0" smtClean="0"/>
              <a:t>Flood control and</a:t>
            </a:r>
          </a:p>
          <a:p>
            <a:pPr marL="514350" indent="-514350" algn="just">
              <a:buFont typeface="+mj-lt"/>
              <a:buAutoNum type="arabicPeriod"/>
            </a:pPr>
            <a:r>
              <a:rPr lang="en-US" dirty="0" smtClean="0"/>
              <a:t>Inland navigation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pPr algn="r"/>
            <a:r>
              <a:rPr lang="en-US" b="1" dirty="0" smtClean="0"/>
              <a:t>WAPDA Water vision 2025</a:t>
            </a:r>
            <a:br>
              <a:rPr lang="en-US" b="1" dirty="0" smtClean="0"/>
            </a:br>
            <a:endParaRPr lang="en-US" b="1" dirty="0"/>
          </a:p>
        </p:txBody>
      </p:sp>
      <p:sp>
        <p:nvSpPr>
          <p:cNvPr id="3" name="Content Placeholder 2"/>
          <p:cNvSpPr>
            <a:spLocks noGrp="1"/>
          </p:cNvSpPr>
          <p:nvPr>
            <p:ph idx="1"/>
          </p:nvPr>
        </p:nvSpPr>
        <p:spPr>
          <a:xfrm>
            <a:off x="457200" y="1219200"/>
            <a:ext cx="8229600" cy="5334000"/>
          </a:xfrm>
        </p:spPr>
        <p:txBody>
          <a:bodyPr>
            <a:normAutofit fontScale="70000" lnSpcReduction="20000"/>
          </a:bodyPr>
          <a:lstStyle/>
          <a:p>
            <a:pPr algn="just"/>
            <a:endParaRPr lang="en-US" dirty="0" smtClean="0"/>
          </a:p>
          <a:p>
            <a:pPr algn="just"/>
            <a:r>
              <a:rPr lang="en-US" dirty="0" smtClean="0"/>
              <a:t>WAPDA has formulated a comprehensive $25–33 billion National Water Resource and Hydropower Development Programme, entitled Water Vision 2025.</a:t>
            </a:r>
          </a:p>
          <a:p>
            <a:pPr algn="just"/>
            <a:endParaRPr lang="en-US" dirty="0" smtClean="0"/>
          </a:p>
          <a:p>
            <a:pPr algn="just"/>
            <a:r>
              <a:rPr lang="en-US" dirty="0" smtClean="0"/>
              <a:t>The Water Vision 2025 projects are expected to generate 16,000 MW of hydroelectricity. Other goals are to prevent water shortages, limit drought and increase water storage for a growing population. </a:t>
            </a:r>
          </a:p>
          <a:p>
            <a:pPr algn="just"/>
            <a:endParaRPr lang="en-US" dirty="0" smtClean="0"/>
          </a:p>
          <a:p>
            <a:pPr algn="just"/>
            <a:r>
              <a:rPr lang="en-US" dirty="0" smtClean="0"/>
              <a:t>Five massive hydropower projects have been announced by the President of Pakistan; these are to be completed by 2016, with a generation capacity of 9,500 MW. </a:t>
            </a:r>
          </a:p>
          <a:p>
            <a:pPr algn="just"/>
            <a:endParaRPr lang="en-US" dirty="0" smtClean="0"/>
          </a:p>
          <a:p>
            <a:pPr algn="just"/>
            <a:r>
              <a:rPr lang="en-US" dirty="0" smtClean="0"/>
              <a:t>Two of the projects are ready for construction, while three are in the stages of feasibility studies and preparation of tender documents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r"/>
            <a:r>
              <a:rPr lang="en-US" sz="3200" b="1" dirty="0" smtClean="0"/>
              <a:t>PAKISTAN ELECTRIC POWER COMPANY</a:t>
            </a:r>
            <a:endParaRPr lang="en-US" sz="3200" b="1" dirty="0"/>
          </a:p>
        </p:txBody>
      </p:sp>
      <p:sp>
        <p:nvSpPr>
          <p:cNvPr id="3" name="Content Placeholder 2"/>
          <p:cNvSpPr>
            <a:spLocks noGrp="1"/>
          </p:cNvSpPr>
          <p:nvPr>
            <p:ph idx="1"/>
          </p:nvPr>
        </p:nvSpPr>
        <p:spPr>
          <a:xfrm>
            <a:off x="457200" y="1295400"/>
            <a:ext cx="8229600" cy="5257800"/>
          </a:xfrm>
        </p:spPr>
        <p:txBody>
          <a:bodyPr>
            <a:normAutofit fontScale="55000" lnSpcReduction="20000"/>
          </a:bodyPr>
          <a:lstStyle/>
          <a:p>
            <a:pPr algn="just"/>
            <a:r>
              <a:rPr lang="en-US" dirty="0" smtClean="0"/>
              <a:t>The Pakistan Electric Power Company (Private) Limited (PEPCO) has been entrusted the task of managing the transition of WAPDA from a bureaucratic structure to a corporate, commercially viable and productive entity. </a:t>
            </a:r>
          </a:p>
          <a:p>
            <a:pPr algn="just"/>
            <a:endParaRPr lang="en-US" dirty="0" smtClean="0"/>
          </a:p>
          <a:p>
            <a:pPr algn="just"/>
            <a:r>
              <a:rPr lang="en-US" dirty="0" smtClean="0"/>
              <a:t>It is a mammoth task and progress in the initial months was rather slow, but one should keep in mind that responsibility is enormous and transition is a long drawn process.</a:t>
            </a:r>
          </a:p>
          <a:p>
            <a:endParaRPr lang="en-US" dirty="0" smtClean="0"/>
          </a:p>
          <a:p>
            <a:pPr algn="just"/>
            <a:r>
              <a:rPr lang="en-US" dirty="0" smtClean="0"/>
              <a:t>Before going into further details of the restructuring programme, it is necessary to understand the shift in the </a:t>
            </a:r>
            <a:r>
              <a:rPr lang="en-US" dirty="0" err="1" smtClean="0"/>
              <a:t>GoP</a:t>
            </a:r>
            <a:r>
              <a:rPr lang="en-US" dirty="0" smtClean="0"/>
              <a:t> policy. </a:t>
            </a:r>
          </a:p>
          <a:p>
            <a:pPr algn="just"/>
            <a:endParaRPr lang="en-US" dirty="0" smtClean="0"/>
          </a:p>
          <a:p>
            <a:pPr algn="just"/>
            <a:r>
              <a:rPr lang="en-US" dirty="0" smtClean="0"/>
              <a:t>The </a:t>
            </a:r>
            <a:r>
              <a:rPr lang="en-US" dirty="0" err="1" smtClean="0"/>
              <a:t>GoP</a:t>
            </a:r>
            <a:r>
              <a:rPr lang="en-US" dirty="0" smtClean="0"/>
              <a:t>, in line with its Strategic Plan of 1992 approved by the cabinet committee, had decided to restructure the entire power sector in the country</a:t>
            </a:r>
          </a:p>
          <a:p>
            <a:pPr algn="just">
              <a:buNone/>
            </a:pPr>
            <a:endParaRPr lang="en-US" dirty="0" smtClean="0"/>
          </a:p>
          <a:p>
            <a:r>
              <a:rPr lang="en-US" dirty="0" smtClean="0"/>
              <a:t> De-regulation of power sector  </a:t>
            </a:r>
          </a:p>
          <a:p>
            <a:r>
              <a:rPr lang="en-US" dirty="0" smtClean="0"/>
              <a:t>Promotion of IPPs</a:t>
            </a:r>
          </a:p>
          <a:p>
            <a:r>
              <a:rPr lang="en-US" dirty="0" smtClean="0"/>
              <a:t>Restructuring of WAPDA</a:t>
            </a:r>
          </a:p>
          <a:p>
            <a:r>
              <a:rPr lang="en-US" dirty="0" smtClean="0"/>
              <a:t>Privatization of select corporate entities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pPr algn="r"/>
            <a:r>
              <a:rPr lang="en-US" b="1" dirty="0" smtClean="0"/>
              <a:t>VISION</a:t>
            </a:r>
            <a:br>
              <a:rPr lang="en-US" b="1" dirty="0" smtClean="0"/>
            </a:br>
            <a:endParaRPr lang="en-US"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algn="just"/>
            <a:r>
              <a:rPr lang="en-US" dirty="0" smtClean="0"/>
              <a:t>To make Pakistan Power Sector customer friendly, efficient, able and responsive in meeting tee electric energy requirements of industry, business and domestic customers, and move to an energy sufficient model from the current energy deficient scenario, on commercially viable and sustainable basis, in order to support the high growth economy and to meet the government's objective of "Power for All".</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MISSION</a:t>
            </a:r>
            <a:br>
              <a:rPr lang="en-US" b="1" dirty="0" smtClean="0"/>
            </a:br>
            <a:endParaRPr lang="en-US" dirty="0"/>
          </a:p>
        </p:txBody>
      </p:sp>
      <p:sp>
        <p:nvSpPr>
          <p:cNvPr id="3" name="Content Placeholder 2"/>
          <p:cNvSpPr>
            <a:spLocks noGrp="1"/>
          </p:cNvSpPr>
          <p:nvPr>
            <p:ph idx="1"/>
          </p:nvPr>
        </p:nvSpPr>
        <p:spPr>
          <a:xfrm>
            <a:off x="457200" y="990600"/>
            <a:ext cx="8229600" cy="5486400"/>
          </a:xfrm>
        </p:spPr>
        <p:txBody>
          <a:bodyPr>
            <a:normAutofit fontScale="92500" lnSpcReduction="10000"/>
          </a:bodyPr>
          <a:lstStyle/>
          <a:p>
            <a:pPr algn="just"/>
            <a:r>
              <a:rPr lang="en-US" dirty="0" smtClean="0"/>
              <a:t>To fully enable the reform and restructuring of the Pakistan Power Sector and to transform the fourteen (14) Corporate entities (CE's) into autonomous and commercially viable enterprises, thru induction of effective corporate management, best business and utility practices, and well engineered systems, and bridge the ever growing supply-demand gap, so as to meet customers electric energy requirement on a sustainable and environmentally friendly basis, thru best utilization of resources, in an efficient, ethical and customer friendly manner, with responsibility to the community and the Nation.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OBJECTIVES</a:t>
            </a:r>
            <a:br>
              <a:rPr lang="en-US" b="1" dirty="0" smtClean="0"/>
            </a:br>
            <a:endParaRPr lang="en-US" dirty="0"/>
          </a:p>
        </p:txBody>
      </p:sp>
      <p:sp>
        <p:nvSpPr>
          <p:cNvPr id="3" name="Content Placeholder 2"/>
          <p:cNvSpPr>
            <a:spLocks noGrp="1"/>
          </p:cNvSpPr>
          <p:nvPr>
            <p:ph idx="1"/>
          </p:nvPr>
        </p:nvSpPr>
        <p:spPr>
          <a:xfrm>
            <a:off x="457200" y="1371600"/>
            <a:ext cx="8229600" cy="5181600"/>
          </a:xfrm>
        </p:spPr>
        <p:txBody>
          <a:bodyPr>
            <a:normAutofit/>
          </a:bodyPr>
          <a:lstStyle/>
          <a:p>
            <a:pPr algn="just"/>
            <a:r>
              <a:rPr lang="en-US" dirty="0" smtClean="0"/>
              <a:t>Pakistan Electric Power Company (PEPCO) unveiled new face of Pakistan's power sector with the crisis management objectives to improve the efficiency of the power sector and to meet customers' electric energy requirements on a sustainable and environment friendly basis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Objectives of PEPCO</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 The specific objectives of PEPCO are:</a:t>
            </a:r>
          </a:p>
          <a:p>
            <a:pPr algn="just"/>
            <a:endParaRPr lang="en-US" dirty="0" smtClean="0"/>
          </a:p>
          <a:p>
            <a:pPr lvl="1" algn="just"/>
            <a:r>
              <a:rPr lang="en-US" dirty="0" smtClean="0"/>
              <a:t>Stop load shedding,</a:t>
            </a:r>
          </a:p>
          <a:p>
            <a:pPr lvl="1" algn="just"/>
            <a:r>
              <a:rPr lang="en-US" dirty="0" smtClean="0"/>
              <a:t>Constructing new grid stations,</a:t>
            </a:r>
          </a:p>
          <a:p>
            <a:pPr lvl="1" algn="just"/>
            <a:r>
              <a:rPr lang="en-US" dirty="0" smtClean="0"/>
              <a:t>Reducing line losses; minimizing tripping and  theft control,</a:t>
            </a:r>
          </a:p>
          <a:p>
            <a:pPr lvl="1" algn="just"/>
            <a:r>
              <a:rPr lang="en-US" dirty="0" smtClean="0"/>
              <a:t>Revamping of generation units and to improve customer services and</a:t>
            </a:r>
          </a:p>
          <a:p>
            <a:pPr lvl="1" algn="just"/>
            <a:r>
              <a:rPr lang="en-US" dirty="0" smtClean="0"/>
              <a:t>Development of an integrated automated power planning system for generation, transmission and distribution to ensure system stability, fault isolation and upgrade relying, metering and tripping system at NTDC as well as Discos level.</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r"/>
            <a:r>
              <a:rPr lang="en-US" sz="3200" b="1" dirty="0" smtClean="0"/>
              <a:t>Public Procurement Regulatory Authority</a:t>
            </a:r>
            <a:endParaRPr lang="en-US" sz="3200" b="1" dirty="0"/>
          </a:p>
        </p:txBody>
      </p:sp>
      <p:sp>
        <p:nvSpPr>
          <p:cNvPr id="3" name="Content Placeholder 2"/>
          <p:cNvSpPr>
            <a:spLocks noGrp="1"/>
          </p:cNvSpPr>
          <p:nvPr>
            <p:ph idx="1"/>
          </p:nvPr>
        </p:nvSpPr>
        <p:spPr>
          <a:xfrm>
            <a:off x="457200" y="1371600"/>
            <a:ext cx="8229600" cy="5029200"/>
          </a:xfrm>
        </p:spPr>
        <p:txBody>
          <a:bodyPr>
            <a:normAutofit fontScale="77500" lnSpcReduction="20000"/>
          </a:bodyPr>
          <a:lstStyle/>
          <a:p>
            <a:pPr algn="just"/>
            <a:r>
              <a:rPr lang="en-US" dirty="0" smtClean="0"/>
              <a:t>The Public Procurement Regulatory Authority is an autonomous body endowed with the responsibility of prescribing regulations and procedures for public procurements by Federal Government owned public sector organizations </a:t>
            </a:r>
          </a:p>
          <a:p>
            <a:pPr algn="just"/>
            <a:endParaRPr lang="en-US" dirty="0" smtClean="0"/>
          </a:p>
          <a:p>
            <a:pPr algn="just"/>
            <a:r>
              <a:rPr lang="en-US" dirty="0" smtClean="0"/>
              <a:t>Main aim is to improve governance, management, transparency, accountability and quality of</a:t>
            </a:r>
            <a:br>
              <a:rPr lang="en-US" dirty="0" smtClean="0"/>
            </a:br>
            <a:r>
              <a:rPr lang="en-US" dirty="0" smtClean="0"/>
              <a:t>public procurement of goods, works and services.</a:t>
            </a:r>
          </a:p>
          <a:p>
            <a:pPr algn="just"/>
            <a:endParaRPr lang="en-US" dirty="0" smtClean="0"/>
          </a:p>
          <a:p>
            <a:pPr algn="just"/>
            <a:r>
              <a:rPr lang="en-US" dirty="0" smtClean="0"/>
              <a:t> It is also endowed with the responsibility of monitoring procurement by public sector agencies/organizations and has been delegated necessary powers under the Public Procurement Regulatory Authority Ordinance 2002.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pPr algn="r"/>
            <a:r>
              <a:rPr lang="en-US" b="1" dirty="0" smtClean="0"/>
              <a:t>Laws and Acts</a:t>
            </a:r>
            <a:endParaRPr lang="en-US" b="1"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b="1" dirty="0" smtClean="0">
                <a:hlinkClick r:id="rId2"/>
              </a:rPr>
              <a:t>Anti Money Laundering Ordinance, 2009</a:t>
            </a:r>
            <a:endParaRPr lang="en-US" dirty="0" smtClean="0"/>
          </a:p>
          <a:p>
            <a:r>
              <a:rPr lang="en-US" b="1" dirty="0" smtClean="0">
                <a:hlinkClick r:id="rId3"/>
              </a:rPr>
              <a:t>Anti Terrorism Act (ATA), 1997</a:t>
            </a:r>
            <a:endParaRPr lang="en-US" dirty="0" smtClean="0"/>
          </a:p>
          <a:p>
            <a:r>
              <a:rPr lang="en-US" b="1" dirty="0" smtClean="0">
                <a:hlinkClick r:id="rId4"/>
              </a:rPr>
              <a:t>Anti Terrorism Ordinance, Amended (2009)</a:t>
            </a:r>
            <a:endParaRPr lang="en-US" dirty="0" smtClean="0"/>
          </a:p>
          <a:p>
            <a:r>
              <a:rPr lang="en-US" b="1" dirty="0" smtClean="0">
                <a:hlinkClick r:id="rId5"/>
              </a:rPr>
              <a:t>Central Depositaries Act 1997</a:t>
            </a:r>
            <a:endParaRPr lang="en-US" dirty="0" smtClean="0"/>
          </a:p>
          <a:p>
            <a:r>
              <a:rPr lang="en-US" b="1" dirty="0" smtClean="0">
                <a:hlinkClick r:id="rId6"/>
              </a:rPr>
              <a:t>Copyright Ordinance 1962</a:t>
            </a:r>
            <a:endParaRPr lang="en-US" dirty="0" smtClean="0"/>
          </a:p>
          <a:p>
            <a:r>
              <a:rPr lang="en-US" b="1" dirty="0" smtClean="0">
                <a:hlinkClick r:id="rId7"/>
              </a:rPr>
              <a:t>Pakistan Companies Act 1974</a:t>
            </a:r>
            <a:endParaRPr lang="en-US" dirty="0" smtClean="0"/>
          </a:p>
          <a:p>
            <a:r>
              <a:rPr lang="en-US" b="1" dirty="0" smtClean="0">
                <a:hlinkClick r:id="rId8"/>
              </a:rPr>
              <a:t>Consumer Laws</a:t>
            </a:r>
            <a:endParaRPr lang="en-US" dirty="0" smtClean="0"/>
          </a:p>
          <a:p>
            <a:r>
              <a:rPr lang="en-US" b="1" dirty="0" smtClean="0">
                <a:hlinkClick r:id="rId9"/>
              </a:rPr>
              <a:t>Copyright Rules</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Laws and Acts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hlinkClick r:id="rId2"/>
              </a:rPr>
              <a:t>Pakistan Customs Act 1969</a:t>
            </a:r>
            <a:endParaRPr lang="en-US" dirty="0" smtClean="0"/>
          </a:p>
          <a:p>
            <a:r>
              <a:rPr lang="en-US" b="1" dirty="0" smtClean="0">
                <a:hlinkClick r:id="rId3"/>
              </a:rPr>
              <a:t>Customs Rules 2001</a:t>
            </a:r>
            <a:endParaRPr lang="en-US" dirty="0" smtClean="0"/>
          </a:p>
          <a:p>
            <a:r>
              <a:rPr lang="en-US" b="1" dirty="0" smtClean="0">
                <a:hlinkClick r:id="rId3"/>
              </a:rPr>
              <a:t>Designs Ordinance 2000</a:t>
            </a:r>
          </a:p>
          <a:p>
            <a:r>
              <a:rPr lang="en-US" b="1" dirty="0" smtClean="0">
                <a:hlinkClick r:id="rId4"/>
              </a:rPr>
              <a:t>Integrated Circuits Ordinance 2000</a:t>
            </a:r>
            <a:endParaRPr lang="en-US" dirty="0" smtClean="0"/>
          </a:p>
          <a:p>
            <a:r>
              <a:rPr lang="en-US" b="1" dirty="0" smtClean="0">
                <a:hlinkClick r:id="rId5"/>
              </a:rPr>
              <a:t>Sales, Finance Ordinance 2009.</a:t>
            </a:r>
            <a:endParaRPr lang="en-US" dirty="0" smtClean="0"/>
          </a:p>
          <a:p>
            <a:r>
              <a:rPr lang="en-US" b="1" dirty="0" smtClean="0">
                <a:hlinkClick r:id="rId6"/>
              </a:rPr>
              <a:t>Income Tax Rules 2008</a:t>
            </a:r>
            <a:endParaRPr lang="en-US" dirty="0" smtClean="0"/>
          </a:p>
          <a:p>
            <a:r>
              <a:rPr lang="en-US" b="1" dirty="0" smtClean="0">
                <a:hlinkClick r:id="rId7"/>
              </a:rPr>
              <a:t>Income Tax Ordinance 2001 (updates 28-10-2009)</a:t>
            </a:r>
            <a:endParaRPr lang="en-US" dirty="0" smtClean="0"/>
          </a:p>
          <a:p>
            <a:r>
              <a:rPr lang="en-US" b="1" dirty="0" smtClean="0">
                <a:hlinkClick r:id="rId8"/>
              </a:rPr>
              <a:t>Insurance Ordinance 2000</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Laws and Acts</a:t>
            </a:r>
            <a:endParaRPr lang="en-US" dirty="0"/>
          </a:p>
        </p:txBody>
      </p:sp>
      <p:sp>
        <p:nvSpPr>
          <p:cNvPr id="3" name="Content Placeholder 2"/>
          <p:cNvSpPr>
            <a:spLocks noGrp="1"/>
          </p:cNvSpPr>
          <p:nvPr>
            <p:ph idx="1"/>
          </p:nvPr>
        </p:nvSpPr>
        <p:spPr/>
        <p:txBody>
          <a:bodyPr>
            <a:normAutofit lnSpcReduction="10000"/>
          </a:bodyPr>
          <a:lstStyle/>
          <a:p>
            <a:r>
              <a:rPr lang="en-US" b="1" dirty="0" smtClean="0">
                <a:hlinkClick r:id="rId2"/>
              </a:rPr>
              <a:t>Intellectual Property Ordinance</a:t>
            </a:r>
            <a:endParaRPr lang="en-US" dirty="0" smtClean="0"/>
          </a:p>
          <a:p>
            <a:r>
              <a:rPr lang="en-US" b="1" dirty="0" smtClean="0">
                <a:hlinkClick r:id="rId3"/>
              </a:rPr>
              <a:t>Labor laws </a:t>
            </a:r>
            <a:r>
              <a:rPr lang="en-US" b="1" dirty="0" smtClean="0">
                <a:hlinkClick r:id="rId3"/>
              </a:rPr>
              <a:t>Pakistan-</a:t>
            </a:r>
          </a:p>
          <a:p>
            <a:r>
              <a:rPr lang="en-US" b="1" dirty="0" smtClean="0">
                <a:hlinkClick r:id="rId3"/>
              </a:rPr>
              <a:t>child </a:t>
            </a:r>
            <a:r>
              <a:rPr lang="en-US" b="1" dirty="0" smtClean="0">
                <a:hlinkClick r:id="rId3"/>
              </a:rPr>
              <a:t>labor laws</a:t>
            </a:r>
            <a:endParaRPr lang="en-US" dirty="0" smtClean="0"/>
          </a:p>
          <a:p>
            <a:r>
              <a:rPr lang="en-US" b="1" dirty="0" smtClean="0">
                <a:hlinkClick r:id="rId4"/>
              </a:rPr>
              <a:t>Patent Ordinance 2000</a:t>
            </a:r>
            <a:endParaRPr lang="en-US" dirty="0" smtClean="0"/>
          </a:p>
          <a:p>
            <a:r>
              <a:rPr lang="en-US" b="1" dirty="0" smtClean="0">
                <a:hlinkClick r:id="rId5"/>
              </a:rPr>
              <a:t>Law and Justice Commission Ordinance</a:t>
            </a:r>
            <a:endParaRPr lang="en-US" dirty="0" smtClean="0"/>
          </a:p>
          <a:p>
            <a:r>
              <a:rPr lang="en-US" b="1" dirty="0" smtClean="0">
                <a:hlinkClick r:id="rId6"/>
              </a:rPr>
              <a:t>Listed Companies Ordinance 2002</a:t>
            </a:r>
            <a:endParaRPr lang="en-US" dirty="0" smtClean="0"/>
          </a:p>
          <a:p>
            <a:r>
              <a:rPr lang="en-US" b="1" dirty="0" smtClean="0">
                <a:hlinkClick r:id="rId7"/>
              </a:rPr>
              <a:t>Patent Rules 2003</a:t>
            </a:r>
            <a:endParaRPr lang="en-US" dirty="0" smtClean="0"/>
          </a:p>
          <a:p>
            <a:r>
              <a:rPr lang="en-US" b="1" dirty="0" smtClean="0">
                <a:hlinkClick r:id="rId8"/>
              </a:rPr>
              <a:t>Sales Tax Act 1990</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Child Labor Law</a:t>
            </a:r>
            <a:endParaRPr lang="en-US" b="1" dirty="0"/>
          </a:p>
        </p:txBody>
      </p:sp>
      <p:sp>
        <p:nvSpPr>
          <p:cNvPr id="3" name="Content Placeholder 2"/>
          <p:cNvSpPr>
            <a:spLocks noGrp="1"/>
          </p:cNvSpPr>
          <p:nvPr>
            <p:ph idx="1"/>
          </p:nvPr>
        </p:nvSpPr>
        <p:spPr>
          <a:xfrm>
            <a:off x="457200" y="1600200"/>
            <a:ext cx="8229600" cy="4800600"/>
          </a:xfrm>
        </p:spPr>
        <p:txBody>
          <a:bodyPr>
            <a:normAutofit fontScale="62500" lnSpcReduction="20000"/>
          </a:bodyPr>
          <a:lstStyle/>
          <a:p>
            <a:pPr algn="just"/>
            <a:r>
              <a:rPr lang="en-US" dirty="0" smtClean="0"/>
              <a:t>International </a:t>
            </a:r>
            <a:r>
              <a:rPr lang="en-US" dirty="0" err="1" smtClean="0"/>
              <a:t>Labour</a:t>
            </a:r>
            <a:r>
              <a:rPr lang="en-US" dirty="0" smtClean="0"/>
              <a:t> </a:t>
            </a:r>
            <a:r>
              <a:rPr lang="en-US" dirty="0" err="1" smtClean="0"/>
              <a:t>Organisation</a:t>
            </a:r>
            <a:r>
              <a:rPr lang="en-US" dirty="0" smtClean="0"/>
              <a:t> (ILO) suggests poverty is the greatest single cause behind child </a:t>
            </a:r>
            <a:r>
              <a:rPr lang="en-US" dirty="0" err="1" smtClean="0"/>
              <a:t>labour</a:t>
            </a:r>
            <a:r>
              <a:rPr lang="en-US" dirty="0" smtClean="0"/>
              <a:t>. Pakistan has a per-capita income of approximately $1900. </a:t>
            </a:r>
            <a:endParaRPr lang="en-US" dirty="0" smtClean="0"/>
          </a:p>
          <a:p>
            <a:pPr algn="just"/>
            <a:endParaRPr lang="en-US" dirty="0" smtClean="0"/>
          </a:p>
          <a:p>
            <a:pPr algn="just"/>
            <a:r>
              <a:rPr lang="en-US" dirty="0" smtClean="0"/>
              <a:t>A </a:t>
            </a:r>
            <a:r>
              <a:rPr lang="en-US" dirty="0" smtClean="0"/>
              <a:t>middle class person in Pakistan earns around $5 a day on </a:t>
            </a:r>
            <a:r>
              <a:rPr lang="en-US" dirty="0" err="1" smtClean="0"/>
              <a:t>average.The</a:t>
            </a:r>
            <a:r>
              <a:rPr lang="en-US" dirty="0" smtClean="0"/>
              <a:t> average Pakistani has to feed nine or ten people with their daily wage. Further to that there is also the high inflation rate to contend </a:t>
            </a:r>
            <a:r>
              <a:rPr lang="en-US" dirty="0" smtClean="0"/>
              <a:t>with</a:t>
            </a:r>
          </a:p>
          <a:p>
            <a:pPr algn="just"/>
            <a:endParaRPr lang="en-US" dirty="0" smtClean="0"/>
          </a:p>
          <a:p>
            <a:pPr algn="just"/>
            <a:r>
              <a:rPr lang="en-US" dirty="0" smtClean="0"/>
              <a:t>As </a:t>
            </a:r>
            <a:r>
              <a:rPr lang="en-US" dirty="0" smtClean="0"/>
              <a:t>of 2008, 17.2% of the total population lives below the poverty line, which is the lowest figure in the history of Pakistan</a:t>
            </a:r>
            <a:r>
              <a:rPr lang="en-US" dirty="0" smtClean="0"/>
              <a:t>.</a:t>
            </a:r>
            <a:endParaRPr lang="en-US" baseline="30000" dirty="0" smtClean="0"/>
          </a:p>
          <a:p>
            <a:pPr algn="just"/>
            <a:endParaRPr lang="en-US" baseline="30000" dirty="0" smtClean="0"/>
          </a:p>
          <a:p>
            <a:pPr algn="just"/>
            <a:r>
              <a:rPr lang="en-US" dirty="0" smtClean="0"/>
              <a:t> Poverty levels in Pakistan appear to necessitate that children work in order to allow families to reach their target take‐home </a:t>
            </a:r>
            <a:r>
              <a:rPr lang="en-US" dirty="0" smtClean="0"/>
              <a:t>pay.</a:t>
            </a:r>
            <a:endParaRPr lang="en-US" baseline="30000" dirty="0" smtClean="0"/>
          </a:p>
          <a:p>
            <a:pPr algn="just"/>
            <a:endParaRPr lang="en-US" baseline="30000" dirty="0" smtClean="0"/>
          </a:p>
          <a:p>
            <a:pPr algn="just"/>
            <a:r>
              <a:rPr lang="en-US" dirty="0" smtClean="0"/>
              <a:t>On </a:t>
            </a:r>
            <a:r>
              <a:rPr lang="en-US" dirty="0" smtClean="0"/>
              <a:t>the side of the firms, the low cost of child </a:t>
            </a:r>
            <a:r>
              <a:rPr lang="en-US" dirty="0" err="1" smtClean="0"/>
              <a:t>labour</a:t>
            </a:r>
            <a:r>
              <a:rPr lang="en-US" dirty="0" smtClean="0"/>
              <a:t> gave manufacturers a significant advantage in the Western marketplace, where they undersell their competitors from countries prohibiting child </a:t>
            </a:r>
            <a:r>
              <a:rPr lang="en-US" dirty="0" err="1" smtClean="0"/>
              <a:t>labour</a:t>
            </a:r>
            <a:r>
              <a:rPr lang="en-US" dirty="0" smtClean="0"/>
              <a:t>, often by improbable amounts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t>Child Labor Law</a:t>
            </a:r>
            <a:endParaRPr lang="en-US" dirty="0"/>
          </a:p>
        </p:txBody>
      </p:sp>
      <p:sp>
        <p:nvSpPr>
          <p:cNvPr id="3" name="Content Placeholder 2"/>
          <p:cNvSpPr>
            <a:spLocks noGrp="1"/>
          </p:cNvSpPr>
          <p:nvPr>
            <p:ph idx="1"/>
          </p:nvPr>
        </p:nvSpPr>
        <p:spPr>
          <a:xfrm>
            <a:off x="457200" y="1143000"/>
            <a:ext cx="8229600" cy="5257800"/>
          </a:xfrm>
        </p:spPr>
        <p:txBody>
          <a:bodyPr>
            <a:normAutofit fontScale="70000" lnSpcReduction="20000"/>
          </a:bodyPr>
          <a:lstStyle/>
          <a:p>
            <a:pPr algn="just"/>
            <a:r>
              <a:rPr lang="en-US" dirty="0" smtClean="0"/>
              <a:t>A number of laws contain provisions prohibiting child </a:t>
            </a:r>
            <a:r>
              <a:rPr lang="en-US" dirty="0" err="1" smtClean="0"/>
              <a:t>labour</a:t>
            </a:r>
            <a:r>
              <a:rPr lang="en-US" dirty="0" smtClean="0"/>
              <a:t> or regulating the working conditions of child and adolescent workers. The most important laws are</a:t>
            </a:r>
            <a:r>
              <a:rPr lang="en-US" dirty="0" smtClean="0"/>
              <a:t>:</a:t>
            </a:r>
          </a:p>
          <a:p>
            <a:pPr algn="just"/>
            <a:endParaRPr lang="en-US" dirty="0" smtClean="0"/>
          </a:p>
          <a:p>
            <a:pPr algn="just"/>
            <a:r>
              <a:rPr lang="en-US" dirty="0" smtClean="0"/>
              <a:t> </a:t>
            </a:r>
            <a:r>
              <a:rPr lang="en-US" dirty="0" smtClean="0"/>
              <a:t>The Factories Act 1934. The West Pakistan Shops and Establishments Ordinance 1969. </a:t>
            </a:r>
            <a:endParaRPr lang="en-US" dirty="0" smtClean="0"/>
          </a:p>
          <a:p>
            <a:pPr algn="just"/>
            <a:endParaRPr lang="en-US" dirty="0" smtClean="0"/>
          </a:p>
          <a:p>
            <a:pPr algn="just"/>
            <a:r>
              <a:rPr lang="en-US" dirty="0" smtClean="0"/>
              <a:t>The </a:t>
            </a:r>
            <a:r>
              <a:rPr lang="en-US" dirty="0" smtClean="0"/>
              <a:t>Employment of Children Act 1991 The Bonded </a:t>
            </a:r>
            <a:r>
              <a:rPr lang="en-US" dirty="0" err="1" smtClean="0"/>
              <a:t>Labour</a:t>
            </a:r>
            <a:r>
              <a:rPr lang="en-US" dirty="0" smtClean="0"/>
              <a:t> System Abolition Act 1992</a:t>
            </a:r>
            <a:r>
              <a:rPr lang="en-US" dirty="0" smtClean="0"/>
              <a:t>.</a:t>
            </a:r>
          </a:p>
          <a:p>
            <a:pPr algn="just"/>
            <a:r>
              <a:rPr lang="en-US" dirty="0" smtClean="0"/>
              <a:t> </a:t>
            </a:r>
            <a:r>
              <a:rPr lang="en-US" dirty="0" smtClean="0"/>
              <a:t>The Punjab Compulsory Education Act </a:t>
            </a:r>
            <a:r>
              <a:rPr lang="en-US" dirty="0" smtClean="0"/>
              <a:t>1994</a:t>
            </a:r>
            <a:endParaRPr lang="en-US" baseline="30000" dirty="0" smtClean="0"/>
          </a:p>
          <a:p>
            <a:pPr algn="just"/>
            <a:endParaRPr lang="en-US" dirty="0" smtClean="0"/>
          </a:p>
          <a:p>
            <a:pPr algn="just"/>
            <a:r>
              <a:rPr lang="en-US" dirty="0" smtClean="0"/>
              <a:t>Child </a:t>
            </a:r>
            <a:r>
              <a:rPr lang="en-US" dirty="0" err="1" smtClean="0"/>
              <a:t>labour</a:t>
            </a:r>
            <a:r>
              <a:rPr lang="en-US" dirty="0" smtClean="0"/>
              <a:t> remains one of the major problems afflicting Pakistan and its children. Pakistan has passed laws in an attempt to limit child </a:t>
            </a:r>
            <a:r>
              <a:rPr lang="en-US" dirty="0" err="1" smtClean="0"/>
              <a:t>labour</a:t>
            </a:r>
            <a:r>
              <a:rPr lang="en-US" dirty="0" smtClean="0"/>
              <a:t> and indentured servitude—but those laws are universally ignored, and some 11 million children, aged four to fourteen, keep that country's factories operating, often working in brutal and squalid conditions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National Institute of Procurement</a:t>
            </a:r>
            <a:endParaRPr lang="en-US" dirty="0"/>
          </a:p>
        </p:txBody>
      </p:sp>
      <p:sp>
        <p:nvSpPr>
          <p:cNvPr id="3" name="Content Placeholder 2"/>
          <p:cNvSpPr>
            <a:spLocks noGrp="1"/>
          </p:cNvSpPr>
          <p:nvPr>
            <p:ph idx="1"/>
          </p:nvPr>
        </p:nvSpPr>
        <p:spPr>
          <a:xfrm>
            <a:off x="457200" y="1295400"/>
            <a:ext cx="8229600" cy="5105400"/>
          </a:xfrm>
        </p:spPr>
        <p:txBody>
          <a:bodyPr>
            <a:normAutofit fontScale="70000" lnSpcReduction="20000"/>
          </a:bodyPr>
          <a:lstStyle/>
          <a:p>
            <a:pPr algn="just"/>
            <a:r>
              <a:rPr lang="en-US" b="1" dirty="0" smtClean="0"/>
              <a:t>PPRA with its new institutional setup,  called National Institute of Procurement (NIP) is playing a pivotal role in capacity building of  procurement professionals of public and private sector in Pakistan. </a:t>
            </a:r>
          </a:p>
          <a:p>
            <a:pPr algn="just"/>
            <a:endParaRPr lang="en-US" b="1" dirty="0" smtClean="0"/>
          </a:p>
          <a:p>
            <a:pPr algn="just"/>
            <a:r>
              <a:rPr lang="en-US" b="1" dirty="0" smtClean="0"/>
              <a:t>Training is a distinctive function of Human Resource Management helping employees to acquire new skills in line with the overall objectives of an organization. </a:t>
            </a:r>
          </a:p>
          <a:p>
            <a:pPr algn="just"/>
            <a:endParaRPr lang="en-US" b="1" dirty="0" smtClean="0"/>
          </a:p>
          <a:p>
            <a:pPr algn="just"/>
            <a:r>
              <a:rPr lang="en-US" b="1" dirty="0" smtClean="0"/>
              <a:t>Absence of this phenomenon is detriment to organizations failing to keep pace with the latest developments pertaining to the modern world of procurement. </a:t>
            </a:r>
          </a:p>
          <a:p>
            <a:pPr algn="just"/>
            <a:endParaRPr lang="en-US" b="1" dirty="0" smtClean="0"/>
          </a:p>
          <a:p>
            <a:pPr algn="just"/>
            <a:r>
              <a:rPr lang="en-US" b="1" dirty="0" smtClean="0"/>
              <a:t>The procurement officials need to keep abreast with the latest international best practices in the public procurements and be informed about the current training opportunities available world wide.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r"/>
            <a:r>
              <a:rPr lang="en-US" b="1" dirty="0" smtClean="0"/>
              <a:t>International organizations</a:t>
            </a:r>
            <a:endParaRPr lang="en-US" b="1" dirty="0"/>
          </a:p>
        </p:txBody>
      </p:sp>
      <p:sp>
        <p:nvSpPr>
          <p:cNvPr id="3" name="Content Placeholder 2"/>
          <p:cNvSpPr>
            <a:spLocks noGrp="1"/>
          </p:cNvSpPr>
          <p:nvPr>
            <p:ph idx="1"/>
          </p:nvPr>
        </p:nvSpPr>
        <p:spPr>
          <a:xfrm>
            <a:off x="457200" y="1295400"/>
            <a:ext cx="8229600" cy="4830763"/>
          </a:xfrm>
        </p:spPr>
        <p:txBody>
          <a:bodyPr>
            <a:normAutofit fontScale="85000" lnSpcReduction="10000"/>
          </a:bodyPr>
          <a:lstStyle/>
          <a:p>
            <a:r>
              <a:rPr lang="en-US" b="1" dirty="0" smtClean="0">
                <a:hlinkClick r:id="rId2"/>
              </a:rPr>
              <a:t>Crown Agents</a:t>
            </a:r>
            <a:endParaRPr lang="en-US" b="1" dirty="0" smtClean="0"/>
          </a:p>
          <a:p>
            <a:r>
              <a:rPr lang="en-US" b="1" dirty="0" smtClean="0">
                <a:hlinkClick r:id="rId3"/>
              </a:rPr>
              <a:t>RIPA International </a:t>
            </a:r>
            <a:endParaRPr lang="en-US" b="1" dirty="0" smtClean="0"/>
          </a:p>
          <a:p>
            <a:r>
              <a:rPr lang="en-US" b="1" dirty="0" smtClean="0">
                <a:hlinkClick r:id="rId4"/>
              </a:rPr>
              <a:t>International Law Institute</a:t>
            </a:r>
            <a:endParaRPr lang="en-US" b="1" dirty="0" smtClean="0"/>
          </a:p>
          <a:p>
            <a:r>
              <a:rPr lang="en-US" b="1" dirty="0" smtClean="0">
                <a:hlinkClick r:id="rId5"/>
              </a:rPr>
              <a:t>International Training Center</a:t>
            </a:r>
            <a:endParaRPr lang="en-US" b="1" dirty="0" smtClean="0"/>
          </a:p>
          <a:p>
            <a:r>
              <a:rPr lang="en-US" b="1" dirty="0" smtClean="0">
                <a:hlinkClick r:id="rId6"/>
              </a:rPr>
              <a:t>Siemens Pakistan</a:t>
            </a:r>
            <a:endParaRPr lang="en-US" b="1" dirty="0" smtClean="0"/>
          </a:p>
          <a:p>
            <a:r>
              <a:rPr lang="en-US" b="1" dirty="0" smtClean="0">
                <a:hlinkClick r:id="rId7"/>
              </a:rPr>
              <a:t>Dublin City University</a:t>
            </a:r>
            <a:endParaRPr lang="en-US" b="1" dirty="0" smtClean="0"/>
          </a:p>
          <a:p>
            <a:r>
              <a:rPr lang="en-US" b="1" dirty="0" smtClean="0">
                <a:hlinkClick r:id="rId8"/>
              </a:rPr>
              <a:t>International Institute of Learning</a:t>
            </a:r>
            <a:r>
              <a:rPr lang="en-US" dirty="0" smtClean="0"/>
              <a:t> </a:t>
            </a:r>
          </a:p>
          <a:p>
            <a:r>
              <a:rPr lang="en-US" b="1" dirty="0" err="1" smtClean="0">
                <a:hlinkClick r:id="rId9"/>
              </a:rPr>
              <a:t>Kable</a:t>
            </a:r>
            <a:r>
              <a:rPr lang="en-US" b="1" dirty="0" smtClean="0">
                <a:hlinkClick r:id="rId9"/>
              </a:rPr>
              <a:t> Direct.</a:t>
            </a:r>
            <a:endParaRPr lang="en-US" b="1" dirty="0" smtClean="0"/>
          </a:p>
          <a:p>
            <a:r>
              <a:rPr lang="en-US" b="1" dirty="0" smtClean="0">
                <a:hlinkClick r:id="rId10"/>
              </a:rPr>
              <a:t>The Charted Institute of Purchasing and Supply</a:t>
            </a:r>
            <a:r>
              <a:rPr lang="en-US" b="1" dirty="0" smtClean="0">
                <a:hlinkClick r:id="rId9"/>
              </a:rPr>
              <a:t>.</a:t>
            </a:r>
            <a:r>
              <a:rPr lang="en-US" dirty="0" smtClean="0"/>
              <a:t> </a:t>
            </a:r>
          </a:p>
          <a:p>
            <a:r>
              <a:rPr lang="en-US" b="1" dirty="0" smtClean="0">
                <a:hlinkClick r:id="rId11"/>
              </a:rPr>
              <a:t>Procurement and Sourcing Institute of Asia (PASIA)</a:t>
            </a:r>
            <a:r>
              <a:rPr lang="en-US" b="1" dirty="0" smtClean="0">
                <a:hlinkClick r:id="rId9"/>
              </a:rPr>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sz="3200" b="1" dirty="0" smtClean="0"/>
              <a:t>Punjab Public Procurement Management</a:t>
            </a:r>
            <a:endParaRPr lang="en-US" sz="3200" b="1" dirty="0"/>
          </a:p>
        </p:txBody>
      </p:sp>
      <p:sp>
        <p:nvSpPr>
          <p:cNvPr id="3" name="Content Placeholder 2"/>
          <p:cNvSpPr>
            <a:spLocks noGrp="1"/>
          </p:cNvSpPr>
          <p:nvPr>
            <p:ph idx="1"/>
          </p:nvPr>
        </p:nvSpPr>
        <p:spPr>
          <a:xfrm>
            <a:off x="457200" y="1219200"/>
            <a:ext cx="8229600" cy="5334000"/>
          </a:xfrm>
        </p:spPr>
        <p:txBody>
          <a:bodyPr>
            <a:normAutofit fontScale="55000" lnSpcReduction="20000"/>
          </a:bodyPr>
          <a:lstStyle/>
          <a:p>
            <a:pPr algn="just"/>
            <a:r>
              <a:rPr lang="en-US" dirty="0" smtClean="0"/>
              <a:t>Public procurement management in Punjab like in most developing countries needs a lot improvement. </a:t>
            </a:r>
          </a:p>
          <a:p>
            <a:pPr algn="just"/>
            <a:endParaRPr lang="en-US" dirty="0" smtClean="0"/>
          </a:p>
          <a:p>
            <a:pPr algn="just"/>
            <a:r>
              <a:rPr lang="en-US" dirty="0" smtClean="0"/>
              <a:t>Laws, Rules and Regulations are non-existent, inadequately implemented or enforced. </a:t>
            </a:r>
          </a:p>
          <a:p>
            <a:pPr algn="just"/>
            <a:endParaRPr lang="en-US" dirty="0" smtClean="0"/>
          </a:p>
          <a:p>
            <a:pPr algn="just"/>
            <a:r>
              <a:rPr lang="en-US" dirty="0" smtClean="0"/>
              <a:t>Capacity and morale of the work force is low whereas accountability and transparency on need basis. </a:t>
            </a:r>
          </a:p>
          <a:p>
            <a:pPr algn="just"/>
            <a:endParaRPr lang="en-US" dirty="0" smtClean="0"/>
          </a:p>
          <a:p>
            <a:pPr algn="just"/>
            <a:r>
              <a:rPr lang="en-US" dirty="0" smtClean="0"/>
              <a:t>Public procurement practitioners face challenges from both external and internal environment. The former include legal, political, economic and business and socio-cultural environments. </a:t>
            </a:r>
          </a:p>
          <a:p>
            <a:pPr algn="just"/>
            <a:endParaRPr lang="en-US" dirty="0" smtClean="0"/>
          </a:p>
          <a:p>
            <a:pPr algn="just"/>
            <a:r>
              <a:rPr lang="en-US" dirty="0" smtClean="0"/>
              <a:t>The later is related to three factors: People who make procurements decisions, procedure which provide a guidance to the practitioners; and controls which ensures probity, transparency and accountability.</a:t>
            </a:r>
          </a:p>
          <a:p>
            <a:pPr algn="just"/>
            <a:endParaRPr lang="en-US" dirty="0" smtClean="0"/>
          </a:p>
          <a:p>
            <a:pPr algn="just"/>
            <a:r>
              <a:rPr lang="en-US" dirty="0" smtClean="0"/>
              <a:t> In order to deal effectively with the challenges an adequate and independent audit mechanism should be formed that manages to balance between the financial and performance audit.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Functions</a:t>
            </a:r>
            <a:endParaRPr lang="en-US" b="1" dirty="0"/>
          </a:p>
        </p:txBody>
      </p:sp>
      <p:sp>
        <p:nvSpPr>
          <p:cNvPr id="3" name="Content Placeholder 2"/>
          <p:cNvSpPr>
            <a:spLocks noGrp="1"/>
          </p:cNvSpPr>
          <p:nvPr>
            <p:ph idx="1"/>
          </p:nvPr>
        </p:nvSpPr>
        <p:spPr>
          <a:xfrm>
            <a:off x="457200" y="1600200"/>
            <a:ext cx="8229600" cy="4876800"/>
          </a:xfrm>
        </p:spPr>
        <p:txBody>
          <a:bodyPr>
            <a:normAutofit fontScale="62500" lnSpcReduction="20000"/>
          </a:bodyPr>
          <a:lstStyle/>
          <a:p>
            <a:pPr algn="just">
              <a:buNone/>
            </a:pPr>
            <a:r>
              <a:rPr lang="en-US" dirty="0" smtClean="0"/>
              <a:t>Section 5 of the PPRA Act 2009 stipulates the following mandate and responsibilities of the Authority:-</a:t>
            </a:r>
          </a:p>
          <a:p>
            <a:pPr algn="just"/>
            <a:endParaRPr lang="en-US" dirty="0" smtClean="0"/>
          </a:p>
          <a:p>
            <a:pPr algn="just"/>
            <a:r>
              <a:rPr lang="en-US" dirty="0" smtClean="0"/>
              <a:t>The Authority may take measures and exercise powers as may be necessary for improving governance, management, transparency, accountability and quality of public procurement;</a:t>
            </a:r>
          </a:p>
          <a:p>
            <a:pPr algn="just"/>
            <a:endParaRPr lang="en-US" dirty="0" smtClean="0"/>
          </a:p>
          <a:p>
            <a:pPr algn="just"/>
            <a:r>
              <a:rPr lang="en-US" dirty="0" smtClean="0"/>
              <a:t>Monitor application of the laws, rules, regulations, policies and procedures in respect of, or relating to the public procurement;</a:t>
            </a:r>
          </a:p>
          <a:p>
            <a:pPr algn="just"/>
            <a:endParaRPr lang="en-US" dirty="0" smtClean="0"/>
          </a:p>
          <a:p>
            <a:pPr algn="just"/>
            <a:r>
              <a:rPr lang="en-US" dirty="0" smtClean="0"/>
              <a:t>Prepare standard documents to be used in connection with public procurement;</a:t>
            </a:r>
          </a:p>
          <a:p>
            <a:pPr algn="just"/>
            <a:endParaRPr lang="en-US" dirty="0" smtClean="0"/>
          </a:p>
          <a:p>
            <a:pPr algn="just"/>
            <a:r>
              <a:rPr lang="en-US" dirty="0" smtClean="0"/>
              <a:t>Establish performance indicators for procurement performance of the Procuring Agencies and monitor compliance with these indicators through independent third party evaluation and make recommendations for improvement of procurement performance of the Procuring Agencies;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Functions</a:t>
            </a:r>
            <a:endParaRPr lang="en-US" b="1" dirty="0"/>
          </a:p>
        </p:txBody>
      </p:sp>
      <p:sp>
        <p:nvSpPr>
          <p:cNvPr id="3" name="Content Placeholder 2"/>
          <p:cNvSpPr>
            <a:spLocks noGrp="1"/>
          </p:cNvSpPr>
          <p:nvPr>
            <p:ph idx="1"/>
          </p:nvPr>
        </p:nvSpPr>
        <p:spPr>
          <a:xfrm>
            <a:off x="457200" y="1676400"/>
            <a:ext cx="8229600" cy="4800600"/>
          </a:xfrm>
        </p:spPr>
        <p:txBody>
          <a:bodyPr>
            <a:normAutofit fontScale="70000" lnSpcReduction="20000"/>
          </a:bodyPr>
          <a:lstStyle/>
          <a:p>
            <a:pPr algn="just"/>
            <a:r>
              <a:rPr lang="en-US" dirty="0" smtClean="0"/>
              <a:t>Present an annual report to the Government regarding the overall functioning of the public procurement system, including recommendations on measures to be taken by the Government to enhance the quality of procurement work;</a:t>
            </a:r>
          </a:p>
          <a:p>
            <a:pPr algn="just"/>
            <a:endParaRPr lang="en-US" dirty="0" smtClean="0"/>
          </a:p>
          <a:p>
            <a:pPr algn="just"/>
            <a:r>
              <a:rPr lang="en-US" dirty="0" smtClean="0"/>
              <a:t>Call a functionary of a Procuring Agency to provide assistance in its functions and call for information from a Procuring Agency pursuance of its objectives and functions;</a:t>
            </a:r>
          </a:p>
          <a:p>
            <a:pPr algn="just"/>
            <a:endParaRPr lang="en-US" dirty="0" smtClean="0"/>
          </a:p>
          <a:p>
            <a:pPr algn="just"/>
            <a:r>
              <a:rPr lang="en-US" dirty="0" smtClean="0"/>
              <a:t>Develop, promote and support training and professional development policy of officials and other persons engaged in public procurement;</a:t>
            </a:r>
          </a:p>
          <a:p>
            <a:pPr algn="just"/>
            <a:endParaRPr lang="en-US" dirty="0" smtClean="0"/>
          </a:p>
          <a:p>
            <a:pPr algn="just"/>
            <a:r>
              <a:rPr lang="en-US" dirty="0" smtClean="0"/>
              <a:t>Perform other function as may be assigned to it by the Government.</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Services</a:t>
            </a:r>
            <a:endParaRPr lang="en-US" b="1" dirty="0"/>
          </a:p>
        </p:txBody>
      </p:sp>
      <p:sp>
        <p:nvSpPr>
          <p:cNvPr id="3" name="Content Placeholder 2"/>
          <p:cNvSpPr>
            <a:spLocks noGrp="1"/>
          </p:cNvSpPr>
          <p:nvPr>
            <p:ph idx="1"/>
          </p:nvPr>
        </p:nvSpPr>
        <p:spPr>
          <a:xfrm>
            <a:off x="457200" y="1143000"/>
            <a:ext cx="8229600" cy="5334000"/>
          </a:xfrm>
        </p:spPr>
        <p:txBody>
          <a:bodyPr>
            <a:normAutofit fontScale="92500" lnSpcReduction="20000"/>
          </a:bodyPr>
          <a:lstStyle/>
          <a:p>
            <a:pPr algn="just">
              <a:buNone/>
            </a:pPr>
            <a:r>
              <a:rPr lang="en-US" dirty="0" smtClean="0"/>
              <a:t>	PPRA provide several services / facilities to procuring agencies. Most of the services are web based. These services include...Uploading of tender via decentralized system</a:t>
            </a:r>
          </a:p>
          <a:p>
            <a:pPr algn="just">
              <a:buNone/>
            </a:pPr>
            <a:endParaRPr lang="en-US" dirty="0" smtClean="0"/>
          </a:p>
          <a:p>
            <a:pPr algn="just"/>
            <a:r>
              <a:rPr lang="en-US" dirty="0" smtClean="0"/>
              <a:t>Public tenders view</a:t>
            </a:r>
          </a:p>
          <a:p>
            <a:pPr algn="just"/>
            <a:r>
              <a:rPr lang="en-US" dirty="0" smtClean="0"/>
              <a:t>Annual procurement plan availability</a:t>
            </a:r>
          </a:p>
          <a:p>
            <a:pPr algn="just"/>
            <a:r>
              <a:rPr lang="en-US" dirty="0" smtClean="0"/>
              <a:t>Evaluation Reports uploading</a:t>
            </a:r>
          </a:p>
          <a:p>
            <a:pPr algn="just"/>
            <a:r>
              <a:rPr lang="en-US" dirty="0" smtClean="0"/>
              <a:t>Capacity building</a:t>
            </a:r>
          </a:p>
          <a:p>
            <a:pPr algn="just"/>
            <a:r>
              <a:rPr lang="en-US" dirty="0" smtClean="0"/>
              <a:t>Tendering Advices</a:t>
            </a:r>
          </a:p>
          <a:p>
            <a:pPr algn="just"/>
            <a:r>
              <a:rPr lang="en-US" dirty="0" smtClean="0"/>
              <a:t>Prompt guidance regarding procurement [Telephonic/ Email]</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76200"/>
          </a:xfrm>
        </p:spPr>
        <p:txBody>
          <a:bodyPr>
            <a:normAutofit fontScale="90000"/>
          </a:bodyPr>
          <a:lstStyle/>
          <a:p>
            <a:pPr algn="r"/>
            <a:r>
              <a:rPr lang="en-US" b="1" dirty="0" smtClean="0"/>
              <a:t>Blacklisted Firm</a:t>
            </a:r>
            <a:r>
              <a:rPr lang="en-US" dirty="0" smtClean="0"/>
              <a:t/>
            </a:r>
            <a:br>
              <a:rPr lang="en-US" dirty="0" smtClean="0"/>
            </a:br>
            <a:r>
              <a:rPr lang="en-US" dirty="0" smtClean="0"/>
              <a:t/>
            </a:r>
            <a:br>
              <a:rPr lang="en-US" dirty="0" smtClean="0"/>
            </a:b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546957" y="1143000"/>
            <a:ext cx="8050085" cy="53340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Trainings</a:t>
            </a:r>
            <a:br>
              <a:rPr lang="en-US" b="1" dirty="0" smtClean="0"/>
            </a:br>
            <a:endParaRPr lang="en-US" b="1" dirty="0"/>
          </a:p>
        </p:txBody>
      </p:sp>
      <p:sp>
        <p:nvSpPr>
          <p:cNvPr id="3" name="Content Placeholder 2"/>
          <p:cNvSpPr>
            <a:spLocks noGrp="1"/>
          </p:cNvSpPr>
          <p:nvPr>
            <p:ph idx="1"/>
          </p:nvPr>
        </p:nvSpPr>
        <p:spPr>
          <a:xfrm>
            <a:off x="457200" y="1066800"/>
            <a:ext cx="8229600" cy="5410200"/>
          </a:xfrm>
        </p:spPr>
        <p:txBody>
          <a:bodyPr>
            <a:normAutofit fontScale="55000" lnSpcReduction="20000"/>
          </a:bodyPr>
          <a:lstStyle/>
          <a:p>
            <a:pPr algn="just"/>
            <a:r>
              <a:rPr lang="en-US" dirty="0" smtClean="0"/>
              <a:t>Training, Workshops and Video Conferences have been organized with the cooperation of International Agencies like World Bank, USAID and ADB to provide an insight into the latest trends and development in Tender Management and Procurement Rules.</a:t>
            </a:r>
          </a:p>
          <a:p>
            <a:pPr algn="just"/>
            <a:endParaRPr lang="en-US" dirty="0" smtClean="0"/>
          </a:p>
          <a:p>
            <a:pPr algn="just"/>
            <a:r>
              <a:rPr lang="en-US" dirty="0" smtClean="0"/>
              <a:t> Since major number of Departments and Govt. Institutions serve at Divisional/District level, hence capacity building program has been launched for public functionaries serving at Divisional/District level to train them about new Procurement Laws / Rules.  </a:t>
            </a:r>
          </a:p>
          <a:p>
            <a:pPr algn="just"/>
            <a:endParaRPr lang="en-US" dirty="0" smtClean="0"/>
          </a:p>
          <a:p>
            <a:pPr algn="just"/>
            <a:r>
              <a:rPr lang="en-US" dirty="0" smtClean="0"/>
              <a:t>The training includes orientation of the Procurement Laws, familiarization with policies, techniques for supervising and handling procedures. </a:t>
            </a:r>
          </a:p>
          <a:p>
            <a:pPr algn="just"/>
            <a:endParaRPr lang="en-US" dirty="0" smtClean="0"/>
          </a:p>
          <a:p>
            <a:pPr algn="just"/>
            <a:r>
              <a:rPr lang="en-US" dirty="0" smtClean="0"/>
              <a:t>For General Public awareness specially for private sector people, an awareness </a:t>
            </a:r>
            <a:r>
              <a:rPr lang="en-US" dirty="0" err="1" smtClean="0"/>
              <a:t>programme</a:t>
            </a:r>
            <a:r>
              <a:rPr lang="en-US" dirty="0" smtClean="0"/>
              <a:t> on PPRA Laws/Rules has been arranged in collaboration with NAB on FM 101.</a:t>
            </a:r>
          </a:p>
          <a:p>
            <a:pPr algn="just"/>
            <a:endParaRPr lang="en-US" dirty="0" smtClean="0"/>
          </a:p>
          <a:p>
            <a:pPr algn="just"/>
            <a:r>
              <a:rPr lang="en-US" dirty="0" smtClean="0"/>
              <a:t> PPRA Laws / Rules have also been made part of the training syllabus of fresh intake of Provincial Officers and financial management courses being conducted by different training institutions like MPDD.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pPr algn="just"/>
            <a:r>
              <a:rPr lang="en-US" dirty="0" smtClean="0"/>
              <a:t>PAKISTAN WATER AND POWER DEVELOPMENT AUTHORITY</a:t>
            </a:r>
          </a:p>
          <a:p>
            <a:pPr algn="just"/>
            <a:r>
              <a:rPr lang="en-US" dirty="0" smtClean="0"/>
              <a:t>Public Procurement Regulatory Authority</a:t>
            </a:r>
          </a:p>
          <a:p>
            <a:pPr lvl="1"/>
            <a:r>
              <a:rPr lang="en-US" dirty="0" smtClean="0"/>
              <a:t>Punjab Procurement Regulatory Authority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smtClean="0"/>
              <a:t>Oil and Gas Regulatory Authority (OGRA)</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1683</Words>
  <Application>Microsoft Office PowerPoint</Application>
  <PresentationFormat>On-screen Show (4:3)</PresentationFormat>
  <Paragraphs>226</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Regulatory Administrative Institutions MPA 517</vt:lpstr>
      <vt:lpstr>Recap</vt:lpstr>
      <vt:lpstr>Objectives of WTO Cell</vt:lpstr>
      <vt:lpstr>Objectives</vt:lpstr>
      <vt:lpstr>Today’s Lecture</vt:lpstr>
      <vt:lpstr>WAPDA</vt:lpstr>
      <vt:lpstr>Slide 7</vt:lpstr>
      <vt:lpstr>WAPDA Water vision 2025 </vt:lpstr>
      <vt:lpstr>PAKISTAN ELECTRIC POWER COMPANY</vt:lpstr>
      <vt:lpstr>VISION </vt:lpstr>
      <vt:lpstr>MISSION </vt:lpstr>
      <vt:lpstr>OBJECTIVES </vt:lpstr>
      <vt:lpstr>Objectives of PEPCO</vt:lpstr>
      <vt:lpstr>Public Procurement Regulatory Authority</vt:lpstr>
      <vt:lpstr>Laws and Acts</vt:lpstr>
      <vt:lpstr>Laws and Acts</vt:lpstr>
      <vt:lpstr>Laws and Acts</vt:lpstr>
      <vt:lpstr>Child Labor Law</vt:lpstr>
      <vt:lpstr>Child Labor Law</vt:lpstr>
      <vt:lpstr>National Institute of Procurement</vt:lpstr>
      <vt:lpstr>International organizations</vt:lpstr>
      <vt:lpstr>Punjab Public Procurement Management</vt:lpstr>
      <vt:lpstr>Functions</vt:lpstr>
      <vt:lpstr>Functions</vt:lpstr>
      <vt:lpstr>Services</vt:lpstr>
      <vt:lpstr>Blacklisted Firm  </vt:lpstr>
      <vt:lpstr>Trainings </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50</cp:revision>
  <dcterms:created xsi:type="dcterms:W3CDTF">2006-08-16T00:00:00Z</dcterms:created>
  <dcterms:modified xsi:type="dcterms:W3CDTF">2014-06-22T11:33:41Z</dcterms:modified>
</cp:coreProperties>
</file>