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9" r:id="rId4"/>
    <p:sldId id="27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7D2D68-7E22-4272-A9DC-7B0CD556D8AC}" type="datetimeFigureOut">
              <a:rPr lang="en-US" smtClean="0"/>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2B942F-16BC-41C1-8AFF-010BD699C73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82B942F-16BC-41C1-8AFF-010BD699C733}"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545FFF-3777-478C-8484-2D3E2B07481C}"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B677E3-52CA-4A1C-A819-D01273468AEE}"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B615FE-1450-46C5-9EB3-7D9D2E33A4BD}"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7FD5DE-7426-43BD-B852-3131D6F530D9}"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72B686-4F76-4059-A91A-3378139D6431}" type="datetime1">
              <a:rPr lang="en-US" smtClean="0"/>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72F282-8AC6-41B9-8A72-1F925F4A2455}" type="datetime1">
              <a:rPr lang="en-US" smtClean="0"/>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68647-6A65-4F94-AE77-31A913B1F116}" type="datetime1">
              <a:rPr lang="en-US" smtClean="0"/>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5B97E-64F7-4A0D-8B51-3910AD591557}"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4E0165-BA2E-4E25-9D0E-8EA8F610842D}"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8AE00B-5E29-4FEE-A2BC-9E20015AC4DA}"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DEC82-6DB5-4657-AA6A-F05DFEF6BD4C}"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56C396-B62A-4D88-92D7-EC1C104001F0}" type="datetime1">
              <a:rPr lang="en-US" smtClean="0"/>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Lecture-22</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066800"/>
            <a:ext cx="8229600" cy="5410200"/>
          </a:xfrm>
        </p:spPr>
        <p:txBody>
          <a:bodyPr>
            <a:normAutofit fontScale="62500" lnSpcReduction="20000"/>
          </a:bodyPr>
          <a:lstStyle/>
          <a:p>
            <a:pPr algn="just"/>
            <a:r>
              <a:rPr lang="en-US" dirty="0" smtClean="0"/>
              <a:t>The nuclear regulatory infrastructure has been in place since 1965, when the first research reactor PARR-I was commissioned. </a:t>
            </a:r>
          </a:p>
          <a:p>
            <a:pPr algn="just"/>
            <a:endParaRPr lang="en-US" dirty="0" smtClean="0"/>
          </a:p>
          <a:p>
            <a:pPr algn="just"/>
            <a:r>
              <a:rPr lang="en-US" dirty="0" smtClean="0"/>
              <a:t>The nuclear regulatory regime further improved when the first nuclear power plant was commissioned in 1971 at Karachi . </a:t>
            </a:r>
          </a:p>
          <a:p>
            <a:pPr algn="just"/>
            <a:endParaRPr lang="en-US" dirty="0" smtClean="0"/>
          </a:p>
          <a:p>
            <a:pPr algn="just"/>
            <a:r>
              <a:rPr lang="en-US" dirty="0" smtClean="0"/>
              <a:t>A nuclear safety and licensing division was established in PAEC HQ which functioned as the de facto regulatory body till it was upgraded to " Directorate of Nuclear Safety and Radiation Protection" (DNSRP) after the promulgation of Pakistan Nuclear </a:t>
            </a:r>
            <a:r>
              <a:rPr lang="en-US" dirty="0" err="1" smtClean="0"/>
              <a:t>Safty</a:t>
            </a:r>
            <a:r>
              <a:rPr lang="en-US" dirty="0" smtClean="0"/>
              <a:t> and Radiation Protection Ordinance 1984</a:t>
            </a:r>
          </a:p>
          <a:p>
            <a:pPr algn="just"/>
            <a:endParaRPr lang="en-US" dirty="0" smtClean="0"/>
          </a:p>
          <a:p>
            <a:pPr algn="just"/>
            <a:r>
              <a:rPr lang="en-US" dirty="0" smtClean="0"/>
              <a:t>Pakistan signed the International Convention on Nuclear Safety in 1994, as a result of which, it became obligatory on the part of the Government of Pakistan to establish an independent nuclear regulatory body entrusted with the implementation of the legislative and regulatory framework governing nuclear power and radiation use in the country, and further to separate the regulatory functions from the promotional aspects of the nuclear programme.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Radiation Safety Directorate</a:t>
            </a:r>
            <a:endParaRPr lang="en-US" b="1" dirty="0"/>
          </a:p>
        </p:txBody>
      </p:sp>
      <p:sp>
        <p:nvSpPr>
          <p:cNvPr id="3" name="Content Placeholder 2"/>
          <p:cNvSpPr>
            <a:spLocks noGrp="1"/>
          </p:cNvSpPr>
          <p:nvPr>
            <p:ph idx="1"/>
          </p:nvPr>
        </p:nvSpPr>
        <p:spPr/>
        <p:txBody>
          <a:bodyPr>
            <a:normAutofit fontScale="55000" lnSpcReduction="20000"/>
          </a:bodyPr>
          <a:lstStyle/>
          <a:p>
            <a:pPr algn="just"/>
            <a:r>
              <a:rPr lang="en-US" dirty="0" smtClean="0"/>
              <a:t>Radiation Safety Directorate (RSD) regulates and supervise matters related to radiation protection. </a:t>
            </a:r>
          </a:p>
          <a:p>
            <a:pPr algn="just"/>
            <a:endParaRPr lang="en-US" dirty="0" smtClean="0"/>
          </a:p>
          <a:p>
            <a:pPr algn="just"/>
            <a:r>
              <a:rPr lang="en-US" dirty="0" smtClean="0"/>
              <a:t>Its mission is to ensure that the harmful effects of radiation on human health and the environment arising from licensed activities are As Low As Reasonably Achievable.</a:t>
            </a:r>
          </a:p>
          <a:p>
            <a:pPr algn="just"/>
            <a:endParaRPr lang="en-US" dirty="0" smtClean="0"/>
          </a:p>
          <a:p>
            <a:pPr algn="just"/>
            <a:r>
              <a:rPr lang="en-US" dirty="0" smtClean="0"/>
              <a:t>RSD is headed by a Director and staffed with experienced professionals - most of them having post graduate degrees in physical sciences and medicine. </a:t>
            </a:r>
          </a:p>
          <a:p>
            <a:pPr algn="just"/>
            <a:endParaRPr lang="en-US" dirty="0" smtClean="0"/>
          </a:p>
          <a:p>
            <a:pPr algn="just"/>
            <a:r>
              <a:rPr lang="en-US" dirty="0" smtClean="0"/>
              <a:t>Like the other technical Directorates of PNRA, RSD works independently and give recommendations after careful assessment and evaluation of radiation safety situation at all licensed facilities.</a:t>
            </a:r>
          </a:p>
          <a:p>
            <a:pPr algn="just"/>
            <a:endParaRPr lang="en-US" dirty="0" smtClean="0"/>
          </a:p>
          <a:p>
            <a:pPr algn="just"/>
            <a:r>
              <a:rPr lang="en-US" dirty="0" smtClean="0"/>
              <a:t>These are submitted for consideration and approval of the Authority, for implementation as regulatory decisions.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Nuclear Regulatory Framework</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Ordinance: </a:t>
            </a:r>
          </a:p>
          <a:p>
            <a:pPr lvl="1"/>
            <a:r>
              <a:rPr lang="en-US" dirty="0" smtClean="0"/>
              <a:t>issued by the Government of Pakistan</a:t>
            </a:r>
          </a:p>
          <a:p>
            <a:pPr lvl="1" algn="just"/>
            <a:r>
              <a:rPr lang="en-US" dirty="0" smtClean="0"/>
              <a:t>presents basic objectives, concepts and principles of nuclear and radiation safety and protection for the regulation of nuclear energy</a:t>
            </a:r>
          </a:p>
          <a:p>
            <a:r>
              <a:rPr lang="en-US" dirty="0" smtClean="0"/>
              <a:t>Regulations</a:t>
            </a:r>
          </a:p>
          <a:p>
            <a:pPr lvl="1"/>
            <a:r>
              <a:rPr lang="en-US" dirty="0" smtClean="0"/>
              <a:t>issued by PNRA</a:t>
            </a:r>
          </a:p>
          <a:p>
            <a:pPr lvl="1"/>
            <a:r>
              <a:rPr lang="en-US" dirty="0" smtClean="0"/>
              <a:t>specify the basic requirements that must be fulfilled to ensure safety but do not contain recommendations on how to meet the requirements</a:t>
            </a:r>
          </a:p>
          <a:p>
            <a:pPr marL="342900" lvl="1" indent="-342900">
              <a:buFont typeface="Arial" pitchFamily="34" charset="0"/>
              <a:buChar char="•"/>
            </a:pPr>
            <a:r>
              <a:rPr lang="en-US" dirty="0" smtClean="0"/>
              <a:t>Regulatory Guides</a:t>
            </a:r>
          </a:p>
          <a:p>
            <a:pPr lvl="1"/>
            <a:r>
              <a:rPr lang="en-US" dirty="0" smtClean="0"/>
              <a:t>issued by PNRA, of a non-mandatory nature</a:t>
            </a:r>
          </a:p>
          <a:p>
            <a:pPr lvl="1" algn="just"/>
            <a:r>
              <a:rPr lang="en-US" dirty="0" smtClean="0"/>
              <a:t>recommend actions, conditions or procedures for meeting safety requirements</a:t>
            </a:r>
          </a:p>
          <a:p>
            <a:pPr marL="342900" lvl="1" indent="-342900">
              <a:buFont typeface="Arial" pitchFamily="34" charset="0"/>
              <a:buChar char="•"/>
            </a:pPr>
            <a:r>
              <a:rPr lang="en-US" sz="2900" dirty="0" smtClean="0"/>
              <a:t>Codes and Standards</a:t>
            </a:r>
          </a:p>
          <a:p>
            <a:endParaRPr lang="en-US" dirty="0" smtClean="0"/>
          </a:p>
          <a:p>
            <a:pPr lvl="1"/>
            <a:r>
              <a:rPr lang="en-US" dirty="0" smtClean="0"/>
              <a:t>Issued by national and international organizations e.g. IEEE etc.</a:t>
            </a:r>
          </a:p>
          <a:p>
            <a:pPr lvl="1"/>
            <a:r>
              <a:rPr lang="en-US" dirty="0" smtClean="0"/>
              <a:t>recommend standard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 	</a:t>
            </a:r>
            <a:endParaRPr lang="en-US" b="1" dirty="0"/>
          </a:p>
        </p:txBody>
      </p:sp>
      <p:sp>
        <p:nvSpPr>
          <p:cNvPr id="3" name="Content Placeholder 2"/>
          <p:cNvSpPr>
            <a:spLocks noGrp="1"/>
          </p:cNvSpPr>
          <p:nvPr>
            <p:ph idx="1"/>
          </p:nvPr>
        </p:nvSpPr>
        <p:spPr/>
        <p:txBody>
          <a:bodyPr/>
          <a:lstStyle/>
          <a:p>
            <a:pPr algn="just"/>
            <a:r>
              <a:rPr lang="en-US" dirty="0" smtClean="0"/>
              <a:t>Ministry of Industries and Production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Industries and Production</a:t>
            </a:r>
            <a:endParaRPr lang="en-US" b="1" dirty="0"/>
          </a:p>
        </p:txBody>
      </p:sp>
      <p:sp>
        <p:nvSpPr>
          <p:cNvPr id="3" name="Content Placeholder 2"/>
          <p:cNvSpPr>
            <a:spLocks noGrp="1"/>
          </p:cNvSpPr>
          <p:nvPr>
            <p:ph idx="1"/>
          </p:nvPr>
        </p:nvSpPr>
        <p:spPr/>
        <p:txBody>
          <a:bodyPr/>
          <a:lstStyle/>
          <a:p>
            <a:pPr algn="just"/>
            <a:r>
              <a:rPr lang="en-US" dirty="0" smtClean="0"/>
              <a:t>Ministry of Industries and Production is the Focal Ministry for the Execution of Prime Minister’s Youth Business Loan Scheme… </a:t>
            </a:r>
            <a:r>
              <a:rPr lang="en-US" dirty="0" err="1" smtClean="0"/>
              <a:t>MoIP</a:t>
            </a:r>
            <a:r>
              <a:rPr lang="en-US" dirty="0" smtClean="0"/>
              <a:t>, through its member organizations, has taken a number of initiatives to facilitate the loan beneficiaries.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55638"/>
          </a:xfrm>
        </p:spPr>
        <p:txBody>
          <a:bodyPr>
            <a:normAutofit fontScale="90000"/>
          </a:bodyPr>
          <a:lstStyle/>
          <a:p>
            <a:pPr algn="r"/>
            <a:r>
              <a:rPr lang="en-US" b="1" dirty="0" smtClean="0"/>
              <a:t>MOIP Role</a:t>
            </a:r>
            <a:br>
              <a:rPr lang="en-US" b="1" dirty="0" smtClean="0"/>
            </a:b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Ministry of Industries &amp; Production (</a:t>
            </a:r>
            <a:r>
              <a:rPr lang="en-US" dirty="0" err="1" smtClean="0"/>
              <a:t>MoIP</a:t>
            </a:r>
            <a:r>
              <a:rPr lang="en-US" dirty="0" smtClean="0"/>
              <a:t>)</a:t>
            </a:r>
            <a:r>
              <a:rPr lang="en-US" b="1" dirty="0" smtClean="0"/>
              <a:t> </a:t>
            </a:r>
            <a:r>
              <a:rPr lang="en-US" dirty="0" smtClean="0"/>
              <a:t>is playing a key role in Prime Minister’s Youth Business Loan scheme in vigorous methods. </a:t>
            </a:r>
          </a:p>
          <a:p>
            <a:endParaRPr lang="en-US" dirty="0" smtClean="0"/>
          </a:p>
          <a:p>
            <a:r>
              <a:rPr lang="en-US" dirty="0" err="1" smtClean="0"/>
              <a:t>MoIP</a:t>
            </a:r>
            <a:r>
              <a:rPr lang="en-US" dirty="0" smtClean="0"/>
              <a:t> has also created different pre-feasibility reports related to Industries and Production. </a:t>
            </a:r>
          </a:p>
          <a:p>
            <a:endParaRPr lang="en-US" dirty="0" smtClean="0"/>
          </a:p>
          <a:p>
            <a:r>
              <a:rPr lang="en-US" dirty="0" smtClean="0"/>
              <a:t>Youth who want to avail the business loan opportunity are encouraged through different creativities like Seminars, Conferences, Workshops, Video trainings and media campaigns. </a:t>
            </a:r>
          </a:p>
          <a:p>
            <a:endParaRPr lang="en-US" dirty="0" smtClean="0"/>
          </a:p>
          <a:p>
            <a:r>
              <a:rPr lang="en-US" dirty="0" smtClean="0"/>
              <a:t>Ministry of Industries &amp; Production will keep on supporting Prime Minister’s initiative for greater good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Wings/ Section at MOIP</a:t>
            </a:r>
            <a:endParaRPr lang="en-US" b="1" dirty="0"/>
          </a:p>
        </p:txBody>
      </p:sp>
      <p:sp>
        <p:nvSpPr>
          <p:cNvPr id="3" name="Content Placeholder 2"/>
          <p:cNvSpPr>
            <a:spLocks noGrp="1"/>
          </p:cNvSpPr>
          <p:nvPr>
            <p:ph idx="1"/>
          </p:nvPr>
        </p:nvSpPr>
        <p:spPr>
          <a:xfrm>
            <a:off x="457200" y="1524000"/>
            <a:ext cx="8229600" cy="4419600"/>
          </a:xfrm>
        </p:spPr>
        <p:txBody>
          <a:bodyPr/>
          <a:lstStyle/>
          <a:p>
            <a:r>
              <a:rPr lang="en-US" dirty="0" smtClean="0"/>
              <a:t>Finance, Administration &amp; Regulation</a:t>
            </a:r>
          </a:p>
          <a:p>
            <a:r>
              <a:rPr lang="en-US" dirty="0" smtClean="0"/>
              <a:t>Industrial Infrastructure Development</a:t>
            </a:r>
          </a:p>
          <a:p>
            <a:r>
              <a:rPr lang="en-US" dirty="0" smtClean="0"/>
              <a:t>Investment Facilitation</a:t>
            </a:r>
          </a:p>
          <a:p>
            <a:r>
              <a:rPr lang="en-US" dirty="0" smtClean="0"/>
              <a:t>Large Enterprises Development</a:t>
            </a:r>
          </a:p>
          <a:p>
            <a:r>
              <a:rPr lang="en-US" dirty="0" smtClean="0"/>
              <a:t>Medium Enterprises Development</a:t>
            </a:r>
          </a:p>
          <a:p>
            <a:r>
              <a:rPr lang="en-US" dirty="0" smtClean="0"/>
              <a:t>Professional Skills Development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08038"/>
          </a:xfrm>
        </p:spPr>
        <p:txBody>
          <a:bodyPr>
            <a:normAutofit fontScale="90000"/>
          </a:bodyPr>
          <a:lstStyle/>
          <a:p>
            <a:pPr algn="r"/>
            <a:r>
              <a:rPr lang="en-US" b="1" dirty="0" smtClean="0"/>
              <a:t>Finance, Administration &amp; Regulation</a:t>
            </a:r>
            <a:br>
              <a:rPr lang="en-US" b="1" dirty="0" smtClean="0"/>
            </a:br>
            <a:endParaRPr lang="en-US" b="1" dirty="0"/>
          </a:p>
        </p:txBody>
      </p:sp>
      <p:sp>
        <p:nvSpPr>
          <p:cNvPr id="3" name="Content Placeholder 2"/>
          <p:cNvSpPr>
            <a:spLocks noGrp="1"/>
          </p:cNvSpPr>
          <p:nvPr>
            <p:ph idx="1"/>
          </p:nvPr>
        </p:nvSpPr>
        <p:spPr>
          <a:xfrm>
            <a:off x="457200" y="1295400"/>
            <a:ext cx="8229600" cy="5334000"/>
          </a:xfrm>
        </p:spPr>
        <p:txBody>
          <a:bodyPr>
            <a:normAutofit fontScale="55000" lnSpcReduction="20000"/>
          </a:bodyPr>
          <a:lstStyle/>
          <a:p>
            <a:pPr marL="514350" indent="-514350" algn="just">
              <a:buFont typeface="+mj-lt"/>
              <a:buAutoNum type="arabicPeriod"/>
            </a:pPr>
            <a:r>
              <a:rPr lang="en-US" dirty="0" smtClean="0"/>
              <a:t>Administration/Establishment matters of main Ministry, attached Departments, corporations, and   support organizations.</a:t>
            </a:r>
          </a:p>
          <a:p>
            <a:pPr marL="514350" indent="-514350" algn="just">
              <a:buFont typeface="+mj-lt"/>
              <a:buAutoNum type="arabicPeriod"/>
            </a:pPr>
            <a:endParaRPr lang="en-US" dirty="0" smtClean="0"/>
          </a:p>
          <a:p>
            <a:pPr marL="514350" indent="-514350" algn="just">
              <a:buFont typeface="+mj-lt"/>
              <a:buAutoNum type="arabicPeriod"/>
            </a:pPr>
            <a:r>
              <a:rPr lang="en-US" dirty="0" smtClean="0"/>
              <a:t>Budgetary and financial matters of main Ministry and its Organizations.</a:t>
            </a:r>
          </a:p>
          <a:p>
            <a:pPr marL="514350" indent="-514350" algn="just">
              <a:buFont typeface="+mj-lt"/>
              <a:buAutoNum type="arabicPeriod"/>
            </a:pPr>
            <a:endParaRPr lang="en-US" dirty="0" smtClean="0"/>
          </a:p>
          <a:p>
            <a:pPr marL="514350" indent="-514350" algn="just">
              <a:buFont typeface="+mj-lt"/>
              <a:buAutoNum type="arabicPeriod"/>
            </a:pPr>
            <a:r>
              <a:rPr lang="en-US" dirty="0" smtClean="0"/>
              <a:t>Employment of foreign personnel in commercial and industrial enterprises.</a:t>
            </a:r>
          </a:p>
          <a:p>
            <a:pPr marL="514350" indent="-514350" algn="just">
              <a:buFont typeface="+mj-lt"/>
              <a:buAutoNum type="arabicPeriod"/>
            </a:pPr>
            <a:endParaRPr lang="en-US" dirty="0" smtClean="0"/>
          </a:p>
          <a:p>
            <a:pPr marL="514350" indent="-514350" algn="just">
              <a:buFont typeface="+mj-lt"/>
              <a:buAutoNum type="arabicPeriod"/>
            </a:pPr>
            <a:r>
              <a:rPr lang="en-US" dirty="0" smtClean="0"/>
              <a:t>Foreign and local trainings, workshops and seminars.</a:t>
            </a:r>
          </a:p>
          <a:p>
            <a:pPr marL="514350" indent="-514350" algn="just">
              <a:buFont typeface="+mj-lt"/>
              <a:buAutoNum type="arabicPeriod"/>
            </a:pPr>
            <a:endParaRPr lang="en-US" dirty="0" smtClean="0"/>
          </a:p>
          <a:p>
            <a:pPr marL="514350" indent="-514350" algn="just">
              <a:buFont typeface="+mj-lt"/>
              <a:buAutoNum type="arabicPeriod"/>
            </a:pPr>
            <a:r>
              <a:rPr lang="en-US" dirty="0" smtClean="0"/>
              <a:t>Administration of Laws on Bowlers</a:t>
            </a:r>
          </a:p>
          <a:p>
            <a:pPr marL="514350" indent="-514350" algn="just">
              <a:buFont typeface="+mj-lt"/>
              <a:buAutoNum type="arabicPeriod"/>
            </a:pPr>
            <a:endParaRPr lang="en-US" dirty="0" smtClean="0"/>
          </a:p>
          <a:p>
            <a:pPr marL="514350" indent="-514350" algn="just">
              <a:buFont typeface="+mj-lt"/>
              <a:buAutoNum type="arabicPeriod"/>
            </a:pPr>
            <a:r>
              <a:rPr lang="en-US" dirty="0" smtClean="0"/>
              <a:t>Enforcement of energy and industrial standards.</a:t>
            </a:r>
          </a:p>
          <a:p>
            <a:pPr marL="514350" indent="-514350" algn="just">
              <a:buFont typeface="+mj-lt"/>
              <a:buAutoNum type="arabicPeriod"/>
            </a:pPr>
            <a:endParaRPr lang="en-US" dirty="0" smtClean="0"/>
          </a:p>
          <a:p>
            <a:pPr marL="514350" indent="-514350" algn="just">
              <a:buFont typeface="+mj-lt"/>
              <a:buAutoNum type="arabicPeriod"/>
            </a:pPr>
            <a:r>
              <a:rPr lang="en-US" dirty="0" smtClean="0"/>
              <a:t>Litigation issues of the Ministry, attached departments, corporations and support   organizations.</a:t>
            </a:r>
          </a:p>
          <a:p>
            <a:pPr marL="514350" indent="-514350" algn="just">
              <a:buFont typeface="+mj-lt"/>
              <a:buAutoNum type="arabicPeriod"/>
            </a:pPr>
            <a:endParaRPr lang="en-US" dirty="0" smtClean="0"/>
          </a:p>
          <a:p>
            <a:pPr marL="514350" indent="-514350" algn="just">
              <a:buFont typeface="+mj-lt"/>
              <a:buAutoNum type="arabicPeriod"/>
            </a:pPr>
            <a:r>
              <a:rPr lang="en-US" dirty="0" smtClean="0"/>
              <a:t>Council and coordination work.</a:t>
            </a:r>
          </a:p>
          <a:p>
            <a:pPr marL="514350" indent="-514350" algn="just">
              <a:buFont typeface="+mj-lt"/>
              <a:buAutoNum type="arabicPeriod"/>
            </a:pPr>
            <a:endParaRPr lang="en-US" dirty="0" smtClean="0"/>
          </a:p>
          <a:p>
            <a:pPr marL="514350" indent="-514350" algn="just">
              <a:buFont typeface="+mj-lt"/>
              <a:buAutoNum type="arabicPeriod"/>
            </a:pPr>
            <a:r>
              <a:rPr lang="en-US" dirty="0" smtClean="0"/>
              <a:t>Spokesperson of the Ministry.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Industrial Infrastructure Development</a:t>
            </a:r>
            <a:br>
              <a:rPr lang="en-US" b="1" dirty="0" smtClean="0"/>
            </a:br>
            <a:endParaRPr lang="en-US" b="1" dirty="0"/>
          </a:p>
        </p:txBody>
      </p:sp>
      <p:sp>
        <p:nvSpPr>
          <p:cNvPr id="3" name="Content Placeholder 2"/>
          <p:cNvSpPr>
            <a:spLocks noGrp="1"/>
          </p:cNvSpPr>
          <p:nvPr>
            <p:ph idx="1"/>
          </p:nvPr>
        </p:nvSpPr>
        <p:spPr>
          <a:xfrm>
            <a:off x="457200" y="1143000"/>
            <a:ext cx="8229600" cy="4983163"/>
          </a:xfrm>
        </p:spPr>
        <p:txBody>
          <a:bodyPr>
            <a:normAutofit fontScale="62500" lnSpcReduction="20000"/>
          </a:bodyPr>
          <a:lstStyle/>
          <a:p>
            <a:pPr marL="514350" indent="-514350" algn="just">
              <a:buFont typeface="+mj-lt"/>
              <a:buAutoNum type="arabicPeriod"/>
            </a:pPr>
            <a:r>
              <a:rPr lang="en-US" dirty="0" smtClean="0"/>
              <a:t>Preparation and implementation of long terms ( 5 years ) and short-terms (six months and more) industrial infrastructure development plans, with particular reference to Pakistan China Economic Corridor.</a:t>
            </a:r>
          </a:p>
          <a:p>
            <a:pPr marL="514350" indent="-514350">
              <a:buFont typeface="+mj-lt"/>
              <a:buAutoNum type="arabicPeriod"/>
            </a:pPr>
            <a:endParaRPr lang="en-US" dirty="0" smtClean="0"/>
          </a:p>
          <a:p>
            <a:pPr marL="514350" indent="-514350" algn="just">
              <a:buFont typeface="+mj-lt"/>
              <a:buAutoNum type="arabicPeriod"/>
            </a:pPr>
            <a:r>
              <a:rPr lang="en-US" dirty="0" smtClean="0"/>
              <a:t>Preparation and implementation of trucking policy with the aim to facilitate present fragmented trucking system into a cohesive industry capable of dealing with Pakistan-China Economic Corridor requirement.</a:t>
            </a:r>
          </a:p>
          <a:p>
            <a:pPr marL="514350" indent="-514350">
              <a:buFont typeface="+mj-lt"/>
              <a:buAutoNum type="arabicPeriod"/>
            </a:pPr>
            <a:endParaRPr lang="en-US" dirty="0" smtClean="0"/>
          </a:p>
          <a:p>
            <a:pPr marL="514350" indent="-514350" algn="just">
              <a:buFont typeface="+mj-lt"/>
              <a:buAutoNum type="arabicPeriod"/>
            </a:pPr>
            <a:r>
              <a:rPr lang="en-US" dirty="0" smtClean="0"/>
              <a:t>Ensuring preparation of yearly and quarterly plans for the following infrastructure development companies attached to MOIP;</a:t>
            </a:r>
          </a:p>
          <a:p>
            <a:pPr marL="514350" indent="-514350" algn="just">
              <a:buNone/>
            </a:pPr>
            <a:r>
              <a:rPr lang="en-US" dirty="0" smtClean="0"/>
              <a:t/>
            </a:r>
            <a:br>
              <a:rPr lang="en-US" dirty="0" smtClean="0"/>
            </a:br>
            <a:r>
              <a:rPr lang="en-US" dirty="0" smtClean="0"/>
              <a:t>a. Export Processing alones Authority (EPZA).</a:t>
            </a:r>
            <a:br>
              <a:rPr lang="en-US" dirty="0" smtClean="0"/>
            </a:br>
            <a:r>
              <a:rPr lang="en-US" dirty="0" smtClean="0"/>
              <a:t>b. National Industrial Parks Development and Management Company (</a:t>
            </a:r>
            <a:r>
              <a:rPr lang="en-US" smtClean="0"/>
              <a:t>NIP</a:t>
            </a:r>
            <a:r>
              <a:rPr lang="en-US" smtClean="0"/>
              <a:t>).                                </a:t>
            </a:r>
            <a:endParaRPr lang="en-US" dirty="0" smtClean="0"/>
          </a:p>
          <a:p>
            <a:pPr marL="514350" indent="-514350">
              <a:buFont typeface="+mj-lt"/>
              <a:buAutoNum type="arabicPeriod"/>
            </a:pPr>
            <a:endParaRPr lang="en-US" dirty="0" smtClean="0"/>
          </a:p>
          <a:p>
            <a:pPr marL="514350" indent="-514350">
              <a:buNone/>
            </a:pPr>
            <a:r>
              <a:rPr lang="en-US" dirty="0" smtClean="0"/>
              <a:t>4.      Preparation, Implementation, monitoring and evolution Development Projects (Funded through PSDP, foreign funded or internally).</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Investment Facilitation</a:t>
            </a:r>
            <a:br>
              <a:rPr lang="en-US" b="1" dirty="0" smtClean="0"/>
            </a:br>
            <a:endParaRPr lang="en-US" b="1" dirty="0"/>
          </a:p>
        </p:txBody>
      </p:sp>
      <p:sp>
        <p:nvSpPr>
          <p:cNvPr id="3" name="Content Placeholder 2"/>
          <p:cNvSpPr>
            <a:spLocks noGrp="1"/>
          </p:cNvSpPr>
          <p:nvPr>
            <p:ph idx="1"/>
          </p:nvPr>
        </p:nvSpPr>
        <p:spPr>
          <a:xfrm>
            <a:off x="457200" y="990600"/>
            <a:ext cx="8229600" cy="5562600"/>
          </a:xfrm>
        </p:spPr>
        <p:txBody>
          <a:bodyPr>
            <a:normAutofit fontScale="55000" lnSpcReduction="20000"/>
          </a:bodyPr>
          <a:lstStyle/>
          <a:p>
            <a:pPr marL="514350" indent="-514350" algn="just">
              <a:buFont typeface="+mj-lt"/>
              <a:buAutoNum type="arabicPeriod"/>
            </a:pPr>
            <a:r>
              <a:rPr lang="en-US" dirty="0" smtClean="0"/>
              <a:t>Protection and promotion of industries &amp; economic enterprises through developing incentive structures in the broad areas of:</a:t>
            </a:r>
          </a:p>
          <a:p>
            <a:pPr marL="514350" indent="-514350">
              <a:buNone/>
            </a:pPr>
            <a:r>
              <a:rPr lang="en-US" dirty="0" smtClean="0"/>
              <a:t/>
            </a:r>
            <a:br>
              <a:rPr lang="en-US" dirty="0" smtClean="0"/>
            </a:br>
            <a:r>
              <a:rPr lang="en-US" dirty="0" smtClean="0"/>
              <a:t>a. Fiscal Policy</a:t>
            </a:r>
            <a:br>
              <a:rPr lang="en-US" dirty="0" smtClean="0"/>
            </a:br>
            <a:r>
              <a:rPr lang="en-US" dirty="0" smtClean="0"/>
              <a:t>b. Monetary Policy.</a:t>
            </a:r>
            <a:br>
              <a:rPr lang="en-US" dirty="0" smtClean="0"/>
            </a:br>
            <a:r>
              <a:rPr lang="en-US" dirty="0" smtClean="0"/>
              <a:t>c. Trade Policy.</a:t>
            </a:r>
          </a:p>
          <a:p>
            <a:pPr marL="514350" indent="-514350">
              <a:buFont typeface="+mj-lt"/>
              <a:buAutoNum type="arabicPeriod"/>
            </a:pPr>
            <a:endParaRPr lang="en-US" dirty="0" smtClean="0"/>
          </a:p>
          <a:p>
            <a:pPr marL="514350" indent="-514350">
              <a:buFont typeface="+mj-lt"/>
              <a:buAutoNum type="arabicPeriod"/>
            </a:pPr>
            <a:r>
              <a:rPr lang="en-US" dirty="0" smtClean="0"/>
              <a:t>International Coordination except Pakistan -China Economic Corridor.</a:t>
            </a:r>
          </a:p>
          <a:p>
            <a:pPr marL="514350" indent="-514350">
              <a:buFont typeface="+mj-lt"/>
              <a:buAutoNum type="arabicPeriod"/>
            </a:pPr>
            <a:endParaRPr lang="en-US" dirty="0" smtClean="0"/>
          </a:p>
          <a:p>
            <a:pPr marL="514350" indent="-514350">
              <a:buFont typeface="+mj-lt"/>
              <a:buAutoNum type="arabicPeriod"/>
            </a:pPr>
            <a:r>
              <a:rPr lang="en-US" dirty="0" smtClean="0"/>
              <a:t>To ensure creation of an enabling environment to the entrepreneur/ Prospective</a:t>
            </a:r>
          </a:p>
          <a:p>
            <a:pPr marL="514350" indent="-514350">
              <a:buFont typeface="+mj-lt"/>
              <a:buAutoNum type="arabicPeriod"/>
            </a:pPr>
            <a:endParaRPr lang="en-US" dirty="0" smtClean="0"/>
          </a:p>
          <a:p>
            <a:pPr marL="514350" indent="-514350" algn="just">
              <a:buFont typeface="+mj-lt"/>
              <a:buAutoNum type="arabicPeriod"/>
            </a:pPr>
            <a:r>
              <a:rPr lang="en-US" dirty="0" smtClean="0"/>
              <a:t>Investor through a well defined, integrated and coordinated network of information system. Supported and facilitated by all the Organizations under Ministry of Industries &amp; Production.</a:t>
            </a:r>
          </a:p>
          <a:p>
            <a:pPr marL="514350" indent="-514350">
              <a:buFont typeface="+mj-lt"/>
              <a:buAutoNum type="arabicPeriod"/>
            </a:pPr>
            <a:endParaRPr lang="en-US" dirty="0" smtClean="0"/>
          </a:p>
          <a:p>
            <a:pPr marL="514350" indent="-514350" algn="just">
              <a:buFont typeface="+mj-lt"/>
              <a:buAutoNum type="arabicPeriod"/>
            </a:pPr>
            <a:r>
              <a:rPr lang="en-US" dirty="0" smtClean="0"/>
              <a:t>Investment facilitation and inter-ministerial coordination for removing bottleneck in the way of new and existing industrial investment project.</a:t>
            </a:r>
          </a:p>
          <a:p>
            <a:pPr marL="514350" indent="-514350">
              <a:buFont typeface="+mj-lt"/>
              <a:buAutoNum type="arabicPeriod"/>
            </a:pPr>
            <a:endParaRPr lang="en-US" dirty="0" smtClean="0"/>
          </a:p>
          <a:p>
            <a:pPr marL="514350" indent="-514350">
              <a:buFont typeface="+mj-lt"/>
              <a:buAutoNum type="arabicPeriod"/>
            </a:pPr>
            <a:r>
              <a:rPr lang="en-US" dirty="0" smtClean="0"/>
              <a:t>Investment Facilitation Centre (IFC)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Large Enterprises Development</a:t>
            </a:r>
            <a:br>
              <a:rPr lang="en-US" b="1" dirty="0" smtClean="0"/>
            </a:br>
            <a:endParaRPr lang="en-US" b="1" dirty="0"/>
          </a:p>
        </p:txBody>
      </p:sp>
      <p:sp>
        <p:nvSpPr>
          <p:cNvPr id="3" name="Content Placeholder 2"/>
          <p:cNvSpPr>
            <a:spLocks noGrp="1"/>
          </p:cNvSpPr>
          <p:nvPr>
            <p:ph idx="1"/>
          </p:nvPr>
        </p:nvSpPr>
        <p:spPr>
          <a:xfrm>
            <a:off x="457200" y="1295400"/>
            <a:ext cx="8229600" cy="5181600"/>
          </a:xfrm>
        </p:spPr>
        <p:txBody>
          <a:bodyPr>
            <a:normAutofit fontScale="62500" lnSpcReduction="20000"/>
          </a:bodyPr>
          <a:lstStyle/>
          <a:p>
            <a:pPr marL="514350" indent="-514350" algn="just">
              <a:buFont typeface="+mj-lt"/>
              <a:buAutoNum type="arabicPeriod"/>
            </a:pPr>
            <a:r>
              <a:rPr lang="en-US" dirty="0" smtClean="0"/>
              <a:t>Preparation &amp; yearly review of Industrial Policy &amp; its implementation .</a:t>
            </a:r>
          </a:p>
          <a:p>
            <a:pPr marL="514350" indent="-514350" algn="just">
              <a:buFont typeface="+mj-lt"/>
              <a:buAutoNum type="arabicPeriod"/>
            </a:pPr>
            <a:endParaRPr lang="en-US" dirty="0" smtClean="0"/>
          </a:p>
          <a:p>
            <a:pPr marL="514350" indent="-514350" algn="just">
              <a:buFont typeface="+mj-lt"/>
              <a:buAutoNum type="arabicPeriod"/>
            </a:pPr>
            <a:r>
              <a:rPr lang="en-US" dirty="0" smtClean="0"/>
              <a:t>Preparation &amp; yearly review of industrial Sectors Policies &amp; their Implementation.</a:t>
            </a:r>
          </a:p>
          <a:p>
            <a:pPr marL="514350" indent="-514350" algn="just">
              <a:buFont typeface="+mj-lt"/>
              <a:buAutoNum type="arabicPeriod"/>
            </a:pPr>
            <a:endParaRPr lang="en-US" dirty="0" smtClean="0"/>
          </a:p>
          <a:p>
            <a:pPr marL="514350" indent="-514350" algn="just">
              <a:buFont typeface="+mj-lt"/>
              <a:buAutoNum type="arabicPeriod"/>
            </a:pPr>
            <a:r>
              <a:rPr lang="en-US" dirty="0" smtClean="0"/>
              <a:t>Ensuring preparation of yearly and quarterly plans for the following large-sized companies attached to Mo IP;</a:t>
            </a:r>
          </a:p>
          <a:p>
            <a:pPr marL="514350" indent="-514350" algn="just">
              <a:buFont typeface="+mj-lt"/>
              <a:buAutoNum type="arabicPeriod"/>
            </a:pPr>
            <a:endParaRPr lang="en-US" dirty="0" smtClean="0"/>
          </a:p>
          <a:p>
            <a:pPr marL="514350" indent="-514350" algn="just">
              <a:buNone/>
            </a:pPr>
            <a:r>
              <a:rPr lang="en-US" dirty="0" smtClean="0"/>
              <a:t>	Pakistan Steel Mills (PSM); Heavy Mechanical Complex (HMC); State Engineering Corporations; Heavy Electrical Complex.; Pakistan Engineering Company (PECO); National Fertilizer Corporation (NFC) and  Pakistan Automobile Corporation, Karachi.</a:t>
            </a:r>
          </a:p>
          <a:p>
            <a:pPr marL="514350" indent="-514350">
              <a:buFont typeface="+mj-lt"/>
              <a:buAutoNum type="arabicPeriod"/>
            </a:pPr>
            <a:endParaRPr lang="en-US" dirty="0" smtClean="0"/>
          </a:p>
          <a:p>
            <a:pPr marL="514350" indent="-514350" algn="just">
              <a:buNone/>
            </a:pPr>
            <a:r>
              <a:rPr lang="en-US" dirty="0" smtClean="0"/>
              <a:t>4.  Policy Evaluation and Monitoring like Chemicals, Pesticides, Cement, Mining Industry, Ghee/Cooking Oil, Solvent Extraction, Poultry, Plastic, NEPRA, Leather Goods, Sports Goods, Surgical Instruments, Paper and Pulp &amp; Hotels.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Medium Enterprises Development</a:t>
            </a:r>
            <a:br>
              <a:rPr lang="en-US" b="1" dirty="0" smtClean="0"/>
            </a:br>
            <a:endParaRPr lang="en-US" b="1" dirty="0"/>
          </a:p>
        </p:txBody>
      </p:sp>
      <p:sp>
        <p:nvSpPr>
          <p:cNvPr id="3" name="Content Placeholder 2"/>
          <p:cNvSpPr>
            <a:spLocks noGrp="1"/>
          </p:cNvSpPr>
          <p:nvPr>
            <p:ph idx="1"/>
          </p:nvPr>
        </p:nvSpPr>
        <p:spPr>
          <a:xfrm>
            <a:off x="457200" y="1219200"/>
            <a:ext cx="8229600" cy="4906963"/>
          </a:xfrm>
        </p:spPr>
        <p:txBody>
          <a:bodyPr>
            <a:normAutofit/>
          </a:bodyPr>
          <a:lstStyle/>
          <a:p>
            <a:pPr marL="514350" indent="-514350" algn="just">
              <a:buFont typeface="+mj-lt"/>
              <a:buAutoNum type="arabicPeriod"/>
            </a:pPr>
            <a:r>
              <a:rPr lang="en-US" dirty="0" smtClean="0"/>
              <a:t>Preparation &amp; Yearly review of SME Policy.</a:t>
            </a:r>
          </a:p>
          <a:p>
            <a:pPr marL="514350" indent="-514350" algn="just">
              <a:buFont typeface="+mj-lt"/>
              <a:buAutoNum type="arabicPeriod"/>
            </a:pPr>
            <a:r>
              <a:rPr lang="en-US" dirty="0" smtClean="0"/>
              <a:t>Overseeing Implementation of SME Policy.</a:t>
            </a:r>
          </a:p>
          <a:p>
            <a:pPr marL="514350" indent="-514350" algn="just">
              <a:buFont typeface="+mj-lt"/>
              <a:buAutoNum type="arabicPeriod"/>
            </a:pPr>
            <a:r>
              <a:rPr lang="en-US" dirty="0" smtClean="0"/>
              <a:t>Creation of financial products for SMEs and ensuring its outreach</a:t>
            </a:r>
          </a:p>
          <a:p>
            <a:pPr marL="514350" indent="-514350" algn="just">
              <a:buFont typeface="+mj-lt"/>
              <a:buAutoNum type="arabicPeriod"/>
            </a:pPr>
            <a:r>
              <a:rPr lang="en-US" dirty="0" smtClean="0"/>
              <a:t>SME facilitation in creating backward and forward marketing linkages</a:t>
            </a:r>
          </a:p>
          <a:p>
            <a:pPr marL="514350" indent="-514350" algn="just">
              <a:buFont typeface="+mj-lt"/>
              <a:buAutoNum type="arabicPeriod"/>
            </a:pPr>
            <a:r>
              <a:rPr lang="en-US" dirty="0" smtClean="0"/>
              <a:t>Ensuring preparation of quarterly and yearly plans for the following medium-sized companies attached  to MOIP.</a:t>
            </a:r>
          </a:p>
          <a:p>
            <a:pPr marL="514350" indent="-514350" algn="just">
              <a:buFont typeface="+mj-lt"/>
              <a:buAutoNum type="arabicPeriod"/>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Professional Skills Development</a:t>
            </a:r>
            <a:br>
              <a:rPr lang="en-US" b="1" dirty="0" smtClean="0"/>
            </a:b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Identification of training &amp; skills gaps of SMEs and Large-scale Industries.</a:t>
            </a:r>
          </a:p>
          <a:p>
            <a:pPr algn="just"/>
            <a:endParaRPr lang="en-US" dirty="0" smtClean="0"/>
          </a:p>
          <a:p>
            <a:pPr algn="just"/>
            <a:r>
              <a:rPr lang="en-US" dirty="0" smtClean="0"/>
              <a:t>Preparation of skills development plans in respect of the following skills Development companies attached with MOIP:</a:t>
            </a:r>
          </a:p>
          <a:p>
            <a:pPr marL="914400" lvl="1" indent="-514350">
              <a:buFont typeface="+mj-lt"/>
              <a:buAutoNum type="arabicPeriod"/>
            </a:pPr>
            <a:r>
              <a:rPr lang="en-US" dirty="0" smtClean="0"/>
              <a:t>Technology Up-gradation &amp; Skills Development Company (TUSDEC)</a:t>
            </a:r>
          </a:p>
          <a:p>
            <a:pPr marL="914400" lvl="1" indent="-514350">
              <a:buFont typeface="+mj-lt"/>
              <a:buAutoNum type="arabicPeriod"/>
            </a:pPr>
            <a:r>
              <a:rPr lang="en-US" dirty="0" smtClean="0"/>
              <a:t>Karachi Tools Dies &amp; Mould Centre, Karachi (KTDMC)</a:t>
            </a:r>
          </a:p>
          <a:p>
            <a:pPr marL="914400" lvl="1" indent="-514350">
              <a:buFont typeface="+mj-lt"/>
              <a:buAutoNum type="arabicPeriod"/>
            </a:pPr>
            <a:r>
              <a:rPr lang="en-US" dirty="0" smtClean="0"/>
              <a:t>Gujranwala Tools Dies &amp; Moulds Company (GTDMC).</a:t>
            </a:r>
          </a:p>
          <a:p>
            <a:pPr marL="914400" lvl="1" indent="-514350">
              <a:buFont typeface="+mj-lt"/>
              <a:buAutoNum type="arabicPeriod"/>
            </a:pPr>
            <a:r>
              <a:rPr lang="en-US" dirty="0" smtClean="0"/>
              <a:t>Ceramic Development &amp; Training Complex, Gujranwala.</a:t>
            </a:r>
          </a:p>
          <a:p>
            <a:pPr marL="914400" lvl="1" indent="-514350">
              <a:buFont typeface="+mj-lt"/>
              <a:buAutoNum type="arabicPeriod"/>
            </a:pPr>
            <a:r>
              <a:rPr lang="en-US" dirty="0" smtClean="0"/>
              <a:t>Pakistan Chemical &amp; Energy Sector Skills Development Company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92162"/>
          </a:xfrm>
        </p:spPr>
        <p:txBody>
          <a:bodyPr>
            <a:normAutofit fontScale="90000"/>
          </a:bodyPr>
          <a:lstStyle/>
          <a:p>
            <a:pPr algn="r"/>
            <a:r>
              <a:rPr lang="en-US" sz="2400" b="1" dirty="0" smtClean="0"/>
              <a:t>Strengthening of Planning ,Monitoring and Evaluation Cell</a:t>
            </a:r>
            <a:br>
              <a:rPr lang="en-US" sz="2400" b="1" dirty="0" smtClean="0"/>
            </a:br>
            <a:endParaRPr lang="en-US" sz="2400" b="1"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A Planning and Monitoring Cell is already working in the Ministry of Industries &amp; Production for the Project formulation, appraisal, monitoring, and evaluation of the development projects of Ministry. </a:t>
            </a:r>
          </a:p>
          <a:p>
            <a:pPr algn="just"/>
            <a:endParaRPr lang="en-US" dirty="0" smtClean="0"/>
          </a:p>
          <a:p>
            <a:pPr algn="just"/>
            <a:r>
              <a:rPr lang="en-US" dirty="0" smtClean="0"/>
              <a:t>The main objective of this ongoing project is to strengthen the already exiting cell to cope with the increasing load of projects. </a:t>
            </a:r>
          </a:p>
          <a:p>
            <a:pPr algn="just"/>
            <a:endParaRPr lang="en-US" dirty="0" smtClean="0"/>
          </a:p>
          <a:p>
            <a:pPr algn="just"/>
            <a:r>
              <a:rPr lang="en-US" dirty="0" smtClean="0"/>
              <a:t>The project objective are fully aligned with the </a:t>
            </a:r>
            <a:r>
              <a:rPr lang="en-US" dirty="0" err="1" smtClean="0"/>
              <a:t>sectoral</a:t>
            </a:r>
            <a:r>
              <a:rPr lang="en-US" dirty="0" smtClean="0"/>
              <a:t> objectives as it will enable the ministry in effectively making strategic interventions for the revival of ailing industrial sector of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WTO Cell: Institutional Development in MOIP with respect to WTO </a:t>
            </a:r>
            <a:br>
              <a:rPr lang="en-US" sz="2400" b="1" dirty="0" smtClean="0"/>
            </a:br>
            <a:endParaRPr lang="en-US" sz="2400" b="1" dirty="0"/>
          </a:p>
        </p:txBody>
      </p:sp>
      <p:sp>
        <p:nvSpPr>
          <p:cNvPr id="3" name="Content Placeholder 2"/>
          <p:cNvSpPr>
            <a:spLocks noGrp="1"/>
          </p:cNvSpPr>
          <p:nvPr>
            <p:ph idx="1"/>
          </p:nvPr>
        </p:nvSpPr>
        <p:spPr>
          <a:xfrm>
            <a:off x="457200" y="1219200"/>
            <a:ext cx="8229600" cy="5410200"/>
          </a:xfrm>
        </p:spPr>
        <p:txBody>
          <a:bodyPr>
            <a:normAutofit fontScale="55000" lnSpcReduction="20000"/>
          </a:bodyPr>
          <a:lstStyle/>
          <a:p>
            <a:pPr algn="just"/>
            <a:endParaRPr lang="en-US" dirty="0" smtClean="0"/>
          </a:p>
          <a:p>
            <a:pPr algn="just"/>
            <a:r>
              <a:rPr lang="en-US" dirty="0" smtClean="0"/>
              <a:t>The project titled “Institutional Development in the Ministry of Industries &amp; Production and (MOI&amp;P) with respect to WTO” was prepared by this Ministry for a total cost of Rs. 39.840 million which was approved by the Departmental Development Working Party (DDWP) in its meeting held on 09-05-06. </a:t>
            </a:r>
          </a:p>
          <a:p>
            <a:pPr algn="just"/>
            <a:endParaRPr lang="en-US" dirty="0" smtClean="0"/>
          </a:p>
          <a:p>
            <a:pPr algn="just"/>
            <a:r>
              <a:rPr lang="en-US" dirty="0" smtClean="0"/>
              <a:t>The Principal focus of the project is to set up a dedicated and structured unit in MOIP with capacity and capability to deal with World Trade Organization related matters and issues. </a:t>
            </a:r>
          </a:p>
          <a:p>
            <a:pPr algn="just"/>
            <a:endParaRPr lang="en-US" dirty="0" smtClean="0"/>
          </a:p>
          <a:p>
            <a:pPr algn="just"/>
            <a:r>
              <a:rPr lang="en-US" dirty="0" smtClean="0"/>
              <a:t>This project would go a long way in creating special skills to deal with the new issues emerging from the WTO.</a:t>
            </a:r>
          </a:p>
          <a:p>
            <a:pPr algn="just"/>
            <a:endParaRPr lang="en-US" dirty="0" smtClean="0"/>
          </a:p>
          <a:p>
            <a:pPr algn="just"/>
            <a:r>
              <a:rPr lang="en-US" dirty="0" smtClean="0"/>
              <a:t> This project will strengthen the operational and technical capacities of MOIP&amp;SI in dealing with the industrial related WTO agreements and multi-lateral trade negotiations. </a:t>
            </a:r>
          </a:p>
          <a:p>
            <a:pPr algn="just"/>
            <a:endParaRPr lang="en-US" dirty="0" smtClean="0"/>
          </a:p>
          <a:p>
            <a:pPr algn="just"/>
            <a:r>
              <a:rPr lang="en-US" dirty="0" smtClean="0"/>
              <a:t>This Ministry is fully involved in the matters relating to WTO, particularly, issues relating to ongoing negotiations on Non Agricultural Market Access (NAMA) which can have a far reaching effect on the industrial sector of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Objectives of WTO Cell</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algn="just"/>
            <a:r>
              <a:rPr lang="en-US" dirty="0" smtClean="0"/>
              <a:t>The proposal perceives to strengthen the capacity within MOIP with additional technical positions and short term expert services as well as supporting facilities to evolve in the long term perspective a viable and efficient setup which can meet the requirements of Pakistan’s trade in non agricultural goods.</a:t>
            </a:r>
          </a:p>
          <a:p>
            <a:pPr algn="just"/>
            <a:r>
              <a:rPr lang="en-US" dirty="0" smtClean="0"/>
              <a:t>This project would go a long way in creating specialists to deal with the new issues emerging from the WTO.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Objectives</a:t>
            </a:r>
            <a:endParaRPr lang="en-US" b="1" dirty="0"/>
          </a:p>
        </p:txBody>
      </p:sp>
      <p:sp>
        <p:nvSpPr>
          <p:cNvPr id="3" name="Content Placeholder 2"/>
          <p:cNvSpPr>
            <a:spLocks noGrp="1"/>
          </p:cNvSpPr>
          <p:nvPr>
            <p:ph idx="1"/>
          </p:nvPr>
        </p:nvSpPr>
        <p:spPr>
          <a:xfrm>
            <a:off x="457200" y="1143000"/>
            <a:ext cx="8229600" cy="5715000"/>
          </a:xfrm>
        </p:spPr>
        <p:txBody>
          <a:bodyPr>
            <a:normAutofit fontScale="62500" lnSpcReduction="20000"/>
          </a:bodyPr>
          <a:lstStyle/>
          <a:p>
            <a:pPr marL="514350" indent="-514350" algn="just">
              <a:buFont typeface="+mj-lt"/>
              <a:buAutoNum type="arabicPeriod"/>
            </a:pPr>
            <a:r>
              <a:rPr lang="en-US" dirty="0" smtClean="0"/>
              <a:t>To create capacity within MOIP to backstop and respond to need for actions at all levels, and coordinate all WTO related activities in the country effecting non-agriculture sector.</a:t>
            </a:r>
          </a:p>
          <a:p>
            <a:pPr marL="514350" indent="-514350" algn="just">
              <a:buFont typeface="+mj-lt"/>
              <a:buAutoNum type="arabicPeriod"/>
            </a:pPr>
            <a:endParaRPr lang="en-US" dirty="0" smtClean="0"/>
          </a:p>
          <a:p>
            <a:pPr marL="514350" indent="-514350" algn="just">
              <a:buFont typeface="+mj-lt"/>
              <a:buAutoNum type="arabicPeriod"/>
            </a:pPr>
            <a:r>
              <a:rPr lang="en-US" dirty="0" smtClean="0"/>
              <a:t>To meet the informational and analytical needs associated with the WTO negotiations on non-agriculture and in the process to improve the capacity for participation in the ongoing WTO negotiations.</a:t>
            </a:r>
          </a:p>
          <a:p>
            <a:pPr marL="514350" indent="-514350" algn="just">
              <a:buFont typeface="+mj-lt"/>
              <a:buAutoNum type="arabicPeriod"/>
            </a:pPr>
            <a:endParaRPr lang="en-US" dirty="0" smtClean="0"/>
          </a:p>
          <a:p>
            <a:pPr marL="514350" indent="-514350" algn="just">
              <a:buFont typeface="+mj-lt"/>
              <a:buAutoNum type="arabicPeriod"/>
            </a:pPr>
            <a:r>
              <a:rPr lang="en-US" dirty="0" smtClean="0"/>
              <a:t>To enhance capabilities and capacities of the manufacturing/ industrial sector in the country with the objective to facilitate this sector to meet the challenges of WTO, thus enabling Pakistan; Industry to be competitive in the international Market.</a:t>
            </a:r>
          </a:p>
          <a:p>
            <a:pPr marL="514350" indent="-514350" algn="just">
              <a:buFont typeface="+mj-lt"/>
              <a:buAutoNum type="arabicPeriod"/>
            </a:pPr>
            <a:endParaRPr lang="en-US" dirty="0" smtClean="0"/>
          </a:p>
          <a:p>
            <a:pPr marL="514350" indent="-514350" algn="just">
              <a:buFont typeface="+mj-lt"/>
              <a:buAutoNum type="arabicPeriod"/>
            </a:pPr>
            <a:r>
              <a:rPr lang="en-US" dirty="0" smtClean="0"/>
              <a:t>To promote Non-Agricultural goods as vehicles for National Economic growth and reduction of National poverty levels.</a:t>
            </a:r>
          </a:p>
          <a:p>
            <a:pPr marL="514350" indent="-514350" algn="just">
              <a:buFont typeface="+mj-lt"/>
              <a:buAutoNum type="arabicPeriod"/>
            </a:pPr>
            <a:endParaRPr lang="en-US" dirty="0" smtClean="0"/>
          </a:p>
          <a:p>
            <a:pPr marL="514350" indent="-514350" algn="just">
              <a:buFont typeface="+mj-lt"/>
              <a:buAutoNum type="arabicPeriod"/>
            </a:pPr>
            <a:r>
              <a:rPr lang="en-US" dirty="0" smtClean="0"/>
              <a:t>To increase productivity and profitability of industrial goods.</a:t>
            </a:r>
          </a:p>
          <a:p>
            <a:pPr marL="514350" indent="-514350" algn="just">
              <a:buFont typeface="+mj-lt"/>
              <a:buAutoNum type="arabicPeriod"/>
            </a:pPr>
            <a:endParaRPr lang="en-US" dirty="0" smtClean="0"/>
          </a:p>
          <a:p>
            <a:pPr marL="514350" indent="-514350" algn="just">
              <a:buFont typeface="+mj-lt"/>
              <a:buAutoNum type="arabicPeriod"/>
            </a:pPr>
            <a:r>
              <a:rPr lang="en-US" dirty="0" smtClean="0"/>
              <a:t>The project also created employment opportunities in this Ministry as following staff has been appointed in the project.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SMEDA</a:t>
            </a:r>
            <a:endParaRPr lang="en-US" b="1"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pPr algn="just"/>
            <a:r>
              <a:rPr lang="en-US" dirty="0" smtClean="0"/>
              <a:t>Premier institution of the Government of Pakistan under Ministry of Industries. SMEDA was established in October 1998 to take on the challenge of developing Small &amp; Medium Enterprises (SMEs) in Pakistan. </a:t>
            </a:r>
          </a:p>
          <a:p>
            <a:pPr algn="just"/>
            <a:endParaRPr lang="en-US" dirty="0" smtClean="0"/>
          </a:p>
          <a:p>
            <a:pPr algn="just"/>
            <a:r>
              <a:rPr lang="en-US" dirty="0" smtClean="0"/>
              <a:t>With a futuristic approach and professional management structure it has focus on providing an enabling environment and business development services to small and medium enterprises. </a:t>
            </a:r>
          </a:p>
          <a:p>
            <a:pPr algn="just"/>
            <a:endParaRPr lang="en-US" dirty="0" smtClean="0"/>
          </a:p>
          <a:p>
            <a:pPr algn="just"/>
            <a:r>
              <a:rPr lang="en-US" dirty="0" smtClean="0"/>
              <a:t>SMEDA is not only an SME policy-advisory body for the government of Pakistan but also facilitates other stakeholders in addressing their SME development agendas.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SMEDA Objectives</a:t>
            </a:r>
            <a:endParaRPr lang="en-US" dirty="0"/>
          </a:p>
        </p:txBody>
      </p:sp>
      <p:sp>
        <p:nvSpPr>
          <p:cNvPr id="3" name="Content Placeholder 2"/>
          <p:cNvSpPr>
            <a:spLocks noGrp="1"/>
          </p:cNvSpPr>
          <p:nvPr>
            <p:ph idx="1"/>
          </p:nvPr>
        </p:nvSpPr>
        <p:spPr>
          <a:xfrm>
            <a:off x="457200" y="1066800"/>
            <a:ext cx="8229600" cy="5410200"/>
          </a:xfrm>
        </p:spPr>
        <p:txBody>
          <a:bodyPr>
            <a:normAutofit fontScale="47500" lnSpcReduction="20000"/>
          </a:bodyPr>
          <a:lstStyle/>
          <a:p>
            <a:pPr>
              <a:buNone/>
            </a:pPr>
            <a:endParaRPr lang="en-US" dirty="0" smtClean="0"/>
          </a:p>
          <a:p>
            <a:pPr>
              <a:buNone/>
            </a:pPr>
            <a:r>
              <a:rPr lang="en-US" dirty="0" smtClean="0"/>
              <a:t>1. Formulate Policy  to encourage the growth of SMEs in the country and to advise the Government on fiscal and monetary issues related to SMEs.</a:t>
            </a:r>
          </a:p>
          <a:p>
            <a:pPr>
              <a:buNone/>
            </a:pPr>
            <a:endParaRPr lang="en-US" dirty="0" smtClean="0"/>
          </a:p>
          <a:p>
            <a:pPr>
              <a:buNone/>
            </a:pPr>
            <a:r>
              <a:rPr lang="en-US" dirty="0" smtClean="0"/>
              <a:t>2. Facilitation of Business Development Services to SMEs.</a:t>
            </a:r>
          </a:p>
          <a:p>
            <a:pPr>
              <a:buNone/>
            </a:pPr>
            <a:endParaRPr lang="en-US" dirty="0" smtClean="0"/>
          </a:p>
          <a:p>
            <a:pPr>
              <a:buNone/>
            </a:pPr>
            <a:r>
              <a:rPr lang="en-US" dirty="0" smtClean="0"/>
              <a:t>3. Facilitate the development and strengthening of SME representative bodies associations/chambers.</a:t>
            </a:r>
          </a:p>
          <a:p>
            <a:pPr>
              <a:buNone/>
            </a:pPr>
            <a:endParaRPr lang="en-US" dirty="0" smtClean="0"/>
          </a:p>
          <a:p>
            <a:pPr>
              <a:buNone/>
            </a:pPr>
            <a:r>
              <a:rPr lang="en-US" dirty="0" smtClean="0"/>
              <a:t>4. Set up and manage a service provider’s database including machinery and supplier for SMEs.</a:t>
            </a:r>
          </a:p>
          <a:p>
            <a:pPr>
              <a:buNone/>
            </a:pPr>
            <a:endParaRPr lang="en-US" dirty="0" smtClean="0"/>
          </a:p>
          <a:p>
            <a:pPr>
              <a:buNone/>
            </a:pPr>
            <a:r>
              <a:rPr lang="en-US" dirty="0" smtClean="0"/>
              <a:t>5. Conducting sector studies and analysis for sector development strategies.</a:t>
            </a:r>
          </a:p>
          <a:p>
            <a:pPr>
              <a:buNone/>
            </a:pPr>
            <a:endParaRPr lang="en-US" dirty="0" smtClean="0"/>
          </a:p>
          <a:p>
            <a:pPr>
              <a:buNone/>
            </a:pPr>
            <a:r>
              <a:rPr lang="en-US" dirty="0" smtClean="0"/>
              <a:t>6. Facilitation of SMEs in securing financing.</a:t>
            </a:r>
          </a:p>
          <a:p>
            <a:pPr>
              <a:buNone/>
            </a:pPr>
            <a:endParaRPr lang="en-US" dirty="0" smtClean="0"/>
          </a:p>
          <a:p>
            <a:pPr>
              <a:buNone/>
            </a:pPr>
            <a:r>
              <a:rPr lang="en-US" dirty="0" smtClean="0"/>
              <a:t>7. Strengthening of SMEs by conducting and facilitating seminars, workshops and training programs.</a:t>
            </a:r>
          </a:p>
          <a:p>
            <a:pPr>
              <a:buNone/>
            </a:pPr>
            <a:endParaRPr lang="en-US" dirty="0" smtClean="0"/>
          </a:p>
          <a:p>
            <a:pPr>
              <a:buNone/>
            </a:pPr>
            <a:r>
              <a:rPr lang="en-US" dirty="0" smtClean="0"/>
              <a:t>8. Donor assistances for SME development of SMEs through programs and projects.</a:t>
            </a:r>
          </a:p>
          <a:p>
            <a:pPr>
              <a:buNone/>
            </a:pPr>
            <a:endParaRPr lang="en-US" dirty="0" smtClean="0"/>
          </a:p>
          <a:p>
            <a:pPr>
              <a:buNone/>
            </a:pPr>
            <a:r>
              <a:rPr lang="en-US" dirty="0" smtClean="0"/>
              <a:t>9. Assist SMEs in getting international certifications (such as UL, CE, DIN, JIS, ASME, KS, etc.) for their products and processes.</a:t>
            </a:r>
          </a:p>
          <a:p>
            <a:pPr>
              <a:buNone/>
            </a:pPr>
            <a:endParaRPr lang="en-US" dirty="0" smtClean="0"/>
          </a:p>
          <a:p>
            <a:pPr>
              <a:buNone/>
            </a:pPr>
            <a:r>
              <a:rPr lang="en-US" dirty="0" smtClean="0"/>
              <a:t>10. Identification of service opportunities on the basis of supply/demand gap.</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MOIP</a:t>
            </a:r>
          </a:p>
          <a:p>
            <a:pPr lvl="1"/>
            <a:r>
              <a:rPr lang="en-US" b="1" dirty="0" smtClean="0"/>
              <a:t>SMEDA</a:t>
            </a:r>
          </a:p>
          <a:p>
            <a:pPr lvl="1"/>
            <a:r>
              <a:rPr lang="en-US" b="1" dirty="0" smtClean="0"/>
              <a:t>WTO Cell</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pPr algn="just"/>
            <a:r>
              <a:rPr lang="en-US" dirty="0" smtClean="0"/>
              <a:t>PAKISTAN WATER AND POWER DEVELOPMENT AUTHORITY</a:t>
            </a:r>
          </a:p>
          <a:p>
            <a:pPr algn="just"/>
            <a:r>
              <a:rPr lang="en-US" dirty="0" smtClean="0"/>
              <a:t> Public Procurement Regulatory Authority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1322</Words>
  <Application>Microsoft Office PowerPoint</Application>
  <PresentationFormat>On-screen Show (4:3)</PresentationFormat>
  <Paragraphs>207</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Radiation Safety Directorate</vt:lpstr>
      <vt:lpstr>Nuclear Regulatory Framework</vt:lpstr>
      <vt:lpstr>Today’s Lecture  </vt:lpstr>
      <vt:lpstr>Ministry of Industries and Production</vt:lpstr>
      <vt:lpstr>MOIP Role </vt:lpstr>
      <vt:lpstr>Wings/ Section at MOIP</vt:lpstr>
      <vt:lpstr>Finance, Administration &amp; Regulation </vt:lpstr>
      <vt:lpstr>Industrial Infrastructure Development </vt:lpstr>
      <vt:lpstr>Investment Facilitation </vt:lpstr>
      <vt:lpstr>Large Enterprises Development </vt:lpstr>
      <vt:lpstr>Medium Enterprises Development </vt:lpstr>
      <vt:lpstr>Professional Skills Development </vt:lpstr>
      <vt:lpstr>Strengthening of Planning ,Monitoring and Evaluation Cell </vt:lpstr>
      <vt:lpstr>WTO Cell: Institutional Development in MOIP with respect to WTO  </vt:lpstr>
      <vt:lpstr>Objectives of WTO Cell</vt:lpstr>
      <vt:lpstr>Objectives</vt:lpstr>
      <vt:lpstr>SMEDA</vt:lpstr>
      <vt:lpstr>SMEDA Objectives</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NTS</cp:lastModifiedBy>
  <cp:revision>56</cp:revision>
  <dcterms:created xsi:type="dcterms:W3CDTF">2006-08-16T00:00:00Z</dcterms:created>
  <dcterms:modified xsi:type="dcterms:W3CDTF">2014-06-22T09:57:47Z</dcterms:modified>
</cp:coreProperties>
</file>