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066DCF4-4E20-4D4C-BF8A-B7AE1258F160}" type="datetimeFigureOut">
              <a:rPr lang="en-US" smtClean="0"/>
              <a:t>6/22/2014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F7394E-52C4-4AAB-BE55-559C13C953D6}"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9D58133-B74A-42E4-9B65-D17B58B26AAA}" type="datetime1">
              <a:rPr lang="en-US" smtClean="0"/>
              <a:t>6/22/2014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872CAE-845F-417C-B843-5FAE77A0B3A8}" type="datetime1">
              <a:rPr lang="en-US" smtClean="0"/>
              <a:t>6/22/2014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7E0C5A-DE95-4D83-A4D0-BB7A27023F0E}" type="datetime1">
              <a:rPr lang="en-US" smtClean="0"/>
              <a:t>6/22/2014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6B98590-01C5-4298-B82C-54D96DA258DB}" type="datetime1">
              <a:rPr lang="en-US" smtClean="0"/>
              <a:t>6/22/2014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85E4155-C8CD-4594-863D-A95AFB4C619F}" type="datetime1">
              <a:rPr lang="en-US" smtClean="0"/>
              <a:t>6/22/2014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4D58B27-A4FE-4162-B382-2AF7B897488A}" type="datetime1">
              <a:rPr lang="en-US" smtClean="0"/>
              <a:t>6/22/2014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7D22B6-E006-4A2F-A1E6-3FF717D3002A}" type="datetime1">
              <a:rPr lang="en-US" smtClean="0"/>
              <a:t>6/22/2014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6E66A3-C158-42DA-8A75-98EBB4D125E5}" type="datetime1">
              <a:rPr lang="en-US" smtClean="0"/>
              <a:t>6/22/2014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EC891C-202A-418B-8812-84E19A225583}" type="datetime1">
              <a:rPr lang="en-US" smtClean="0"/>
              <a:t>6/22/2014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280A3D-CF30-491B-9656-997EBCBC74E3}" type="datetime1">
              <a:rPr lang="en-US" smtClean="0"/>
              <a:t>6/22/2014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B62E39-45D2-4D6C-A540-797DA9279EAB}" type="datetime1">
              <a:rPr lang="en-US" smtClean="0"/>
              <a:t>6/22/2014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9C7960-B087-4E84-BB5D-1F5984FC25E7}" type="datetime1">
              <a:rPr lang="en-US" smtClean="0"/>
              <a:t>6/22/2014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0" b="1" dirty="0" smtClean="0">
                <a:latin typeface="Times New Roman" pitchFamily="18" charset="0"/>
                <a:cs typeface="Times New Roman" pitchFamily="18" charset="0"/>
              </a:rPr>
              <a:t>Regulatory Administrative Institutions</a:t>
            </a:r>
            <a:br>
              <a:rPr lang="en-US" sz="3600" b="1" dirty="0" smtClean="0">
                <a:latin typeface="Times New Roman" pitchFamily="18" charset="0"/>
                <a:cs typeface="Times New Roman" pitchFamily="18" charset="0"/>
              </a:rPr>
            </a:br>
            <a:r>
              <a:rPr lang="en-US" sz="3600" b="1" dirty="0" smtClean="0">
                <a:latin typeface="Times New Roman" pitchFamily="18" charset="0"/>
                <a:cs typeface="Times New Roman" pitchFamily="18" charset="0"/>
              </a:rPr>
              <a:t>MPA 517</a:t>
            </a:r>
            <a:endParaRPr lang="en-US" sz="3600" dirty="0"/>
          </a:p>
        </p:txBody>
      </p:sp>
      <p:sp>
        <p:nvSpPr>
          <p:cNvPr id="3" name="Subtitle 2"/>
          <p:cNvSpPr>
            <a:spLocks noGrp="1"/>
          </p:cNvSpPr>
          <p:nvPr>
            <p:ph type="subTitle" idx="1"/>
          </p:nvPr>
        </p:nvSpPr>
        <p:spPr/>
        <p:txBody>
          <a:bodyPr/>
          <a:lstStyle/>
          <a:p>
            <a:pPr algn="r"/>
            <a:r>
              <a:rPr lang="en-US" b="1" dirty="0" smtClean="0">
                <a:solidFill>
                  <a:schemeClr val="tx1"/>
                </a:solidFill>
              </a:rPr>
              <a:t>Lecture-20</a:t>
            </a:r>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Recap</a:t>
            </a:r>
            <a:endParaRPr lang="en-US" b="1" dirty="0"/>
          </a:p>
        </p:txBody>
      </p:sp>
      <p:sp>
        <p:nvSpPr>
          <p:cNvPr id="3" name="Content Placeholder 2"/>
          <p:cNvSpPr>
            <a:spLocks noGrp="1"/>
          </p:cNvSpPr>
          <p:nvPr>
            <p:ph idx="1"/>
          </p:nvPr>
        </p:nvSpPr>
        <p:spPr/>
        <p:txBody>
          <a:bodyPr>
            <a:normAutofit fontScale="77500" lnSpcReduction="20000"/>
          </a:bodyPr>
          <a:lstStyle/>
          <a:p>
            <a:pPr algn="just"/>
            <a:r>
              <a:rPr lang="en-US" b="1" dirty="0" smtClean="0"/>
              <a:t>Pakistan Medical and Dental Council</a:t>
            </a:r>
            <a:r>
              <a:rPr lang="en-US" dirty="0" smtClean="0"/>
              <a:t> (abbreviated as </a:t>
            </a:r>
            <a:r>
              <a:rPr lang="en-US" b="1" dirty="0" smtClean="0"/>
              <a:t>PMDC</a:t>
            </a:r>
            <a:r>
              <a:rPr lang="en-US" dirty="0" smtClean="0"/>
              <a:t>), established in 1962, is a regulatory authority for practitioners and students of medicine and dentistry in Pakistan.</a:t>
            </a:r>
          </a:p>
          <a:p>
            <a:pPr algn="just"/>
            <a:endParaRPr lang="en-US" dirty="0" smtClean="0"/>
          </a:p>
          <a:p>
            <a:pPr algn="just"/>
            <a:r>
              <a:rPr lang="en-US" dirty="0" smtClean="0"/>
              <a:t>The Council is a supreme body and takes all policy decisions, it meets at least once in a year or as and when there are sufficient items for the agenda, which needs policy decisions. </a:t>
            </a:r>
          </a:p>
          <a:p>
            <a:pPr algn="just"/>
            <a:endParaRPr lang="en-US" dirty="0" smtClean="0"/>
          </a:p>
          <a:p>
            <a:pPr algn="just"/>
            <a:r>
              <a:rPr lang="en-US" dirty="0" smtClean="0"/>
              <a:t>It acts through various Committees and Secretariat. The meetings of the Council are presided over by the President and in his absence by the Vice President.</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Pakistan Engineering Council</a:t>
            </a:r>
            <a:endParaRPr lang="en-US" dirty="0"/>
          </a:p>
        </p:txBody>
      </p:sp>
      <p:sp>
        <p:nvSpPr>
          <p:cNvPr id="3" name="Content Placeholder 2"/>
          <p:cNvSpPr>
            <a:spLocks noGrp="1"/>
          </p:cNvSpPr>
          <p:nvPr>
            <p:ph idx="1"/>
          </p:nvPr>
        </p:nvSpPr>
        <p:spPr>
          <a:xfrm>
            <a:off x="457200" y="1905000"/>
            <a:ext cx="8229600" cy="4221163"/>
          </a:xfrm>
        </p:spPr>
        <p:txBody>
          <a:bodyPr>
            <a:normAutofit fontScale="70000" lnSpcReduction="20000"/>
          </a:bodyPr>
          <a:lstStyle/>
          <a:p>
            <a:pPr algn="just"/>
            <a:r>
              <a:rPr lang="en-US" b="1" dirty="0" smtClean="0"/>
              <a:t>Pakistan Engineering Council</a:t>
            </a:r>
            <a:r>
              <a:rPr lang="en-US" dirty="0" smtClean="0"/>
              <a:t> (</a:t>
            </a:r>
            <a:r>
              <a:rPr lang="en-US" b="1" dirty="0" smtClean="0"/>
              <a:t>PEC</a:t>
            </a:r>
            <a:r>
              <a:rPr lang="en-US" dirty="0" smtClean="0"/>
              <a:t>), is a professional and statutory federal institution for accreditation and regulation of the chartered and professional engineers and technicians. </a:t>
            </a:r>
          </a:p>
          <a:p>
            <a:pPr algn="just"/>
            <a:endParaRPr lang="en-US" dirty="0" smtClean="0"/>
          </a:p>
          <a:p>
            <a:pPr algn="just"/>
            <a:r>
              <a:rPr lang="en-US" dirty="0" smtClean="0"/>
              <a:t>The PEC is dedicated for promoting its education programs in applied science, computing, engineering, and engineering technology. </a:t>
            </a:r>
          </a:p>
          <a:p>
            <a:pPr algn="just"/>
            <a:endParaRPr lang="en-US" dirty="0" smtClean="0"/>
          </a:p>
          <a:p>
            <a:pPr algn="just"/>
            <a:r>
              <a:rPr lang="en-US" dirty="0" smtClean="0"/>
              <a:t>Established in 1976 by the PEC 1976 Act of the Constitution of Pakistan, it is the elite representative engineering community in the country, assisting the government and the provisional governments of the four provinces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Functions</a:t>
            </a:r>
            <a:endParaRPr lang="en-US" b="1" dirty="0"/>
          </a:p>
        </p:txBody>
      </p:sp>
      <p:sp>
        <p:nvSpPr>
          <p:cNvPr id="3" name="Content Placeholder 2"/>
          <p:cNvSpPr>
            <a:spLocks noGrp="1"/>
          </p:cNvSpPr>
          <p:nvPr>
            <p:ph idx="1"/>
          </p:nvPr>
        </p:nvSpPr>
        <p:spPr/>
        <p:txBody>
          <a:bodyPr>
            <a:normAutofit fontScale="77500" lnSpcReduction="20000"/>
          </a:bodyPr>
          <a:lstStyle/>
          <a:p>
            <a:pPr algn="just"/>
            <a:r>
              <a:rPr lang="en-US" dirty="0" smtClean="0"/>
              <a:t>Its main statutory functions include registration of engineers, consulting engineers, constructors/operators and accreditation of engineering </a:t>
            </a:r>
            <a:r>
              <a:rPr lang="en-US" dirty="0" err="1" smtClean="0"/>
              <a:t>programmes</a:t>
            </a:r>
            <a:r>
              <a:rPr lang="en-US" dirty="0" smtClean="0"/>
              <a:t> run by universities/institutions, ensuring and managing of continuing professional development, assisting the Federal Government as think tank, establishing standards for engineering products and services besides safeguarding the interest of its members. </a:t>
            </a:r>
          </a:p>
          <a:p>
            <a:pPr algn="just"/>
            <a:endParaRPr lang="en-US" dirty="0" smtClean="0"/>
          </a:p>
          <a:p>
            <a:pPr algn="just"/>
            <a:r>
              <a:rPr lang="en-US" dirty="0" smtClean="0"/>
              <a:t>The council shall encourage, facilitate and regulate working of professional engineering bodies for creativity and as custodians of engineering under the umbrella of the Council.</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229600" cy="381000"/>
          </a:xfrm>
        </p:spPr>
        <p:txBody>
          <a:bodyPr>
            <a:normAutofit fontScale="90000"/>
          </a:bodyPr>
          <a:lstStyle/>
          <a:p>
            <a:r>
              <a:rPr lang="en-US" b="1" dirty="0" smtClean="0"/>
              <a:t>Continuing Professional Development</a:t>
            </a:r>
            <a:endParaRPr lang="en-US" b="1" dirty="0"/>
          </a:p>
        </p:txBody>
      </p:sp>
      <p:sp>
        <p:nvSpPr>
          <p:cNvPr id="3" name="Content Placeholder 2"/>
          <p:cNvSpPr>
            <a:spLocks noGrp="1"/>
          </p:cNvSpPr>
          <p:nvPr>
            <p:ph idx="1"/>
          </p:nvPr>
        </p:nvSpPr>
        <p:spPr>
          <a:xfrm>
            <a:off x="457200" y="1066800"/>
            <a:ext cx="8229600" cy="5562600"/>
          </a:xfrm>
        </p:spPr>
        <p:txBody>
          <a:bodyPr>
            <a:normAutofit fontScale="70000" lnSpcReduction="20000"/>
          </a:bodyPr>
          <a:lstStyle/>
          <a:p>
            <a:pPr algn="just"/>
            <a:endParaRPr lang="en-US" dirty="0" smtClean="0"/>
          </a:p>
          <a:p>
            <a:pPr algn="just"/>
            <a:r>
              <a:rPr lang="en-US" dirty="0" smtClean="0"/>
              <a:t>Continuing Professional Development (CPD) or Continuing Professional Education (CPE) is the means by which members of professional bodies maintain, improve and broaden their knowledge and skills for developing personal qualities required in their professional lives.</a:t>
            </a:r>
          </a:p>
          <a:p>
            <a:pPr algn="just"/>
            <a:endParaRPr lang="en-US" dirty="0" smtClean="0"/>
          </a:p>
          <a:p>
            <a:pPr algn="just"/>
            <a:r>
              <a:rPr lang="en-US" dirty="0" smtClean="0"/>
              <a:t>Pakistan Engineering Council under its Act has mandate for introducing and ensuring continued professional development activities amongst its growing community of engineers and has devised a comprehensive framework titled Professional Development of Engineers (Bye Laws – 2008) approved by the Government of Pakistan.</a:t>
            </a:r>
          </a:p>
          <a:p>
            <a:pPr algn="just"/>
            <a:endParaRPr lang="en-US" dirty="0" smtClean="0"/>
          </a:p>
          <a:p>
            <a:pPr algn="just"/>
            <a:r>
              <a:rPr lang="en-US" dirty="0" smtClean="0"/>
              <a:t>The main objective is to develop competence and ability of engineers for the application of theoretical knowledge to practical situations and to evolve innovative solutions to real life problems while adhering to professional ethics and acquisition of a broader understating of their obligations to society.</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Today’s Lecture</a:t>
            </a:r>
            <a:endParaRPr lang="en-US" b="1" dirty="0"/>
          </a:p>
        </p:txBody>
      </p:sp>
      <p:sp>
        <p:nvSpPr>
          <p:cNvPr id="3" name="Content Placeholder 2"/>
          <p:cNvSpPr>
            <a:spLocks noGrp="1"/>
          </p:cNvSpPr>
          <p:nvPr>
            <p:ph idx="1"/>
          </p:nvPr>
        </p:nvSpPr>
        <p:spPr/>
        <p:txBody>
          <a:bodyPr/>
          <a:lstStyle/>
          <a:p>
            <a:r>
              <a:rPr lang="en-US" dirty="0" smtClean="0"/>
              <a:t>Ministry of Science and Technology</a:t>
            </a:r>
          </a:p>
          <a:p>
            <a:pPr lvl="1"/>
            <a:r>
              <a:rPr lang="en-US" dirty="0" smtClean="0"/>
              <a:t>Pakistan Council for Science and Technology</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Ministry of Science and Technology</a:t>
            </a:r>
            <a:endParaRPr lang="en-US" b="1" dirty="0"/>
          </a:p>
        </p:txBody>
      </p:sp>
      <p:sp>
        <p:nvSpPr>
          <p:cNvPr id="3" name="Content Placeholder 2"/>
          <p:cNvSpPr>
            <a:spLocks noGrp="1"/>
          </p:cNvSpPr>
          <p:nvPr>
            <p:ph idx="1"/>
          </p:nvPr>
        </p:nvSpPr>
        <p:spPr/>
        <p:txBody>
          <a:bodyPr>
            <a:normAutofit fontScale="85000" lnSpcReduction="10000"/>
          </a:bodyPr>
          <a:lstStyle/>
          <a:p>
            <a:pPr algn="just"/>
            <a:r>
              <a:rPr lang="en-US" dirty="0" smtClean="0"/>
              <a:t>The Ministry of Science and Technology (</a:t>
            </a:r>
            <a:r>
              <a:rPr lang="en-US" dirty="0" err="1" smtClean="0"/>
              <a:t>MoST</a:t>
            </a:r>
            <a:r>
              <a:rPr lang="en-US" dirty="0" smtClean="0"/>
              <a:t>) is a Cabinet-level ministry of the Government of Pakistan concerned with science and technology in Pakistan and in general, Pakistan's science policy, planning, coordination and directing of efforts to initiate and launch scientific and technological programs as well as projects aimed at economic development. </a:t>
            </a:r>
          </a:p>
          <a:p>
            <a:endParaRPr lang="en-US" dirty="0" smtClean="0"/>
          </a:p>
          <a:p>
            <a:pPr algn="just"/>
            <a:r>
              <a:rPr lang="en-US" dirty="0" smtClean="0"/>
              <a:t>The ministry is coordinated by the Federal Minister for Science and Technology, and is headquartered in Islamabad.</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229600" cy="563562"/>
          </a:xfrm>
        </p:spPr>
        <p:txBody>
          <a:bodyPr>
            <a:normAutofit fontScale="90000"/>
          </a:bodyPr>
          <a:lstStyle/>
          <a:p>
            <a:pPr algn="r"/>
            <a:r>
              <a:rPr lang="en-US" b="1" dirty="0" smtClean="0"/>
              <a:t>Mission</a:t>
            </a:r>
            <a:br>
              <a:rPr lang="en-US" b="1" dirty="0" smtClean="0"/>
            </a:br>
            <a:endParaRPr lang="en-US" b="1" dirty="0"/>
          </a:p>
        </p:txBody>
      </p:sp>
      <p:sp>
        <p:nvSpPr>
          <p:cNvPr id="3" name="Content Placeholder 2"/>
          <p:cNvSpPr>
            <a:spLocks noGrp="1"/>
          </p:cNvSpPr>
          <p:nvPr>
            <p:ph idx="1"/>
          </p:nvPr>
        </p:nvSpPr>
        <p:spPr>
          <a:xfrm>
            <a:off x="457200" y="1066800"/>
            <a:ext cx="8229600" cy="5059363"/>
          </a:xfrm>
        </p:spPr>
        <p:txBody>
          <a:bodyPr>
            <a:normAutofit fontScale="92500" lnSpcReduction="20000"/>
          </a:bodyPr>
          <a:lstStyle/>
          <a:p>
            <a:pPr algn="just"/>
            <a:r>
              <a:rPr lang="en-US" dirty="0" smtClean="0"/>
              <a:t>The Ministry of science and Technology is the national focal Ministry and enabling arm of the Government of Pakistan for planning, coordination and directing efforts to initiate and launch scientific and technological programs and projects aimed at economic development of the country. </a:t>
            </a:r>
          </a:p>
          <a:p>
            <a:pPr algn="just"/>
            <a:endParaRPr lang="en-US" dirty="0" smtClean="0"/>
          </a:p>
          <a:p>
            <a:pPr algn="just"/>
            <a:r>
              <a:rPr lang="en-US" dirty="0" smtClean="0"/>
              <a:t>The Ministry is working on the national agenda to have a sound and sustainable Science and technological research base which would lead to the socio-economic development of the country and to achieve the vision for a better Pakistan.</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731838"/>
          </a:xfrm>
        </p:spPr>
        <p:txBody>
          <a:bodyPr>
            <a:normAutofit fontScale="90000"/>
          </a:bodyPr>
          <a:lstStyle/>
          <a:p>
            <a:pPr algn="r"/>
            <a:r>
              <a:rPr lang="en-US" sz="3600" b="1" dirty="0" smtClean="0"/>
              <a:t>National Research Institutes and Departments</a:t>
            </a:r>
            <a:r>
              <a:rPr lang="en-US" b="1" dirty="0" smtClean="0"/>
              <a:t/>
            </a:r>
            <a:br>
              <a:rPr lang="en-US" b="1" dirty="0" smtClean="0"/>
            </a:br>
            <a:endParaRPr lang="en-US" b="1" dirty="0"/>
          </a:p>
        </p:txBody>
      </p:sp>
      <p:sp>
        <p:nvSpPr>
          <p:cNvPr id="3" name="Content Placeholder 2"/>
          <p:cNvSpPr>
            <a:spLocks noGrp="1"/>
          </p:cNvSpPr>
          <p:nvPr>
            <p:ph idx="1"/>
          </p:nvPr>
        </p:nvSpPr>
        <p:spPr>
          <a:xfrm>
            <a:off x="457200" y="1143000"/>
            <a:ext cx="8229600" cy="5715000"/>
          </a:xfrm>
        </p:spPr>
        <p:txBody>
          <a:bodyPr>
            <a:normAutofit fontScale="77500" lnSpcReduction="20000"/>
          </a:bodyPr>
          <a:lstStyle/>
          <a:p>
            <a:pPr algn="just"/>
            <a:r>
              <a:rPr lang="en-US" dirty="0" smtClean="0"/>
              <a:t>The </a:t>
            </a:r>
            <a:r>
              <a:rPr lang="en-US" b="1" dirty="0" smtClean="0"/>
              <a:t>Ministry of Science and Technology National Research Institutes and Technological departments</a:t>
            </a:r>
            <a:r>
              <a:rPr lang="en-US" dirty="0" smtClean="0"/>
              <a:t> is an administrative and systematic division that oversees, coordinates, and supervises the system of facilities and laboratories for the purpose of developing and promoting advancement of science and technology to benefits the country's economy and foreign policy. </a:t>
            </a:r>
          </a:p>
          <a:p>
            <a:pPr algn="just"/>
            <a:endParaRPr lang="en-US" dirty="0" smtClean="0"/>
          </a:p>
          <a:p>
            <a:pPr algn="just"/>
            <a:r>
              <a:rPr lang="en-US" dirty="0" smtClean="0"/>
              <a:t>Majority of these institutes are federally funded but are controlled autonomously by their appointed and designated director-generals who are under contract to Ministry of Science. </a:t>
            </a:r>
          </a:p>
          <a:p>
            <a:pPr algn="just"/>
            <a:endParaRPr lang="en-US" dirty="0" smtClean="0"/>
          </a:p>
          <a:p>
            <a:pPr algn="just"/>
            <a:r>
              <a:rPr lang="en-US" dirty="0" smtClean="0"/>
              <a:t>These national research institutes and laboratories are staffed by private corporations and academic universities, and conduct their research on behalf of the government on national and defense initiatives.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National Research Laboratories</a:t>
            </a:r>
            <a:br>
              <a:rPr lang="en-US" b="1" dirty="0" smtClean="0"/>
            </a:br>
            <a:endParaRPr lang="en-US" dirty="0"/>
          </a:p>
        </p:txBody>
      </p:sp>
      <p:sp>
        <p:nvSpPr>
          <p:cNvPr id="3" name="Content Placeholder 2"/>
          <p:cNvSpPr>
            <a:spLocks noGrp="1"/>
          </p:cNvSpPr>
          <p:nvPr>
            <p:ph idx="1"/>
          </p:nvPr>
        </p:nvSpPr>
        <p:spPr>
          <a:xfrm>
            <a:off x="457200" y="1066800"/>
            <a:ext cx="8229600" cy="5059363"/>
          </a:xfrm>
        </p:spPr>
        <p:txBody>
          <a:bodyPr>
            <a:normAutofit fontScale="92500" lnSpcReduction="20000"/>
          </a:bodyPr>
          <a:lstStyle/>
          <a:p>
            <a:pPr algn="just"/>
            <a:r>
              <a:rPr lang="en-US" dirty="0" smtClean="0"/>
              <a:t>The </a:t>
            </a:r>
            <a:r>
              <a:rPr lang="en-US" dirty="0" err="1" smtClean="0"/>
              <a:t>Kahuta</a:t>
            </a:r>
            <a:r>
              <a:rPr lang="en-US" dirty="0" smtClean="0"/>
              <a:t> Research Laboratories, previously known at various times as Project-706, and Engineering Research Laboratories, is a Pakistan Government's multi-program national research institute, managed and operated under the scrutiny of Pakistan Armed Forces, located in </a:t>
            </a:r>
            <a:r>
              <a:rPr lang="en-US" dirty="0" err="1" smtClean="0"/>
              <a:t>Kahuta</a:t>
            </a:r>
            <a:r>
              <a:rPr lang="en-US" dirty="0" smtClean="0"/>
              <a:t>, Punjab Province.</a:t>
            </a:r>
          </a:p>
          <a:p>
            <a:endParaRPr lang="en-US" dirty="0" smtClean="0"/>
          </a:p>
          <a:p>
            <a:pPr algn="just"/>
            <a:r>
              <a:rPr lang="en-US" dirty="0" smtClean="0"/>
              <a:t> The laboratories are one of the largest science and technology institutions in Pakistan, and conducts multidisciplinary research and development in fields such as national security, space exploration, and supercomputing</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algn="r"/>
            <a:r>
              <a:rPr lang="en-US" b="1" dirty="0" err="1" smtClean="0"/>
              <a:t>Abdus</a:t>
            </a:r>
            <a:r>
              <a:rPr lang="en-US" b="1" dirty="0" smtClean="0"/>
              <a:t> Salam Research Laboratories</a:t>
            </a:r>
            <a:endParaRPr lang="en-US" b="1" dirty="0"/>
          </a:p>
        </p:txBody>
      </p:sp>
      <p:sp>
        <p:nvSpPr>
          <p:cNvPr id="3" name="Content Placeholder 2"/>
          <p:cNvSpPr>
            <a:spLocks noGrp="1"/>
          </p:cNvSpPr>
          <p:nvPr>
            <p:ph idx="1"/>
          </p:nvPr>
        </p:nvSpPr>
        <p:spPr>
          <a:xfrm>
            <a:off x="457200" y="1066800"/>
            <a:ext cx="8229600" cy="5562600"/>
          </a:xfrm>
        </p:spPr>
        <p:txBody>
          <a:bodyPr>
            <a:normAutofit fontScale="62500" lnSpcReduction="20000"/>
          </a:bodyPr>
          <a:lstStyle/>
          <a:p>
            <a:pPr algn="just"/>
            <a:r>
              <a:rPr lang="en-US" dirty="0" smtClean="0"/>
              <a:t>The </a:t>
            </a:r>
            <a:r>
              <a:rPr lang="en-US" dirty="0" err="1" smtClean="0"/>
              <a:t>Abdus</a:t>
            </a:r>
            <a:r>
              <a:rPr lang="en-US" dirty="0" smtClean="0"/>
              <a:t> Salam Chair in Physics, also known as Salam Chair in Physics, is an academic physics research institute of the Government College University at Lahore, Punjab province of Pakistan. </a:t>
            </a:r>
          </a:p>
          <a:p>
            <a:pPr algn="just"/>
            <a:endParaRPr lang="en-US" dirty="0" smtClean="0"/>
          </a:p>
          <a:p>
            <a:pPr algn="just"/>
            <a:r>
              <a:rPr lang="en-US" dirty="0" smtClean="0"/>
              <a:t>Named after Pakistan's only Nobel Laureate, </a:t>
            </a:r>
            <a:r>
              <a:rPr lang="en-US" dirty="0" err="1" smtClean="0"/>
              <a:t>Abdus</a:t>
            </a:r>
            <a:r>
              <a:rPr lang="en-US" dirty="0" smtClean="0"/>
              <a:t> Salam, the institute is partnered with Pakistan Atomic Energy Commission (PAEC) and International Center for Theoretical Physics (ICTP).</a:t>
            </a:r>
          </a:p>
          <a:p>
            <a:pPr algn="just"/>
            <a:endParaRPr lang="en-US" dirty="0" smtClean="0"/>
          </a:p>
          <a:p>
            <a:pPr algn="just"/>
            <a:r>
              <a:rPr lang="en-US" dirty="0" smtClean="0"/>
              <a:t> While it is a physics research institute, the institute is dedicated to the field of Theoretical and Mathematical physics.</a:t>
            </a:r>
          </a:p>
          <a:p>
            <a:pPr algn="just"/>
            <a:endParaRPr lang="en-US" dirty="0" smtClean="0"/>
          </a:p>
          <a:p>
            <a:pPr algn="just"/>
            <a:r>
              <a:rPr lang="en-US" dirty="0" smtClean="0"/>
              <a:t>The institute was established in 1999, after it was suggested by </a:t>
            </a:r>
            <a:r>
              <a:rPr lang="en-US" dirty="0" err="1" smtClean="0"/>
              <a:t>Ishfaq</a:t>
            </a:r>
            <a:r>
              <a:rPr lang="en-US" dirty="0" smtClean="0"/>
              <a:t> Ahmad, by the Government of Pakistan led by the Prime minister </a:t>
            </a:r>
            <a:r>
              <a:rPr lang="en-US" dirty="0" err="1" smtClean="0"/>
              <a:t>Nawaz</a:t>
            </a:r>
            <a:r>
              <a:rPr lang="en-US" dirty="0" smtClean="0"/>
              <a:t> Sharif. </a:t>
            </a:r>
          </a:p>
          <a:p>
            <a:pPr algn="just"/>
            <a:endParaRPr lang="en-US" dirty="0" smtClean="0"/>
          </a:p>
          <a:p>
            <a:pPr algn="just"/>
            <a:r>
              <a:rPr lang="en-US" dirty="0" smtClean="0"/>
              <a:t>Its first director who is designated as Salam Professor, was Dr. </a:t>
            </a:r>
            <a:r>
              <a:rPr lang="en-US" dirty="0" err="1" smtClean="0"/>
              <a:t>Ghulam</a:t>
            </a:r>
            <a:r>
              <a:rPr lang="en-US" dirty="0" smtClean="0"/>
              <a:t> </a:t>
            </a:r>
            <a:r>
              <a:rPr lang="en-US" dirty="0" err="1" smtClean="0"/>
              <a:t>Murtaza</a:t>
            </a:r>
            <a:r>
              <a:rPr lang="en-US" dirty="0" smtClean="0"/>
              <a:t> who was appointed in 1999. The institute is partnered with PAEC and International Center for Theoretical Physics, and also participated with the projects led by the Khan Research Laboratories (KRL) and the Ministry of Science and Technology (MOST).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Marine Systems Laboratories</a:t>
            </a:r>
            <a:endParaRPr lang="en-US" b="1" dirty="0"/>
          </a:p>
        </p:txBody>
      </p:sp>
      <p:sp>
        <p:nvSpPr>
          <p:cNvPr id="3" name="Content Placeholder 2"/>
          <p:cNvSpPr>
            <a:spLocks noGrp="1"/>
          </p:cNvSpPr>
          <p:nvPr>
            <p:ph idx="1"/>
          </p:nvPr>
        </p:nvSpPr>
        <p:spPr/>
        <p:txBody>
          <a:bodyPr>
            <a:noAutofit/>
          </a:bodyPr>
          <a:lstStyle/>
          <a:p>
            <a:pPr algn="just"/>
            <a:r>
              <a:rPr lang="en-US" sz="2400" dirty="0" smtClean="0"/>
              <a:t>Marine Systems Limited (MSL) is a Pakistani maritime engineering and marketing organisation. MSL develops real time embedded systems, design services and analysis of acoustic or radar signatures of surface and sub-surface vessels.</a:t>
            </a:r>
          </a:p>
          <a:p>
            <a:pPr lvl="1" algn="ctr">
              <a:buNone/>
            </a:pPr>
            <a:r>
              <a:rPr lang="en-US" sz="2400" b="1" dirty="0" smtClean="0"/>
              <a:t>Products</a:t>
            </a:r>
          </a:p>
          <a:p>
            <a:pPr marL="342900" lvl="1" indent="-342900" algn="just">
              <a:buFont typeface="Arial" pitchFamily="34" charset="0"/>
              <a:buChar char="•"/>
            </a:pPr>
            <a:r>
              <a:rPr lang="en-US" sz="2400" dirty="0" smtClean="0"/>
              <a:t>Advanced Towed Array Sonar (ATAS) - a towed array sonar developed by MSL and Maritime Technologies Complex (MTC) to replace old systems in service with the Pakistan Navy (PN) and for export.</a:t>
            </a:r>
          </a:p>
          <a:p>
            <a:pPr marL="342900" lvl="1" indent="-342900" algn="just">
              <a:buFont typeface="Arial" pitchFamily="34" charset="0"/>
              <a:buChar char="•"/>
            </a:pPr>
            <a:r>
              <a:rPr lang="en-US" sz="2400" dirty="0" smtClean="0"/>
              <a:t>Action Speed Tactical Trainer (ASTT) - programmable simulator for tactical training of operations room teams. Based on High Level Architecture.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b="1" dirty="0" err="1" smtClean="0"/>
              <a:t>Hamdard</a:t>
            </a:r>
            <a:r>
              <a:rPr lang="en-US" b="1" dirty="0" smtClean="0"/>
              <a:t> Research Laboratories</a:t>
            </a:r>
            <a:endParaRPr lang="en-US" b="1" dirty="0"/>
          </a:p>
        </p:txBody>
      </p:sp>
      <p:sp>
        <p:nvSpPr>
          <p:cNvPr id="3" name="Content Placeholder 2"/>
          <p:cNvSpPr>
            <a:spLocks noGrp="1"/>
          </p:cNvSpPr>
          <p:nvPr>
            <p:ph idx="1"/>
          </p:nvPr>
        </p:nvSpPr>
        <p:spPr>
          <a:xfrm>
            <a:off x="457200" y="1371600"/>
            <a:ext cx="8229600" cy="5181600"/>
          </a:xfrm>
        </p:spPr>
        <p:txBody>
          <a:bodyPr>
            <a:normAutofit fontScale="70000" lnSpcReduction="20000"/>
          </a:bodyPr>
          <a:lstStyle/>
          <a:p>
            <a:pPr algn="just"/>
            <a:r>
              <a:rPr lang="en-US" dirty="0" err="1" smtClean="0"/>
              <a:t>Hamdard</a:t>
            </a:r>
            <a:r>
              <a:rPr lang="en-US" dirty="0" smtClean="0"/>
              <a:t> Laboratories (</a:t>
            </a:r>
            <a:r>
              <a:rPr lang="en-US" dirty="0" err="1" smtClean="0"/>
              <a:t>Waqf</a:t>
            </a:r>
            <a:r>
              <a:rPr lang="en-US" dirty="0" smtClean="0"/>
              <a:t>) Pakistan, is a private non-profit research laboratory famous for its </a:t>
            </a:r>
            <a:r>
              <a:rPr lang="en-US" dirty="0" err="1" smtClean="0"/>
              <a:t>Unani</a:t>
            </a:r>
            <a:r>
              <a:rPr lang="en-US" dirty="0" smtClean="0"/>
              <a:t> and </a:t>
            </a:r>
            <a:r>
              <a:rPr lang="en-US" dirty="0" err="1" smtClean="0"/>
              <a:t>ayurvedic</a:t>
            </a:r>
            <a:r>
              <a:rPr lang="en-US" dirty="0" smtClean="0"/>
              <a:t> medicine. </a:t>
            </a:r>
            <a:r>
              <a:rPr lang="en-US" dirty="0" err="1" smtClean="0"/>
              <a:t>Hamdard</a:t>
            </a:r>
            <a:r>
              <a:rPr lang="en-US" dirty="0" smtClean="0"/>
              <a:t> </a:t>
            </a:r>
            <a:r>
              <a:rPr lang="en-US" dirty="0" err="1" smtClean="0"/>
              <a:t>Dawakhana</a:t>
            </a:r>
            <a:r>
              <a:rPr lang="en-US" dirty="0" smtClean="0"/>
              <a:t> originated in undivided India in 1906. </a:t>
            </a:r>
          </a:p>
          <a:p>
            <a:pPr algn="just"/>
            <a:endParaRPr lang="en-US" dirty="0" smtClean="0"/>
          </a:p>
          <a:p>
            <a:pPr algn="just"/>
            <a:r>
              <a:rPr lang="en-US" dirty="0" smtClean="0"/>
              <a:t>After the independence in 1947, a branch was established in Karachi, Pakistan by Hakim Mohammed </a:t>
            </a:r>
            <a:r>
              <a:rPr lang="en-US" dirty="0" err="1" smtClean="0"/>
              <a:t>Saeed</a:t>
            </a:r>
            <a:r>
              <a:rPr lang="en-US" dirty="0" smtClean="0"/>
              <a:t>, named </a:t>
            </a:r>
            <a:r>
              <a:rPr lang="en-US" dirty="0" err="1" smtClean="0"/>
              <a:t>Hamdard</a:t>
            </a:r>
            <a:r>
              <a:rPr lang="en-US" dirty="0" smtClean="0"/>
              <a:t> Laboratories.</a:t>
            </a:r>
          </a:p>
          <a:p>
            <a:endParaRPr lang="en-US" dirty="0" smtClean="0"/>
          </a:p>
          <a:p>
            <a:pPr algn="just"/>
            <a:r>
              <a:rPr lang="en-US" dirty="0" smtClean="0"/>
              <a:t>In 1953, </a:t>
            </a:r>
            <a:r>
              <a:rPr lang="en-US" dirty="0" err="1" smtClean="0"/>
              <a:t>Hamdard</a:t>
            </a:r>
            <a:r>
              <a:rPr lang="en-US" dirty="0" smtClean="0"/>
              <a:t> Laboratories was converted into a </a:t>
            </a:r>
            <a:r>
              <a:rPr lang="en-US" dirty="0" err="1" smtClean="0"/>
              <a:t>Waqf</a:t>
            </a:r>
            <a:r>
              <a:rPr lang="en-US" dirty="0" smtClean="0"/>
              <a:t> (Islamic irrevocable trust) and renamed </a:t>
            </a:r>
            <a:r>
              <a:rPr lang="en-US" dirty="0" err="1" smtClean="0"/>
              <a:t>Hamdard</a:t>
            </a:r>
            <a:r>
              <a:rPr lang="en-US" dirty="0" smtClean="0"/>
              <a:t> Laboratories (</a:t>
            </a:r>
            <a:r>
              <a:rPr lang="en-US" dirty="0" err="1" smtClean="0"/>
              <a:t>Waqf</a:t>
            </a:r>
            <a:r>
              <a:rPr lang="en-US" dirty="0" smtClean="0"/>
              <a:t>) Pakistan. </a:t>
            </a:r>
          </a:p>
          <a:p>
            <a:pPr algn="just"/>
            <a:endParaRPr lang="en-US" dirty="0" smtClean="0"/>
          </a:p>
          <a:p>
            <a:pPr algn="just"/>
            <a:r>
              <a:rPr lang="en-US" dirty="0" smtClean="0"/>
              <a:t>Profits of </a:t>
            </a:r>
            <a:r>
              <a:rPr lang="en-US" dirty="0" err="1" smtClean="0"/>
              <a:t>Hamdard</a:t>
            </a:r>
            <a:r>
              <a:rPr lang="en-US" dirty="0" smtClean="0"/>
              <a:t> Laboratories (</a:t>
            </a:r>
            <a:r>
              <a:rPr lang="en-US" dirty="0" err="1" smtClean="0"/>
              <a:t>Waqf</a:t>
            </a:r>
            <a:r>
              <a:rPr lang="en-US" dirty="0" smtClean="0"/>
              <a:t>) Pakistan were made over to the trust, for use in the development of health, education and other nation-building and philanthropic activities. </a:t>
            </a:r>
            <a:r>
              <a:rPr lang="en-US" dirty="0" err="1" smtClean="0"/>
              <a:t>Hamdard</a:t>
            </a:r>
            <a:r>
              <a:rPr lang="en-US" dirty="0" smtClean="0"/>
              <a:t> Foundation Pakistan was created to manage these funds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3200" b="1" dirty="0" smtClean="0"/>
              <a:t>Pakistan Council for Science and Technology</a:t>
            </a:r>
            <a:endParaRPr lang="en-US" sz="3200" b="1" dirty="0"/>
          </a:p>
        </p:txBody>
      </p:sp>
      <p:sp>
        <p:nvSpPr>
          <p:cNvPr id="3" name="Content Placeholder 2"/>
          <p:cNvSpPr>
            <a:spLocks noGrp="1"/>
          </p:cNvSpPr>
          <p:nvPr>
            <p:ph idx="1"/>
          </p:nvPr>
        </p:nvSpPr>
        <p:spPr/>
        <p:txBody>
          <a:bodyPr>
            <a:normAutofit fontScale="85000" lnSpcReduction="20000"/>
          </a:bodyPr>
          <a:lstStyle/>
          <a:p>
            <a:pPr algn="just"/>
            <a:r>
              <a:rPr lang="en-US" dirty="0" smtClean="0"/>
              <a:t>Pakistan Council for Science and Technology (PCST) is mandated to advise the Government on the development of Science and Technology at the national level. </a:t>
            </a:r>
          </a:p>
          <a:p>
            <a:pPr algn="just"/>
            <a:endParaRPr lang="en-US" dirty="0" smtClean="0"/>
          </a:p>
          <a:p>
            <a:pPr algn="just"/>
            <a:r>
              <a:rPr lang="en-US" dirty="0" smtClean="0"/>
              <a:t>The Council is involved in S&amp;T Policy making, planning, implementation and in carrying out policy studies.</a:t>
            </a:r>
          </a:p>
          <a:p>
            <a:pPr algn="just"/>
            <a:endParaRPr lang="en-US" dirty="0" smtClean="0"/>
          </a:p>
          <a:p>
            <a:pPr algn="just"/>
            <a:r>
              <a:rPr lang="en-US" dirty="0" smtClean="0"/>
              <a:t>PCST is also the secretariat of National Commission of Science and Technology (NCST), headed by the Prime Minister (which takes the major decisions for the development of S&amp;T)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563562"/>
          </a:xfrm>
        </p:spPr>
        <p:txBody>
          <a:bodyPr>
            <a:normAutofit fontScale="90000"/>
          </a:bodyPr>
          <a:lstStyle/>
          <a:p>
            <a:pPr algn="r"/>
            <a:r>
              <a:rPr lang="en-US" b="1" dirty="0" smtClean="0"/>
              <a:t>Objectives</a:t>
            </a:r>
            <a:r>
              <a:rPr lang="en-US" dirty="0" smtClean="0"/>
              <a:t/>
            </a:r>
            <a:br>
              <a:rPr lang="en-US" dirty="0" smtClean="0"/>
            </a:br>
            <a:endParaRPr lang="en-US" dirty="0"/>
          </a:p>
        </p:txBody>
      </p:sp>
      <p:sp>
        <p:nvSpPr>
          <p:cNvPr id="3" name="Content Placeholder 2"/>
          <p:cNvSpPr>
            <a:spLocks noGrp="1"/>
          </p:cNvSpPr>
          <p:nvPr>
            <p:ph idx="1"/>
          </p:nvPr>
        </p:nvSpPr>
        <p:spPr>
          <a:xfrm>
            <a:off x="457200" y="1143000"/>
            <a:ext cx="8229600" cy="4983163"/>
          </a:xfrm>
        </p:spPr>
        <p:txBody>
          <a:bodyPr>
            <a:normAutofit fontScale="85000" lnSpcReduction="20000"/>
          </a:bodyPr>
          <a:lstStyle/>
          <a:p>
            <a:pPr algn="just"/>
            <a:r>
              <a:rPr lang="en-US" dirty="0" smtClean="0"/>
              <a:t>Advising the Government on S&amp;T policy and plans.</a:t>
            </a:r>
          </a:p>
          <a:p>
            <a:pPr algn="just"/>
            <a:endParaRPr lang="en-US" dirty="0" smtClean="0"/>
          </a:p>
          <a:p>
            <a:pPr algn="just"/>
            <a:r>
              <a:rPr lang="en-US" dirty="0" smtClean="0"/>
              <a:t>Regular evaluation of scientific research through </a:t>
            </a:r>
            <a:r>
              <a:rPr lang="en-US" dirty="0" err="1" smtClean="0"/>
              <a:t>bibliometric</a:t>
            </a:r>
            <a:r>
              <a:rPr lang="en-US" dirty="0" smtClean="0"/>
              <a:t> and peer review techniques.</a:t>
            </a:r>
          </a:p>
          <a:p>
            <a:pPr algn="just"/>
            <a:endParaRPr lang="en-US" dirty="0" smtClean="0"/>
          </a:p>
          <a:p>
            <a:pPr algn="just"/>
            <a:r>
              <a:rPr lang="en-US" dirty="0" smtClean="0"/>
              <a:t>Strategic planning of R&amp;D through expert committees/think tanks.</a:t>
            </a:r>
          </a:p>
          <a:p>
            <a:pPr algn="just"/>
            <a:endParaRPr lang="en-US" dirty="0" smtClean="0"/>
          </a:p>
          <a:p>
            <a:pPr algn="just"/>
            <a:r>
              <a:rPr lang="en-US" dirty="0" err="1" smtClean="0"/>
              <a:t>Scientometric</a:t>
            </a:r>
            <a:r>
              <a:rPr lang="en-US" dirty="0" smtClean="0"/>
              <a:t> and futuristic studies.</a:t>
            </a:r>
          </a:p>
          <a:p>
            <a:pPr algn="just"/>
            <a:endParaRPr lang="en-US" dirty="0" smtClean="0"/>
          </a:p>
          <a:p>
            <a:pPr algn="just"/>
            <a:r>
              <a:rPr lang="en-US" dirty="0" smtClean="0"/>
              <a:t>Promotion of R&amp;D and encouragement of consultancy services for scientists and technologists.</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b="1" dirty="0" smtClean="0"/>
              <a:t>Functions</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To discuss all policy matters, proposals and issues on the overall development of science and technology in the country and provide recommendations and advice to the National Commission for Science and Technology for facilitating their decision-making;</a:t>
            </a:r>
          </a:p>
          <a:p>
            <a:pPr algn="just"/>
            <a:endParaRPr lang="en-US" dirty="0" smtClean="0"/>
          </a:p>
          <a:p>
            <a:pPr algn="just"/>
            <a:r>
              <a:rPr lang="en-US" dirty="0" smtClean="0"/>
              <a:t>To identify priority areas of research and development keeping in view the futuristic developments of science and technology especially those of the disciplines falling the high </a:t>
            </a:r>
            <a:r>
              <a:rPr lang="en-US" dirty="0" err="1" smtClean="0"/>
              <a:t>technolgy</a:t>
            </a:r>
            <a:r>
              <a:rPr lang="en-US" dirty="0" smtClean="0"/>
              <a:t> fields;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Functions</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smtClean="0"/>
              <a:t>To act as an independent forum of senior and eminent scientists and technologists of the country and to act as a "Think Tank" to the Federal Government on policies and problems of national importance in respect of science and technology;</a:t>
            </a:r>
          </a:p>
          <a:p>
            <a:pPr algn="just"/>
            <a:endParaRPr lang="en-US" dirty="0" smtClean="0"/>
          </a:p>
          <a:p>
            <a:pPr algn="just"/>
            <a:r>
              <a:rPr lang="en-US" dirty="0" smtClean="0"/>
              <a:t>To collect science and technology statistics and maintain a data bank of the research and development institutions of the country;</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Functions</a:t>
            </a:r>
            <a:endParaRPr lang="en-US" dirty="0"/>
          </a:p>
        </p:txBody>
      </p:sp>
      <p:sp>
        <p:nvSpPr>
          <p:cNvPr id="3" name="Content Placeholder 2"/>
          <p:cNvSpPr>
            <a:spLocks noGrp="1"/>
          </p:cNvSpPr>
          <p:nvPr>
            <p:ph idx="1"/>
          </p:nvPr>
        </p:nvSpPr>
        <p:spPr>
          <a:xfrm>
            <a:off x="457200" y="1600201"/>
            <a:ext cx="8229600" cy="3886200"/>
          </a:xfrm>
        </p:spPr>
        <p:txBody>
          <a:bodyPr>
            <a:normAutofit lnSpcReduction="10000"/>
          </a:bodyPr>
          <a:lstStyle/>
          <a:p>
            <a:pPr algn="just"/>
            <a:r>
              <a:rPr lang="en-US" dirty="0" smtClean="0"/>
              <a:t>To provide a forum for co-ordination of S&amp;T activities with national and international agencies</a:t>
            </a:r>
          </a:p>
          <a:p>
            <a:endParaRPr lang="en-US" dirty="0" smtClean="0"/>
          </a:p>
          <a:p>
            <a:pPr algn="just"/>
            <a:r>
              <a:rPr lang="en-US" dirty="0" smtClean="0"/>
              <a:t>To enter into contracts, agreements with national agencies for undertaking development projects in fields relevant to the functions of the Council</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6019800"/>
          </a:xfrm>
        </p:spPr>
        <p:txBody>
          <a:bodyPr>
            <a:normAutofit fontScale="77500" lnSpcReduction="20000"/>
          </a:bodyPr>
          <a:lstStyle/>
          <a:p>
            <a:pPr algn="just"/>
            <a:r>
              <a:rPr lang="en-US" dirty="0" smtClean="0"/>
              <a:t>To organize study groups and task forces for dealing </a:t>
            </a:r>
            <a:r>
              <a:rPr lang="en-US" dirty="0" err="1" smtClean="0"/>
              <a:t>witth</a:t>
            </a:r>
            <a:r>
              <a:rPr lang="en-US" dirty="0" smtClean="0"/>
              <a:t> issues such as:</a:t>
            </a:r>
          </a:p>
          <a:p>
            <a:pPr algn="just"/>
            <a:endParaRPr lang="en-US" dirty="0" smtClean="0"/>
          </a:p>
          <a:p>
            <a:pPr lvl="1" algn="just"/>
            <a:r>
              <a:rPr lang="en-US" dirty="0" err="1" smtClean="0"/>
              <a:t>Scientometric</a:t>
            </a:r>
            <a:r>
              <a:rPr lang="en-US" dirty="0" smtClean="0"/>
              <a:t> studies and analysis of science and technology data;</a:t>
            </a:r>
          </a:p>
          <a:p>
            <a:pPr lvl="1" algn="just"/>
            <a:endParaRPr lang="en-US" dirty="0" smtClean="0"/>
          </a:p>
          <a:p>
            <a:pPr lvl="1" algn="just"/>
            <a:r>
              <a:rPr lang="en-US" dirty="0" err="1" smtClean="0"/>
              <a:t>Assessement</a:t>
            </a:r>
            <a:r>
              <a:rPr lang="en-US" dirty="0" smtClean="0"/>
              <a:t> and innovation of impact of science and technology policies and </a:t>
            </a:r>
            <a:r>
              <a:rPr lang="en-US" dirty="0" err="1" smtClean="0"/>
              <a:t>programmes</a:t>
            </a:r>
            <a:r>
              <a:rPr lang="en-US" dirty="0" smtClean="0"/>
              <a:t> on the overall development of the country;</a:t>
            </a:r>
          </a:p>
          <a:p>
            <a:pPr lvl="1" algn="just"/>
            <a:endParaRPr lang="en-US" dirty="0" smtClean="0"/>
          </a:p>
          <a:p>
            <a:pPr lvl="1" algn="just"/>
            <a:r>
              <a:rPr lang="en-US" dirty="0" smtClean="0"/>
              <a:t>Preparation of state of art reports on certain important scientific and technological issues;</a:t>
            </a:r>
          </a:p>
          <a:p>
            <a:pPr lvl="1" algn="just"/>
            <a:endParaRPr lang="en-US" dirty="0" smtClean="0"/>
          </a:p>
          <a:p>
            <a:pPr lvl="1" algn="just"/>
            <a:r>
              <a:rPr lang="en-US" dirty="0" smtClean="0"/>
              <a:t>Identification of priority subjects with reference to their bearing on socio-economic development and national security; and</a:t>
            </a:r>
          </a:p>
          <a:p>
            <a:pPr lvl="1" algn="just"/>
            <a:endParaRPr lang="en-US" dirty="0" smtClean="0"/>
          </a:p>
          <a:p>
            <a:pPr lvl="1" algn="just"/>
            <a:r>
              <a:rPr lang="en-US" dirty="0" smtClean="0"/>
              <a:t>Encouragement of consultancy services for scientists and technologists in various important fields</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b="1" dirty="0" smtClean="0"/>
              <a:t>Productive Scientists of Pakistan</a:t>
            </a:r>
            <a:endParaRPr lang="en-US" b="1" dirty="0"/>
          </a:p>
        </p:txBody>
      </p:sp>
      <p:sp>
        <p:nvSpPr>
          <p:cNvPr id="3" name="Content Placeholder 2"/>
          <p:cNvSpPr>
            <a:spLocks noGrp="1"/>
          </p:cNvSpPr>
          <p:nvPr>
            <p:ph idx="1"/>
          </p:nvPr>
        </p:nvSpPr>
        <p:spPr/>
        <p:txBody>
          <a:bodyPr>
            <a:normAutofit fontScale="77500" lnSpcReduction="20000"/>
          </a:bodyPr>
          <a:lstStyle/>
          <a:p>
            <a:pPr algn="just"/>
            <a:r>
              <a:rPr lang="en-US" dirty="0" smtClean="0"/>
              <a:t>Regular qualitative and quantitative evaluation of publicly funded scientific endeavor is desirable throughout the world in order to gauge the efficacy of exploitation of the public funds.</a:t>
            </a:r>
          </a:p>
          <a:p>
            <a:endParaRPr lang="en-US" dirty="0" smtClean="0"/>
          </a:p>
          <a:p>
            <a:pPr algn="just"/>
            <a:r>
              <a:rPr lang="en-US" dirty="0" smtClean="0"/>
              <a:t>Pakistan Council for Science and Technology conducts regular studies which provide information about the productive scientists of Pakistan based on eight research related parameters including authorship of books, </a:t>
            </a:r>
            <a:r>
              <a:rPr lang="en-US" dirty="0" err="1" smtClean="0"/>
              <a:t>M.Phil</a:t>
            </a:r>
            <a:r>
              <a:rPr lang="en-US" dirty="0" smtClean="0"/>
              <a:t>/PhD level research papers, </a:t>
            </a:r>
            <a:r>
              <a:rPr lang="en-US" dirty="0" err="1" smtClean="0"/>
              <a:t>comulative</a:t>
            </a:r>
            <a:r>
              <a:rPr lang="en-US" dirty="0" smtClean="0"/>
              <a:t> impact factor, international citation of publications, national / international patents registered and winning of competitive national / international grants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pPr algn="r"/>
            <a:r>
              <a:rPr lang="en-US" b="1" dirty="0" smtClean="0"/>
              <a:t>Research Productivity Award</a:t>
            </a:r>
            <a:endParaRPr lang="en-US" b="1" dirty="0"/>
          </a:p>
        </p:txBody>
      </p:sp>
      <p:pic>
        <p:nvPicPr>
          <p:cNvPr id="4" name="Content Placeholder 3" descr="RPAG01.png"/>
          <p:cNvPicPr>
            <a:picLocks noGrp="1" noChangeAspect="1"/>
          </p:cNvPicPr>
          <p:nvPr>
            <p:ph idx="1"/>
          </p:nvPr>
        </p:nvPicPr>
        <p:blipFill>
          <a:blip r:embed="rId2" cstate="print"/>
          <a:stretch>
            <a:fillRect/>
          </a:stretch>
        </p:blipFill>
        <p:spPr>
          <a:xfrm>
            <a:off x="457200" y="1219200"/>
            <a:ext cx="7848600" cy="49069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Slide Number Placeholder 4"/>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RPAG02.png"/>
          <p:cNvPicPr>
            <a:picLocks noGrp="1" noChangeAspect="1"/>
          </p:cNvPicPr>
          <p:nvPr>
            <p:ph idx="1"/>
          </p:nvPr>
        </p:nvPicPr>
        <p:blipFill>
          <a:blip r:embed="rId2" cstate="print"/>
          <a:stretch>
            <a:fillRect/>
          </a:stretch>
        </p:blipFill>
        <p:spPr>
          <a:xfrm>
            <a:off x="660364" y="914400"/>
            <a:ext cx="7823271" cy="5211763"/>
          </a:xfrm>
        </p:spPr>
      </p:pic>
      <p:sp>
        <p:nvSpPr>
          <p:cNvPr id="3" name="Slide Number Placeholder 2"/>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algn="r"/>
            <a:r>
              <a:rPr lang="en-US" b="1" dirty="0" smtClean="0"/>
              <a:t>Summary</a:t>
            </a:r>
            <a:endParaRPr lang="en-US" b="1" dirty="0"/>
          </a:p>
        </p:txBody>
      </p:sp>
      <p:sp>
        <p:nvSpPr>
          <p:cNvPr id="3" name="Content Placeholder 2"/>
          <p:cNvSpPr>
            <a:spLocks noGrp="1"/>
          </p:cNvSpPr>
          <p:nvPr>
            <p:ph idx="1"/>
          </p:nvPr>
        </p:nvSpPr>
        <p:spPr>
          <a:xfrm>
            <a:off x="457200" y="1143000"/>
            <a:ext cx="8229600" cy="4983163"/>
          </a:xfrm>
        </p:spPr>
        <p:txBody>
          <a:bodyPr/>
          <a:lstStyle/>
          <a:p>
            <a:r>
              <a:rPr lang="en-US" dirty="0" smtClean="0"/>
              <a:t>Ministry of Science and Technology</a:t>
            </a:r>
          </a:p>
          <a:p>
            <a:pPr lvl="1"/>
            <a:r>
              <a:rPr lang="en-US" dirty="0" smtClean="0"/>
              <a:t>Pakistan Council for Science and Technology</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Next Lecture</a:t>
            </a:r>
            <a:endParaRPr lang="en-US" b="1" dirty="0"/>
          </a:p>
        </p:txBody>
      </p:sp>
      <p:sp>
        <p:nvSpPr>
          <p:cNvPr id="3" name="Content Placeholder 2"/>
          <p:cNvSpPr>
            <a:spLocks noGrp="1"/>
          </p:cNvSpPr>
          <p:nvPr>
            <p:ph idx="1"/>
          </p:nvPr>
        </p:nvSpPr>
        <p:spPr/>
        <p:txBody>
          <a:bodyPr/>
          <a:lstStyle/>
          <a:p>
            <a:r>
              <a:rPr lang="en-US" b="1" dirty="0" smtClean="0"/>
              <a:t>Pakistan Nuclear Regulatory Authority</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226</TotalTime>
  <Words>1367</Words>
  <Application>Microsoft Office PowerPoint</Application>
  <PresentationFormat>On-screen Show (4:3)</PresentationFormat>
  <Paragraphs>142</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Regulatory Administrative Institutions MPA 517</vt:lpstr>
      <vt:lpstr>Recap</vt:lpstr>
      <vt:lpstr>Pakistan Engineering Council</vt:lpstr>
      <vt:lpstr>Functions</vt:lpstr>
      <vt:lpstr>Continuing Professional Development</vt:lpstr>
      <vt:lpstr>Today’s Lecture</vt:lpstr>
      <vt:lpstr>Ministry of Science and Technology</vt:lpstr>
      <vt:lpstr>Mission </vt:lpstr>
      <vt:lpstr>National Research Institutes and Departments </vt:lpstr>
      <vt:lpstr>National Research Laboratories </vt:lpstr>
      <vt:lpstr>Abdus Salam Research Laboratories</vt:lpstr>
      <vt:lpstr>Marine Systems Laboratories</vt:lpstr>
      <vt:lpstr>Hamdard Research Laboratories</vt:lpstr>
      <vt:lpstr>Pakistan Council for Science and Technology</vt:lpstr>
      <vt:lpstr>Objectives </vt:lpstr>
      <vt:lpstr>Functions</vt:lpstr>
      <vt:lpstr>Functions</vt:lpstr>
      <vt:lpstr>Functions</vt:lpstr>
      <vt:lpstr>Slide 19</vt:lpstr>
      <vt:lpstr>Productive Scientists of Pakistan</vt:lpstr>
      <vt:lpstr>Research Productivity Award</vt:lpstr>
      <vt:lpstr>Slide 22</vt:lpstr>
      <vt:lpstr>Summary</vt:lpstr>
      <vt:lpstr>Next Lecture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Regulatory Administrative Institutions MPA 517</dc:title>
  <dc:creator>U</dc:creator>
  <cp:lastModifiedBy>NTS</cp:lastModifiedBy>
  <cp:revision>53</cp:revision>
  <dcterms:created xsi:type="dcterms:W3CDTF">2006-08-16T00:00:00Z</dcterms:created>
  <dcterms:modified xsi:type="dcterms:W3CDTF">2014-06-22T06:48:03Z</dcterms:modified>
</cp:coreProperties>
</file>