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4626CB-E993-4C77-B11F-E7B77ABC6B98}"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85941-F6E4-4B1C-BF5A-050695C9A95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F461EF-39EC-433D-802E-916F93D5B504}"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0235D-8B4D-4131-9AFE-101D5DDBB279}"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2F354-700B-4C20-8D64-AD1AC37739AB}"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CAA5F9-E802-4347-974D-E603B6FED39C}"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5D0C48-CF14-45A2-AA2D-536DCB499A5E}"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62BE9C-B0B2-49FD-80F3-3A7807BF0D06}"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62E78B-FD1C-4910-BFB2-17E8EA878947}"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1DE5-7423-4F29-8ADE-E6453982B6AB}"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201D6D-D874-4DE3-82A4-29EDD7639D30}"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198D63-26F4-47C8-A28A-0B38C8738064}"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90547F-24B1-460B-88E0-7C31FCD78EA2}"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0A85B-2E92-4A3A-B844-2F268EF54B28}"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b="1" dirty="0" smtClean="0"/>
              <a:t>Regulatory Administrative Institutions</a:t>
            </a:r>
            <a:br>
              <a:rPr lang="en-US" sz="3200" b="1" dirty="0" smtClean="0"/>
            </a:br>
            <a:r>
              <a:rPr lang="en-US" sz="3200" b="1" dirty="0" smtClean="0"/>
              <a:t>MPA 517</a:t>
            </a:r>
            <a:endParaRPr lang="en-US" sz="3200" dirty="0"/>
          </a:p>
        </p:txBody>
      </p:sp>
      <p:sp>
        <p:nvSpPr>
          <p:cNvPr id="3" name="Subtitle 2"/>
          <p:cNvSpPr>
            <a:spLocks noGrp="1"/>
          </p:cNvSpPr>
          <p:nvPr>
            <p:ph type="subTitle" idx="1"/>
          </p:nvPr>
        </p:nvSpPr>
        <p:spPr/>
        <p:txBody>
          <a:bodyPr/>
          <a:lstStyle/>
          <a:p>
            <a:pPr algn="r"/>
            <a:r>
              <a:rPr lang="en-US" b="1" dirty="0" smtClean="0">
                <a:solidFill>
                  <a:schemeClr val="tx1"/>
                </a:solidFill>
              </a:rPr>
              <a:t>Lecture-2</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latin typeface="Times New Roman" pitchFamily="18" charset="0"/>
                <a:cs typeface="Times New Roman" pitchFamily="18" charset="0"/>
              </a:rPr>
              <a:t>A </a:t>
            </a:r>
            <a:r>
              <a:rPr lang="en-US" b="1" dirty="0" smtClean="0">
                <a:latin typeface="Times New Roman" pitchFamily="18" charset="0"/>
                <a:cs typeface="Times New Roman" pitchFamily="18" charset="0"/>
              </a:rPr>
              <a:t>regulation</a:t>
            </a:r>
            <a:r>
              <a:rPr lang="en-US" dirty="0" smtClean="0">
                <a:latin typeface="Times New Roman" pitchFamily="18" charset="0"/>
                <a:cs typeface="Times New Roman" pitchFamily="18" charset="0"/>
              </a:rPr>
              <a:t> is a rule or law designed to control or govern conduct. In </a:t>
            </a:r>
            <a:r>
              <a:rPr lang="en-US" u="sng" dirty="0" smtClean="0">
                <a:latin typeface="Times New Roman" pitchFamily="18" charset="0"/>
                <a:cs typeface="Times New Roman" pitchFamily="18" charset="0"/>
              </a:rPr>
              <a:t>statist</a:t>
            </a:r>
            <a:r>
              <a:rPr lang="en-US" dirty="0" smtClean="0">
                <a:latin typeface="Times New Roman" pitchFamily="18" charset="0"/>
                <a:cs typeface="Times New Roman" pitchFamily="18" charset="0"/>
              </a:rPr>
              <a:t> mechanisms, it can also be extended to monitoring and enforcement of rules as established by </a:t>
            </a:r>
            <a:r>
              <a:rPr lang="en-US" u="sng" dirty="0" smtClean="0">
                <a:latin typeface="Times New Roman" pitchFamily="18" charset="0"/>
                <a:cs typeface="Times New Roman" pitchFamily="18" charset="0"/>
              </a:rPr>
              <a:t>primary</a:t>
            </a:r>
            <a:r>
              <a:rPr lang="en-US" dirty="0" smtClean="0">
                <a:latin typeface="Times New Roman" pitchFamily="18" charset="0"/>
                <a:cs typeface="Times New Roman" pitchFamily="18" charset="0"/>
              </a:rPr>
              <a:t> and/or </a:t>
            </a:r>
            <a:r>
              <a:rPr lang="en-US" u="sng" dirty="0" smtClean="0">
                <a:latin typeface="Times New Roman" pitchFamily="18" charset="0"/>
                <a:cs typeface="Times New Roman" pitchFamily="18" charset="0"/>
              </a:rPr>
              <a:t>delegated legislation</a:t>
            </a:r>
            <a:r>
              <a:rPr lang="en-US" dirty="0" smtClean="0">
                <a:latin typeface="Times New Roman" pitchFamily="18" charset="0"/>
                <a:cs typeface="Times New Roman" pitchFamily="18" charset="0"/>
              </a:rPr>
              <a:t>. In this form, it is generally a </a:t>
            </a:r>
            <a:r>
              <a:rPr lang="en-US" u="sng" dirty="0" smtClean="0">
                <a:latin typeface="Times New Roman" pitchFamily="18" charset="0"/>
                <a:cs typeface="Times New Roman" pitchFamily="18" charset="0"/>
              </a:rPr>
              <a:t>written instrument</a:t>
            </a:r>
            <a:r>
              <a:rPr lang="en-US" dirty="0" smtClean="0">
                <a:latin typeface="Times New Roman" pitchFamily="18" charset="0"/>
                <a:cs typeface="Times New Roman" pitchFamily="18" charset="0"/>
              </a:rPr>
              <a:t> containing rules having the force of statist law (as opposed to </a:t>
            </a:r>
            <a:r>
              <a:rPr lang="en-US" u="sng" dirty="0" smtClean="0">
                <a:latin typeface="Times New Roman" pitchFamily="18" charset="0"/>
                <a:cs typeface="Times New Roman" pitchFamily="18" charset="0"/>
              </a:rPr>
              <a:t>natural law</a:t>
            </a:r>
            <a:r>
              <a:rPr lang="en-US" dirty="0" smtClean="0">
                <a:latin typeface="Times New Roman" pitchFamily="18" charset="0"/>
                <a:cs typeface="Times New Roman" pitchFamily="18" charset="0"/>
              </a:rPr>
              <a:t>). Other forms of regulation are </a:t>
            </a:r>
            <a:r>
              <a:rPr lang="en-US" u="sng" dirty="0" smtClean="0">
                <a:latin typeface="Times New Roman" pitchFamily="18" charset="0"/>
                <a:cs typeface="Times New Roman" pitchFamily="18" charset="0"/>
              </a:rPr>
              <a:t>self regulation</a:t>
            </a: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Capitalism &amp; State social institutions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dirty="0" smtClean="0"/>
              <a:t>Capitalism</a:t>
            </a:r>
            <a:r>
              <a:rPr lang="en-US" dirty="0" smtClean="0"/>
              <a:t> is an economic system in which trade, industry, and the means of production are controlled by private owners with the goal of making profits</a:t>
            </a:r>
          </a:p>
          <a:p>
            <a:pPr algn="just"/>
            <a:r>
              <a:rPr lang="en-US" dirty="0" smtClean="0"/>
              <a:t>An important feature of socialist states is the existence of numerous state-sponsored social organizations (trade unions, youth organizations, women's organizations, associations of teachers, writers, journalists and other professionals, consumer cooperatives, sports clubs, etc.) which are integrated into the political system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Why Regulations?</a:t>
            </a:r>
          </a:p>
          <a:p>
            <a:r>
              <a:rPr lang="en-US" dirty="0" smtClean="0"/>
              <a:t>Types of regulations</a:t>
            </a:r>
          </a:p>
          <a:p>
            <a:r>
              <a:rPr lang="en-US" dirty="0" smtClean="0"/>
              <a:t>Importance of regulation in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Why Regulations</a:t>
            </a:r>
            <a:endParaRPr lang="en-US" b="1" dirty="0"/>
          </a:p>
        </p:txBody>
      </p:sp>
      <p:sp>
        <p:nvSpPr>
          <p:cNvPr id="3" name="Content Placeholder 2"/>
          <p:cNvSpPr>
            <a:spLocks noGrp="1"/>
          </p:cNvSpPr>
          <p:nvPr>
            <p:ph idx="1"/>
          </p:nvPr>
        </p:nvSpPr>
        <p:spPr>
          <a:xfrm>
            <a:off x="457200" y="1447800"/>
            <a:ext cx="8229600" cy="4876800"/>
          </a:xfrm>
        </p:spPr>
        <p:txBody>
          <a:bodyPr/>
          <a:lstStyle/>
          <a:p>
            <a:pPr algn="just"/>
            <a:r>
              <a:rPr lang="en-US" dirty="0" smtClean="0"/>
              <a:t>Regulation creates limits, constrains a right, creates or limits a duty, or allocates a responsibility</a:t>
            </a:r>
          </a:p>
          <a:p>
            <a:pPr algn="just"/>
            <a:r>
              <a:rPr lang="en-US" dirty="0" smtClean="0"/>
              <a:t>A regulation or administrative rule, issued by an organization, used to guide or prescribe the conduct of members of that organization; can specifically refer to acts in which a government or state body limits the behavior of businesses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Regulations</a:t>
            </a:r>
            <a:endParaRPr lang="en-US" dirty="0"/>
          </a:p>
        </p:txBody>
      </p:sp>
      <p:sp>
        <p:nvSpPr>
          <p:cNvPr id="3" name="Content Placeholder 2"/>
          <p:cNvSpPr>
            <a:spLocks noGrp="1"/>
          </p:cNvSpPr>
          <p:nvPr>
            <p:ph idx="1"/>
          </p:nvPr>
        </p:nvSpPr>
        <p:spPr/>
        <p:txBody>
          <a:bodyPr>
            <a:normAutofit/>
          </a:bodyPr>
          <a:lstStyle/>
          <a:p>
            <a:pPr algn="just"/>
            <a:r>
              <a:rPr lang="en-US" dirty="0" smtClean="0"/>
              <a:t> Regulation can take many forms: </a:t>
            </a:r>
            <a:r>
              <a:rPr lang="en-US" u="sng" dirty="0" smtClean="0"/>
              <a:t>legal</a:t>
            </a:r>
            <a:r>
              <a:rPr lang="en-US" dirty="0" smtClean="0"/>
              <a:t> restrictions promulgated by a </a:t>
            </a:r>
            <a:r>
              <a:rPr lang="en-US" u="sng" dirty="0" smtClean="0"/>
              <a:t>government</a:t>
            </a:r>
            <a:r>
              <a:rPr lang="en-US" dirty="0" smtClean="0"/>
              <a:t> authority, contractual obligations that bind many parties (for example, "insurance regulations" that arise out of contracts between insurers and their insured)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Self-regulation</a:t>
            </a:r>
            <a:endParaRPr lang="en-US" dirty="0"/>
          </a:p>
        </p:txBody>
      </p:sp>
      <p:sp>
        <p:nvSpPr>
          <p:cNvPr id="3" name="Content Placeholder 2"/>
          <p:cNvSpPr>
            <a:spLocks noGrp="1"/>
          </p:cNvSpPr>
          <p:nvPr>
            <p:ph idx="1"/>
          </p:nvPr>
        </p:nvSpPr>
        <p:spPr/>
        <p:txBody>
          <a:bodyPr>
            <a:normAutofit/>
          </a:bodyPr>
          <a:lstStyle/>
          <a:p>
            <a:pPr algn="just"/>
            <a:r>
              <a:rPr lang="en-US" u="sng" dirty="0" smtClean="0"/>
              <a:t>Self-regulation</a:t>
            </a:r>
            <a:r>
              <a:rPr lang="en-US" dirty="0" smtClean="0"/>
              <a:t> by an industry such as through a </a:t>
            </a:r>
            <a:r>
              <a:rPr lang="en-US" u="sng" dirty="0" smtClean="0"/>
              <a:t>trade association</a:t>
            </a:r>
            <a:r>
              <a:rPr lang="en-US" dirty="0" smtClean="0"/>
              <a:t>, </a:t>
            </a:r>
            <a:r>
              <a:rPr lang="en-US" u="sng" dirty="0" smtClean="0"/>
              <a:t>social regulation</a:t>
            </a:r>
            <a:r>
              <a:rPr lang="en-US" dirty="0" smtClean="0"/>
              <a:t> (e.g. </a:t>
            </a:r>
            <a:r>
              <a:rPr lang="en-US" u="sng" dirty="0" smtClean="0"/>
              <a:t>norms</a:t>
            </a:r>
            <a:r>
              <a:rPr lang="en-US" dirty="0" smtClean="0"/>
              <a:t>)</a:t>
            </a:r>
          </a:p>
          <a:p>
            <a:pPr>
              <a:buNone/>
            </a:pPr>
            <a:endParaRPr lang="en-US" dirty="0" smtClean="0"/>
          </a:p>
          <a:p>
            <a:pPr algn="just">
              <a:buNone/>
            </a:pPr>
            <a:r>
              <a:rPr lang="en-US" dirty="0" smtClean="0"/>
              <a:t>	In its legal sense, regulation can and should be distinguished from primary legislation (by Parliament of elected legislative body) on the one hand and judge-made law on the other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Certification</a:t>
            </a:r>
            <a:endParaRPr lang="en-US" dirty="0"/>
          </a:p>
        </p:txBody>
      </p:sp>
      <p:sp>
        <p:nvSpPr>
          <p:cNvPr id="3" name="Content Placeholder 2"/>
          <p:cNvSpPr>
            <a:spLocks noGrp="1"/>
          </p:cNvSpPr>
          <p:nvPr>
            <p:ph idx="1"/>
          </p:nvPr>
        </p:nvSpPr>
        <p:spPr/>
        <p:txBody>
          <a:bodyPr/>
          <a:lstStyle/>
          <a:p>
            <a:pPr algn="just"/>
            <a:r>
              <a:rPr lang="en-US" dirty="0" smtClean="0"/>
              <a:t>Certification does not refer to the state of legally being able to practice or work in a profession. That is licensure. Usually, licensure is administered by a governmental entity for public protection purposes and a professional association administers certification. Licensure and certification are similar in that they both require the demonstration of a certain level of knowledge or ability.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Co-regulation</a:t>
            </a:r>
            <a:endParaRPr lang="en-US" dirty="0"/>
          </a:p>
        </p:txBody>
      </p:sp>
      <p:sp>
        <p:nvSpPr>
          <p:cNvPr id="3" name="Content Placeholder 2"/>
          <p:cNvSpPr>
            <a:spLocks noGrp="1"/>
          </p:cNvSpPr>
          <p:nvPr>
            <p:ph idx="1"/>
          </p:nvPr>
        </p:nvSpPr>
        <p:spPr/>
        <p:txBody>
          <a:bodyPr/>
          <a:lstStyle/>
          <a:p>
            <a:pPr algn="just"/>
            <a:r>
              <a:rPr lang="en-US" dirty="0" smtClean="0"/>
              <a:t>a "continuous unfolding of individual action that is susceptible to being continuously modified by the continuously changing actions of the partner." An important aspect of this idea is that communication is a continuous and dynamic process, rather than the exchange of discrete information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Third-party regulation</a:t>
            </a:r>
            <a:endParaRPr lang="en-US" dirty="0"/>
          </a:p>
        </p:txBody>
      </p:sp>
      <p:sp>
        <p:nvSpPr>
          <p:cNvPr id="3" name="Content Placeholder 2"/>
          <p:cNvSpPr>
            <a:spLocks noGrp="1"/>
          </p:cNvSpPr>
          <p:nvPr>
            <p:ph idx="1"/>
          </p:nvPr>
        </p:nvSpPr>
        <p:spPr/>
        <p:txBody>
          <a:bodyPr/>
          <a:lstStyle/>
          <a:p>
            <a:pPr algn="just"/>
            <a:r>
              <a:rPr lang="en-US" dirty="0" smtClean="0"/>
              <a:t>Some regulatory bodies designate third parties to provide approvals for specific types of products before they are allowed to be sold and/or used in the specific regulator's area of responsibility.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gn="ctr">
              <a:buNone/>
            </a:pPr>
            <a:r>
              <a:rPr lang="en-US" dirty="0" smtClean="0"/>
              <a:t>PTA and State Bank of Pakistan</a:t>
            </a:r>
          </a:p>
          <a:p>
            <a:pPr algn="just"/>
            <a:endParaRPr lang="en-US" dirty="0" smtClean="0"/>
          </a:p>
          <a:p>
            <a:pPr algn="just"/>
            <a:r>
              <a:rPr lang="en-US" dirty="0" smtClean="0"/>
              <a:t>The introduction of third party payment networks also known as MPSP (Mobile Payment Service Providers) would be of immense advantage since these third-party payment handing agents can work with many providers, rather than the closed networks. We could foresee opportunities for service providers (both from Banks and Mobile Sector) who move quickly to create new products, especially if they can establish shared networks of third party agents.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idx="1"/>
          </p:nvPr>
        </p:nvSpPr>
        <p:spPr/>
        <p:txBody>
          <a:bodyPr/>
          <a:lstStyle/>
          <a:p>
            <a:pPr algn="just"/>
            <a:r>
              <a:rPr lang="en-US" dirty="0" smtClean="0"/>
              <a:t>Regulation mandated by a </a:t>
            </a:r>
            <a:r>
              <a:rPr lang="en-US" u="sng" dirty="0" smtClean="0"/>
              <a:t>state</a:t>
            </a:r>
            <a:r>
              <a:rPr lang="en-US" dirty="0" smtClean="0"/>
              <a:t> attempts to produce outcomes which might not otherwise occur, produce or prevent outcomes in different places to what might otherwise occur, or produce or prevent outcomes in different timescales than would otherwise occur. In this way, regulations can be seen as implementation artifacts of </a:t>
            </a:r>
            <a:r>
              <a:rPr lang="en-US" u="sng" dirty="0" smtClean="0"/>
              <a:t>policy</a:t>
            </a:r>
            <a:r>
              <a:rPr lang="en-US" dirty="0" smtClean="0"/>
              <a:t> statements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Regulations</a:t>
            </a:r>
            <a:endParaRPr lang="en-US" dirty="0"/>
          </a:p>
        </p:txBody>
      </p:sp>
      <p:sp>
        <p:nvSpPr>
          <p:cNvPr id="3" name="Content Placeholder 2"/>
          <p:cNvSpPr>
            <a:spLocks noGrp="1"/>
          </p:cNvSpPr>
          <p:nvPr>
            <p:ph idx="1"/>
          </p:nvPr>
        </p:nvSpPr>
        <p:spPr>
          <a:xfrm>
            <a:off x="457200" y="1524000"/>
            <a:ext cx="8229600" cy="4602163"/>
          </a:xfrm>
        </p:spPr>
        <p:txBody>
          <a:bodyPr>
            <a:normAutofit fontScale="92500" lnSpcReduction="10000"/>
          </a:bodyPr>
          <a:lstStyle/>
          <a:p>
            <a:pPr algn="just"/>
            <a:r>
              <a:rPr lang="en-US" dirty="0" smtClean="0"/>
              <a:t>Controls on market entries</a:t>
            </a:r>
          </a:p>
          <a:p>
            <a:pPr algn="just"/>
            <a:r>
              <a:rPr lang="en-US" dirty="0" smtClean="0"/>
              <a:t>Prices</a:t>
            </a:r>
          </a:p>
          <a:p>
            <a:pPr algn="just"/>
            <a:r>
              <a:rPr lang="en-US" dirty="0" smtClean="0"/>
              <a:t>Wages</a:t>
            </a:r>
          </a:p>
          <a:p>
            <a:pPr algn="just"/>
            <a:r>
              <a:rPr lang="en-US" dirty="0" smtClean="0"/>
              <a:t>Development approvals</a:t>
            </a:r>
          </a:p>
          <a:p>
            <a:pPr algn="just"/>
            <a:r>
              <a:rPr lang="en-US" dirty="0" smtClean="0"/>
              <a:t>Pollution effects</a:t>
            </a:r>
          </a:p>
          <a:p>
            <a:pPr algn="just"/>
            <a:r>
              <a:rPr lang="en-US" dirty="0" smtClean="0"/>
              <a:t>Employment for certain people in certain industries</a:t>
            </a:r>
          </a:p>
          <a:p>
            <a:pPr algn="just"/>
            <a:r>
              <a:rPr lang="en-US" dirty="0" smtClean="0"/>
              <a:t>Standards of production for certain goods</a:t>
            </a:r>
          </a:p>
          <a:p>
            <a:pPr algn="just"/>
            <a:r>
              <a:rPr lang="en-US" dirty="0" smtClean="0"/>
              <a:t>Military forces and services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Times New Roman" pitchFamily="18" charset="0"/>
                <a:cs typeface="Times New Roman" pitchFamily="18" charset="0"/>
              </a:rPr>
              <a:t>Regulatory economics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algn="just"/>
            <a:r>
              <a:rPr lang="en-US" dirty="0" smtClean="0"/>
              <a:t>The economics of imposing or removing regulations relating to markets is </a:t>
            </a:r>
            <a:r>
              <a:rPr lang="en-US" dirty="0" err="1" smtClean="0"/>
              <a:t>analysed</a:t>
            </a:r>
            <a:r>
              <a:rPr lang="en-US" dirty="0" smtClean="0"/>
              <a:t> in regulatory economics</a:t>
            </a:r>
          </a:p>
          <a:p>
            <a:pPr algn="just"/>
            <a:endParaRPr lang="en-US" dirty="0" smtClean="0"/>
          </a:p>
          <a:p>
            <a:pPr algn="just"/>
            <a:r>
              <a:rPr lang="en-US" b="1" dirty="0" smtClean="0"/>
              <a:t>Regulatory economics</a:t>
            </a:r>
            <a:r>
              <a:rPr lang="en-US" dirty="0" smtClean="0"/>
              <a:t> is the economics of regulation, in the sense of the application of law by government for various purposes, such as </a:t>
            </a:r>
          </a:p>
          <a:p>
            <a:pPr algn="just"/>
            <a:endParaRPr lang="en-US" dirty="0" smtClean="0"/>
          </a:p>
          <a:p>
            <a:pPr algn="just"/>
            <a:r>
              <a:rPr lang="en-US" dirty="0" smtClean="0"/>
              <a:t>centrally-planning an economy</a:t>
            </a:r>
          </a:p>
          <a:p>
            <a:pPr algn="just"/>
            <a:r>
              <a:rPr lang="en-US" dirty="0" smtClean="0"/>
              <a:t>remedying market failure</a:t>
            </a:r>
          </a:p>
          <a:p>
            <a:pPr algn="just"/>
            <a:r>
              <a:rPr lang="en-US" dirty="0" smtClean="0"/>
              <a:t>enriching well-connected firms</a:t>
            </a:r>
          </a:p>
          <a:p>
            <a:pPr algn="just"/>
            <a:r>
              <a:rPr lang="en-US" dirty="0" smtClean="0"/>
              <a:t>or benefiting politicians</a:t>
            </a:r>
          </a:p>
          <a:p>
            <a:pPr algn="just">
              <a:buNone/>
            </a:pPr>
            <a:endParaRPr lang="en-US" dirty="0" smtClean="0"/>
          </a:p>
          <a:p>
            <a:pPr algn="just"/>
            <a:r>
              <a:rPr lang="en-US" dirty="0" smtClean="0"/>
              <a:t>It is not considered to include voluntary regulation that may be accomplished in the private sphere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sz="3200" b="1" dirty="0" smtClean="0">
                <a:latin typeface="Times New Roman" pitchFamily="18" charset="0"/>
                <a:cs typeface="Times New Roman" pitchFamily="18" charset="0"/>
              </a:rPr>
              <a:t>Summary</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lstStyle/>
          <a:p>
            <a:r>
              <a:rPr lang="en-US" dirty="0" smtClean="0"/>
              <a:t>Why Regulations?</a:t>
            </a:r>
          </a:p>
          <a:p>
            <a:r>
              <a:rPr lang="en-US" dirty="0" smtClean="0"/>
              <a:t>Types of regulations</a:t>
            </a:r>
          </a:p>
          <a:p>
            <a:r>
              <a:rPr lang="en-US" dirty="0" smtClean="0"/>
              <a:t>Importance of regulation in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Next Lecture</a:t>
            </a:r>
            <a:endParaRPr lang="en-US" dirty="0"/>
          </a:p>
        </p:txBody>
      </p:sp>
      <p:sp>
        <p:nvSpPr>
          <p:cNvPr id="3" name="Content Placeholder 2"/>
          <p:cNvSpPr>
            <a:spLocks noGrp="1"/>
          </p:cNvSpPr>
          <p:nvPr>
            <p:ph idx="1"/>
          </p:nvPr>
        </p:nvSpPr>
        <p:spPr/>
        <p:txBody>
          <a:bodyPr/>
          <a:lstStyle/>
          <a:p>
            <a:r>
              <a:rPr lang="en-US" dirty="0" smtClean="0"/>
              <a:t>Regulatory economics </a:t>
            </a:r>
          </a:p>
          <a:p>
            <a:r>
              <a:rPr lang="en-US" dirty="0" smtClean="0"/>
              <a:t>Regulatory economics</a:t>
            </a:r>
          </a:p>
          <a:p>
            <a:r>
              <a:rPr lang="en-US" dirty="0" smtClean="0"/>
              <a:t>Regulatory Capture</a:t>
            </a:r>
          </a:p>
          <a:p>
            <a:r>
              <a:rPr lang="en-US" dirty="0" smtClean="0"/>
              <a:t>Externality</a:t>
            </a:r>
          </a:p>
          <a:p>
            <a:r>
              <a:rPr lang="en-US" dirty="0" smtClean="0"/>
              <a:t>Negative externality</a:t>
            </a:r>
          </a:p>
          <a:p>
            <a:r>
              <a:rPr lang="en-US" smtClean="0"/>
              <a:t>Positive externality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337</Words>
  <Application>Microsoft Office PowerPoint</Application>
  <PresentationFormat>On-screen Show (4:3)</PresentationFormat>
  <Paragraphs>79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Regulatory Administrative Institutions MPA 517</vt:lpstr>
      <vt:lpstr>Recap</vt:lpstr>
      <vt:lpstr>Capitalism &amp; State social institutions</vt:lpstr>
      <vt:lpstr>Today’s Lecture</vt:lpstr>
      <vt:lpstr>Why Regulations</vt:lpstr>
      <vt:lpstr>Types of Regulations</vt:lpstr>
      <vt:lpstr>Self-regulation</vt:lpstr>
      <vt:lpstr>Certification</vt:lpstr>
      <vt:lpstr>Co-regulation</vt:lpstr>
      <vt:lpstr>Third-party regulation</vt:lpstr>
      <vt:lpstr>Example</vt:lpstr>
      <vt:lpstr>Importance</vt:lpstr>
      <vt:lpstr>Example of Regulations</vt:lpstr>
      <vt:lpstr>Regulatory economics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stdc_lp</cp:lastModifiedBy>
  <cp:revision>75</cp:revision>
  <dcterms:created xsi:type="dcterms:W3CDTF">2006-08-16T00:00:00Z</dcterms:created>
  <dcterms:modified xsi:type="dcterms:W3CDTF">2014-06-07T19:36:11Z</dcterms:modified>
</cp:coreProperties>
</file>