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0" r:id="rId4"/>
    <p:sldId id="261" r:id="rId5"/>
    <p:sldId id="258"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5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BCD34A-D0F8-400E-81E6-EEB44CE3DDEB}" type="datetimeFigureOut">
              <a:rPr lang="en-US" smtClean="0"/>
              <a:t>6/22/2014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B1E117-E7ED-4531-BA95-591739D3E98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4B58C5-9B02-4239-A852-8B5D2E1A34D1}"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B39D93-FB70-423E-B6FA-5E54240EBAF1}"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3F3D9A-E465-4A2C-A180-1E6C7545403C}"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A26AFB-8CDF-4F6B-B530-B98B9C2B07D9}"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35FA35-94CC-43DF-ADA6-E6351D50A54B}" type="datetime1">
              <a:rPr lang="en-US" smtClean="0"/>
              <a:t>6/22/2014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CAA0D4-356A-4386-B286-50C0A32637ED}" type="datetime1">
              <a:rPr lang="en-US" smtClean="0"/>
              <a:t>6/22/2014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F1B085-AAA6-49D6-9CD8-5E6B1148BFAE}" type="datetime1">
              <a:rPr lang="en-US" smtClean="0"/>
              <a:t>6/22/2014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4EBCD8-654E-43B7-B8F9-F13E3F2422F2}"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D0FC-56A0-4B61-BDD0-1F02BA3DFEDE}"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DB84EB-B120-44B9-9D83-75FCCF89C8F0}"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75F0DC-665E-4741-9BCC-869C7B7391AB}"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22C98-8711-4FCF-AE46-8C6A3CF4EE98}" type="datetime1">
              <a:rPr lang="en-US" smtClean="0"/>
              <a:t>6/22/2014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pmdc.org.pk/LinkClick.aspx?fileticket=qb8GtLpc2+Q=&amp;tabid=102&amp;mid=728" TargetMode="External"/><Relationship Id="rId2" Type="http://schemas.openxmlformats.org/officeDocument/2006/relationships/hyperlink" Target="http://www.pmdc.org.pk/Portals/0/GuidelinesAndCriteria/CRITERIA.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pmdc.org.pk/LinkClick.aspx?fileticket=ELJ8xwYZKlk=&amp;tabid=102&amp;mid=58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www.pmdc.org.pk/LinkClick.aspx?link=129&amp;tabid=102&amp;mid=554" TargetMode="External"/><Relationship Id="rId3" Type="http://schemas.openxmlformats.org/officeDocument/2006/relationships/hyperlink" Target="http://www.pmdc.org.pk/LinkClick.aspx?fileticket=1IHwAD64eyA=&amp;tabid=102&amp;mid=587" TargetMode="External"/><Relationship Id="rId7" Type="http://schemas.openxmlformats.org/officeDocument/2006/relationships/hyperlink" Target="http://www.pmdc.org.pk/LinkClick.aspx?fileticket=MnnUHvInpPQ=&amp;tabid=102&amp;mid=554" TargetMode="External"/><Relationship Id="rId2" Type="http://schemas.openxmlformats.org/officeDocument/2006/relationships/hyperlink" Target="http://www.pmdc.org.pk/LinkClick.aspx?fileticket=iFJ5Hf3BwGA=&amp;tabid=102&amp;mid=587" TargetMode="External"/><Relationship Id="rId1" Type="http://schemas.openxmlformats.org/officeDocument/2006/relationships/slideLayout" Target="../slideLayouts/slideLayout2.xml"/><Relationship Id="rId6" Type="http://schemas.openxmlformats.org/officeDocument/2006/relationships/hyperlink" Target="http://www.pmdc.org.pk/LinkClick.aspx?fileticket=np58Ck0j9ag=&amp;tabid=102&amp;mid=554" TargetMode="External"/><Relationship Id="rId5" Type="http://schemas.openxmlformats.org/officeDocument/2006/relationships/hyperlink" Target="http://www.pmdc.org.pk/LinkClick.aspx?fileticket=cY66a51YwAs=&amp;tabid=102&amp;mid=554" TargetMode="External"/><Relationship Id="rId10" Type="http://schemas.openxmlformats.org/officeDocument/2006/relationships/hyperlink" Target="http://www.pmdc.org.pk/LinkClick.aspx?fileticket=Q6yTqxFKGP4=&amp;tabid=102&amp;mid=554" TargetMode="External"/><Relationship Id="rId4" Type="http://schemas.openxmlformats.org/officeDocument/2006/relationships/hyperlink" Target="http://www.pmdc.org.pk/LinkClick.aspx?fileticket=v5WmQYMvhz4=&amp;tabid=102&amp;mid=554" TargetMode="External"/><Relationship Id="rId9" Type="http://schemas.openxmlformats.org/officeDocument/2006/relationships/hyperlink" Target="http://www.pmdc.org.pk/LinkClick.aspx?fileticket=mdwR9sbvyB0=&amp;tabid=102&amp;mid=554"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pmdc.org.pk/LinkClick.aspx?fileticket=QEZljPn89As=&amp;tabid=102&amp;mid=554" TargetMode="External"/><Relationship Id="rId7" Type="http://schemas.openxmlformats.org/officeDocument/2006/relationships/hyperlink" Target="http://www.pmdc.org.pk/LinkClick.aspx?fileticket=eMs9qJmspE8=&amp;tabid=102&amp;mid=554" TargetMode="External"/><Relationship Id="rId2" Type="http://schemas.openxmlformats.org/officeDocument/2006/relationships/hyperlink" Target="http://www.pmdc.org.pk/LinkClick.aspx?fileticket=qb8GtLpc2+Q=&amp;tabid=102&amp;mid=554" TargetMode="External"/><Relationship Id="rId1" Type="http://schemas.openxmlformats.org/officeDocument/2006/relationships/slideLayout" Target="../slideLayouts/slideLayout2.xml"/><Relationship Id="rId6" Type="http://schemas.openxmlformats.org/officeDocument/2006/relationships/hyperlink" Target="http://www.pmdc.org.pk/LinkClick.aspx?link=113&amp;tabid=102&amp;mid=554" TargetMode="External"/><Relationship Id="rId5" Type="http://schemas.openxmlformats.org/officeDocument/2006/relationships/hyperlink" Target="http://www.pmdc.org.pk/LinkClick.aspx?link=116&amp;tabid=102&amp;mid=554" TargetMode="External"/><Relationship Id="rId4" Type="http://schemas.openxmlformats.org/officeDocument/2006/relationships/hyperlink" Target="http://www.pmdc.org.pk/LinkClick.aspx?fileticket=YNKDw4E8csQ=&amp;tabid=102&amp;mid=554"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english.cast.org.cn/" TargetMode="External"/><Relationship Id="rId2" Type="http://schemas.openxmlformats.org/officeDocument/2006/relationships/hyperlink" Target="http://www.baete.org.bd/" TargetMode="External"/><Relationship Id="rId1" Type="http://schemas.openxmlformats.org/officeDocument/2006/relationships/slideLayout" Target="../slideLayouts/slideLayout2.xml"/><Relationship Id="rId6" Type="http://schemas.openxmlformats.org/officeDocument/2006/relationships/hyperlink" Target="http://www.ptc.org.ph/" TargetMode="External"/><Relationship Id="rId5" Type="http://schemas.openxmlformats.org/officeDocument/2006/relationships/hyperlink" Target="http://icacit.org.pe/" TargetMode="External"/><Relationship Id="rId4" Type="http://schemas.openxmlformats.org/officeDocument/2006/relationships/hyperlink" Target="http://www.pec.org.pk/"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Lecture-19</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a:xfrm>
            <a:off x="457200" y="2133600"/>
            <a:ext cx="8229600" cy="3992563"/>
          </a:xfrm>
        </p:spPr>
        <p:txBody>
          <a:bodyPr>
            <a:normAutofit/>
          </a:bodyPr>
          <a:lstStyle/>
          <a:p>
            <a:pPr marL="609600" indent="-609600" algn="just">
              <a:lnSpc>
                <a:spcPct val="90000"/>
              </a:lnSpc>
            </a:pPr>
            <a:r>
              <a:rPr lang="en-US" sz="2400" dirty="0" smtClean="0">
                <a:latin typeface="Times New Roman" pitchFamily="18" charset="0"/>
                <a:cs typeface="Times New Roman" pitchFamily="18" charset="0"/>
              </a:rPr>
              <a:t>Awareness regarding demands of globalization with respect to higher Education</a:t>
            </a:r>
          </a:p>
          <a:p>
            <a:pPr marL="609600" indent="-609600" algn="just">
              <a:lnSpc>
                <a:spcPct val="90000"/>
              </a:lnSpc>
            </a:pPr>
            <a:endParaRPr lang="en-US" sz="2400" dirty="0" smtClean="0">
              <a:latin typeface="Times New Roman" pitchFamily="18" charset="0"/>
              <a:cs typeface="Times New Roman" pitchFamily="18" charset="0"/>
            </a:endParaRPr>
          </a:p>
          <a:p>
            <a:pPr marL="609600" indent="-609600" algn="just">
              <a:lnSpc>
                <a:spcPct val="90000"/>
              </a:lnSpc>
            </a:pPr>
            <a:r>
              <a:rPr lang="en-US" sz="2400" dirty="0" smtClean="0">
                <a:latin typeface="Times New Roman" pitchFamily="18" charset="0"/>
                <a:cs typeface="Times New Roman" pitchFamily="18" charset="0"/>
              </a:rPr>
              <a:t>Quality Assurance System/ Mechanism in higher Education institutions</a:t>
            </a:r>
          </a:p>
          <a:p>
            <a:pPr marL="609600" indent="-609600" algn="just">
              <a:lnSpc>
                <a:spcPct val="90000"/>
              </a:lnSpc>
            </a:pPr>
            <a:endParaRPr lang="en-US" sz="2400" dirty="0" smtClean="0">
              <a:latin typeface="Times New Roman" pitchFamily="18" charset="0"/>
              <a:cs typeface="Times New Roman" pitchFamily="18" charset="0"/>
            </a:endParaRPr>
          </a:p>
          <a:p>
            <a:pPr marL="609600" indent="-609600" algn="just">
              <a:lnSpc>
                <a:spcPct val="90000"/>
              </a:lnSpc>
            </a:pPr>
            <a:r>
              <a:rPr lang="en-US" sz="2400" dirty="0" smtClean="0">
                <a:latin typeface="Times New Roman" pitchFamily="18" charset="0"/>
                <a:cs typeface="Times New Roman" pitchFamily="18" charset="0"/>
              </a:rPr>
              <a:t>HEC Self Assessment Manual- Guidelines for quality enhancement</a:t>
            </a:r>
          </a:p>
          <a:p>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solidFill>
            <a:schemeClr val="bg1"/>
          </a:solidFill>
        </p:spPr>
        <p:txBody>
          <a:bodyPr/>
          <a:lstStyle/>
          <a:p>
            <a:pPr eaLnBrk="1" hangingPunct="1"/>
            <a:r>
              <a:rPr lang="en-US" b="1" dirty="0" smtClean="0">
                <a:solidFill>
                  <a:schemeClr val="tx1"/>
                </a:solidFill>
                <a:latin typeface="Times New Roman" pitchFamily="18" charset="0"/>
                <a:cs typeface="Times New Roman" pitchFamily="18" charset="0"/>
              </a:rPr>
              <a:t>Paradigm Shift</a:t>
            </a:r>
          </a:p>
        </p:txBody>
      </p:sp>
      <p:sp>
        <p:nvSpPr>
          <p:cNvPr id="15363" name="Content Placeholder 4"/>
          <p:cNvSpPr>
            <a:spLocks noGrp="1"/>
          </p:cNvSpPr>
          <p:nvPr>
            <p:ph sz="half" idx="1"/>
          </p:nvPr>
        </p:nvSpPr>
        <p:spPr>
          <a:xfrm>
            <a:off x="228600" y="1600200"/>
            <a:ext cx="4267200" cy="4724400"/>
          </a:xfrm>
          <a:solidFill>
            <a:schemeClr val="bg1"/>
          </a:solidFill>
        </p:spPr>
        <p:txBody>
          <a:bodyPr/>
          <a:lstStyle/>
          <a:p>
            <a:pPr algn="ctr" eaLnBrk="1" hangingPunct="1">
              <a:buFontTx/>
              <a:buNone/>
            </a:pPr>
            <a:r>
              <a:rPr lang="en-US" b="1" dirty="0" smtClean="0">
                <a:latin typeface="Times New Roman" pitchFamily="18" charset="0"/>
                <a:cs typeface="Times New Roman" pitchFamily="18" charset="0"/>
              </a:rPr>
              <a:t>Old Paradigm</a:t>
            </a:r>
          </a:p>
          <a:p>
            <a:pPr eaLnBrk="1" hangingPunct="1"/>
            <a:r>
              <a:rPr lang="en-US" sz="2400" b="1" dirty="0" smtClean="0">
                <a:latin typeface="Times New Roman" pitchFamily="18" charset="0"/>
                <a:cs typeface="Times New Roman" pitchFamily="18" charset="0"/>
              </a:rPr>
              <a:t>What we give to the students</a:t>
            </a:r>
          </a:p>
          <a:p>
            <a:pPr eaLnBrk="1" hangingPunct="1"/>
            <a:endParaRPr lang="en-US" sz="2400" b="1" dirty="0" smtClean="0">
              <a:latin typeface="Times New Roman" pitchFamily="18" charset="0"/>
              <a:cs typeface="Times New Roman" pitchFamily="18" charset="0"/>
            </a:endParaRPr>
          </a:p>
          <a:p>
            <a:pPr eaLnBrk="1" hangingPunct="1"/>
            <a:r>
              <a:rPr lang="en-US" sz="2400" b="1" dirty="0" smtClean="0">
                <a:latin typeface="Times New Roman" pitchFamily="18" charset="0"/>
                <a:cs typeface="Times New Roman" pitchFamily="18" charset="0"/>
              </a:rPr>
              <a:t>Inputs</a:t>
            </a:r>
          </a:p>
          <a:p>
            <a:pPr eaLnBrk="1" hangingPunct="1"/>
            <a:r>
              <a:rPr lang="en-US" sz="2400" b="1" dirty="0" smtClean="0">
                <a:latin typeface="Times New Roman" pitchFamily="18" charset="0"/>
                <a:cs typeface="Times New Roman" pitchFamily="18" charset="0"/>
              </a:rPr>
              <a:t>Faculty Teaching</a:t>
            </a:r>
          </a:p>
          <a:p>
            <a:pPr eaLnBrk="1" hangingPunct="1"/>
            <a:r>
              <a:rPr lang="en-US" sz="2400" b="1" dirty="0" smtClean="0">
                <a:latin typeface="Times New Roman" pitchFamily="18" charset="0"/>
                <a:cs typeface="Times New Roman" pitchFamily="18" charset="0"/>
              </a:rPr>
              <a:t>Curriculum</a:t>
            </a:r>
          </a:p>
          <a:p>
            <a:pPr eaLnBrk="1" hangingPunct="1"/>
            <a:r>
              <a:rPr lang="en-US" sz="2400" b="1" dirty="0" smtClean="0">
                <a:latin typeface="Times New Roman" pitchFamily="18" charset="0"/>
                <a:cs typeface="Times New Roman" pitchFamily="18" charset="0"/>
              </a:rPr>
              <a:t>Educational activities as an end</a:t>
            </a:r>
          </a:p>
          <a:p>
            <a:pPr eaLnBrk="1" hangingPunct="1"/>
            <a:r>
              <a:rPr lang="en-US" sz="2400" b="1" dirty="0" smtClean="0">
                <a:latin typeface="Times New Roman" pitchFamily="18" charset="0"/>
                <a:cs typeface="Times New Roman" pitchFamily="18" charset="0"/>
              </a:rPr>
              <a:t>More quantitative (how much)</a:t>
            </a:r>
          </a:p>
        </p:txBody>
      </p:sp>
      <p:sp>
        <p:nvSpPr>
          <p:cNvPr id="15364" name="Content Placeholder 5"/>
          <p:cNvSpPr>
            <a:spLocks noGrp="1"/>
          </p:cNvSpPr>
          <p:nvPr>
            <p:ph sz="half" idx="2"/>
          </p:nvPr>
        </p:nvSpPr>
        <p:spPr>
          <a:xfrm>
            <a:off x="4648200" y="1600200"/>
            <a:ext cx="4267200" cy="4724400"/>
          </a:xfrm>
          <a:solidFill>
            <a:schemeClr val="bg1"/>
          </a:solidFill>
        </p:spPr>
        <p:txBody>
          <a:bodyPr/>
          <a:lstStyle/>
          <a:p>
            <a:pPr algn="ctr" eaLnBrk="1" hangingPunct="1">
              <a:buFontTx/>
              <a:buNone/>
            </a:pPr>
            <a:r>
              <a:rPr lang="en-US" b="1" dirty="0" smtClean="0">
                <a:latin typeface="Times New Roman" pitchFamily="18" charset="0"/>
                <a:cs typeface="Times New Roman" pitchFamily="18" charset="0"/>
              </a:rPr>
              <a:t>New Paradigm</a:t>
            </a:r>
          </a:p>
          <a:p>
            <a:pPr eaLnBrk="1" hangingPunct="1"/>
            <a:r>
              <a:rPr lang="en-US" sz="2400" b="1" dirty="0" smtClean="0">
                <a:latin typeface="Times New Roman" pitchFamily="18" charset="0"/>
                <a:cs typeface="Times New Roman" pitchFamily="18" charset="0"/>
              </a:rPr>
              <a:t>What the students can/are able to do</a:t>
            </a:r>
          </a:p>
          <a:p>
            <a:pPr eaLnBrk="1" hangingPunct="1"/>
            <a:r>
              <a:rPr lang="en-US" sz="2400" b="1" dirty="0" smtClean="0">
                <a:latin typeface="Times New Roman" pitchFamily="18" charset="0"/>
                <a:cs typeface="Times New Roman" pitchFamily="18" charset="0"/>
              </a:rPr>
              <a:t>Outcomes</a:t>
            </a:r>
          </a:p>
          <a:p>
            <a:pPr eaLnBrk="1" hangingPunct="1"/>
            <a:r>
              <a:rPr lang="en-US" sz="2400" b="1" dirty="0" smtClean="0">
                <a:latin typeface="Times New Roman" pitchFamily="18" charset="0"/>
                <a:cs typeface="Times New Roman" pitchFamily="18" charset="0"/>
              </a:rPr>
              <a:t>Student learning</a:t>
            </a:r>
          </a:p>
          <a:p>
            <a:pPr eaLnBrk="1" hangingPunct="1"/>
            <a:r>
              <a:rPr lang="en-US" sz="2400" b="1" dirty="0" smtClean="0">
                <a:latin typeface="Times New Roman" pitchFamily="18" charset="0"/>
                <a:cs typeface="Times New Roman" pitchFamily="18" charset="0"/>
              </a:rPr>
              <a:t>Education</a:t>
            </a:r>
          </a:p>
          <a:p>
            <a:pPr eaLnBrk="1" hangingPunct="1"/>
            <a:r>
              <a:rPr lang="en-US" sz="2400" b="1" dirty="0" smtClean="0">
                <a:latin typeface="Times New Roman" pitchFamily="18" charset="0"/>
                <a:cs typeface="Times New Roman" pitchFamily="18" charset="0"/>
              </a:rPr>
              <a:t>Educational activities as means to an end</a:t>
            </a:r>
          </a:p>
          <a:p>
            <a:pPr eaLnBrk="1" hangingPunct="1"/>
            <a:r>
              <a:rPr lang="en-US" sz="2400" b="1" dirty="0" smtClean="0">
                <a:latin typeface="Times New Roman" pitchFamily="18" charset="0"/>
                <a:cs typeface="Times New Roman" pitchFamily="18" charset="0"/>
              </a:rPr>
              <a:t>More qualitative (how well) as well as quantitative</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457200" y="762000"/>
            <a:ext cx="8229600" cy="5867400"/>
          </a:xfrm>
        </p:spPr>
        <p:txBody>
          <a:bodyPr/>
          <a:lstStyle/>
          <a:p>
            <a:pPr algn="just" eaLnBrk="1" hangingPunct="1"/>
            <a:r>
              <a:rPr lang="en-US" b="1" dirty="0" smtClean="0">
                <a:latin typeface="Times New Roman" pitchFamily="18" charset="0"/>
                <a:cs typeface="Times New Roman" pitchFamily="18" charset="0"/>
              </a:rPr>
              <a:t>Quality Assurance is an activity carried out at two levels i.e. External &amp; Internal.</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External Quality Assurance (also called as accreditation) is carried out by regulatory/professional bodies at the national level to ensure the minimum performance level of educational </a:t>
            </a:r>
            <a:r>
              <a:rPr lang="en-US" b="1" dirty="0" err="1" smtClean="0">
                <a:latin typeface="Times New Roman" pitchFamily="18" charset="0"/>
                <a:cs typeface="Times New Roman" pitchFamily="18" charset="0"/>
              </a:rPr>
              <a:t>programmes</a:t>
            </a:r>
            <a:r>
              <a:rPr lang="en-US" b="1" dirty="0" smtClean="0">
                <a:latin typeface="Times New Roman" pitchFamily="18" charset="0"/>
                <a:cs typeface="Times New Roman" pitchFamily="18" charset="0"/>
              </a:rPr>
              <a:t> and institutions, in this case the HEC.</a:t>
            </a:r>
          </a:p>
          <a:p>
            <a:pPr eaLnBrk="1" hangingPunct="1">
              <a:buFontTx/>
              <a:buNone/>
            </a:pPr>
            <a:endParaRPr lang="en-US" b="1" dirty="0" smtClean="0">
              <a:solidFill>
                <a:schemeClr val="accent2"/>
              </a:solidFill>
              <a:latin typeface="Times New Roman" pitchFamily="18" charset="0"/>
              <a:cs typeface="Times New Roman" pitchFamily="18" charset="0"/>
            </a:endParaRPr>
          </a:p>
          <a:p>
            <a:pPr eaLnBrk="1" hangingPunct="1"/>
            <a:endParaRPr lang="en-US" sz="2800" dirty="0" smtClean="0">
              <a:solidFill>
                <a:srgbClr val="00800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Pakistan Medical and Dental Council</a:t>
            </a:r>
          </a:p>
          <a:p>
            <a:r>
              <a:rPr lang="en-US" dirty="0" smtClean="0"/>
              <a:t>Pakistan Engineering Council</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381000"/>
          </a:xfrm>
        </p:spPr>
        <p:txBody>
          <a:bodyPr>
            <a:normAutofit fontScale="90000"/>
          </a:bodyPr>
          <a:lstStyle/>
          <a:p>
            <a:pPr algn="r"/>
            <a:r>
              <a:rPr lang="en-US" b="1" dirty="0" smtClean="0"/>
              <a:t>Pakistan Medical and Dental Council</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20000"/>
          </a:bodyPr>
          <a:lstStyle/>
          <a:p>
            <a:pPr algn="just"/>
            <a:r>
              <a:rPr lang="en-US" b="1" dirty="0" smtClean="0"/>
              <a:t>Pakistan Medical and Dental Council</a:t>
            </a:r>
            <a:r>
              <a:rPr lang="en-US" dirty="0" smtClean="0"/>
              <a:t> (abbreviated as </a:t>
            </a:r>
            <a:r>
              <a:rPr lang="en-US" b="1" dirty="0" smtClean="0"/>
              <a:t>PMDC</a:t>
            </a:r>
            <a:r>
              <a:rPr lang="en-US" dirty="0" smtClean="0"/>
              <a:t>), established in 1962, is a regulatory authority for practitioners and students of medicine and dentistry in Pakistan.</a:t>
            </a:r>
          </a:p>
          <a:p>
            <a:pPr algn="just"/>
            <a:endParaRPr lang="en-US" dirty="0" smtClean="0"/>
          </a:p>
          <a:p>
            <a:pPr algn="just"/>
            <a:r>
              <a:rPr lang="en-US" dirty="0" smtClean="0"/>
              <a:t>The Council is a supreme body and takes all policy decisions, it meets at least once in a year or as and when there are sufficient items for the agenda, which needs policy decisions. </a:t>
            </a:r>
          </a:p>
          <a:p>
            <a:pPr algn="just"/>
            <a:endParaRPr lang="en-US" dirty="0" smtClean="0"/>
          </a:p>
          <a:p>
            <a:pPr algn="just"/>
            <a:r>
              <a:rPr lang="en-US" dirty="0" smtClean="0"/>
              <a:t>It acts through various Committees and Secretariat. The meetings of the Council are presided over by the President and in his absence by the Vice President.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Secretariats</a:t>
            </a:r>
            <a:endParaRPr lang="en-US" b="1" dirty="0"/>
          </a:p>
        </p:txBody>
      </p:sp>
      <p:graphicFrame>
        <p:nvGraphicFramePr>
          <p:cNvPr id="4" name="Content Placeholder 3"/>
          <p:cNvGraphicFramePr>
            <a:graphicFrameLocks noGrp="1"/>
          </p:cNvGraphicFramePr>
          <p:nvPr>
            <p:ph idx="1"/>
          </p:nvPr>
        </p:nvGraphicFramePr>
        <p:xfrm>
          <a:off x="457200" y="1295398"/>
          <a:ext cx="8229600" cy="5334003"/>
        </p:xfrm>
        <a:graphic>
          <a:graphicData uri="http://schemas.openxmlformats.org/drawingml/2006/table">
            <a:tbl>
              <a:tblPr firstRow="1" bandRow="1">
                <a:tableStyleId>{073A0DAA-6AF3-43AB-8588-CEC1D06C72B9}</a:tableStyleId>
              </a:tblPr>
              <a:tblGrid>
                <a:gridCol w="2971800"/>
                <a:gridCol w="5257800"/>
              </a:tblGrid>
              <a:tr h="488560">
                <a:tc>
                  <a:txBody>
                    <a:bodyPr/>
                    <a:lstStyle/>
                    <a:p>
                      <a:r>
                        <a:rPr lang="en-US" dirty="0"/>
                        <a:t>- Administration Section</a:t>
                      </a:r>
                    </a:p>
                  </a:txBody>
                  <a:tcPr anchor="ctr"/>
                </a:tc>
                <a:tc>
                  <a:txBody>
                    <a:bodyPr/>
                    <a:lstStyle/>
                    <a:p>
                      <a:r>
                        <a:rPr lang="en-US"/>
                        <a:t>Deals with administration</a:t>
                      </a:r>
                    </a:p>
                  </a:txBody>
                  <a:tcPr anchor="ctr"/>
                </a:tc>
              </a:tr>
              <a:tr h="488560">
                <a:tc>
                  <a:txBody>
                    <a:bodyPr/>
                    <a:lstStyle/>
                    <a:p>
                      <a:r>
                        <a:rPr lang="en-US"/>
                        <a:t>- Council Section</a:t>
                      </a:r>
                    </a:p>
                  </a:txBody>
                  <a:tcPr anchor="ctr"/>
                </a:tc>
                <a:tc>
                  <a:txBody>
                    <a:bodyPr/>
                    <a:lstStyle/>
                    <a:p>
                      <a:r>
                        <a:rPr lang="en-US"/>
                        <a:t>Deals with Council work</a:t>
                      </a:r>
                    </a:p>
                  </a:txBody>
                  <a:tcPr anchor="ctr"/>
                </a:tc>
              </a:tr>
              <a:tr h="1204667">
                <a:tc>
                  <a:txBody>
                    <a:bodyPr/>
                    <a:lstStyle/>
                    <a:p>
                      <a:r>
                        <a:rPr lang="en-US"/>
                        <a:t>- Recognition Section</a:t>
                      </a:r>
                    </a:p>
                  </a:txBody>
                  <a:tcPr anchor="ctr"/>
                </a:tc>
                <a:tc>
                  <a:txBody>
                    <a:bodyPr/>
                    <a:lstStyle/>
                    <a:p>
                      <a:r>
                        <a:rPr lang="en-US"/>
                        <a:t>Recognition of qualification &amp; experience not included in the schedule and Registration of Postgraduate Students</a:t>
                      </a:r>
                    </a:p>
                  </a:txBody>
                  <a:tcPr anchor="ctr"/>
                </a:tc>
              </a:tr>
              <a:tr h="843268">
                <a:tc>
                  <a:txBody>
                    <a:bodyPr/>
                    <a:lstStyle/>
                    <a:p>
                      <a:r>
                        <a:rPr lang="en-US"/>
                        <a:t>- Registration Section.</a:t>
                      </a:r>
                    </a:p>
                  </a:txBody>
                  <a:tcPr anchor="ctr"/>
                </a:tc>
                <a:tc>
                  <a:txBody>
                    <a:bodyPr/>
                    <a:lstStyle/>
                    <a:p>
                      <a:r>
                        <a:rPr lang="en-US"/>
                        <a:t>Issues Registration / Good Standing certificates</a:t>
                      </a:r>
                    </a:p>
                  </a:txBody>
                  <a:tcPr anchor="ctr"/>
                </a:tc>
              </a:tr>
              <a:tr h="843268">
                <a:tc>
                  <a:txBody>
                    <a:bodyPr/>
                    <a:lstStyle/>
                    <a:p>
                      <a:r>
                        <a:rPr lang="en-US"/>
                        <a:t>- Faculty Registration Section.</a:t>
                      </a:r>
                    </a:p>
                  </a:txBody>
                  <a:tcPr anchor="ctr"/>
                </a:tc>
                <a:tc>
                  <a:txBody>
                    <a:bodyPr/>
                    <a:lstStyle/>
                    <a:p>
                      <a:r>
                        <a:rPr lang="en-US"/>
                        <a:t>Deals with the registration of the teaching faculty of Medical/Dental institution</a:t>
                      </a:r>
                    </a:p>
                  </a:txBody>
                  <a:tcPr anchor="ctr"/>
                </a:tc>
              </a:tr>
              <a:tr h="488560">
                <a:tc>
                  <a:txBody>
                    <a:bodyPr/>
                    <a:lstStyle/>
                    <a:p>
                      <a:r>
                        <a:rPr lang="en-US"/>
                        <a:t>- Inspection Section.</a:t>
                      </a:r>
                    </a:p>
                  </a:txBody>
                  <a:tcPr anchor="ctr"/>
                </a:tc>
                <a:tc>
                  <a:txBody>
                    <a:bodyPr/>
                    <a:lstStyle/>
                    <a:p>
                      <a:r>
                        <a:rPr lang="en-US"/>
                        <a:t>Inspection of Medical &amp; Dental Colleges.</a:t>
                      </a:r>
                    </a:p>
                  </a:txBody>
                  <a:tcPr anchor="ctr"/>
                </a:tc>
              </a:tr>
              <a:tr h="488560">
                <a:tc>
                  <a:txBody>
                    <a:bodyPr/>
                    <a:lstStyle/>
                    <a:p>
                      <a:r>
                        <a:rPr lang="en-US"/>
                        <a:t>- Computer Section.</a:t>
                      </a:r>
                    </a:p>
                  </a:txBody>
                  <a:tcPr anchor="ctr"/>
                </a:tc>
                <a:tc>
                  <a:txBody>
                    <a:bodyPr/>
                    <a:lstStyle/>
                    <a:p>
                      <a:r>
                        <a:rPr lang="en-US"/>
                        <a:t>Computer work of all the Sections</a:t>
                      </a:r>
                    </a:p>
                  </a:txBody>
                  <a:tcPr anchor="ctr"/>
                </a:tc>
              </a:tr>
              <a:tr h="488560">
                <a:tc>
                  <a:txBody>
                    <a:bodyPr/>
                    <a:lstStyle/>
                    <a:p>
                      <a:r>
                        <a:rPr lang="en-US"/>
                        <a:t>- Accounts Section</a:t>
                      </a:r>
                    </a:p>
                  </a:txBody>
                  <a:tcPr anchor="ctr"/>
                </a:tc>
                <a:tc>
                  <a:txBody>
                    <a:bodyPr/>
                    <a:lstStyle/>
                    <a:p>
                      <a:r>
                        <a:rPr lang="en-US" dirty="0"/>
                        <a:t>Deals with Accounts &amp; Budgets.</a:t>
                      </a:r>
                    </a:p>
                  </a:txBody>
                  <a:tcPr anchor="ctr"/>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700" b="1" dirty="0" smtClean="0"/>
              <a:t>Recognition/Establishment of Medical/Dental College</a:t>
            </a:r>
          </a:p>
        </p:txBody>
      </p:sp>
      <p:sp>
        <p:nvSpPr>
          <p:cNvPr id="3" name="Content Placeholder 2"/>
          <p:cNvSpPr>
            <a:spLocks noGrp="1"/>
          </p:cNvSpPr>
          <p:nvPr>
            <p:ph idx="1"/>
          </p:nvPr>
        </p:nvSpPr>
        <p:spPr>
          <a:xfrm>
            <a:off x="457200" y="1219200"/>
            <a:ext cx="8229600" cy="5257800"/>
          </a:xfrm>
        </p:spPr>
        <p:txBody>
          <a:bodyPr>
            <a:normAutofit lnSpcReduction="10000"/>
          </a:bodyPr>
          <a:lstStyle/>
          <a:p>
            <a:pPr algn="just"/>
            <a:r>
              <a:rPr lang="en-US" dirty="0" smtClean="0">
                <a:hlinkClick r:id="rId2"/>
              </a:rPr>
              <a:t>Minimum Criteria</a:t>
            </a:r>
          </a:p>
          <a:p>
            <a:pPr algn="just"/>
            <a:r>
              <a:rPr lang="en-US" dirty="0" smtClean="0">
                <a:hlinkClick r:id="rId2"/>
              </a:rPr>
              <a:t>Requirements and Guidelines Including Faculty Requirement/ </a:t>
            </a:r>
          </a:p>
          <a:p>
            <a:pPr algn="just"/>
            <a:r>
              <a:rPr lang="en-US" dirty="0" smtClean="0">
                <a:hlinkClick r:id="rId2"/>
              </a:rPr>
              <a:t>Checklist of Infrastructure</a:t>
            </a:r>
          </a:p>
          <a:p>
            <a:pPr algn="just"/>
            <a:r>
              <a:rPr lang="en-US" dirty="0" smtClean="0">
                <a:hlinkClick r:id="rId2"/>
              </a:rPr>
              <a:t>Equipment For medical and dental institutions training for A medical or dental qualification </a:t>
            </a:r>
          </a:p>
          <a:p>
            <a:pPr algn="just"/>
            <a:r>
              <a:rPr lang="en-US" dirty="0" smtClean="0">
                <a:hlinkClick r:id="rId2"/>
              </a:rPr>
              <a:t>Rules and requirements regarding their attached teaching hospitals 2009</a:t>
            </a:r>
            <a:r>
              <a:rPr lang="en-US" dirty="0" smtClean="0"/>
              <a:t> </a:t>
            </a:r>
          </a:p>
          <a:p>
            <a:pPr algn="just"/>
            <a:r>
              <a:rPr lang="en-US" u="sng" dirty="0" smtClean="0">
                <a:hlinkClick r:id="rId3"/>
              </a:rPr>
              <a:t>Appointment of teachers and examiners regulations</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143000"/>
          </a:xfrm>
        </p:spPr>
        <p:txBody>
          <a:bodyPr>
            <a:normAutofit/>
          </a:bodyPr>
          <a:lstStyle/>
          <a:p>
            <a:r>
              <a:rPr lang="en-US" sz="2800" b="1" dirty="0" smtClean="0"/>
              <a:t>Criteria for establishment / recognition of Postgraduate Medical / Dental Institution</a:t>
            </a:r>
            <a:endParaRPr lang="en-US" sz="2800" dirty="0"/>
          </a:p>
        </p:txBody>
      </p:sp>
      <p:sp>
        <p:nvSpPr>
          <p:cNvPr id="3" name="Content Placeholder 2"/>
          <p:cNvSpPr>
            <a:spLocks noGrp="1"/>
          </p:cNvSpPr>
          <p:nvPr>
            <p:ph idx="1"/>
          </p:nvPr>
        </p:nvSpPr>
        <p:spPr>
          <a:xfrm>
            <a:off x="457200" y="2057401"/>
            <a:ext cx="8229600" cy="2971800"/>
          </a:xfrm>
        </p:spPr>
        <p:txBody>
          <a:bodyPr/>
          <a:lstStyle/>
          <a:p>
            <a:r>
              <a:rPr lang="en-US" dirty="0" smtClean="0"/>
              <a:t> </a:t>
            </a:r>
            <a:r>
              <a:rPr lang="en-US" dirty="0" smtClean="0">
                <a:hlinkClick r:id="rId2"/>
              </a:rPr>
              <a:t>The Pakistan Medical and Dental Council (Postgraduate Education) Regulations, 2011 </a:t>
            </a:r>
            <a:endParaRPr lang="en-US" dirty="0" smtClean="0"/>
          </a:p>
          <a:p>
            <a:endParaRPr lang="en-US" dirty="0" smtClean="0"/>
          </a:p>
          <a:p>
            <a:r>
              <a:rPr lang="en-US" dirty="0" smtClean="0"/>
              <a:t> </a:t>
            </a:r>
            <a:r>
              <a:rPr lang="en-US" dirty="0" smtClean="0">
                <a:hlinkClick r:id="rId2"/>
              </a:rPr>
              <a:t>Program Information Form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3200" b="1" dirty="0" smtClean="0"/>
              <a:t>Criteria for establishment / recognition of Hospitals for House job</a:t>
            </a:r>
            <a:endParaRPr lang="en-US" sz="3200" dirty="0"/>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pPr algn="just"/>
            <a:r>
              <a:rPr lang="en-US" dirty="0" smtClean="0"/>
              <a:t> </a:t>
            </a:r>
            <a:r>
              <a:rPr lang="en-US" dirty="0" smtClean="0">
                <a:hlinkClick r:id="rId2"/>
              </a:rPr>
              <a:t>Rules</a:t>
            </a:r>
            <a:r>
              <a:rPr lang="en-US" dirty="0" smtClean="0"/>
              <a:t> </a:t>
            </a:r>
            <a:r>
              <a:rPr lang="en-US" dirty="0" smtClean="0">
                <a:hlinkClick r:id="rId3"/>
              </a:rPr>
              <a:t>Inspection Performa</a:t>
            </a:r>
            <a:endParaRPr lang="en-US" dirty="0" smtClean="0"/>
          </a:p>
          <a:p>
            <a:pPr algn="just" fontAlgn="t"/>
            <a:r>
              <a:rPr lang="en-US" dirty="0" smtClean="0"/>
              <a:t> </a:t>
            </a:r>
            <a:r>
              <a:rPr lang="en-US" dirty="0" smtClean="0">
                <a:hlinkClick r:id="rId4"/>
              </a:rPr>
              <a:t>Code of Ethics of Practice for Medical and Dental Practitioners</a:t>
            </a:r>
            <a:endParaRPr lang="en-US" dirty="0" smtClean="0"/>
          </a:p>
          <a:p>
            <a:pPr algn="just" fontAlgn="t"/>
            <a:r>
              <a:rPr lang="en-US" dirty="0" smtClean="0"/>
              <a:t> </a:t>
            </a:r>
            <a:r>
              <a:rPr lang="en-US" dirty="0" smtClean="0">
                <a:hlinkClick r:id="rId5"/>
              </a:rPr>
              <a:t>PM&amp;DC Employee Rules</a:t>
            </a:r>
            <a:r>
              <a:rPr lang="en-US" dirty="0" smtClean="0"/>
              <a:t> </a:t>
            </a:r>
          </a:p>
          <a:p>
            <a:pPr algn="just" fontAlgn="t"/>
            <a:r>
              <a:rPr lang="en-US" dirty="0" smtClean="0">
                <a:hlinkClick r:id="rId6"/>
              </a:rPr>
              <a:t>PM&amp;DC Regulations 2007(Conduct of meetings of the council etc)</a:t>
            </a:r>
            <a:r>
              <a:rPr lang="en-US" dirty="0" smtClean="0"/>
              <a:t> </a:t>
            </a:r>
          </a:p>
          <a:p>
            <a:pPr algn="just" fontAlgn="t"/>
            <a:r>
              <a:rPr lang="en-US" dirty="0" smtClean="0">
                <a:hlinkClick r:id="rId7"/>
              </a:rPr>
              <a:t>Registration regulations 2009</a:t>
            </a:r>
            <a:endParaRPr lang="en-US" dirty="0" smtClean="0"/>
          </a:p>
          <a:p>
            <a:pPr algn="just" fontAlgn="t"/>
            <a:r>
              <a:rPr lang="en-US" dirty="0" smtClean="0"/>
              <a:t> </a:t>
            </a:r>
            <a:r>
              <a:rPr lang="en-US" dirty="0" smtClean="0">
                <a:hlinkClick r:id="rId8"/>
              </a:rPr>
              <a:t>NEB regulations</a:t>
            </a:r>
            <a:r>
              <a:rPr lang="en-US" dirty="0" smtClean="0"/>
              <a:t> </a:t>
            </a:r>
          </a:p>
          <a:p>
            <a:pPr algn="just" fontAlgn="t"/>
            <a:r>
              <a:rPr lang="en-US" dirty="0" smtClean="0">
                <a:hlinkClick r:id="rId9"/>
              </a:rPr>
              <a:t>Regulations for Journals</a:t>
            </a:r>
            <a:r>
              <a:rPr lang="en-US" dirty="0" smtClean="0"/>
              <a:t> </a:t>
            </a:r>
          </a:p>
          <a:p>
            <a:pPr algn="just" fontAlgn="t"/>
            <a:r>
              <a:rPr lang="en-US" dirty="0" smtClean="0">
                <a:hlinkClick r:id="rId10"/>
              </a:rPr>
              <a:t>Credit of research papers</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Criteria for establishment / recognition of Hospitals for House job</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 </a:t>
            </a:r>
            <a:r>
              <a:rPr lang="en-US" dirty="0" smtClean="0">
                <a:hlinkClick r:id="rId2"/>
              </a:rPr>
              <a:t>Appointment of teachers and examiners regulations</a:t>
            </a:r>
            <a:r>
              <a:rPr lang="en-US" dirty="0" smtClean="0"/>
              <a:t> </a:t>
            </a:r>
          </a:p>
          <a:p>
            <a:r>
              <a:rPr lang="en-US" dirty="0" smtClean="0">
                <a:hlinkClick r:id="rId3"/>
              </a:rPr>
              <a:t>Postgraduate Education Regulations</a:t>
            </a:r>
            <a:r>
              <a:rPr lang="en-US" dirty="0" smtClean="0"/>
              <a:t> </a:t>
            </a:r>
          </a:p>
          <a:p>
            <a:r>
              <a:rPr lang="en-US" dirty="0" smtClean="0">
                <a:hlinkClick r:id="rId4"/>
              </a:rPr>
              <a:t>SOP for procurement</a:t>
            </a:r>
            <a:r>
              <a:rPr lang="en-US" dirty="0" smtClean="0"/>
              <a:t> </a:t>
            </a:r>
          </a:p>
          <a:p>
            <a:r>
              <a:rPr lang="en-US" dirty="0" smtClean="0">
                <a:hlinkClick r:id="rId5"/>
              </a:rPr>
              <a:t>Regulations for the qualification of B.D.S</a:t>
            </a:r>
            <a:r>
              <a:rPr lang="en-US" dirty="0" smtClean="0"/>
              <a:t> </a:t>
            </a:r>
          </a:p>
          <a:p>
            <a:r>
              <a:rPr lang="en-US" dirty="0" smtClean="0">
                <a:hlinkClick r:id="rId6"/>
              </a:rPr>
              <a:t>Student Migration Policy</a:t>
            </a:r>
            <a:r>
              <a:rPr lang="en-US" dirty="0" smtClean="0"/>
              <a:t> </a:t>
            </a:r>
          </a:p>
          <a:p>
            <a:r>
              <a:rPr lang="en-US" dirty="0" smtClean="0">
                <a:hlinkClick r:id="rId7"/>
              </a:rPr>
              <a:t>Regulations for elections of member PM&amp;DC, </a:t>
            </a:r>
          </a:p>
          <a:p>
            <a:r>
              <a:rPr lang="en-US" dirty="0" err="1" smtClean="0">
                <a:hlinkClick r:id="rId7"/>
              </a:rPr>
              <a:t>President,Vice</a:t>
            </a:r>
            <a:r>
              <a:rPr lang="en-US" dirty="0" smtClean="0">
                <a:hlinkClick r:id="rId7"/>
              </a:rPr>
              <a:t> President and Executive Committee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Pakistan Engineering Council</a:t>
            </a:r>
            <a:endParaRPr lang="en-US" dirty="0"/>
          </a:p>
        </p:txBody>
      </p:sp>
      <p:sp>
        <p:nvSpPr>
          <p:cNvPr id="3" name="Content Placeholder 2"/>
          <p:cNvSpPr>
            <a:spLocks noGrp="1"/>
          </p:cNvSpPr>
          <p:nvPr>
            <p:ph idx="1"/>
          </p:nvPr>
        </p:nvSpPr>
        <p:spPr>
          <a:xfrm>
            <a:off x="457200" y="1219200"/>
            <a:ext cx="8229600" cy="5105400"/>
          </a:xfrm>
        </p:spPr>
        <p:txBody>
          <a:bodyPr>
            <a:normAutofit fontScale="85000" lnSpcReduction="20000"/>
          </a:bodyPr>
          <a:lstStyle/>
          <a:p>
            <a:pPr algn="just"/>
            <a:r>
              <a:rPr lang="en-US" b="1" dirty="0" smtClean="0"/>
              <a:t>Pakistan Engineering Council</a:t>
            </a:r>
            <a:r>
              <a:rPr lang="en-US" dirty="0" smtClean="0"/>
              <a:t> (</a:t>
            </a:r>
            <a:r>
              <a:rPr lang="en-US" b="1" dirty="0" smtClean="0"/>
              <a:t>PEC</a:t>
            </a:r>
            <a:r>
              <a:rPr lang="en-US" dirty="0" smtClean="0"/>
              <a:t>), is a professional and statutory federal institution for accreditation and regulation of the chartered and professional engineers and technicians. </a:t>
            </a:r>
          </a:p>
          <a:p>
            <a:pPr algn="just"/>
            <a:endParaRPr lang="en-US" dirty="0" smtClean="0"/>
          </a:p>
          <a:p>
            <a:pPr algn="just"/>
            <a:r>
              <a:rPr lang="en-US" dirty="0" smtClean="0"/>
              <a:t>The PEC is dedicated for promoting its education programs in applied science, computing, engineering, and engineering technology. </a:t>
            </a:r>
          </a:p>
          <a:p>
            <a:pPr algn="just"/>
            <a:endParaRPr lang="en-US" dirty="0" smtClean="0"/>
          </a:p>
          <a:p>
            <a:pPr algn="just"/>
            <a:r>
              <a:rPr lang="en-US" dirty="0" smtClean="0"/>
              <a:t>Established in 1976 by the PEC 1976 Act of the Constitution of Pakistan, it is the elite representative engineering community in the country, assisting the government and the provisional governments of the four provinces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562600"/>
          </a:xfrm>
        </p:spPr>
        <p:txBody>
          <a:bodyPr>
            <a:normAutofit fontScale="70000" lnSpcReduction="20000"/>
          </a:bodyPr>
          <a:lstStyle/>
          <a:p>
            <a:endParaRPr lang="en-US" dirty="0" smtClean="0"/>
          </a:p>
          <a:p>
            <a:pPr algn="just"/>
            <a:r>
              <a:rPr lang="en-US" dirty="0" smtClean="0"/>
              <a:t>The PEC grants license and registration of engineers, consulting engineers, technicians, and the accreditation of the engineering programs operation and oversees by the accredited universities and institutions</a:t>
            </a:r>
          </a:p>
          <a:p>
            <a:endParaRPr lang="en-US" dirty="0" smtClean="0"/>
          </a:p>
          <a:p>
            <a:pPr algn="just"/>
            <a:r>
              <a:rPr lang="en-US" dirty="0" smtClean="0"/>
              <a:t>The PEC also asserts its role as a think tank to the government and undertakes its efforts to establish scientific standards for engineering innovations and services to the nation. </a:t>
            </a:r>
          </a:p>
          <a:p>
            <a:endParaRPr lang="en-US" dirty="0" smtClean="0"/>
          </a:p>
          <a:p>
            <a:pPr algn="just"/>
            <a:r>
              <a:rPr lang="en-US" dirty="0" smtClean="0"/>
              <a:t>It has full representation in four provinces of the country and has provisional head offices in each four provinces; its headquarters is located in Islamabad, Pakistan which served its operational command and control secretariat.</a:t>
            </a:r>
          </a:p>
          <a:p>
            <a:endParaRPr lang="en-US" dirty="0" smtClean="0"/>
          </a:p>
          <a:p>
            <a:r>
              <a:rPr lang="en-US" dirty="0" smtClean="0"/>
              <a:t> PEC has a provisional signatory status with Washington Accord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Washington Accord</a:t>
            </a:r>
            <a:endParaRPr lang="en-US" b="1" dirty="0"/>
          </a:p>
        </p:txBody>
      </p:sp>
      <p:sp>
        <p:nvSpPr>
          <p:cNvPr id="3" name="Content Placeholder 2"/>
          <p:cNvSpPr>
            <a:spLocks noGrp="1"/>
          </p:cNvSpPr>
          <p:nvPr>
            <p:ph idx="1"/>
          </p:nvPr>
        </p:nvSpPr>
        <p:spPr>
          <a:xfrm>
            <a:off x="457200" y="1295400"/>
            <a:ext cx="8229600" cy="4830763"/>
          </a:xfrm>
        </p:spPr>
        <p:txBody>
          <a:bodyPr>
            <a:normAutofit fontScale="77500" lnSpcReduction="20000"/>
          </a:bodyPr>
          <a:lstStyle/>
          <a:p>
            <a:pPr algn="just"/>
            <a:endParaRPr lang="en-US" b="1" dirty="0" smtClean="0"/>
          </a:p>
          <a:p>
            <a:pPr algn="just"/>
            <a:r>
              <a:rPr lang="en-US" b="1" dirty="0" smtClean="0"/>
              <a:t>Signatories</a:t>
            </a:r>
            <a:r>
              <a:rPr lang="en-US" dirty="0" smtClean="0"/>
              <a:t> have full rights of participation in the Accord; qualifications accredited or recognized by other signatories are recognized by each signatory as being substantially equivalent to accredited or recognized qualifications within its own jurisdiction.</a:t>
            </a:r>
          </a:p>
          <a:p>
            <a:endParaRPr lang="en-US" b="1" dirty="0" smtClean="0"/>
          </a:p>
          <a:p>
            <a:pPr lvl="1"/>
            <a:r>
              <a:rPr lang="en-US" b="1" dirty="0" smtClean="0"/>
              <a:t>Bangladesh</a:t>
            </a:r>
            <a:r>
              <a:rPr lang="en-US" dirty="0" smtClean="0"/>
              <a:t> - Represented by </a:t>
            </a:r>
            <a:r>
              <a:rPr lang="en-US" u="sng" dirty="0" smtClean="0">
                <a:hlinkClick r:id="rId2"/>
              </a:rPr>
              <a:t>Board of Accreditation for Engineering and Technical Education</a:t>
            </a:r>
            <a:endParaRPr lang="en-US" dirty="0" smtClean="0"/>
          </a:p>
          <a:p>
            <a:pPr lvl="1"/>
            <a:r>
              <a:rPr lang="en-US" b="1" dirty="0" smtClean="0"/>
              <a:t>China</a:t>
            </a:r>
            <a:r>
              <a:rPr lang="en-US" dirty="0" smtClean="0"/>
              <a:t> - Represented by </a:t>
            </a:r>
            <a:r>
              <a:rPr lang="en-US" u="sng" dirty="0" smtClean="0">
                <a:hlinkClick r:id="rId3"/>
              </a:rPr>
              <a:t>China Association for Science and Technology</a:t>
            </a:r>
            <a:endParaRPr lang="en-US" dirty="0" smtClean="0"/>
          </a:p>
          <a:p>
            <a:pPr lvl="1"/>
            <a:r>
              <a:rPr lang="en-US" b="1" dirty="0" smtClean="0"/>
              <a:t>Pakistan</a:t>
            </a:r>
            <a:r>
              <a:rPr lang="en-US" dirty="0" smtClean="0"/>
              <a:t> - Represented by </a:t>
            </a:r>
            <a:r>
              <a:rPr lang="en-US" u="sng" dirty="0" smtClean="0">
                <a:hlinkClick r:id="rId4"/>
              </a:rPr>
              <a:t>Pakistan Engineering Council</a:t>
            </a:r>
            <a:endParaRPr lang="en-US" dirty="0" smtClean="0"/>
          </a:p>
          <a:p>
            <a:pPr lvl="1"/>
            <a:r>
              <a:rPr lang="en-US" b="1" dirty="0" smtClean="0"/>
              <a:t>Peru</a:t>
            </a:r>
            <a:r>
              <a:rPr lang="en-US" dirty="0" smtClean="0"/>
              <a:t> - Represented by </a:t>
            </a:r>
            <a:r>
              <a:rPr lang="en-US" u="sng" dirty="0" smtClean="0">
                <a:hlinkClick r:id="rId5"/>
              </a:rPr>
              <a:t>ICACIT</a:t>
            </a:r>
            <a:endParaRPr lang="en-US" dirty="0" smtClean="0"/>
          </a:p>
          <a:p>
            <a:pPr lvl="1"/>
            <a:r>
              <a:rPr lang="en-US" b="1" dirty="0" smtClean="0"/>
              <a:t>Philippines</a:t>
            </a:r>
            <a:r>
              <a:rPr lang="en-US" dirty="0" smtClean="0"/>
              <a:t> - Represented by </a:t>
            </a:r>
            <a:r>
              <a:rPr lang="en-US" u="sng" dirty="0" smtClean="0">
                <a:hlinkClick r:id="rId6"/>
              </a:rPr>
              <a:t>Philippine Technological Council</a:t>
            </a:r>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Functions of the Council</a:t>
            </a:r>
            <a:endParaRPr lang="en-US"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pPr algn="just">
              <a:buNone/>
            </a:pPr>
            <a:r>
              <a:rPr lang="en-US" dirty="0" smtClean="0"/>
              <a:t>The following shall be the functions of the Council, namely:-</a:t>
            </a:r>
          </a:p>
          <a:p>
            <a:pPr algn="just">
              <a:buNone/>
            </a:pPr>
            <a:endParaRPr lang="en-US" dirty="0" smtClean="0"/>
          </a:p>
          <a:p>
            <a:pPr marL="514350" indent="-514350" algn="just">
              <a:buAutoNum type="alphaLcParenBoth"/>
            </a:pPr>
            <a:r>
              <a:rPr lang="en-US" dirty="0" smtClean="0"/>
              <a:t>maintenance of a Register of persons qualified to work as registered engineers, professional engineers, consulting engineers, constructors and operators;</a:t>
            </a:r>
          </a:p>
          <a:p>
            <a:pPr marL="514350" indent="-514350" algn="just">
              <a:buNone/>
            </a:pPr>
            <a:endParaRPr lang="en-US" dirty="0" smtClean="0"/>
          </a:p>
          <a:p>
            <a:pPr marL="514350" indent="-514350" algn="just">
              <a:buNone/>
            </a:pPr>
            <a:r>
              <a:rPr lang="en-US" dirty="0" smtClean="0"/>
              <a:t>(b) accreditation of engineering qualifications for the purpose of registration of registered engineers, professional engineers;</a:t>
            </a:r>
          </a:p>
          <a:p>
            <a:pPr marL="514350" indent="-514350" algn="just">
              <a:buNone/>
            </a:pPr>
            <a:endParaRPr lang="en-US" dirty="0" smtClean="0"/>
          </a:p>
          <a:p>
            <a:pPr marL="514350" indent="-514350" algn="just">
              <a:buNone/>
            </a:pPr>
            <a:r>
              <a:rPr lang="en-US" dirty="0" smtClean="0"/>
              <a:t>(c) removal of names from the Register and restoration to the Register of names which have been removed;</a:t>
            </a:r>
          </a:p>
          <a:p>
            <a:pPr algn="just">
              <a:buNone/>
            </a:pPr>
            <a:endParaRPr lang="en-US" dirty="0" smtClean="0"/>
          </a:p>
          <a:p>
            <a:pPr algn="just">
              <a:buNone/>
            </a:pPr>
            <a:r>
              <a:rPr lang="en-US" dirty="0" smtClean="0"/>
              <a:t>(d) laying down of standards of conduct for the members;</a:t>
            </a:r>
          </a:p>
          <a:p>
            <a:pPr algn="just">
              <a:buNone/>
            </a:pPr>
            <a:endParaRPr lang="en-US" dirty="0" smtClean="0"/>
          </a:p>
          <a:p>
            <a:pPr algn="just">
              <a:buNone/>
            </a:pPr>
            <a:r>
              <a:rPr lang="en-US" dirty="0" smtClean="0"/>
              <a:t>(e) safeguarding the interests of the members;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Functions of the Council</a:t>
            </a:r>
            <a:endParaRPr lang="en-US" dirty="0"/>
          </a:p>
        </p:txBody>
      </p:sp>
      <p:sp>
        <p:nvSpPr>
          <p:cNvPr id="3" name="Content Placeholder 2"/>
          <p:cNvSpPr>
            <a:spLocks noGrp="1"/>
          </p:cNvSpPr>
          <p:nvPr>
            <p:ph idx="1"/>
          </p:nvPr>
        </p:nvSpPr>
        <p:spPr/>
        <p:txBody>
          <a:bodyPr>
            <a:normAutofit fontScale="70000" lnSpcReduction="20000"/>
          </a:bodyPr>
          <a:lstStyle/>
          <a:p>
            <a:pPr>
              <a:buNone/>
            </a:pPr>
            <a:endParaRPr lang="en-US" dirty="0" smtClean="0"/>
          </a:p>
          <a:p>
            <a:pPr algn="just">
              <a:buNone/>
            </a:pPr>
            <a:r>
              <a:rPr lang="en-US" dirty="0" smtClean="0"/>
              <a:t>(f) promotion of reforms in the engineering profession;</a:t>
            </a:r>
          </a:p>
          <a:p>
            <a:pPr algn="just">
              <a:buNone/>
            </a:pPr>
            <a:endParaRPr lang="en-US" dirty="0" smtClean="0"/>
          </a:p>
          <a:p>
            <a:pPr algn="just">
              <a:buNone/>
            </a:pPr>
            <a:r>
              <a:rPr lang="en-US" dirty="0" smtClean="0"/>
              <a:t>(g) management of the funds and properties of the Council;</a:t>
            </a:r>
          </a:p>
          <a:p>
            <a:pPr algn="just">
              <a:buNone/>
            </a:pPr>
            <a:endParaRPr lang="en-US" dirty="0" smtClean="0"/>
          </a:p>
          <a:p>
            <a:pPr algn="just">
              <a:buNone/>
            </a:pPr>
            <a:r>
              <a:rPr lang="en-US" dirty="0" smtClean="0"/>
              <a:t>(h) promotion of engineering education and review of courses of studies in consultation with the Universities;</a:t>
            </a:r>
          </a:p>
          <a:p>
            <a:pPr algn="just">
              <a:buNone/>
            </a:pPr>
            <a:endParaRPr lang="en-US" dirty="0" smtClean="0"/>
          </a:p>
          <a:p>
            <a:pPr algn="just">
              <a:buNone/>
            </a:pPr>
            <a:r>
              <a:rPr lang="en-US" dirty="0" smtClean="0"/>
              <a:t>(</a:t>
            </a:r>
            <a:r>
              <a:rPr lang="en-US" dirty="0" err="1" smtClean="0"/>
              <a:t>i</a:t>
            </a:r>
            <a:r>
              <a:rPr lang="en-US" dirty="0" smtClean="0"/>
              <a:t>) levy and collection of fees from applicants for registration or</a:t>
            </a:r>
          </a:p>
          <a:p>
            <a:pPr algn="just">
              <a:buNone/>
            </a:pPr>
            <a:r>
              <a:rPr lang="en-US" dirty="0" smtClean="0"/>
              <a:t>temporary </a:t>
            </a:r>
            <a:r>
              <a:rPr lang="en-US" dirty="0" err="1" smtClean="0"/>
              <a:t>licences</a:t>
            </a:r>
            <a:r>
              <a:rPr lang="en-US" dirty="0" smtClean="0"/>
              <a:t> and members;</a:t>
            </a:r>
          </a:p>
          <a:p>
            <a:pPr algn="just">
              <a:buNone/>
            </a:pPr>
            <a:endParaRPr lang="en-US" dirty="0" smtClean="0"/>
          </a:p>
          <a:p>
            <a:pPr algn="just">
              <a:buNone/>
            </a:pPr>
            <a:r>
              <a:rPr lang="en-US" dirty="0" smtClean="0"/>
              <a:t>(j) exercise of such disciplinary powers over the members and servants of the Council as may be prescribed;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Functions of the Council</a:t>
            </a: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10000"/>
          </a:bodyPr>
          <a:lstStyle/>
          <a:p>
            <a:pPr>
              <a:buNone/>
            </a:pPr>
            <a:r>
              <a:rPr lang="en-US" dirty="0" smtClean="0"/>
              <a:t>(k) formation of such committees and subsidiaries as may be prescribed;</a:t>
            </a:r>
          </a:p>
          <a:p>
            <a:pPr>
              <a:buNone/>
            </a:pPr>
            <a:endParaRPr lang="en-US" dirty="0" smtClean="0"/>
          </a:p>
          <a:p>
            <a:pPr>
              <a:buNone/>
            </a:pPr>
            <a:r>
              <a:rPr lang="en-US" dirty="0" smtClean="0"/>
              <a:t>(l) assistance to the Federal Government as a Think Tank;</a:t>
            </a:r>
          </a:p>
          <a:p>
            <a:pPr>
              <a:buNone/>
            </a:pPr>
            <a:endParaRPr lang="en-US" dirty="0" smtClean="0"/>
          </a:p>
          <a:p>
            <a:pPr>
              <a:buNone/>
            </a:pPr>
            <a:r>
              <a:rPr lang="en-US" dirty="0" smtClean="0"/>
              <a:t>(m) promotion of engineering profession in totality;</a:t>
            </a:r>
          </a:p>
          <a:p>
            <a:pPr>
              <a:buNone/>
            </a:pPr>
            <a:endParaRPr lang="en-US" dirty="0" smtClean="0"/>
          </a:p>
          <a:p>
            <a:pPr algn="just">
              <a:buNone/>
            </a:pPr>
            <a:r>
              <a:rPr lang="en-US" dirty="0" smtClean="0"/>
              <a:t>(n) encouragement, facilitation and regulation of working of professional engineering bodies for creativity and as custodian of engineering under the umbrella of the Council;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Functions of the Council</a:t>
            </a:r>
            <a:endParaRPr lang="en-US" dirty="0"/>
          </a:p>
        </p:txBody>
      </p:sp>
      <p:sp>
        <p:nvSpPr>
          <p:cNvPr id="3" name="Content Placeholder 2"/>
          <p:cNvSpPr>
            <a:spLocks noGrp="1"/>
          </p:cNvSpPr>
          <p:nvPr>
            <p:ph idx="1"/>
          </p:nvPr>
        </p:nvSpPr>
        <p:spPr>
          <a:xfrm>
            <a:off x="457200" y="1143000"/>
            <a:ext cx="8229600" cy="5334000"/>
          </a:xfrm>
        </p:spPr>
        <p:txBody>
          <a:bodyPr>
            <a:normAutofit fontScale="70000" lnSpcReduction="20000"/>
          </a:bodyPr>
          <a:lstStyle/>
          <a:p>
            <a:pPr algn="just">
              <a:buNone/>
            </a:pPr>
            <a:endParaRPr lang="en-US" dirty="0" smtClean="0"/>
          </a:p>
          <a:p>
            <a:pPr algn="just">
              <a:buNone/>
            </a:pPr>
            <a:r>
              <a:rPr lang="en-US" dirty="0" smtClean="0"/>
              <a:t>(o) ensuring and managing of continued professional development through engineering academies and professional bodies; </a:t>
            </a:r>
          </a:p>
          <a:p>
            <a:pPr algn="just">
              <a:buNone/>
            </a:pPr>
            <a:endParaRPr lang="en-US" dirty="0" smtClean="0"/>
          </a:p>
          <a:p>
            <a:pPr algn="just">
              <a:buNone/>
            </a:pPr>
            <a:r>
              <a:rPr lang="en-US" dirty="0" smtClean="0"/>
              <a:t>(p) establishing standards for engineering contracts, cost and services;</a:t>
            </a:r>
          </a:p>
          <a:p>
            <a:pPr algn="just">
              <a:buNone/>
            </a:pPr>
            <a:endParaRPr lang="en-US" dirty="0" smtClean="0"/>
          </a:p>
          <a:p>
            <a:pPr algn="just">
              <a:buNone/>
            </a:pPr>
            <a:r>
              <a:rPr lang="en-US" dirty="0" smtClean="0"/>
              <a:t>(q) facilitating engineering sector industries;</a:t>
            </a:r>
          </a:p>
          <a:p>
            <a:pPr algn="just">
              <a:buNone/>
            </a:pPr>
            <a:endParaRPr lang="en-US" dirty="0" smtClean="0"/>
          </a:p>
          <a:p>
            <a:pPr algn="just">
              <a:buNone/>
            </a:pPr>
            <a:r>
              <a:rPr lang="en-US" dirty="0" smtClean="0"/>
              <a:t>(r) coordinating between various engineering forums and Federal Government;</a:t>
            </a:r>
          </a:p>
          <a:p>
            <a:pPr algn="just">
              <a:buNone/>
            </a:pPr>
            <a:endParaRPr lang="en-US" dirty="0" smtClean="0"/>
          </a:p>
          <a:p>
            <a:pPr algn="just">
              <a:buNone/>
            </a:pPr>
            <a:r>
              <a:rPr lang="en-US" dirty="0" smtClean="0"/>
              <a:t>(s) providing forum for arbitrations, pertaining to disputes in construction and consultancy contracts, and</a:t>
            </a:r>
          </a:p>
          <a:p>
            <a:pPr algn="just">
              <a:buNone/>
            </a:pPr>
            <a:endParaRPr lang="en-US" dirty="0" smtClean="0"/>
          </a:p>
          <a:p>
            <a:pPr algn="just">
              <a:buNone/>
            </a:pPr>
            <a:r>
              <a:rPr lang="en-US" dirty="0" smtClean="0"/>
              <a:t>(t) performance of all other functions connected with, or ancillary or incidental to, the aforesaid functions.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55638"/>
          </a:xfrm>
        </p:spPr>
        <p:txBody>
          <a:bodyPr>
            <a:normAutofit fontScale="90000"/>
          </a:bodyPr>
          <a:lstStyle/>
          <a:p>
            <a:pPr algn="r"/>
            <a:r>
              <a:rPr lang="en-US" b="1" dirty="0" smtClean="0"/>
              <a:t>Other Functions</a:t>
            </a:r>
            <a:endParaRPr lang="en-US" b="1" dirty="0"/>
          </a:p>
        </p:txBody>
      </p:sp>
      <p:sp>
        <p:nvSpPr>
          <p:cNvPr id="3" name="Content Placeholder 2"/>
          <p:cNvSpPr>
            <a:spLocks noGrp="1"/>
          </p:cNvSpPr>
          <p:nvPr>
            <p:ph idx="1"/>
          </p:nvPr>
        </p:nvSpPr>
        <p:spPr>
          <a:xfrm>
            <a:off x="457200" y="1295400"/>
            <a:ext cx="8229600" cy="5257800"/>
          </a:xfrm>
        </p:spPr>
        <p:txBody>
          <a:bodyPr>
            <a:normAutofit fontScale="85000" lnSpcReduction="20000"/>
          </a:bodyPr>
          <a:lstStyle/>
          <a:p>
            <a:pPr algn="just"/>
            <a:r>
              <a:rPr lang="en-US" dirty="0" smtClean="0"/>
              <a:t>Its main statutory functions include registration of engineers, consulting engineers, constructors/operators and accreditation of engineering </a:t>
            </a:r>
            <a:r>
              <a:rPr lang="en-US" dirty="0" err="1" smtClean="0"/>
              <a:t>programmes</a:t>
            </a:r>
            <a:r>
              <a:rPr lang="en-US" dirty="0" smtClean="0"/>
              <a:t> run by universities/institutions, ensuring and managing of continuing professional development, assisting the Federal Government as think tank, establishing standards for engineering products and services besides safeguarding the interest of its members. </a:t>
            </a:r>
          </a:p>
          <a:p>
            <a:pPr algn="just"/>
            <a:endParaRPr lang="en-US" dirty="0" smtClean="0"/>
          </a:p>
          <a:p>
            <a:pPr algn="just"/>
            <a:r>
              <a:rPr lang="en-US" dirty="0" smtClean="0"/>
              <a:t>The council shall encourage, facilitate and regulate working of professional engineering bodies for creativity and as custodians of engineering under the umbrella of the Council.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655638"/>
          </a:xfrm>
        </p:spPr>
        <p:txBody>
          <a:bodyPr>
            <a:normAutofit fontScale="90000"/>
          </a:bodyPr>
          <a:lstStyle/>
          <a:p>
            <a:pPr algn="r"/>
            <a:r>
              <a:rPr lang="en-US" b="1" dirty="0" smtClean="0"/>
              <a:t>PEC &amp; Government</a:t>
            </a:r>
            <a:endParaRPr lang="en-US" b="1" dirty="0"/>
          </a:p>
        </p:txBody>
      </p:sp>
      <p:sp>
        <p:nvSpPr>
          <p:cNvPr id="3" name="Content Placeholder 2"/>
          <p:cNvSpPr>
            <a:spLocks noGrp="1"/>
          </p:cNvSpPr>
          <p:nvPr>
            <p:ph idx="1"/>
          </p:nvPr>
        </p:nvSpPr>
        <p:spPr>
          <a:xfrm>
            <a:off x="457200" y="1066800"/>
            <a:ext cx="8229600" cy="5486400"/>
          </a:xfrm>
        </p:spPr>
        <p:txBody>
          <a:bodyPr>
            <a:normAutofit fontScale="77500" lnSpcReduction="20000"/>
          </a:bodyPr>
          <a:lstStyle/>
          <a:p>
            <a:pPr algn="just"/>
            <a:endParaRPr lang="en-US" dirty="0" smtClean="0"/>
          </a:p>
          <a:p>
            <a:pPr algn="just"/>
            <a:r>
              <a:rPr lang="en-US" dirty="0" smtClean="0"/>
              <a:t>PEC interacts with the Government, both at the Federal and Provincial level by participating in Commissions, Committees and Advisory Bodies. PEC is a fully representative body of the engineering community in the country.</a:t>
            </a:r>
          </a:p>
          <a:p>
            <a:pPr algn="just"/>
            <a:endParaRPr lang="en-US" dirty="0" smtClean="0"/>
          </a:p>
          <a:p>
            <a:pPr algn="just"/>
            <a:r>
              <a:rPr lang="en-US" dirty="0" smtClean="0"/>
              <a:t>PEC has also been providing support to the Government in conducting technical enquiries and recommending remedial measures on the subjects referred. </a:t>
            </a:r>
          </a:p>
          <a:p>
            <a:pPr algn="just"/>
            <a:endParaRPr lang="en-US" dirty="0" smtClean="0"/>
          </a:p>
          <a:p>
            <a:pPr algn="just"/>
            <a:r>
              <a:rPr lang="en-US" dirty="0" smtClean="0"/>
              <a:t>Over the years, the Pakistan Engineering Council has become an influential voice, which speaks for the engineering profession as a whole in the country. It forms an effective bridge between Government, industry and education.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r>
              <a:rPr lang="en-US" sz="3100" b="1" dirty="0" smtClean="0"/>
              <a:t>PEC Engineering Accreditation and Quality Evaluation Committee</a:t>
            </a:r>
            <a:r>
              <a:rPr lang="en-US" b="1" dirty="0" smtClean="0"/>
              <a:t/>
            </a:r>
            <a:br>
              <a:rPr lang="en-US" b="1" dirty="0" smtClean="0"/>
            </a:b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algn="just">
              <a:buNone/>
            </a:pPr>
            <a:r>
              <a:rPr lang="en-US" dirty="0" smtClean="0"/>
              <a:t>It is heartening to note in this context that the PEC EA&amp;QEC has brought out much needed Manual for Accreditation (2007), which consists of four Sections:</a:t>
            </a:r>
          </a:p>
          <a:p>
            <a:pPr algn="just">
              <a:buNone/>
            </a:pPr>
            <a:endParaRPr lang="en-US" dirty="0" smtClean="0"/>
          </a:p>
          <a:p>
            <a:pPr algn="just">
              <a:buNone/>
            </a:pPr>
            <a:r>
              <a:rPr lang="en-US" b="1" dirty="0" smtClean="0"/>
              <a:t>The Accreditation Process:</a:t>
            </a:r>
            <a:r>
              <a:rPr lang="en-US" dirty="0" smtClean="0"/>
              <a:t> For propagation of the concept involved in accreditation to all the stakeholders of technical education.</a:t>
            </a:r>
          </a:p>
          <a:p>
            <a:pPr algn="just">
              <a:buNone/>
            </a:pPr>
            <a:endParaRPr lang="en-US" dirty="0" smtClean="0"/>
          </a:p>
          <a:p>
            <a:pPr algn="just">
              <a:buNone/>
            </a:pPr>
            <a:r>
              <a:rPr lang="en-US" b="1" dirty="0" smtClean="0"/>
              <a:t>Criteria and </a:t>
            </a:r>
            <a:r>
              <a:rPr lang="en-US" b="1" dirty="0" err="1" smtClean="0"/>
              <a:t>Weightages</a:t>
            </a:r>
            <a:r>
              <a:rPr lang="en-US" b="1" dirty="0" smtClean="0"/>
              <a:t>:</a:t>
            </a:r>
            <a:r>
              <a:rPr lang="en-US" dirty="0" smtClean="0"/>
              <a:t> Outlining the evaluation policy as well as its methodology for the benefit of all institutions seeking accreditation of their ongoing and new programs.</a:t>
            </a:r>
          </a:p>
          <a:p>
            <a:pPr algn="just">
              <a:buNone/>
            </a:pPr>
            <a:endParaRPr lang="en-US" dirty="0" smtClean="0"/>
          </a:p>
          <a:p>
            <a:pPr algn="just">
              <a:buNone/>
            </a:pPr>
            <a:r>
              <a:rPr lang="en-US" b="1" dirty="0" smtClean="0"/>
              <a:t>Accreditation Performa :</a:t>
            </a:r>
            <a:r>
              <a:rPr lang="en-US" dirty="0" smtClean="0"/>
              <a:t> To enable the  institutions seeking accreditation of  programs to provide the necessary information.</a:t>
            </a:r>
          </a:p>
          <a:p>
            <a:pPr algn="just">
              <a:buNone/>
            </a:pPr>
            <a:endParaRPr lang="en-US" dirty="0" smtClean="0"/>
          </a:p>
          <a:p>
            <a:pPr algn="just"/>
            <a:r>
              <a:rPr lang="en-US" b="1" dirty="0" err="1" smtClean="0"/>
              <a:t>Accreditor’s</a:t>
            </a:r>
            <a:r>
              <a:rPr lang="en-US" b="1" dirty="0" smtClean="0"/>
              <a:t> Manual: </a:t>
            </a:r>
            <a:r>
              <a:rPr lang="en-US" dirty="0" smtClean="0"/>
              <a:t>To assist the Visiting Teams in the discharge of their responsibilities.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503238"/>
          </a:xfrm>
        </p:spPr>
        <p:txBody>
          <a:bodyPr>
            <a:normAutofit fontScale="90000"/>
          </a:bodyPr>
          <a:lstStyle/>
          <a:p>
            <a:r>
              <a:rPr lang="en-US" b="1" dirty="0" smtClean="0"/>
              <a:t>Continuing Professional Development</a:t>
            </a:r>
            <a:br>
              <a:rPr lang="en-US" b="1" dirty="0" smtClean="0"/>
            </a:br>
            <a:endParaRPr lang="en-US" dirty="0"/>
          </a:p>
        </p:txBody>
      </p:sp>
      <p:sp>
        <p:nvSpPr>
          <p:cNvPr id="3" name="Content Placeholder 2"/>
          <p:cNvSpPr>
            <a:spLocks noGrp="1"/>
          </p:cNvSpPr>
          <p:nvPr>
            <p:ph idx="1"/>
          </p:nvPr>
        </p:nvSpPr>
        <p:spPr>
          <a:xfrm>
            <a:off x="457200" y="914400"/>
            <a:ext cx="8229600" cy="5638800"/>
          </a:xfrm>
        </p:spPr>
        <p:txBody>
          <a:bodyPr>
            <a:normAutofit fontScale="70000" lnSpcReduction="20000"/>
          </a:bodyPr>
          <a:lstStyle/>
          <a:p>
            <a:endParaRPr lang="en-US" dirty="0" smtClean="0"/>
          </a:p>
          <a:p>
            <a:pPr algn="just"/>
            <a:r>
              <a:rPr lang="en-US" dirty="0" smtClean="0"/>
              <a:t>Continuing Professional Development (CPD) or Continuing Professional Education (CPE) is the means by which members of professional bodies maintain, improve and broaden their knowledge and skills for developing personal qualities required in their professional lives.</a:t>
            </a:r>
          </a:p>
          <a:p>
            <a:pPr algn="just"/>
            <a:endParaRPr lang="en-US" dirty="0" smtClean="0"/>
          </a:p>
          <a:p>
            <a:pPr algn="just"/>
            <a:r>
              <a:rPr lang="en-US" dirty="0" smtClean="0"/>
              <a:t>Pakistan Engineering Council under its Act has mandate for introducing and ensuring continued professional development activities amongst its growing community of engineers and has devised a comprehensive framework titled Professional Development of Engineers (Bye Laws – 2008) approved by the Government of Pakistan.</a:t>
            </a:r>
          </a:p>
          <a:p>
            <a:pPr algn="just"/>
            <a:endParaRPr lang="en-US" dirty="0" smtClean="0"/>
          </a:p>
          <a:p>
            <a:pPr algn="just"/>
            <a:r>
              <a:rPr lang="en-US" dirty="0" smtClean="0"/>
              <a:t>The main objective is to develop competence and ability of engineers for the application of theoretical knowledge to practical situations and to evolve innovative solutions to real life problems while adhering to professional ethics and acquisition of a broader understating of their obligations to society.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Pakistan Medical and Dental Council</a:t>
            </a:r>
          </a:p>
          <a:p>
            <a:r>
              <a:rPr lang="en-US" dirty="0" smtClean="0"/>
              <a:t>Pakistan Engineering Council</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Ministry of Science and Technology</a:t>
            </a:r>
          </a:p>
          <a:p>
            <a:pPr lvl="1"/>
            <a:r>
              <a:rPr lang="en-US" dirty="0" smtClean="0"/>
              <a:t>Pakistan Council for Science and Technology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1165</Words>
  <Application>Microsoft Office PowerPoint</Application>
  <PresentationFormat>On-screen Show (4:3)</PresentationFormat>
  <Paragraphs>207</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Regulatory Administrative Institutions MPA 517</vt:lpstr>
      <vt:lpstr>Recap</vt:lpstr>
      <vt:lpstr>Paradigm Shift</vt:lpstr>
      <vt:lpstr>Slide 4</vt:lpstr>
      <vt:lpstr>Today’s Lecture</vt:lpstr>
      <vt:lpstr>Pakistan Medical and Dental Council </vt:lpstr>
      <vt:lpstr>Secretariats</vt:lpstr>
      <vt:lpstr>Recognition/Establishment of Medical/Dental College</vt:lpstr>
      <vt:lpstr>Criteria for establishment / recognition of Postgraduate Medical / Dental Institution</vt:lpstr>
      <vt:lpstr>Criteria for establishment / recognition of Hospitals for House job</vt:lpstr>
      <vt:lpstr>Criteria for establishment / recognition of Hospitals for House job</vt:lpstr>
      <vt:lpstr>Pakistan Engineering Council</vt:lpstr>
      <vt:lpstr>Slide 13</vt:lpstr>
      <vt:lpstr>Washington Accord</vt:lpstr>
      <vt:lpstr>Functions of the Council</vt:lpstr>
      <vt:lpstr>Functions of the Council</vt:lpstr>
      <vt:lpstr>Functions of the Council</vt:lpstr>
      <vt:lpstr>Functions of the Council</vt:lpstr>
      <vt:lpstr>Other Functions</vt:lpstr>
      <vt:lpstr>PEC &amp; Government</vt:lpstr>
      <vt:lpstr>PEC Engineering Accreditation and Quality Evaluation Committee </vt:lpstr>
      <vt:lpstr>Continuing Professional Development </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NTS</cp:lastModifiedBy>
  <cp:revision>62</cp:revision>
  <dcterms:created xsi:type="dcterms:W3CDTF">2006-08-16T00:00:00Z</dcterms:created>
  <dcterms:modified xsi:type="dcterms:W3CDTF">2014-06-22T05:33:49Z</dcterms:modified>
</cp:coreProperties>
</file>