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ms-office.legacyDiagramTex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59" r:id="rId4"/>
    <p:sldId id="260" r:id="rId5"/>
    <p:sldId id="261" r:id="rId6"/>
    <p:sldId id="262" r:id="rId7"/>
    <p:sldId id="263" r:id="rId8"/>
    <p:sldId id="264" r:id="rId9"/>
    <p:sldId id="266" r:id="rId10"/>
    <p:sldId id="267"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91" r:id="rId32"/>
    <p:sldId id="292" r:id="rId33"/>
    <p:sldId id="293"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06/relationships/legacyDocTextInfo" Target="legacyDocTextInfo.bin"/><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7" Type="http://schemas.microsoft.com/office/2006/relationships/legacyDiagramText" Target="legacyDiagramText7.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6D6FAF-B241-48A1-BE1F-F6A9D253DDAA}" type="datetimeFigureOut">
              <a:rPr lang="en-US" smtClean="0"/>
              <a:t>6/21/2014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9FC04C-125C-4CB9-9AE9-7A109E8C146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BC5080-0D47-42EB-A99E-604BE3499208}"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6D104F-AA4E-440E-ABE4-C19F496FE699}"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1AC2E-673F-4956-B738-B14CFFEE85A6}"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513B8C-0C43-463C-A1D1-891D892BA3F0}"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D1DD2A-DCBF-411F-A80A-D8A1BCEC3B90}" type="datetime1">
              <a:rPr lang="en-US" smtClean="0"/>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0A498-9548-4FDF-B390-C191F0619592}" type="datetime1">
              <a:rPr lang="en-US" smtClean="0"/>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416E61-64D0-4A6F-A87A-6023F15A1355}" type="datetime1">
              <a:rPr lang="en-US" smtClean="0"/>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6A6453-BDC2-4588-AA16-CF746741CE11}"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C09056-742A-4B94-B7DD-22E4F289C762}" type="datetime1">
              <a:rPr lang="en-US" smtClean="0"/>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7D5F66-E8D6-430D-8F89-3031D4D42492}"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BF9E81-AA75-4FF5-A3BB-94C21E4A7401}" type="datetime1">
              <a:rPr lang="en-US" smtClean="0"/>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fld id="{BFF7069A-090B-4F17-B222-0B42F2723573}" type="datetime1">
              <a:rPr lang="en-US" smtClean="0"/>
              <a:t>6/21/2014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342664-3ECB-4872-9B05-54B2AEDAC38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B3343B-04C6-42E2-9161-8C268B199FAA}" type="datetime1">
              <a:rPr lang="en-US" smtClean="0"/>
              <a:t>6/21/2014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Lecture-17</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Recap</a:t>
            </a:r>
            <a:endParaRPr lang="en-US" b="1" dirty="0"/>
          </a:p>
        </p:txBody>
      </p:sp>
      <p:sp>
        <p:nvSpPr>
          <p:cNvPr id="3" name="Content Placeholder 2"/>
          <p:cNvSpPr>
            <a:spLocks noGrp="1"/>
          </p:cNvSpPr>
          <p:nvPr>
            <p:ph idx="1"/>
          </p:nvPr>
        </p:nvSpPr>
        <p:spPr/>
        <p:txBody>
          <a:bodyPr/>
          <a:lstStyle/>
          <a:p>
            <a:pPr lvl="1"/>
            <a:r>
              <a:rPr lang="en-US" dirty="0" smtClean="0"/>
              <a:t>Higher Education Commission</a:t>
            </a:r>
          </a:p>
          <a:p>
            <a:pPr lvl="1"/>
            <a:r>
              <a:rPr lang="en-US" dirty="0" smtClean="0"/>
              <a:t>Ministry of Environment</a:t>
            </a:r>
          </a:p>
          <a:p>
            <a:pPr lvl="2"/>
            <a:r>
              <a:rPr lang="en-US" dirty="0" smtClean="0"/>
              <a:t>Pakistan Environmental Protection Agency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sz="2800" b="1" dirty="0" smtClean="0">
                <a:latin typeface="Times New Roman" pitchFamily="18" charset="0"/>
              </a:rPr>
              <a:t>QUALITY ASSURANCE SYSTEM OF HEC</a:t>
            </a:r>
            <a:endParaRPr lang="en-US" sz="2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3600" b="1" dirty="0" smtClean="0">
                <a:latin typeface="Times New Roman" pitchFamily="18" charset="0"/>
                <a:cs typeface="Times New Roman" pitchFamily="18" charset="0"/>
              </a:rPr>
              <a:t>Objectives of Today's Lecture</a:t>
            </a:r>
          </a:p>
        </p:txBody>
      </p:sp>
      <p:sp>
        <p:nvSpPr>
          <p:cNvPr id="5123" name="Rectangle 3"/>
          <p:cNvSpPr>
            <a:spLocks noGrp="1" noChangeArrowheads="1"/>
          </p:cNvSpPr>
          <p:nvPr>
            <p:ph type="body" idx="1"/>
          </p:nvPr>
        </p:nvSpPr>
        <p:spPr>
          <a:xfrm>
            <a:off x="533400" y="1600200"/>
            <a:ext cx="8229600" cy="4525963"/>
          </a:xfrm>
        </p:spPr>
        <p:txBody>
          <a:bodyPr>
            <a:normAutofit/>
          </a:bodyPr>
          <a:lstStyle/>
          <a:p>
            <a:pPr marL="609600" indent="-609600" algn="just">
              <a:lnSpc>
                <a:spcPct val="90000"/>
              </a:lnSpc>
            </a:pPr>
            <a:r>
              <a:rPr lang="en-US" b="1" dirty="0" smtClean="0">
                <a:latin typeface="Times New Roman" pitchFamily="18" charset="0"/>
                <a:cs typeface="Times New Roman" pitchFamily="18" charset="0"/>
              </a:rPr>
              <a:t>Awareness regarding demands of globalization with respect to higher Education</a:t>
            </a:r>
          </a:p>
          <a:p>
            <a:pPr marL="609600" indent="-609600" algn="just" eaLnBrk="1" hangingPunct="1">
              <a:lnSpc>
                <a:spcPct val="90000"/>
              </a:lnSpc>
            </a:pPr>
            <a:endParaRPr lang="en-US" b="1" dirty="0" smtClean="0">
              <a:latin typeface="Times New Roman" pitchFamily="18" charset="0"/>
              <a:cs typeface="Times New Roman" pitchFamily="18" charset="0"/>
            </a:endParaRPr>
          </a:p>
          <a:p>
            <a:pPr marL="609600" indent="-609600" algn="just">
              <a:lnSpc>
                <a:spcPct val="90000"/>
              </a:lnSpc>
            </a:pPr>
            <a:r>
              <a:rPr lang="en-US" b="1" dirty="0" smtClean="0">
                <a:latin typeface="Times New Roman" pitchFamily="18" charset="0"/>
                <a:cs typeface="Times New Roman" pitchFamily="18" charset="0"/>
              </a:rPr>
              <a:t>Quality </a:t>
            </a:r>
            <a:r>
              <a:rPr lang="en-US" b="1" dirty="0" smtClean="0">
                <a:latin typeface="Times New Roman" pitchFamily="18" charset="0"/>
                <a:cs typeface="Times New Roman" pitchFamily="18" charset="0"/>
              </a:rPr>
              <a:t>Assurance System/ Mechanism in higher Education institutions</a:t>
            </a:r>
          </a:p>
          <a:p>
            <a:pPr marL="609600" indent="-609600" algn="just" eaLnBrk="1" hangingPunct="1">
              <a:lnSpc>
                <a:spcPct val="90000"/>
              </a:lnSpc>
            </a:pPr>
            <a:endParaRPr lang="en-US" b="1" dirty="0" smtClean="0">
              <a:latin typeface="Times New Roman" pitchFamily="18" charset="0"/>
              <a:cs typeface="Times New Roman" pitchFamily="18" charset="0"/>
            </a:endParaRPr>
          </a:p>
          <a:p>
            <a:pPr marL="609600" indent="-609600" algn="just">
              <a:lnSpc>
                <a:spcPct val="90000"/>
              </a:lnSpc>
            </a:pPr>
            <a:r>
              <a:rPr lang="en-US" b="1" dirty="0" smtClean="0">
                <a:latin typeface="Times New Roman" pitchFamily="18" charset="0"/>
                <a:cs typeface="Times New Roman" pitchFamily="18" charset="0"/>
              </a:rPr>
              <a:t>HEC </a:t>
            </a:r>
            <a:r>
              <a:rPr lang="en-US" b="1" dirty="0" smtClean="0">
                <a:latin typeface="Times New Roman" pitchFamily="18" charset="0"/>
                <a:cs typeface="Times New Roman" pitchFamily="18" charset="0"/>
              </a:rPr>
              <a:t>Self Assessment Manual- Guidelines for quality enhancement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28600" y="152400"/>
            <a:ext cx="8915400" cy="792163"/>
          </a:xfrm>
        </p:spPr>
        <p:txBody>
          <a:bodyPr>
            <a:normAutofit fontScale="90000"/>
          </a:bodyPr>
          <a:lstStyle/>
          <a:p>
            <a:pPr eaLnBrk="1" hangingPunct="1"/>
            <a:r>
              <a:rPr lang="en-US" sz="3200" b="1" dirty="0" smtClean="0">
                <a:latin typeface="Times New Roman" pitchFamily="18" charset="0"/>
                <a:cs typeface="Times New Roman" pitchFamily="18" charset="0"/>
              </a:rPr>
              <a:t>1. </a:t>
            </a:r>
            <a:r>
              <a:rPr lang="en-US" sz="3600" b="1" dirty="0" smtClean="0">
                <a:latin typeface="Times New Roman" pitchFamily="18" charset="0"/>
                <a:cs typeface="Times New Roman" pitchFamily="18" charset="0"/>
              </a:rPr>
              <a:t>Globalization with respect</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 to Higher Education</a:t>
            </a:r>
            <a:r>
              <a:rPr lang="en-US" sz="3200" b="1" dirty="0" smtClean="0">
                <a:latin typeface="Times New Roman" pitchFamily="18" charset="0"/>
                <a:cs typeface="Times New Roman" pitchFamily="18" charset="0"/>
              </a:rPr>
              <a:t> </a:t>
            </a:r>
          </a:p>
        </p:txBody>
      </p:sp>
      <p:sp>
        <p:nvSpPr>
          <p:cNvPr id="6147" name="Rectangle 3"/>
          <p:cNvSpPr>
            <a:spLocks noGrp="1" noChangeArrowheads="1"/>
          </p:cNvSpPr>
          <p:nvPr>
            <p:ph type="body" idx="1"/>
          </p:nvPr>
        </p:nvSpPr>
        <p:spPr>
          <a:xfrm>
            <a:off x="457200" y="1524000"/>
            <a:ext cx="8229600" cy="4953000"/>
          </a:xfrm>
        </p:spPr>
        <p:txBody>
          <a:bodyPr>
            <a:normAutofit lnSpcReduction="10000"/>
          </a:bodyPr>
          <a:lstStyle/>
          <a:p>
            <a:pPr algn="just" eaLnBrk="1" hangingPunct="1">
              <a:lnSpc>
                <a:spcPct val="90000"/>
              </a:lnSpc>
            </a:pPr>
            <a:r>
              <a:rPr lang="en-US" b="1" dirty="0" smtClean="0">
                <a:latin typeface="Times New Roman" pitchFamily="18" charset="0"/>
                <a:cs typeface="Times New Roman" pitchFamily="18" charset="0"/>
              </a:rPr>
              <a:t>Globalization i.e. the increasing inter-nation interaction affects standards, learning, import and export of education, recognition and mobility.</a:t>
            </a:r>
          </a:p>
          <a:p>
            <a:pPr algn="just" eaLnBrk="1" hangingPunct="1">
              <a:lnSpc>
                <a:spcPct val="90000"/>
              </a:lnSpc>
            </a:pPr>
            <a:endParaRPr lang="en-US" b="1" dirty="0" smtClean="0">
              <a:latin typeface="Times New Roman" pitchFamily="18" charset="0"/>
              <a:cs typeface="Times New Roman" pitchFamily="18" charset="0"/>
            </a:endParaRPr>
          </a:p>
          <a:p>
            <a:pPr algn="just" eaLnBrk="1" hangingPunct="1">
              <a:lnSpc>
                <a:spcPct val="90000"/>
              </a:lnSpc>
            </a:pPr>
            <a:r>
              <a:rPr lang="en-US" b="1" dirty="0" smtClean="0">
                <a:latin typeface="Times New Roman" pitchFamily="18" charset="0"/>
                <a:cs typeface="Times New Roman" pitchFamily="18" charset="0"/>
              </a:rPr>
              <a:t>Higher Education in Pakistan can not be isolated from the rest of the world. </a:t>
            </a:r>
          </a:p>
          <a:p>
            <a:pPr algn="just" eaLnBrk="1" hangingPunct="1">
              <a:lnSpc>
                <a:spcPct val="90000"/>
              </a:lnSpc>
            </a:pPr>
            <a:endParaRPr lang="en-US" b="1" dirty="0" smtClean="0">
              <a:latin typeface="Times New Roman" pitchFamily="18" charset="0"/>
              <a:cs typeface="Times New Roman" pitchFamily="18" charset="0"/>
            </a:endParaRPr>
          </a:p>
          <a:p>
            <a:pPr algn="just" eaLnBrk="1" hangingPunct="1">
              <a:lnSpc>
                <a:spcPct val="90000"/>
              </a:lnSpc>
            </a:pPr>
            <a:r>
              <a:rPr lang="en-US" b="1" dirty="0" smtClean="0">
                <a:latin typeface="Times New Roman" pitchFamily="18" charset="0"/>
                <a:cs typeface="Times New Roman" pitchFamily="18" charset="0"/>
              </a:rPr>
              <a:t>Education, especially, higher education provides the bedrock for reducing poverty and enhancing social development.</a:t>
            </a:r>
          </a:p>
          <a:p>
            <a:pPr eaLnBrk="1" hangingPunct="1">
              <a:lnSpc>
                <a:spcPct val="90000"/>
              </a:lnSpc>
            </a:pPr>
            <a:endParaRPr lang="en-US" b="1" dirty="0" smtClean="0">
              <a:solidFill>
                <a:srgbClr val="0000AC"/>
              </a:solidFill>
              <a:latin typeface="Times New Roman" pitchFamily="18" charset="0"/>
              <a:cs typeface="Times New Roman" pitchFamily="18" charset="0"/>
            </a:endParaRPr>
          </a:p>
          <a:p>
            <a:pPr eaLnBrk="1" hangingPunct="1">
              <a:lnSpc>
                <a:spcPct val="90000"/>
              </a:lnSpc>
            </a:pPr>
            <a:endParaRPr lang="en-US" b="1" dirty="0" smtClean="0">
              <a:solidFill>
                <a:srgbClr val="0000AC"/>
              </a:solidFill>
              <a:latin typeface="Times New Roman" pitchFamily="18" charset="0"/>
              <a:cs typeface="Times New Roman" pitchFamily="18" charset="0"/>
            </a:endParaRPr>
          </a:p>
          <a:p>
            <a:pPr eaLnBrk="1" hangingPunct="1">
              <a:lnSpc>
                <a:spcPct val="90000"/>
              </a:lnSpc>
            </a:pPr>
            <a:endParaRPr lang="en-US" b="1" dirty="0" smtClean="0">
              <a:solidFill>
                <a:srgbClr val="FF33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229600" cy="563563"/>
          </a:xfrm>
        </p:spPr>
        <p:txBody>
          <a:bodyPr>
            <a:normAutofit fontScale="90000"/>
          </a:bodyPr>
          <a:lstStyle/>
          <a:p>
            <a:pPr eaLnBrk="1" hangingPunct="1"/>
            <a:r>
              <a:rPr lang="en-US" sz="3200" b="1" smtClean="0">
                <a:solidFill>
                  <a:schemeClr val="accent2"/>
                </a:solidFill>
                <a:latin typeface="Times New Roman" pitchFamily="18" charset="0"/>
                <a:cs typeface="Times New Roman" pitchFamily="18" charset="0"/>
              </a:rPr>
              <a:t>                                                </a:t>
            </a:r>
            <a:r>
              <a:rPr lang="en-US" sz="3600" b="1" smtClean="0">
                <a:solidFill>
                  <a:schemeClr val="accent2"/>
                </a:solidFill>
                <a:latin typeface="Times New Roman" pitchFamily="18" charset="0"/>
                <a:cs typeface="Times New Roman" pitchFamily="18" charset="0"/>
              </a:rPr>
              <a:t>Continued…</a:t>
            </a:r>
          </a:p>
        </p:txBody>
      </p:sp>
      <p:sp>
        <p:nvSpPr>
          <p:cNvPr id="7171" name="Rectangle 3"/>
          <p:cNvSpPr>
            <a:spLocks noGrp="1" noChangeArrowheads="1"/>
          </p:cNvSpPr>
          <p:nvPr>
            <p:ph type="body" idx="1"/>
          </p:nvPr>
        </p:nvSpPr>
        <p:spPr>
          <a:xfrm>
            <a:off x="457200" y="1295400"/>
            <a:ext cx="8229600" cy="4724400"/>
          </a:xfrm>
        </p:spPr>
        <p:txBody>
          <a:bodyPr/>
          <a:lstStyle/>
          <a:p>
            <a:pPr algn="just" eaLnBrk="1" hangingPunct="1"/>
            <a:r>
              <a:rPr lang="en-US" b="1" dirty="0" smtClean="0">
                <a:latin typeface="Times New Roman" pitchFamily="18" charset="0"/>
                <a:cs typeface="Times New Roman" pitchFamily="18" charset="0"/>
              </a:rPr>
              <a:t>We have been able to increase access to higher education. The number of higher education institutions has multiplied in the last couple of years.</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It is, however, not just the quantity but the quality of higher education which is important for the growth of a country.</a:t>
            </a:r>
          </a:p>
          <a:p>
            <a:pPr algn="just" eaLnBrk="1" hangingPunct="1"/>
            <a:endParaRPr lang="en-US" b="1" dirty="0" smtClean="0">
              <a:latin typeface="Times New Roman" pitchFamily="18" charset="0"/>
              <a:cs typeface="Times New Roman" pitchFamily="18" charset="0"/>
            </a:endParaRPr>
          </a:p>
          <a:p>
            <a:pPr algn="just" eaLnBrk="1" hangingPunct="1"/>
            <a:endParaRPr lang="en-US" b="1" dirty="0" smtClean="0">
              <a:latin typeface="Times New Roman" pitchFamily="18" charset="0"/>
              <a:cs typeface="Times New Roman" pitchFamily="18" charset="0"/>
            </a:endParaRPr>
          </a:p>
          <a:p>
            <a:pPr algn="just" eaLnBrk="1" hangingPunct="1">
              <a:buFontTx/>
              <a:buNone/>
            </a:pPr>
            <a:endParaRPr lang="en-US" b="1" dirty="0" smtClean="0">
              <a:latin typeface="Times New Roman" pitchFamily="18" charset="0"/>
              <a:cs typeface="Times New Roman" pitchFamily="18" charset="0"/>
            </a:endParaRPr>
          </a:p>
          <a:p>
            <a:pPr algn="just" eaLnBrk="1" hangingPunct="1">
              <a:buFontTx/>
              <a:buNone/>
            </a:pPr>
            <a:endParaRPr lang="en-US" b="1" dirty="0" smtClean="0">
              <a:latin typeface="Times New Roman" pitchFamily="18" charset="0"/>
              <a:cs typeface="Times New Roman" pitchFamily="18" charset="0"/>
            </a:endParaRPr>
          </a:p>
          <a:p>
            <a:pPr algn="just" eaLnBrk="1" hangingPunct="1"/>
            <a:endParaRPr lang="en-US" b="1" dirty="0" smtClean="0">
              <a:latin typeface="Times New Roman" pitchFamily="18" charset="0"/>
              <a:cs typeface="Times New Roman" pitchFamily="18" charset="0"/>
            </a:endParaRPr>
          </a:p>
          <a:p>
            <a:pPr algn="just" eaLnBrk="1" hangingPunct="1"/>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563562"/>
          </a:xfrm>
        </p:spPr>
        <p:txBody>
          <a:bodyPr>
            <a:normAutofit fontScale="90000"/>
          </a:bodyPr>
          <a:lstStyle/>
          <a:p>
            <a:pPr algn="r" eaLnBrk="1" hangingPunct="1"/>
            <a:r>
              <a:rPr lang="en-US" sz="3600" b="1" smtClean="0">
                <a:solidFill>
                  <a:schemeClr val="accent2"/>
                </a:solidFill>
                <a:latin typeface="Times New Roman" pitchFamily="18" charset="0"/>
                <a:cs typeface="Times New Roman" pitchFamily="18" charset="0"/>
              </a:rPr>
              <a:t>Continued…</a:t>
            </a:r>
          </a:p>
        </p:txBody>
      </p:sp>
      <p:sp>
        <p:nvSpPr>
          <p:cNvPr id="8195" name="Rectangle 3"/>
          <p:cNvSpPr>
            <a:spLocks noGrp="1" noChangeArrowheads="1"/>
          </p:cNvSpPr>
          <p:nvPr>
            <p:ph type="body" idx="1"/>
          </p:nvPr>
        </p:nvSpPr>
        <p:spPr>
          <a:xfrm>
            <a:off x="457200" y="990600"/>
            <a:ext cx="8229600" cy="5334000"/>
          </a:xfrm>
        </p:spPr>
        <p:txBody>
          <a:bodyPr>
            <a:normAutofit/>
          </a:bodyPr>
          <a:lstStyle/>
          <a:p>
            <a:pPr algn="just" eaLnBrk="1" hangingPunct="1"/>
            <a:r>
              <a:rPr lang="en-US" b="1" dirty="0" smtClean="0">
                <a:latin typeface="Times New Roman" pitchFamily="18" charset="0"/>
                <a:cs typeface="Times New Roman" pitchFamily="18" charset="0"/>
              </a:rPr>
              <a:t>You must be aware of the fact that not a single university of the 57 Muslim countries is among the top 500 best universities of the world. </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Only  recently four Pakistani universities including NUST, QAU, KU and PU of the Muslim World have found their place in the top 600 universities as compared to other developing countries. This is alarming.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229600" cy="639762"/>
          </a:xfrm>
        </p:spPr>
        <p:txBody>
          <a:bodyPr>
            <a:normAutofit fontScale="90000"/>
          </a:bodyPr>
          <a:lstStyle/>
          <a:p>
            <a:pPr algn="r" eaLnBrk="1" hangingPunct="1"/>
            <a:r>
              <a:rPr lang="en-US" sz="3600" b="1" smtClean="0">
                <a:solidFill>
                  <a:schemeClr val="accent2"/>
                </a:solidFill>
                <a:latin typeface="Times New Roman" pitchFamily="18" charset="0"/>
                <a:cs typeface="Times New Roman" pitchFamily="18" charset="0"/>
              </a:rPr>
              <a:t>Continued…</a:t>
            </a:r>
          </a:p>
        </p:txBody>
      </p:sp>
      <p:sp>
        <p:nvSpPr>
          <p:cNvPr id="9219" name="Rectangle 3"/>
          <p:cNvSpPr>
            <a:spLocks noGrp="1" noChangeArrowheads="1"/>
          </p:cNvSpPr>
          <p:nvPr>
            <p:ph type="body" idx="1"/>
          </p:nvPr>
        </p:nvSpPr>
        <p:spPr>
          <a:xfrm>
            <a:off x="457200" y="1676400"/>
            <a:ext cx="8229600" cy="4495800"/>
          </a:xfrm>
        </p:spPr>
        <p:txBody>
          <a:bodyPr/>
          <a:lstStyle/>
          <a:p>
            <a:pPr algn="just" eaLnBrk="1" hangingPunct="1"/>
            <a:r>
              <a:rPr lang="en-US" b="1" dirty="0" smtClean="0">
                <a:latin typeface="Times New Roman" pitchFamily="18" charset="0"/>
                <a:cs typeface="Times New Roman" pitchFamily="18" charset="0"/>
              </a:rPr>
              <a:t>An education system of poor quality may be one of the most important reasons why poor countries like Pakistan do not grow.</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Without quality higher education, Pakistan will find it increasingly difficult to benefit from the global knowledge based economy.</a:t>
            </a:r>
          </a:p>
          <a:p>
            <a:pPr algn="just" eaLnBrk="1" hangingPunct="1"/>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85800" y="2339975"/>
            <a:ext cx="7772400" cy="1470025"/>
          </a:xfrm>
          <a:solidFill>
            <a:schemeClr val="bg1">
              <a:lumMod val="75000"/>
            </a:schemeClr>
          </a:solidFill>
        </p:spPr>
        <p:txBody>
          <a:bodyPr/>
          <a:lstStyle/>
          <a:p>
            <a:r>
              <a:rPr lang="en-US" b="1" smtClean="0">
                <a:latin typeface="Times New Roman" pitchFamily="18" charset="0"/>
                <a:cs typeface="Times New Roman" pitchFamily="18" charset="0"/>
              </a:rPr>
              <a:t>Globalization</a:t>
            </a:r>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body" idx="1"/>
          </p:nvPr>
        </p:nvSpPr>
        <p:spPr>
          <a:xfrm>
            <a:off x="457200" y="1828800"/>
            <a:ext cx="8229600" cy="4038600"/>
          </a:xfrm>
          <a:solidFill>
            <a:schemeClr val="bg1"/>
          </a:solidFill>
        </p:spPr>
        <p:txBody>
          <a:bodyPr/>
          <a:lstStyle/>
          <a:p>
            <a:pPr algn="just" eaLnBrk="1" hangingPunct="1">
              <a:lnSpc>
                <a:spcPct val="90000"/>
              </a:lnSpc>
            </a:pPr>
            <a:r>
              <a:rPr lang="en-US" sz="3600" b="1" dirty="0" smtClean="0">
                <a:latin typeface="Times New Roman" pitchFamily="18" charset="0"/>
                <a:cs typeface="Times New Roman" pitchFamily="18" charset="0"/>
              </a:rPr>
              <a:t>Globalization i.e. the increasing inter-nation interaction affects standards, learning, import and export of education, recognition and mobility.</a:t>
            </a:r>
          </a:p>
          <a:p>
            <a:pPr algn="just" eaLnBrk="1" hangingPunct="1">
              <a:lnSpc>
                <a:spcPct val="90000"/>
              </a:lnSpc>
            </a:pPr>
            <a:endParaRPr lang="en-US" sz="3600" b="1" dirty="0" smtClean="0">
              <a:latin typeface="Times New Roman" pitchFamily="18" charset="0"/>
              <a:cs typeface="Times New Roman" pitchFamily="18" charset="0"/>
            </a:endParaRPr>
          </a:p>
          <a:p>
            <a:pPr algn="just" eaLnBrk="1" hangingPunct="1">
              <a:lnSpc>
                <a:spcPct val="90000"/>
              </a:lnSpc>
            </a:pPr>
            <a:r>
              <a:rPr lang="en-US" sz="3600" b="1" dirty="0" smtClean="0">
                <a:latin typeface="Times New Roman" pitchFamily="18" charset="0"/>
                <a:cs typeface="Times New Roman" pitchFamily="18" charset="0"/>
              </a:rPr>
              <a:t>Higher Education in Pakistan can not be isolated from the rest of the world. </a:t>
            </a:r>
          </a:p>
          <a:p>
            <a:pPr algn="just" eaLnBrk="1" hangingPunct="1">
              <a:lnSpc>
                <a:spcPct val="90000"/>
              </a:lnSpc>
            </a:pPr>
            <a:endParaRPr lang="en-US" sz="3600" b="1" dirty="0" smtClean="0">
              <a:latin typeface="Times New Roman" pitchFamily="18" charset="0"/>
              <a:cs typeface="Times New Roman" pitchFamily="18" charset="0"/>
            </a:endParaRPr>
          </a:p>
          <a:p>
            <a:pPr algn="just" eaLnBrk="1" hangingPunct="1">
              <a:lnSpc>
                <a:spcPct val="90000"/>
              </a:lnSpc>
            </a:pPr>
            <a:endParaRPr lang="en-US" sz="3600" b="1" dirty="0" smtClean="0">
              <a:latin typeface="Times New Roman" pitchFamily="18" charset="0"/>
              <a:cs typeface="Times New Roman" pitchFamily="18" charset="0"/>
            </a:endParaRPr>
          </a:p>
          <a:p>
            <a:pPr algn="just" eaLnBrk="1" hangingPunct="1">
              <a:lnSpc>
                <a:spcPct val="90000"/>
              </a:lnSpc>
            </a:pPr>
            <a:endParaRPr lang="en-US" b="1" dirty="0" smtClean="0">
              <a:latin typeface="Times New Roman" pitchFamily="18" charset="0"/>
              <a:cs typeface="Times New Roman" pitchFamily="18" charset="0"/>
            </a:endParaRPr>
          </a:p>
          <a:p>
            <a:pPr algn="just" eaLnBrk="1" hangingPunct="1">
              <a:lnSpc>
                <a:spcPct val="90000"/>
              </a:lnSpc>
            </a:pPr>
            <a:endParaRPr lang="en-US" b="1" dirty="0" smtClean="0">
              <a:solidFill>
                <a:srgbClr val="0000AC"/>
              </a:solidFill>
              <a:latin typeface="Times New Roman" pitchFamily="18" charset="0"/>
              <a:cs typeface="Times New Roman" pitchFamily="18" charset="0"/>
            </a:endParaRPr>
          </a:p>
          <a:p>
            <a:pPr algn="just" eaLnBrk="1" hangingPunct="1">
              <a:lnSpc>
                <a:spcPct val="90000"/>
              </a:lnSpc>
            </a:pPr>
            <a:endParaRPr lang="en-US" b="1" dirty="0" smtClean="0">
              <a:solidFill>
                <a:srgbClr val="0000AC"/>
              </a:solidFill>
              <a:latin typeface="Times New Roman" pitchFamily="18" charset="0"/>
              <a:cs typeface="Times New Roman" pitchFamily="18" charset="0"/>
            </a:endParaRPr>
          </a:p>
          <a:p>
            <a:pPr algn="just" eaLnBrk="1" hangingPunct="1">
              <a:lnSpc>
                <a:spcPct val="90000"/>
              </a:lnSpc>
            </a:pPr>
            <a:endParaRPr lang="en-US" b="1" dirty="0" smtClean="0">
              <a:solidFill>
                <a:srgbClr val="FF3300"/>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solidFill>
            <a:schemeClr val="bg1"/>
          </a:solidFill>
        </p:spPr>
        <p:txBody>
          <a:bodyPr/>
          <a:lstStyle/>
          <a:p>
            <a:pPr algn="r" eaLnBrk="1" hangingPunct="1"/>
            <a:r>
              <a:rPr lang="en-US" b="1" dirty="0" smtClean="0">
                <a:solidFill>
                  <a:schemeClr val="tx1"/>
                </a:solidFill>
                <a:latin typeface="Times New Roman" pitchFamily="18" charset="0"/>
                <a:cs typeface="Times New Roman" pitchFamily="18" charset="0"/>
              </a:rPr>
              <a:t>Paradigm Shift </a:t>
            </a:r>
            <a:endParaRPr lang="en-US" dirty="0" smtClean="0">
              <a:solidFill>
                <a:schemeClr val="tx1"/>
              </a:solidFill>
            </a:endParaRPr>
          </a:p>
        </p:txBody>
      </p:sp>
      <p:sp>
        <p:nvSpPr>
          <p:cNvPr id="14339" name="Content Placeholder 2"/>
          <p:cNvSpPr>
            <a:spLocks noGrp="1"/>
          </p:cNvSpPr>
          <p:nvPr>
            <p:ph idx="1"/>
          </p:nvPr>
        </p:nvSpPr>
        <p:spPr>
          <a:xfrm>
            <a:off x="457200" y="1600200"/>
            <a:ext cx="8229600" cy="4953000"/>
          </a:xfrm>
          <a:solidFill>
            <a:schemeClr val="bg1"/>
          </a:solidFill>
        </p:spPr>
        <p:txBody>
          <a:bodyPr/>
          <a:lstStyle/>
          <a:p>
            <a:pPr eaLnBrk="1" hangingPunct="1">
              <a:lnSpc>
                <a:spcPct val="90000"/>
              </a:lnSpc>
              <a:buFontTx/>
              <a:buNone/>
            </a:pPr>
            <a:r>
              <a:rPr lang="en-US" sz="4000" b="1" dirty="0" smtClean="0">
                <a:solidFill>
                  <a:srgbClr val="FF3300"/>
                </a:solidFill>
                <a:latin typeface="Times New Roman" pitchFamily="18" charset="0"/>
                <a:cs typeface="Times New Roman" pitchFamily="18" charset="0"/>
              </a:rPr>
              <a:t>	</a:t>
            </a:r>
            <a:r>
              <a:rPr lang="en-US" sz="4000" b="1" dirty="0" smtClean="0">
                <a:latin typeface="Times New Roman" pitchFamily="18" charset="0"/>
                <a:cs typeface="Times New Roman" pitchFamily="18" charset="0"/>
              </a:rPr>
              <a:t>There is a paradigm shift from old to new emphasizing outcomes i.e. what have the  students achieved. </a:t>
            </a:r>
          </a:p>
          <a:p>
            <a:pPr eaLnBrk="1" hangingPunct="1">
              <a:lnSpc>
                <a:spcPct val="90000"/>
              </a:lnSpc>
              <a:buFontTx/>
              <a:buNone/>
            </a:pPr>
            <a:r>
              <a:rPr lang="en-US" b="1" dirty="0" smtClean="0">
                <a:latin typeface="Times New Roman" pitchFamily="18" charset="0"/>
                <a:cs typeface="Times New Roman" pitchFamily="18" charset="0"/>
              </a:rPr>
              <a:t>	</a:t>
            </a:r>
          </a:p>
          <a:p>
            <a:pPr eaLnBrk="1" hangingPunct="1">
              <a:lnSpc>
                <a:spcPct val="90000"/>
              </a:lnSpc>
              <a:buFontTx/>
              <a:buNone/>
            </a:pPr>
            <a:r>
              <a:rPr lang="en-US" b="1" dirty="0" smtClean="0">
                <a:latin typeface="Times New Roman" pitchFamily="18" charset="0"/>
                <a:cs typeface="Times New Roman" pitchFamily="18" charset="0"/>
              </a:rPr>
              <a:t>	I</a:t>
            </a:r>
            <a:r>
              <a:rPr lang="en-US" sz="3600" b="1" dirty="0" smtClean="0">
                <a:latin typeface="Times New Roman" pitchFamily="18" charset="0"/>
                <a:cs typeface="Times New Roman" pitchFamily="18" charset="0"/>
              </a:rPr>
              <a:t>n other words, the competency of a graduate makes him/her useful to the society.</a:t>
            </a:r>
          </a:p>
          <a:p>
            <a:pPr eaLnBrk="1" hangingPunct="1">
              <a:lnSpc>
                <a:spcPct val="90000"/>
              </a:lnSpc>
              <a:buFontTx/>
              <a:buNone/>
            </a:pPr>
            <a:endParaRPr lang="en-US" sz="4000" b="1" dirty="0" smtClean="0">
              <a:solidFill>
                <a:srgbClr val="A400A4"/>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a:solidFill>
            <a:schemeClr val="bg1"/>
          </a:solidFill>
        </p:spPr>
        <p:txBody>
          <a:bodyPr/>
          <a:lstStyle/>
          <a:p>
            <a:pPr eaLnBrk="1" hangingPunct="1"/>
            <a:r>
              <a:rPr lang="en-US" b="1" dirty="0" smtClean="0">
                <a:solidFill>
                  <a:schemeClr val="tx1"/>
                </a:solidFill>
                <a:latin typeface="Times New Roman" pitchFamily="18" charset="0"/>
                <a:cs typeface="Times New Roman" pitchFamily="18" charset="0"/>
              </a:rPr>
              <a:t>Paradigm Shift</a:t>
            </a:r>
          </a:p>
        </p:txBody>
      </p:sp>
      <p:sp>
        <p:nvSpPr>
          <p:cNvPr id="15363" name="Content Placeholder 4"/>
          <p:cNvSpPr>
            <a:spLocks noGrp="1"/>
          </p:cNvSpPr>
          <p:nvPr>
            <p:ph sz="half" idx="1"/>
          </p:nvPr>
        </p:nvSpPr>
        <p:spPr>
          <a:xfrm>
            <a:off x="228600" y="1600200"/>
            <a:ext cx="4267200" cy="4724400"/>
          </a:xfrm>
          <a:solidFill>
            <a:schemeClr val="bg1"/>
          </a:solidFill>
        </p:spPr>
        <p:txBody>
          <a:bodyPr/>
          <a:lstStyle/>
          <a:p>
            <a:pPr algn="ctr" eaLnBrk="1" hangingPunct="1">
              <a:buFontTx/>
              <a:buNone/>
            </a:pPr>
            <a:r>
              <a:rPr lang="en-US" b="1" dirty="0" smtClean="0">
                <a:latin typeface="Times New Roman" pitchFamily="18" charset="0"/>
                <a:cs typeface="Times New Roman" pitchFamily="18" charset="0"/>
              </a:rPr>
              <a:t>Old Paradigm</a:t>
            </a:r>
          </a:p>
          <a:p>
            <a:pPr eaLnBrk="1" hangingPunct="1"/>
            <a:r>
              <a:rPr lang="en-US" sz="2400" b="1" dirty="0" smtClean="0">
                <a:latin typeface="Times New Roman" pitchFamily="18" charset="0"/>
                <a:cs typeface="Times New Roman" pitchFamily="18" charset="0"/>
              </a:rPr>
              <a:t>What we give to the students</a:t>
            </a:r>
          </a:p>
          <a:p>
            <a:pPr eaLnBrk="1" hangingPunct="1"/>
            <a:endParaRPr lang="en-US" sz="2400" b="1" dirty="0" smtClean="0">
              <a:latin typeface="Times New Roman" pitchFamily="18" charset="0"/>
              <a:cs typeface="Times New Roman" pitchFamily="18" charset="0"/>
            </a:endParaRPr>
          </a:p>
          <a:p>
            <a:pPr eaLnBrk="1" hangingPunct="1"/>
            <a:r>
              <a:rPr lang="en-US" sz="2400" b="1" dirty="0" smtClean="0">
                <a:latin typeface="Times New Roman" pitchFamily="18" charset="0"/>
                <a:cs typeface="Times New Roman" pitchFamily="18" charset="0"/>
              </a:rPr>
              <a:t>Inputs</a:t>
            </a:r>
          </a:p>
          <a:p>
            <a:pPr eaLnBrk="1" hangingPunct="1"/>
            <a:r>
              <a:rPr lang="en-US" sz="2400" b="1" dirty="0" smtClean="0">
                <a:latin typeface="Times New Roman" pitchFamily="18" charset="0"/>
                <a:cs typeface="Times New Roman" pitchFamily="18" charset="0"/>
              </a:rPr>
              <a:t>Faculty Teaching</a:t>
            </a:r>
          </a:p>
          <a:p>
            <a:pPr eaLnBrk="1" hangingPunct="1"/>
            <a:r>
              <a:rPr lang="en-US" sz="2400" b="1" dirty="0" smtClean="0">
                <a:latin typeface="Times New Roman" pitchFamily="18" charset="0"/>
                <a:cs typeface="Times New Roman" pitchFamily="18" charset="0"/>
              </a:rPr>
              <a:t>Curriculum</a:t>
            </a:r>
          </a:p>
          <a:p>
            <a:pPr eaLnBrk="1" hangingPunct="1"/>
            <a:r>
              <a:rPr lang="en-US" sz="2400" b="1" dirty="0" smtClean="0">
                <a:latin typeface="Times New Roman" pitchFamily="18" charset="0"/>
                <a:cs typeface="Times New Roman" pitchFamily="18" charset="0"/>
              </a:rPr>
              <a:t>Educational activities as an end</a:t>
            </a:r>
          </a:p>
          <a:p>
            <a:pPr eaLnBrk="1" hangingPunct="1"/>
            <a:r>
              <a:rPr lang="en-US" sz="2400" b="1" dirty="0" smtClean="0">
                <a:latin typeface="Times New Roman" pitchFamily="18" charset="0"/>
                <a:cs typeface="Times New Roman" pitchFamily="18" charset="0"/>
              </a:rPr>
              <a:t>More quantitative (how much)</a:t>
            </a:r>
          </a:p>
        </p:txBody>
      </p:sp>
      <p:sp>
        <p:nvSpPr>
          <p:cNvPr id="15364" name="Content Placeholder 5"/>
          <p:cNvSpPr>
            <a:spLocks noGrp="1"/>
          </p:cNvSpPr>
          <p:nvPr>
            <p:ph sz="half" idx="2"/>
          </p:nvPr>
        </p:nvSpPr>
        <p:spPr>
          <a:xfrm>
            <a:off x="4648200" y="1600200"/>
            <a:ext cx="4267200" cy="4724400"/>
          </a:xfrm>
          <a:solidFill>
            <a:schemeClr val="bg1"/>
          </a:solidFill>
        </p:spPr>
        <p:txBody>
          <a:bodyPr/>
          <a:lstStyle/>
          <a:p>
            <a:pPr algn="ctr" eaLnBrk="1" hangingPunct="1">
              <a:buFontTx/>
              <a:buNone/>
            </a:pPr>
            <a:r>
              <a:rPr lang="en-US" b="1" dirty="0" smtClean="0">
                <a:latin typeface="Times New Roman" pitchFamily="18" charset="0"/>
                <a:cs typeface="Times New Roman" pitchFamily="18" charset="0"/>
              </a:rPr>
              <a:t>New Paradigm</a:t>
            </a:r>
          </a:p>
          <a:p>
            <a:pPr eaLnBrk="1" hangingPunct="1"/>
            <a:r>
              <a:rPr lang="en-US" sz="2400" b="1" dirty="0" smtClean="0">
                <a:latin typeface="Times New Roman" pitchFamily="18" charset="0"/>
                <a:cs typeface="Times New Roman" pitchFamily="18" charset="0"/>
              </a:rPr>
              <a:t>What the students can/are able to do</a:t>
            </a:r>
          </a:p>
          <a:p>
            <a:pPr eaLnBrk="1" hangingPunct="1"/>
            <a:r>
              <a:rPr lang="en-US" sz="2400" b="1" dirty="0" smtClean="0">
                <a:latin typeface="Times New Roman" pitchFamily="18" charset="0"/>
                <a:cs typeface="Times New Roman" pitchFamily="18" charset="0"/>
              </a:rPr>
              <a:t>Outcomes</a:t>
            </a:r>
          </a:p>
          <a:p>
            <a:pPr eaLnBrk="1" hangingPunct="1"/>
            <a:r>
              <a:rPr lang="en-US" sz="2400" b="1" dirty="0" smtClean="0">
                <a:latin typeface="Times New Roman" pitchFamily="18" charset="0"/>
                <a:cs typeface="Times New Roman" pitchFamily="18" charset="0"/>
              </a:rPr>
              <a:t>Student learning</a:t>
            </a:r>
          </a:p>
          <a:p>
            <a:pPr eaLnBrk="1" hangingPunct="1"/>
            <a:r>
              <a:rPr lang="en-US" sz="2400" b="1" dirty="0" smtClean="0">
                <a:latin typeface="Times New Roman" pitchFamily="18" charset="0"/>
                <a:cs typeface="Times New Roman" pitchFamily="18" charset="0"/>
              </a:rPr>
              <a:t>Education</a:t>
            </a:r>
          </a:p>
          <a:p>
            <a:pPr eaLnBrk="1" hangingPunct="1"/>
            <a:r>
              <a:rPr lang="en-US" sz="2400" b="1" dirty="0" smtClean="0">
                <a:latin typeface="Times New Roman" pitchFamily="18" charset="0"/>
                <a:cs typeface="Times New Roman" pitchFamily="18" charset="0"/>
              </a:rPr>
              <a:t>Educational activities as means to an end</a:t>
            </a:r>
          </a:p>
          <a:p>
            <a:pPr eaLnBrk="1" hangingPunct="1"/>
            <a:r>
              <a:rPr lang="en-US" sz="2400" b="1" dirty="0" smtClean="0">
                <a:latin typeface="Times New Roman" pitchFamily="18" charset="0"/>
                <a:cs typeface="Times New Roman" pitchFamily="18" charset="0"/>
              </a:rPr>
              <a:t>More qualitative (how well) as well as quantitative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
            <a:ext cx="8229600" cy="533400"/>
          </a:xfrm>
        </p:spPr>
        <p:txBody>
          <a:bodyPr>
            <a:normAutofit fontScale="90000"/>
          </a:bodyPr>
          <a:lstStyle/>
          <a:p>
            <a:pPr eaLnBrk="1" hangingPunct="1"/>
            <a:r>
              <a:rPr lang="en-US" sz="3600" b="1" dirty="0" smtClean="0">
                <a:latin typeface="Times New Roman" pitchFamily="18" charset="0"/>
                <a:cs typeface="Times New Roman" pitchFamily="18" charset="0"/>
              </a:rPr>
              <a:t>                                           Continued…</a:t>
            </a:r>
          </a:p>
        </p:txBody>
      </p:sp>
      <p:sp>
        <p:nvSpPr>
          <p:cNvPr id="16387" name="Rectangle 3"/>
          <p:cNvSpPr>
            <a:spLocks noGrp="1" noChangeArrowheads="1"/>
          </p:cNvSpPr>
          <p:nvPr>
            <p:ph type="body" idx="1"/>
          </p:nvPr>
        </p:nvSpPr>
        <p:spPr>
          <a:xfrm>
            <a:off x="457200" y="914400"/>
            <a:ext cx="8229600" cy="5410200"/>
          </a:xfrm>
        </p:spPr>
        <p:txBody>
          <a:bodyPr>
            <a:normAutofit/>
          </a:bodyPr>
          <a:lstStyle/>
          <a:p>
            <a:pPr algn="just" eaLnBrk="1" hangingPunct="1">
              <a:lnSpc>
                <a:spcPct val="90000"/>
              </a:lnSpc>
            </a:pPr>
            <a:r>
              <a:rPr lang="en-US" b="1" dirty="0" smtClean="0">
                <a:latin typeface="Times New Roman" pitchFamily="18" charset="0"/>
                <a:cs typeface="Times New Roman" pitchFamily="18" charset="0"/>
              </a:rPr>
              <a:t>We often consider graduates as the </a:t>
            </a:r>
            <a:r>
              <a:rPr lang="en-US" b="1" i="1" dirty="0" smtClean="0">
                <a:latin typeface="Times New Roman" pitchFamily="18" charset="0"/>
                <a:cs typeface="Times New Roman" pitchFamily="18" charset="0"/>
              </a:rPr>
              <a:t>end product/output</a:t>
            </a:r>
            <a:r>
              <a:rPr lang="en-US" b="1" dirty="0" smtClean="0">
                <a:latin typeface="Times New Roman" pitchFamily="18" charset="0"/>
                <a:cs typeface="Times New Roman" pitchFamily="18" charset="0"/>
              </a:rPr>
              <a:t> of education. It is not about just the ”Output” but about the </a:t>
            </a:r>
            <a:r>
              <a:rPr lang="en-US" b="1" i="1" dirty="0" smtClean="0">
                <a:latin typeface="Times New Roman" pitchFamily="18" charset="0"/>
                <a:cs typeface="Times New Roman" pitchFamily="18" charset="0"/>
              </a:rPr>
              <a:t>“Outcome”</a:t>
            </a:r>
            <a:r>
              <a:rPr lang="en-US" b="1" dirty="0" smtClean="0">
                <a:latin typeface="Times New Roman" pitchFamily="18" charset="0"/>
                <a:cs typeface="Times New Roman" pitchFamily="18" charset="0"/>
              </a:rPr>
              <a:t> of higher education institutions that matters in today’s market economy. </a:t>
            </a:r>
          </a:p>
          <a:p>
            <a:pPr algn="just" eaLnBrk="1" hangingPunct="1">
              <a:lnSpc>
                <a:spcPct val="90000"/>
              </a:lnSpc>
            </a:pPr>
            <a:endParaRPr lang="en-US" b="1" dirty="0" smtClean="0">
              <a:latin typeface="Times New Roman" pitchFamily="18" charset="0"/>
              <a:cs typeface="Times New Roman" pitchFamily="18" charset="0"/>
            </a:endParaRPr>
          </a:p>
          <a:p>
            <a:pPr algn="just" eaLnBrk="1" hangingPunct="1">
              <a:lnSpc>
                <a:spcPct val="90000"/>
              </a:lnSpc>
            </a:pPr>
            <a:r>
              <a:rPr lang="en-US" b="1" dirty="0" smtClean="0">
                <a:latin typeface="Times New Roman" pitchFamily="18" charset="0"/>
                <a:cs typeface="Times New Roman" pitchFamily="18" charset="0"/>
              </a:rPr>
              <a:t>The number of graduating students is the output, while the QUALITY of graduates is the OUTCOME, in other words, the competency of a graduate makes him/her useful to the society.</a:t>
            </a:r>
          </a:p>
          <a:p>
            <a:pPr algn="just" eaLnBrk="1" hangingPunct="1">
              <a:lnSpc>
                <a:spcPct val="90000"/>
              </a:lnSpc>
            </a:pPr>
            <a:endParaRPr lang="en-US" b="1" dirty="0" smtClean="0">
              <a:latin typeface="Times New Roman" pitchFamily="18" charset="0"/>
              <a:cs typeface="Times New Roman" pitchFamily="18" charset="0"/>
            </a:endParaRPr>
          </a:p>
          <a:p>
            <a:pPr algn="just" eaLnBrk="1" hangingPunct="1">
              <a:lnSpc>
                <a:spcPct val="90000"/>
              </a:lnSpc>
              <a:buFontTx/>
              <a:buNone/>
            </a:pPr>
            <a:endParaRPr lang="en-US" b="1" dirty="0" smtClean="0">
              <a:latin typeface="Times New Roman" pitchFamily="18" charset="0"/>
              <a:cs typeface="Times New Roman" pitchFamily="18" charset="0"/>
            </a:endParaRPr>
          </a:p>
          <a:p>
            <a:pPr algn="just" eaLnBrk="1" hangingPunct="1">
              <a:lnSpc>
                <a:spcPct val="90000"/>
              </a:lnSpc>
            </a:pPr>
            <a:endParaRPr lang="en-US" b="1"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0"/>
            <a:ext cx="8229600" cy="762000"/>
          </a:xfrm>
        </p:spPr>
        <p:txBody>
          <a:bodyPr/>
          <a:lstStyle/>
          <a:p>
            <a:pPr eaLnBrk="1" hangingPunct="1"/>
            <a:r>
              <a:rPr lang="en-US" sz="2800" b="1" dirty="0" smtClean="0">
                <a:solidFill>
                  <a:schemeClr val="accent2"/>
                </a:solidFill>
                <a:latin typeface="Times New Roman" pitchFamily="18" charset="0"/>
                <a:cs typeface="Times New Roman" pitchFamily="18" charset="0"/>
              </a:rPr>
              <a:t>                                                </a:t>
            </a:r>
            <a:r>
              <a:rPr lang="en-US" sz="3600" b="1" dirty="0" smtClean="0">
                <a:latin typeface="Times New Roman" pitchFamily="18" charset="0"/>
                <a:cs typeface="Times New Roman" pitchFamily="18" charset="0"/>
              </a:rPr>
              <a:t>Continued…</a:t>
            </a:r>
          </a:p>
        </p:txBody>
      </p:sp>
      <p:sp>
        <p:nvSpPr>
          <p:cNvPr id="17411" name="Rectangle 3"/>
          <p:cNvSpPr>
            <a:spLocks noGrp="1" noChangeArrowheads="1"/>
          </p:cNvSpPr>
          <p:nvPr>
            <p:ph type="body" idx="1"/>
          </p:nvPr>
        </p:nvSpPr>
        <p:spPr>
          <a:xfrm>
            <a:off x="457200" y="762000"/>
            <a:ext cx="8229600" cy="5791200"/>
          </a:xfrm>
        </p:spPr>
        <p:txBody>
          <a:bodyPr>
            <a:normAutofit lnSpcReduction="10000"/>
          </a:bodyPr>
          <a:lstStyle/>
          <a:p>
            <a:pPr algn="just" eaLnBrk="1" hangingPunct="1"/>
            <a:r>
              <a:rPr lang="en-US" b="1" dirty="0" smtClean="0">
                <a:latin typeface="Times New Roman" pitchFamily="18" charset="0"/>
                <a:cs typeface="Times New Roman" pitchFamily="18" charset="0"/>
              </a:rPr>
              <a:t>Globalization has both direct and indirect impact on higher education, its quality and quality assessment. </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Quality in higher education has assumed great significance in recent times in the context of “knowledge Society” or Knowledge driven Society.</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The youth of today are now global citizens, so it becomes obligatory to educate it according to international standards.</a:t>
            </a:r>
          </a:p>
          <a:p>
            <a:pPr algn="just" eaLnBrk="1" hangingPunct="1"/>
            <a:endParaRPr lang="en-US" b="1" dirty="0" smtClean="0">
              <a:latin typeface="Times New Roman" pitchFamily="18" charset="0"/>
              <a:cs typeface="Times New Roman" pitchFamily="18" charset="0"/>
            </a:endParaRPr>
          </a:p>
          <a:p>
            <a:pPr algn="just" eaLnBrk="1" hangingPunct="1"/>
            <a:endParaRPr lang="en-US" b="1"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274638"/>
            <a:ext cx="8458200" cy="868362"/>
          </a:xfrm>
        </p:spPr>
        <p:txBody>
          <a:bodyPr/>
          <a:lstStyle/>
          <a:p>
            <a:pPr eaLnBrk="1" hangingPunct="1"/>
            <a:r>
              <a:rPr lang="en-US" sz="3600" b="1" dirty="0" smtClean="0">
                <a:latin typeface="Times New Roman" pitchFamily="18" charset="0"/>
                <a:cs typeface="Times New Roman" pitchFamily="18" charset="0"/>
              </a:rPr>
              <a:t>2. Quality Assurance Mechanism of HEC</a:t>
            </a:r>
          </a:p>
        </p:txBody>
      </p:sp>
      <p:sp>
        <p:nvSpPr>
          <p:cNvPr id="18435" name="Rectangle 3"/>
          <p:cNvSpPr>
            <a:spLocks noGrp="1" noChangeArrowheads="1"/>
          </p:cNvSpPr>
          <p:nvPr>
            <p:ph type="body" idx="1"/>
          </p:nvPr>
        </p:nvSpPr>
        <p:spPr>
          <a:xfrm>
            <a:off x="457200" y="1752600"/>
            <a:ext cx="8229600" cy="4267200"/>
          </a:xfrm>
        </p:spPr>
        <p:txBody>
          <a:bodyPr/>
          <a:lstStyle/>
          <a:p>
            <a:pPr algn="ctr" eaLnBrk="1" hangingPunct="1">
              <a:lnSpc>
                <a:spcPct val="110000"/>
              </a:lnSpc>
              <a:buFontTx/>
              <a:buNone/>
            </a:pPr>
            <a:r>
              <a:rPr lang="en-US" b="1" dirty="0" smtClean="0">
                <a:solidFill>
                  <a:srgbClr val="A400A4"/>
                </a:solidFill>
                <a:latin typeface="Times New Roman" pitchFamily="18" charset="0"/>
                <a:cs typeface="Times New Roman" pitchFamily="18" charset="0"/>
              </a:rPr>
              <a:t>	</a:t>
            </a:r>
            <a:r>
              <a:rPr lang="en-US" b="1" u="sng" dirty="0" smtClean="0">
                <a:latin typeface="Times New Roman" pitchFamily="18" charset="0"/>
                <a:cs typeface="Times New Roman" pitchFamily="18" charset="0"/>
              </a:rPr>
              <a:t>Definition of Quality</a:t>
            </a:r>
            <a:r>
              <a:rPr lang="en-US" b="1" dirty="0" smtClean="0">
                <a:latin typeface="Times New Roman" pitchFamily="18" charset="0"/>
                <a:cs typeface="Times New Roman" pitchFamily="18" charset="0"/>
              </a:rPr>
              <a:t>	</a:t>
            </a:r>
          </a:p>
          <a:p>
            <a:pPr algn="ctr" eaLnBrk="1" hangingPunct="1">
              <a:lnSpc>
                <a:spcPct val="110000"/>
              </a:lnSpc>
              <a:buFontTx/>
              <a:buNone/>
            </a:pPr>
            <a:endParaRPr lang="en-US" b="1" dirty="0" smtClean="0">
              <a:latin typeface="Times New Roman" pitchFamily="18" charset="0"/>
              <a:cs typeface="Times New Roman" pitchFamily="18" charset="0"/>
            </a:endParaRPr>
          </a:p>
          <a:p>
            <a:pPr algn="just" eaLnBrk="1" hangingPunct="1">
              <a:lnSpc>
                <a:spcPct val="110000"/>
              </a:lnSpc>
              <a:buFontTx/>
              <a:buNone/>
            </a:pPr>
            <a:r>
              <a:rPr lang="en-US" b="1" dirty="0" smtClean="0">
                <a:latin typeface="Times New Roman" pitchFamily="18" charset="0"/>
                <a:cs typeface="Times New Roman" pitchFamily="18" charset="0"/>
              </a:rPr>
              <a:t>	Quality can be defined as the means through which an institution can guarantee with confidence and certainty, that the standards of its educational provision are being maintained and enhanced.</a:t>
            </a:r>
          </a:p>
          <a:p>
            <a:pPr eaLnBrk="1" hangingPunct="1">
              <a:lnSpc>
                <a:spcPct val="110000"/>
              </a:lnSpc>
            </a:pPr>
            <a:endParaRPr lang="en-US" dirty="0" smtClean="0">
              <a:solidFill>
                <a:srgbClr val="037714"/>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792162"/>
          </a:xfrm>
        </p:spPr>
        <p:txBody>
          <a:bodyPr/>
          <a:lstStyle/>
          <a:p>
            <a:pPr algn="r" eaLnBrk="1" hangingPunct="1"/>
            <a:r>
              <a:rPr lang="en-US" sz="3600" b="1" dirty="0" smtClean="0">
                <a:latin typeface="Times New Roman" pitchFamily="18" charset="0"/>
                <a:cs typeface="Times New Roman" pitchFamily="18" charset="0"/>
              </a:rPr>
              <a:t>Continued…</a:t>
            </a:r>
          </a:p>
        </p:txBody>
      </p:sp>
      <p:sp>
        <p:nvSpPr>
          <p:cNvPr id="19459" name="Rectangle 3"/>
          <p:cNvSpPr>
            <a:spLocks noGrp="1" noChangeArrowheads="1"/>
          </p:cNvSpPr>
          <p:nvPr>
            <p:ph type="body" idx="1"/>
          </p:nvPr>
        </p:nvSpPr>
        <p:spPr>
          <a:xfrm>
            <a:off x="457200" y="1752600"/>
            <a:ext cx="8229600" cy="4572000"/>
          </a:xfrm>
        </p:spPr>
        <p:txBody>
          <a:bodyPr/>
          <a:lstStyle/>
          <a:p>
            <a:pPr algn="just" eaLnBrk="1" hangingPunct="1"/>
            <a:r>
              <a:rPr lang="en-US" b="1" dirty="0" smtClean="0">
                <a:latin typeface="Times New Roman" pitchFamily="18" charset="0"/>
                <a:cs typeface="Times New Roman" pitchFamily="18" charset="0"/>
              </a:rPr>
              <a:t>Quality assurance is used as common denomination for a variety of mechanisms intended to control, guarantee and promote quality in higher education institutions.</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It is a developmental aspect of higher education, and, therefore, will never be achieved in total.</a:t>
            </a:r>
          </a:p>
          <a:p>
            <a:pPr algn="just" eaLnBrk="1" hangingPunct="1"/>
            <a:endParaRPr lang="en-US" b="1"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28600" y="350838"/>
            <a:ext cx="8686800" cy="563562"/>
          </a:xfrm>
        </p:spPr>
        <p:txBody>
          <a:bodyPr>
            <a:normAutofit fontScale="90000"/>
          </a:bodyPr>
          <a:lstStyle/>
          <a:p>
            <a:pPr algn="r" eaLnBrk="1" hangingPunct="1"/>
            <a:r>
              <a:rPr lang="en-US" sz="3600" b="1" dirty="0" smtClean="0">
                <a:latin typeface="Times New Roman" pitchFamily="18" charset="0"/>
                <a:cs typeface="Times New Roman" pitchFamily="18" charset="0"/>
              </a:rPr>
              <a:t>Continued…</a:t>
            </a:r>
          </a:p>
        </p:txBody>
      </p:sp>
      <p:sp>
        <p:nvSpPr>
          <p:cNvPr id="20483" name="Rectangle 3"/>
          <p:cNvSpPr>
            <a:spLocks noGrp="1" noChangeArrowheads="1"/>
          </p:cNvSpPr>
          <p:nvPr>
            <p:ph type="body" idx="1"/>
          </p:nvPr>
        </p:nvSpPr>
        <p:spPr>
          <a:xfrm>
            <a:off x="228600" y="1066800"/>
            <a:ext cx="8686800" cy="5410200"/>
          </a:xfrm>
        </p:spPr>
        <p:txBody>
          <a:bodyPr/>
          <a:lstStyle/>
          <a:p>
            <a:pPr algn="just" eaLnBrk="1" hangingPunct="1">
              <a:lnSpc>
                <a:spcPct val="80000"/>
              </a:lnSpc>
            </a:pPr>
            <a:endParaRPr lang="en-US" sz="1800" b="1" dirty="0" smtClean="0">
              <a:latin typeface="Times New Roman" pitchFamily="18" charset="0"/>
              <a:cs typeface="Times New Roman" pitchFamily="18" charset="0"/>
            </a:endParaRPr>
          </a:p>
          <a:p>
            <a:pPr algn="just" eaLnBrk="1" hangingPunct="1">
              <a:lnSpc>
                <a:spcPct val="80000"/>
              </a:lnSpc>
            </a:pPr>
            <a:r>
              <a:rPr lang="en-US" b="1" dirty="0" smtClean="0">
                <a:latin typeface="Times New Roman" pitchFamily="18" charset="0"/>
                <a:cs typeface="Times New Roman" pitchFamily="18" charset="0"/>
              </a:rPr>
              <a:t>Quality Assurance is one of the following three pillars of education upon which the whole structure of Higher Education in Pakistan will be based.</a:t>
            </a:r>
          </a:p>
          <a:p>
            <a:pPr algn="just" eaLnBrk="1" hangingPunct="1">
              <a:lnSpc>
                <a:spcPct val="80000"/>
              </a:lnSpc>
            </a:pPr>
            <a:endParaRPr lang="en-US" b="1" dirty="0" smtClean="0">
              <a:latin typeface="Times New Roman" pitchFamily="18" charset="0"/>
              <a:cs typeface="Times New Roman" pitchFamily="18" charset="0"/>
            </a:endParaRPr>
          </a:p>
          <a:p>
            <a:pPr algn="just" eaLnBrk="1" hangingPunct="1">
              <a:lnSpc>
                <a:spcPct val="80000"/>
              </a:lnSpc>
              <a:buFontTx/>
              <a:buNone/>
            </a:pPr>
            <a:r>
              <a:rPr lang="en-US" sz="2800" b="1" dirty="0" smtClean="0">
                <a:latin typeface="Times New Roman" pitchFamily="18" charset="0"/>
                <a:cs typeface="Times New Roman" pitchFamily="18" charset="0"/>
              </a:rPr>
              <a:t>		- </a:t>
            </a:r>
            <a:r>
              <a:rPr lang="en-US" b="1" dirty="0" smtClean="0">
                <a:latin typeface="Times New Roman" pitchFamily="18" charset="0"/>
                <a:cs typeface="Times New Roman" pitchFamily="18" charset="0"/>
              </a:rPr>
              <a:t>Access</a:t>
            </a:r>
          </a:p>
          <a:p>
            <a:pPr algn="just" eaLnBrk="1" hangingPunct="1">
              <a:lnSpc>
                <a:spcPct val="80000"/>
              </a:lnSpc>
              <a:buFontTx/>
              <a:buNone/>
            </a:pPr>
            <a:r>
              <a:rPr lang="en-US" b="1" dirty="0" smtClean="0">
                <a:latin typeface="Times New Roman" pitchFamily="18" charset="0"/>
                <a:cs typeface="Times New Roman" pitchFamily="18" charset="0"/>
              </a:rPr>
              <a:t>		- Quality</a:t>
            </a:r>
          </a:p>
          <a:p>
            <a:pPr algn="just" eaLnBrk="1" hangingPunct="1">
              <a:lnSpc>
                <a:spcPct val="80000"/>
              </a:lnSpc>
              <a:buFontTx/>
              <a:buNone/>
            </a:pPr>
            <a:r>
              <a:rPr lang="en-US" b="1" dirty="0" smtClean="0">
                <a:latin typeface="Times New Roman" pitchFamily="18" charset="0"/>
                <a:cs typeface="Times New Roman" pitchFamily="18" charset="0"/>
              </a:rPr>
              <a:t>		- Relevance</a:t>
            </a:r>
          </a:p>
          <a:p>
            <a:pPr algn="just" eaLnBrk="1" hangingPunct="1">
              <a:lnSpc>
                <a:spcPct val="80000"/>
              </a:lnSpc>
              <a:buFontTx/>
              <a:buNone/>
            </a:pPr>
            <a:endParaRPr lang="en-US" sz="2800" b="1" dirty="0" smtClean="0">
              <a:latin typeface="Times New Roman" pitchFamily="18" charset="0"/>
              <a:cs typeface="Times New Roman" pitchFamily="18" charset="0"/>
            </a:endParaRPr>
          </a:p>
          <a:p>
            <a:pPr algn="just" eaLnBrk="1" hangingPunct="1">
              <a:lnSpc>
                <a:spcPct val="80000"/>
              </a:lnSpc>
            </a:pPr>
            <a:endParaRPr lang="en-US" sz="2800" b="1" dirty="0" smtClean="0">
              <a:latin typeface="Times New Roman" pitchFamily="18" charset="0"/>
              <a:cs typeface="Times New Roman" pitchFamily="18" charset="0"/>
            </a:endParaRPr>
          </a:p>
          <a:p>
            <a:pPr algn="just" eaLnBrk="1" hangingPunct="1">
              <a:lnSpc>
                <a:spcPct val="80000"/>
              </a:lnSpc>
            </a:pPr>
            <a:endParaRPr lang="en-US" sz="1400" b="1" dirty="0" smtClean="0">
              <a:latin typeface="Times New Roman" pitchFamily="18" charset="0"/>
              <a:cs typeface="Times New Roman" pitchFamily="18" charset="0"/>
            </a:endParaRPr>
          </a:p>
          <a:p>
            <a:pPr algn="just" eaLnBrk="1" hangingPunct="1">
              <a:lnSpc>
                <a:spcPct val="80000"/>
              </a:lnSpc>
              <a:buFontTx/>
              <a:buNone/>
            </a:pPr>
            <a:endParaRPr lang="en-US" sz="1400" b="1" dirty="0" smtClean="0">
              <a:latin typeface="Times New Roman" pitchFamily="18" charset="0"/>
              <a:cs typeface="Times New Roman" pitchFamily="18" charset="0"/>
            </a:endParaRPr>
          </a:p>
          <a:p>
            <a:pPr algn="just" eaLnBrk="1" hangingPunct="1">
              <a:lnSpc>
                <a:spcPct val="80000"/>
              </a:lnSpc>
              <a:buFontTx/>
              <a:buNone/>
            </a:pPr>
            <a:r>
              <a:rPr lang="en-US" sz="900" b="1" dirty="0" smtClean="0">
                <a:latin typeface="Times New Roman" pitchFamily="18" charset="0"/>
                <a:cs typeface="Times New Roman" pitchFamily="18" charset="0"/>
              </a:rPr>
              <a:t>	</a:t>
            </a:r>
          </a:p>
          <a:p>
            <a:pPr algn="just" eaLnBrk="1" hangingPunct="1">
              <a:lnSpc>
                <a:spcPct val="80000"/>
              </a:lnSpc>
            </a:pPr>
            <a:endParaRPr lang="en-US" sz="900" b="1" dirty="0" smtClean="0">
              <a:latin typeface="Times New Roman" pitchFamily="18" charset="0"/>
              <a:cs typeface="Times New Roman" pitchFamily="18" charset="0"/>
            </a:endParaRPr>
          </a:p>
          <a:p>
            <a:pPr algn="just" eaLnBrk="1" hangingPunct="1">
              <a:lnSpc>
                <a:spcPct val="80000"/>
              </a:lnSpc>
            </a:pPr>
            <a:endParaRPr lang="en-US" sz="900" b="1" dirty="0" smtClean="0">
              <a:latin typeface="Times New Roman" pitchFamily="18" charset="0"/>
              <a:cs typeface="Times New Roman" pitchFamily="18" charset="0"/>
            </a:endParaRPr>
          </a:p>
          <a:p>
            <a:pPr algn="just" eaLnBrk="1" hangingPunct="1">
              <a:lnSpc>
                <a:spcPct val="80000"/>
              </a:lnSpc>
            </a:pPr>
            <a:endParaRPr lang="en-US" sz="900" b="1" dirty="0" smtClean="0">
              <a:latin typeface="Times New Roman" pitchFamily="18" charset="0"/>
              <a:cs typeface="Times New Roman" pitchFamily="18" charset="0"/>
            </a:endParaRPr>
          </a:p>
          <a:p>
            <a:pPr algn="just" eaLnBrk="1" hangingPunct="1">
              <a:lnSpc>
                <a:spcPct val="80000"/>
              </a:lnSpc>
            </a:pPr>
            <a:endParaRPr lang="en-US" sz="900" b="1" dirty="0" smtClean="0">
              <a:latin typeface="Times New Roman" pitchFamily="18" charset="0"/>
              <a:cs typeface="Times New Roman" pitchFamily="18" charset="0"/>
            </a:endParaRPr>
          </a:p>
          <a:p>
            <a:pPr algn="just" eaLnBrk="1" hangingPunct="1">
              <a:lnSpc>
                <a:spcPct val="80000"/>
              </a:lnSpc>
              <a:buFontTx/>
              <a:buNone/>
            </a:pPr>
            <a:endParaRPr lang="en-US" sz="900" b="1" dirty="0" smtClean="0">
              <a:latin typeface="Times New Roman" pitchFamily="18" charset="0"/>
              <a:cs typeface="Times New Roman" pitchFamily="18" charset="0"/>
            </a:endParaRPr>
          </a:p>
          <a:p>
            <a:pPr algn="just" eaLnBrk="1" hangingPunct="1">
              <a:lnSpc>
                <a:spcPct val="80000"/>
              </a:lnSpc>
            </a:pPr>
            <a:endParaRPr lang="en-US" sz="900" b="1"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792162"/>
          </a:xfrm>
        </p:spPr>
        <p:txBody>
          <a:bodyPr/>
          <a:lstStyle/>
          <a:p>
            <a:pPr algn="r" eaLnBrk="1" hangingPunct="1"/>
            <a:r>
              <a:rPr lang="en-US" sz="3600" b="1" dirty="0" smtClean="0">
                <a:latin typeface="Times New Roman" pitchFamily="18" charset="0"/>
                <a:cs typeface="Times New Roman" pitchFamily="18" charset="0"/>
              </a:rPr>
              <a:t>Continued…</a:t>
            </a:r>
          </a:p>
        </p:txBody>
      </p:sp>
      <p:sp>
        <p:nvSpPr>
          <p:cNvPr id="21507" name="Rectangle 3"/>
          <p:cNvSpPr>
            <a:spLocks noGrp="1" noChangeArrowheads="1"/>
          </p:cNvSpPr>
          <p:nvPr>
            <p:ph type="body" idx="1"/>
          </p:nvPr>
        </p:nvSpPr>
        <p:spPr>
          <a:xfrm>
            <a:off x="457200" y="1905000"/>
            <a:ext cx="8229600" cy="3200400"/>
          </a:xfrm>
        </p:spPr>
        <p:txBody>
          <a:bodyPr/>
          <a:lstStyle/>
          <a:p>
            <a:pPr algn="just" eaLnBrk="1" hangingPunct="1"/>
            <a:r>
              <a:rPr lang="en-US" b="1" dirty="0" smtClean="0">
                <a:latin typeface="Times New Roman" pitchFamily="18" charset="0"/>
                <a:cs typeface="Times New Roman" pitchFamily="18" charset="0"/>
              </a:rPr>
              <a:t>Increasing access to higher education without enhancing its quality and relevance to the needs of the country can not be expected to achieve the goal of a knowledge based economy.</a:t>
            </a:r>
          </a:p>
          <a:p>
            <a:pPr algn="just" eaLnBrk="1" hangingPunct="1"/>
            <a:endParaRPr lang="en-US" b="1" dirty="0" smtClean="0">
              <a:latin typeface="Times New Roman" pitchFamily="18" charset="0"/>
              <a:cs typeface="Times New Roman" pitchFamily="18" charset="0"/>
            </a:endParaRPr>
          </a:p>
          <a:p>
            <a:pPr algn="just" eaLnBrk="1" hangingPunct="1"/>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4638"/>
            <a:ext cx="8229600" cy="868362"/>
          </a:xfrm>
        </p:spPr>
        <p:txBody>
          <a:bodyPr/>
          <a:lstStyle/>
          <a:p>
            <a:pPr algn="r" eaLnBrk="1" hangingPunct="1"/>
            <a:r>
              <a:rPr lang="en-US" sz="3600" b="1" dirty="0" smtClean="0">
                <a:latin typeface="Times New Roman" pitchFamily="18" charset="0"/>
                <a:cs typeface="Times New Roman" pitchFamily="18" charset="0"/>
              </a:rPr>
              <a:t>                                       Continued…</a:t>
            </a:r>
          </a:p>
        </p:txBody>
      </p:sp>
      <p:sp>
        <p:nvSpPr>
          <p:cNvPr id="22531" name="Rectangle 3"/>
          <p:cNvSpPr>
            <a:spLocks noGrp="1" noChangeArrowheads="1"/>
          </p:cNvSpPr>
          <p:nvPr>
            <p:ph type="body" idx="1"/>
          </p:nvPr>
        </p:nvSpPr>
        <p:spPr>
          <a:xfrm>
            <a:off x="457200" y="1371600"/>
            <a:ext cx="8229600" cy="4648200"/>
          </a:xfrm>
        </p:spPr>
        <p:txBody>
          <a:bodyPr/>
          <a:lstStyle/>
          <a:p>
            <a:pPr algn="just" eaLnBrk="1" hangingPunct="1"/>
            <a:r>
              <a:rPr lang="en-US" b="1" dirty="0" smtClean="0">
                <a:latin typeface="Times New Roman" pitchFamily="18" charset="0"/>
                <a:cs typeface="Times New Roman" pitchFamily="18" charset="0"/>
              </a:rPr>
              <a:t>It is a common belief/perception that majority of the Pakistani universities do not meet the international standards of higher education.</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We have to accept Quality assurance as a challenge, which can not be met without enhancing the quality on sustainable basis. </a:t>
            </a:r>
          </a:p>
          <a:p>
            <a:pPr algn="just" eaLnBrk="1" hangingPunct="1"/>
            <a:endParaRPr lang="en-US" b="1" dirty="0" smtClean="0">
              <a:latin typeface="Times New Roman" pitchFamily="18" charset="0"/>
              <a:cs typeface="Times New Roman" pitchFamily="18" charset="0"/>
            </a:endParaRPr>
          </a:p>
          <a:p>
            <a:pPr algn="just" eaLnBrk="1" hangingPunct="1"/>
            <a:endParaRPr lang="en-US" b="1" dirty="0" smtClean="0">
              <a:latin typeface="Times New Roman" pitchFamily="18" charset="0"/>
              <a:cs typeface="Times New Roman" pitchFamily="18" charset="0"/>
            </a:endParaRPr>
          </a:p>
          <a:p>
            <a:pPr algn="just" eaLnBrk="1" hangingPunct="1"/>
            <a:endParaRPr lang="en-US" b="1" dirty="0" smtClean="0">
              <a:latin typeface="Times New Roman" pitchFamily="18" charset="0"/>
              <a:cs typeface="Times New Roman" pitchFamily="18" charset="0"/>
            </a:endParaRPr>
          </a:p>
          <a:p>
            <a:pPr algn="just" eaLnBrk="1" hangingPunct="1"/>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8229600" cy="762000"/>
          </a:xfrm>
        </p:spPr>
        <p:txBody>
          <a:bodyPr/>
          <a:lstStyle/>
          <a:p>
            <a:pPr eaLnBrk="1" hangingPunct="1"/>
            <a:r>
              <a:rPr lang="en-US" sz="3600" b="1" dirty="0" smtClean="0">
                <a:solidFill>
                  <a:schemeClr val="accent2"/>
                </a:solidFill>
                <a:latin typeface="Times New Roman" pitchFamily="18" charset="0"/>
                <a:cs typeface="Times New Roman" pitchFamily="18" charset="0"/>
              </a:rPr>
              <a:t>                                                  </a:t>
            </a:r>
            <a:r>
              <a:rPr lang="en-US" sz="3600" b="1" dirty="0" smtClean="0">
                <a:latin typeface="Times New Roman" pitchFamily="18" charset="0"/>
                <a:cs typeface="Times New Roman" pitchFamily="18" charset="0"/>
              </a:rPr>
              <a:t>Continued..</a:t>
            </a:r>
          </a:p>
        </p:txBody>
      </p:sp>
      <p:sp>
        <p:nvSpPr>
          <p:cNvPr id="23555" name="Rectangle 3"/>
          <p:cNvSpPr>
            <a:spLocks noGrp="1" noChangeArrowheads="1"/>
          </p:cNvSpPr>
          <p:nvPr>
            <p:ph type="body" idx="1"/>
          </p:nvPr>
        </p:nvSpPr>
        <p:spPr>
          <a:xfrm>
            <a:off x="457200" y="762000"/>
            <a:ext cx="8229600" cy="5867400"/>
          </a:xfrm>
        </p:spPr>
        <p:txBody>
          <a:bodyPr/>
          <a:lstStyle/>
          <a:p>
            <a:pPr algn="just" eaLnBrk="1" hangingPunct="1"/>
            <a:r>
              <a:rPr lang="en-US" b="1" dirty="0" smtClean="0">
                <a:latin typeface="Times New Roman" pitchFamily="18" charset="0"/>
                <a:cs typeface="Times New Roman" pitchFamily="18" charset="0"/>
              </a:rPr>
              <a:t>Quality Assurance is an activity carried out at two levels i.e. External &amp; Internal.</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External Quality Assurance (also called as accreditation) is carried out by regulatory/professional bodies at the national level to ensure the minimum performance level of educational </a:t>
            </a:r>
            <a:r>
              <a:rPr lang="en-US" b="1" dirty="0" err="1" smtClean="0">
                <a:latin typeface="Times New Roman" pitchFamily="18" charset="0"/>
                <a:cs typeface="Times New Roman" pitchFamily="18" charset="0"/>
              </a:rPr>
              <a:t>programmes</a:t>
            </a:r>
            <a:r>
              <a:rPr lang="en-US" b="1" dirty="0" smtClean="0">
                <a:latin typeface="Times New Roman" pitchFamily="18" charset="0"/>
                <a:cs typeface="Times New Roman" pitchFamily="18" charset="0"/>
              </a:rPr>
              <a:t> and institutions, in this case the HEC.</a:t>
            </a:r>
          </a:p>
          <a:p>
            <a:pPr eaLnBrk="1" hangingPunct="1">
              <a:buFontTx/>
              <a:buNone/>
            </a:pPr>
            <a:endParaRPr lang="en-US" b="1" dirty="0" smtClean="0">
              <a:solidFill>
                <a:schemeClr val="accent2"/>
              </a:solidFill>
              <a:latin typeface="Times New Roman" pitchFamily="18" charset="0"/>
              <a:cs typeface="Times New Roman" pitchFamily="18" charset="0"/>
            </a:endParaRPr>
          </a:p>
          <a:p>
            <a:pPr eaLnBrk="1" hangingPunct="1"/>
            <a:endParaRPr lang="en-US" sz="2800" dirty="0" smtClean="0">
              <a:solidFill>
                <a:srgbClr val="008000"/>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3600" b="1" dirty="0" smtClean="0">
                <a:solidFill>
                  <a:schemeClr val="accent2"/>
                </a:solidFill>
                <a:latin typeface="Times New Roman" pitchFamily="18" charset="0"/>
                <a:cs typeface="Times New Roman" pitchFamily="18" charset="0"/>
              </a:rPr>
              <a:t>                                        </a:t>
            </a:r>
            <a:r>
              <a:rPr lang="en-US" sz="3600" b="1" dirty="0" smtClean="0">
                <a:latin typeface="Times New Roman" pitchFamily="18" charset="0"/>
                <a:cs typeface="Times New Roman" pitchFamily="18" charset="0"/>
              </a:rPr>
              <a:t>Continued…</a:t>
            </a:r>
          </a:p>
        </p:txBody>
      </p:sp>
      <p:sp>
        <p:nvSpPr>
          <p:cNvPr id="24579" name="Rectangle 3"/>
          <p:cNvSpPr>
            <a:spLocks noGrp="1" noChangeArrowheads="1"/>
          </p:cNvSpPr>
          <p:nvPr>
            <p:ph type="body" idx="1"/>
          </p:nvPr>
        </p:nvSpPr>
        <p:spPr>
          <a:xfrm>
            <a:off x="457200" y="1447800"/>
            <a:ext cx="8229600" cy="4572000"/>
          </a:xfrm>
        </p:spPr>
        <p:txBody>
          <a:bodyPr/>
          <a:lstStyle/>
          <a:p>
            <a:pPr algn="just" eaLnBrk="1" hangingPunct="1"/>
            <a:r>
              <a:rPr lang="en-US" b="1" dirty="0" smtClean="0">
                <a:latin typeface="Times New Roman" pitchFamily="18" charset="0"/>
                <a:cs typeface="Times New Roman" pitchFamily="18" charset="0"/>
              </a:rPr>
              <a:t>Internal Quality Assurance is an internal and integral part of the institution’s administration and management systems.</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It implements a set of policies, </a:t>
            </a:r>
            <a:r>
              <a:rPr lang="en-US" b="1" dirty="0" err="1" smtClean="0">
                <a:latin typeface="Times New Roman" pitchFamily="18" charset="0"/>
                <a:cs typeface="Times New Roman" pitchFamily="18" charset="0"/>
              </a:rPr>
              <a:t>programmes</a:t>
            </a:r>
            <a:r>
              <a:rPr lang="en-US" b="1" dirty="0" smtClean="0">
                <a:latin typeface="Times New Roman" pitchFamily="18" charset="0"/>
                <a:cs typeface="Times New Roman" pitchFamily="18" charset="0"/>
              </a:rPr>
              <a:t> and procedures set-up by an institution.</a:t>
            </a:r>
          </a:p>
          <a:p>
            <a:pPr algn="just" eaLnBrk="1" hangingPunct="1"/>
            <a:endParaRPr lang="en-US" dirty="0" smtClean="0">
              <a:solidFill>
                <a:schemeClr val="accent2"/>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715962"/>
          </a:xfrm>
        </p:spPr>
        <p:txBody>
          <a:bodyPr/>
          <a:lstStyle/>
          <a:p>
            <a:pPr algn="r" eaLnBrk="1" hangingPunct="1"/>
            <a:r>
              <a:rPr lang="en-US" sz="3600" b="1" dirty="0" smtClean="0">
                <a:solidFill>
                  <a:schemeClr val="accent2"/>
                </a:solidFill>
                <a:latin typeface="Times New Roman" pitchFamily="18" charset="0"/>
                <a:cs typeface="Times New Roman" pitchFamily="18" charset="0"/>
              </a:rPr>
              <a:t>                                         </a:t>
            </a:r>
            <a:r>
              <a:rPr lang="en-US" sz="3600" b="1" dirty="0" smtClean="0">
                <a:latin typeface="Times New Roman" pitchFamily="18" charset="0"/>
                <a:cs typeface="Times New Roman" pitchFamily="18" charset="0"/>
              </a:rPr>
              <a:t>Continued..</a:t>
            </a:r>
          </a:p>
        </p:txBody>
      </p:sp>
      <p:sp>
        <p:nvSpPr>
          <p:cNvPr id="25603" name="Rectangle 3"/>
          <p:cNvSpPr>
            <a:spLocks noGrp="1" noChangeArrowheads="1"/>
          </p:cNvSpPr>
          <p:nvPr>
            <p:ph type="body" idx="1"/>
          </p:nvPr>
        </p:nvSpPr>
        <p:spPr>
          <a:xfrm>
            <a:off x="457200" y="990600"/>
            <a:ext cx="8229600" cy="5181600"/>
          </a:xfrm>
        </p:spPr>
        <p:txBody>
          <a:bodyPr/>
          <a:lstStyle/>
          <a:p>
            <a:pPr algn="just" eaLnBrk="1" hangingPunct="1">
              <a:lnSpc>
                <a:spcPct val="90000"/>
              </a:lnSpc>
            </a:pPr>
            <a:r>
              <a:rPr lang="en-US" b="1" dirty="0" smtClean="0">
                <a:latin typeface="Times New Roman" pitchFamily="18" charset="0"/>
                <a:cs typeface="Times New Roman" pitchFamily="18" charset="0"/>
              </a:rPr>
              <a:t>In order to achieve these objectives, the Higher Education Commission of Pakistan has established a Quality Assurance Agency (QAA) in 2004 at HEC Islamabad.</a:t>
            </a:r>
          </a:p>
          <a:p>
            <a:pPr algn="just" eaLnBrk="1" hangingPunct="1">
              <a:lnSpc>
                <a:spcPct val="90000"/>
              </a:lnSpc>
            </a:pPr>
            <a:endParaRPr lang="en-US" b="1" dirty="0" smtClean="0">
              <a:latin typeface="Times New Roman" pitchFamily="18" charset="0"/>
              <a:cs typeface="Times New Roman" pitchFamily="18" charset="0"/>
            </a:endParaRPr>
          </a:p>
          <a:p>
            <a:pPr algn="just" eaLnBrk="1" hangingPunct="1">
              <a:lnSpc>
                <a:spcPct val="90000"/>
              </a:lnSpc>
            </a:pPr>
            <a:r>
              <a:rPr lang="en-US" b="1" dirty="0" smtClean="0">
                <a:latin typeface="Times New Roman" pitchFamily="18" charset="0"/>
                <a:cs typeface="Times New Roman" pitchFamily="18" charset="0"/>
              </a:rPr>
              <a:t>The major function of Quality Assurance Agency is to integrate the concepts of quality in higher learning systems and to develop practical guidelines and policies for the uplift of education in Pakistan through a viable quality assurance mechanism. </a:t>
            </a:r>
          </a:p>
          <a:p>
            <a:pPr eaLnBrk="1" hangingPunct="1">
              <a:lnSpc>
                <a:spcPct val="90000"/>
              </a:lnSpc>
            </a:pPr>
            <a:endParaRPr lang="en-US" dirty="0" smtClean="0">
              <a:solidFill>
                <a:schemeClr val="accent2"/>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4638"/>
            <a:ext cx="8229600" cy="639762"/>
          </a:xfrm>
        </p:spPr>
        <p:txBody>
          <a:bodyPr/>
          <a:lstStyle/>
          <a:p>
            <a:pPr algn="r" eaLnBrk="1" hangingPunct="1"/>
            <a:r>
              <a:rPr lang="en-US" sz="3200" b="1" dirty="0" smtClean="0">
                <a:solidFill>
                  <a:schemeClr val="accent2"/>
                </a:solidFill>
                <a:latin typeface="Times New Roman" pitchFamily="18" charset="0"/>
                <a:cs typeface="Times New Roman" pitchFamily="18" charset="0"/>
              </a:rPr>
              <a:t>                                                       </a:t>
            </a:r>
            <a:r>
              <a:rPr lang="en-US" sz="3200" b="1" dirty="0" smtClean="0">
                <a:latin typeface="Times New Roman" pitchFamily="18" charset="0"/>
                <a:cs typeface="Times New Roman" pitchFamily="18" charset="0"/>
              </a:rPr>
              <a:t>Continued…</a:t>
            </a:r>
          </a:p>
        </p:txBody>
      </p:sp>
      <p:sp>
        <p:nvSpPr>
          <p:cNvPr id="26627" name="Rectangle 3"/>
          <p:cNvSpPr>
            <a:spLocks noGrp="1" noChangeArrowheads="1"/>
          </p:cNvSpPr>
          <p:nvPr>
            <p:ph type="body" idx="1"/>
          </p:nvPr>
        </p:nvSpPr>
        <p:spPr>
          <a:xfrm>
            <a:off x="457200" y="990600"/>
            <a:ext cx="8229600" cy="5410200"/>
          </a:xfrm>
        </p:spPr>
        <p:txBody>
          <a:bodyPr/>
          <a:lstStyle/>
          <a:p>
            <a:pPr algn="just" eaLnBrk="1" hangingPunct="1">
              <a:lnSpc>
                <a:spcPct val="80000"/>
              </a:lnSpc>
            </a:pPr>
            <a:r>
              <a:rPr lang="en-US" b="1" dirty="0" smtClean="0">
                <a:latin typeface="Times New Roman" pitchFamily="18" charset="0"/>
                <a:cs typeface="Times New Roman" pitchFamily="18" charset="0"/>
              </a:rPr>
              <a:t>Under the umbrella of Quality Assurance Agency (QAA) a Quality Assurance Committee has been constituted which has developed guidelines for a viable system of quality assurance. </a:t>
            </a:r>
          </a:p>
          <a:p>
            <a:pPr algn="just" eaLnBrk="1" hangingPunct="1">
              <a:lnSpc>
                <a:spcPct val="80000"/>
              </a:lnSpc>
            </a:pPr>
            <a:endParaRPr lang="en-US" b="1" dirty="0" smtClean="0">
              <a:latin typeface="Times New Roman" pitchFamily="18" charset="0"/>
              <a:cs typeface="Times New Roman" pitchFamily="18" charset="0"/>
            </a:endParaRPr>
          </a:p>
          <a:p>
            <a:pPr algn="just" eaLnBrk="1" hangingPunct="1">
              <a:lnSpc>
                <a:spcPct val="80000"/>
              </a:lnSpc>
            </a:pPr>
            <a:r>
              <a:rPr lang="en-US" b="1" dirty="0" smtClean="0">
                <a:latin typeface="Times New Roman" pitchFamily="18" charset="0"/>
                <a:cs typeface="Times New Roman" pitchFamily="18" charset="0"/>
              </a:rPr>
              <a:t>The Quality Assurance Committee (QAC) is composed of Vice Chancellors of about 30 public sector universities. The Chairman of the Committee is Prof. Dr. Abdul </a:t>
            </a:r>
            <a:r>
              <a:rPr lang="en-US" b="1" dirty="0" err="1" smtClean="0">
                <a:latin typeface="Times New Roman" pitchFamily="18" charset="0"/>
                <a:cs typeface="Times New Roman" pitchFamily="18" charset="0"/>
              </a:rPr>
              <a:t>Raouf</a:t>
            </a:r>
            <a:r>
              <a:rPr lang="en-US" b="1" dirty="0" smtClean="0">
                <a:latin typeface="Times New Roman" pitchFamily="18" charset="0"/>
                <a:cs typeface="Times New Roman" pitchFamily="18" charset="0"/>
              </a:rPr>
              <a:t> of Institute of Management &amp; Technology, Lahore and ex-Rector, GIK.</a:t>
            </a:r>
          </a:p>
          <a:p>
            <a:pPr algn="just" eaLnBrk="1" hangingPunct="1">
              <a:lnSpc>
                <a:spcPct val="80000"/>
              </a:lnSpc>
            </a:pPr>
            <a:endParaRPr lang="en-US" b="1"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 name="Rectangle 2"/>
          <p:cNvSpPr>
            <a:spLocks noGrp="1" noChangeArrowheads="1"/>
          </p:cNvSpPr>
          <p:nvPr>
            <p:ph type="title"/>
          </p:nvPr>
        </p:nvSpPr>
        <p:spPr>
          <a:xfrm>
            <a:off x="457200" y="685800"/>
            <a:ext cx="8229600" cy="762000"/>
          </a:xfrm>
        </p:spPr>
        <p:txBody>
          <a:bodyPr/>
          <a:lstStyle/>
          <a:p>
            <a:pPr eaLnBrk="1" hangingPunct="1"/>
            <a:r>
              <a:rPr lang="en-US" sz="4000" b="1" dirty="0" smtClean="0">
                <a:latin typeface="Times New Roman" pitchFamily="18" charset="0"/>
                <a:cs typeface="Times New Roman" pitchFamily="18" charset="0"/>
              </a:rPr>
              <a:t>Quality Assurance System at HEC</a:t>
            </a:r>
          </a:p>
        </p:txBody>
      </p:sp>
      <p:graphicFrame>
        <p:nvGraphicFramePr>
          <p:cNvPr id="1026" name="Organization Chart 4"/>
          <p:cNvGraphicFramePr>
            <a:graphicFrameLocks/>
          </p:cNvGraphicFramePr>
          <p:nvPr>
            <p:ph idx="1"/>
          </p:nvPr>
        </p:nvGraphicFramePr>
        <p:xfrm>
          <a:off x="457200" y="1600200"/>
          <a:ext cx="8229600" cy="4525963"/>
        </p:xfrm>
        <a:graphic>
          <a:graphicData uri="http://schemas.openxmlformats.org/drawingml/2006/compatibility">
            <com:legacyDrawing xmlns:com="http://schemas.openxmlformats.org/drawingml/2006/compatibility" spid="_x0000_s1026"/>
          </a:graphicData>
        </a:graphic>
      </p:graphicFrame>
      <p:sp>
        <p:nvSpPr>
          <p:cNvPr id="4" name="Slide Number Placeholder 3"/>
          <p:cNvSpPr>
            <a:spLocks noGrp="1"/>
          </p:cNvSpPr>
          <p:nvPr>
            <p:ph type="sldNum" sz="quarter" idx="12"/>
          </p:nvPr>
        </p:nvSpPr>
        <p:spPr/>
        <p:txBody>
          <a:bodyPr/>
          <a:lstStyle/>
          <a:p>
            <a:pPr>
              <a:defRPr/>
            </a:pPr>
            <a:fld id="{2C342664-3ECB-4872-9B05-54B2AEDAC380}"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3400" y="304800"/>
            <a:ext cx="8229600" cy="685800"/>
          </a:xfrm>
        </p:spPr>
        <p:txBody>
          <a:bodyPr/>
          <a:lstStyle/>
          <a:p>
            <a:pPr algn="r" eaLnBrk="1" hangingPunct="1"/>
            <a:r>
              <a:rPr lang="en-US" sz="3600" b="1" dirty="0" smtClean="0">
                <a:latin typeface="Times New Roman" pitchFamily="18" charset="0"/>
                <a:cs typeface="Times New Roman" pitchFamily="18" charset="0"/>
              </a:rPr>
              <a:t>                                      Continued…</a:t>
            </a:r>
          </a:p>
        </p:txBody>
      </p:sp>
      <p:sp>
        <p:nvSpPr>
          <p:cNvPr id="27651" name="Rectangle 3"/>
          <p:cNvSpPr>
            <a:spLocks noGrp="1" noChangeArrowheads="1"/>
          </p:cNvSpPr>
          <p:nvPr>
            <p:ph type="body" idx="1"/>
          </p:nvPr>
        </p:nvSpPr>
        <p:spPr>
          <a:xfrm>
            <a:off x="457200" y="1143000"/>
            <a:ext cx="8458200" cy="5410200"/>
          </a:xfrm>
        </p:spPr>
        <p:txBody>
          <a:bodyPr>
            <a:normAutofit lnSpcReduction="10000"/>
          </a:bodyPr>
          <a:lstStyle/>
          <a:p>
            <a:pPr algn="just" eaLnBrk="1" hangingPunct="1">
              <a:lnSpc>
                <a:spcPct val="90000"/>
              </a:lnSpc>
            </a:pPr>
            <a:r>
              <a:rPr lang="en-US" b="1" dirty="0" smtClean="0">
                <a:latin typeface="Times New Roman" pitchFamily="18" charset="0"/>
                <a:cs typeface="Times New Roman" pitchFamily="18" charset="0"/>
              </a:rPr>
              <a:t>The Academic Quality Assurance concepts and practices are frequently being developed and adopted in several education systems across the world</a:t>
            </a:r>
            <a:r>
              <a:rPr lang="en-US" sz="2400" b="1" dirty="0" smtClean="0">
                <a:latin typeface="Times New Roman" pitchFamily="18" charset="0"/>
                <a:cs typeface="Times New Roman" pitchFamily="18" charset="0"/>
              </a:rPr>
              <a:t>.</a:t>
            </a:r>
          </a:p>
          <a:p>
            <a:pPr algn="just" eaLnBrk="1" hangingPunct="1">
              <a:lnSpc>
                <a:spcPct val="90000"/>
              </a:lnSpc>
            </a:pPr>
            <a:endParaRPr lang="en-US" sz="2400"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A sample of universities which have adopted these practices include:  MIT, University of Michigan, University of Illinois at Urbana, University of Wisconsin at Madison, Texas A &amp; M University in USA, Al </a:t>
            </a:r>
            <a:r>
              <a:rPr lang="en-US" b="1" dirty="0" err="1" smtClean="0">
                <a:latin typeface="Times New Roman" pitchFamily="18" charset="0"/>
                <a:cs typeface="Times New Roman" pitchFamily="18" charset="0"/>
              </a:rPr>
              <a:t>Ain</a:t>
            </a:r>
            <a:r>
              <a:rPr lang="en-US" b="1" dirty="0" smtClean="0">
                <a:latin typeface="Times New Roman" pitchFamily="18" charset="0"/>
                <a:cs typeface="Times New Roman" pitchFamily="18" charset="0"/>
              </a:rPr>
              <a:t> University at UAE, King Fahd University of Petroleum and Minerals, Dhahran and many others.</a:t>
            </a:r>
          </a:p>
          <a:p>
            <a:pPr eaLnBrk="1" hangingPunct="1">
              <a:lnSpc>
                <a:spcPct val="90000"/>
              </a:lnSpc>
            </a:pPr>
            <a:endParaRPr lang="en-US" sz="2400" b="1" dirty="0" smtClean="0">
              <a:solidFill>
                <a:srgbClr val="037714"/>
              </a:solidFill>
              <a:latin typeface="Times New Roman" pitchFamily="18" charset="0"/>
              <a:cs typeface="Times New Roman" pitchFamily="18" charset="0"/>
            </a:endParaRPr>
          </a:p>
          <a:p>
            <a:pPr eaLnBrk="1" hangingPunct="1">
              <a:lnSpc>
                <a:spcPct val="90000"/>
              </a:lnSpc>
            </a:pPr>
            <a:endParaRPr lang="en-US" sz="2400" b="1" dirty="0" smtClean="0">
              <a:solidFill>
                <a:srgbClr val="037714"/>
              </a:solidFill>
              <a:latin typeface="Times New Roman" pitchFamily="18" charset="0"/>
              <a:cs typeface="Times New Roman" pitchFamily="18" charset="0"/>
            </a:endParaRPr>
          </a:p>
          <a:p>
            <a:pPr eaLnBrk="1" hangingPunct="1">
              <a:lnSpc>
                <a:spcPct val="90000"/>
              </a:lnSpc>
            </a:pPr>
            <a:endParaRPr lang="en-US" sz="3600" b="1" dirty="0" smtClean="0">
              <a:solidFill>
                <a:srgbClr val="037714"/>
              </a:solidFill>
              <a:latin typeface="Times New Roman" pitchFamily="18" charset="0"/>
              <a:cs typeface="Times New Roman" pitchFamily="18" charset="0"/>
            </a:endParaRPr>
          </a:p>
          <a:p>
            <a:pPr eaLnBrk="1" hangingPunct="1">
              <a:lnSpc>
                <a:spcPct val="90000"/>
              </a:lnSpc>
            </a:pPr>
            <a:endParaRPr lang="en-US" sz="2400" b="1" dirty="0" smtClean="0">
              <a:solidFill>
                <a:srgbClr val="037714"/>
              </a:solidFill>
              <a:latin typeface="Times New Roman" pitchFamily="18" charset="0"/>
              <a:cs typeface="Times New Roman" pitchFamily="18" charset="0"/>
            </a:endParaRPr>
          </a:p>
          <a:p>
            <a:pPr eaLnBrk="1" hangingPunct="1">
              <a:lnSpc>
                <a:spcPct val="90000"/>
              </a:lnSpc>
            </a:pPr>
            <a:endParaRPr lang="en-US" sz="2400" b="1" dirty="0" smtClean="0">
              <a:solidFill>
                <a:schemeClr val="accent2"/>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74638"/>
            <a:ext cx="8229600" cy="715962"/>
          </a:xfrm>
        </p:spPr>
        <p:txBody>
          <a:bodyPr/>
          <a:lstStyle/>
          <a:p>
            <a:pPr algn="r" eaLnBrk="1" hangingPunct="1"/>
            <a:r>
              <a:rPr lang="en-US" sz="3600" b="1" dirty="0" smtClean="0">
                <a:latin typeface="Times New Roman" pitchFamily="18" charset="0"/>
                <a:cs typeface="Times New Roman" pitchFamily="18" charset="0"/>
              </a:rPr>
              <a:t>                                         Continued…</a:t>
            </a:r>
          </a:p>
        </p:txBody>
      </p:sp>
      <p:sp>
        <p:nvSpPr>
          <p:cNvPr id="28675" name="Rectangle 3"/>
          <p:cNvSpPr>
            <a:spLocks noGrp="1" noChangeArrowheads="1"/>
          </p:cNvSpPr>
          <p:nvPr>
            <p:ph type="body" idx="1"/>
          </p:nvPr>
        </p:nvSpPr>
        <p:spPr>
          <a:xfrm>
            <a:off x="0" y="1066800"/>
            <a:ext cx="9144000" cy="5562600"/>
          </a:xfrm>
        </p:spPr>
        <p:txBody>
          <a:bodyPr/>
          <a:lstStyle/>
          <a:p>
            <a:pPr algn="just" eaLnBrk="1" hangingPunct="1"/>
            <a:r>
              <a:rPr lang="en-US" b="1" dirty="0" smtClean="0">
                <a:latin typeface="Times New Roman" pitchFamily="18" charset="0"/>
                <a:cs typeface="Times New Roman" pitchFamily="18" charset="0"/>
              </a:rPr>
              <a:t>The Higher Education Commission (HEC) in Pakistan is paying growing attention to the application and adoption of quality assurance mechanism in higher education system of Pakistan.</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Higher Education, it is often argued, can not be isolated from what precedes it i.e. quality of primary and secondary education. Improvement in quality at all levels of education are essential.</a:t>
            </a:r>
          </a:p>
          <a:p>
            <a:pPr eaLnBrk="1" hangingPunct="1"/>
            <a:endParaRPr lang="en-US" b="1" dirty="0" smtClean="0">
              <a:solidFill>
                <a:schemeClr val="accent2"/>
              </a:solidFill>
              <a:latin typeface="Times New Roman" pitchFamily="18" charset="0"/>
              <a:cs typeface="Times New Roman" pitchFamily="18" charset="0"/>
            </a:endParaRPr>
          </a:p>
          <a:p>
            <a:pPr eaLnBrk="1" hangingPunct="1"/>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639762"/>
          </a:xfrm>
        </p:spPr>
        <p:txBody>
          <a:bodyPr>
            <a:normAutofit fontScale="90000"/>
          </a:bodyPr>
          <a:lstStyle/>
          <a:p>
            <a:pPr algn="r" eaLnBrk="1" hangingPunct="1"/>
            <a:r>
              <a:rPr lang="en-US" sz="3600" b="1" dirty="0" smtClean="0">
                <a:latin typeface="Times New Roman" pitchFamily="18" charset="0"/>
                <a:cs typeface="Times New Roman" pitchFamily="18" charset="0"/>
              </a:rPr>
              <a:t>Continued…</a:t>
            </a:r>
          </a:p>
        </p:txBody>
      </p:sp>
      <p:sp>
        <p:nvSpPr>
          <p:cNvPr id="29699" name="Rectangle 3"/>
          <p:cNvSpPr>
            <a:spLocks noGrp="1" noChangeArrowheads="1"/>
          </p:cNvSpPr>
          <p:nvPr>
            <p:ph type="body" idx="1"/>
          </p:nvPr>
        </p:nvSpPr>
        <p:spPr>
          <a:xfrm>
            <a:off x="457200" y="1752600"/>
            <a:ext cx="8229600" cy="3657600"/>
          </a:xfrm>
        </p:spPr>
        <p:txBody>
          <a:bodyPr/>
          <a:lstStyle/>
          <a:p>
            <a:pPr algn="just" eaLnBrk="1" hangingPunct="1"/>
            <a:r>
              <a:rPr lang="en-US" b="1" dirty="0" smtClean="0">
                <a:latin typeface="Times New Roman" pitchFamily="18" charset="0"/>
                <a:cs typeface="Times New Roman" pitchFamily="18" charset="0"/>
              </a:rPr>
              <a:t>Education in today’s global context is an importable and exportable commodity like any other manufactured good. It, therefore, must be checked against certain quality standards.</a:t>
            </a:r>
          </a:p>
          <a:p>
            <a:pPr eaLnBrk="1" hangingPunct="1"/>
            <a:endParaRPr lang="en-US" b="1" dirty="0" smtClean="0">
              <a:solidFill>
                <a:schemeClr val="accent2"/>
              </a:solidFill>
              <a:latin typeface="Times New Roman" pitchFamily="18" charset="0"/>
              <a:cs typeface="Times New Roman" pitchFamily="18" charset="0"/>
            </a:endParaRPr>
          </a:p>
          <a:p>
            <a:pPr eaLnBrk="1" hangingPunct="1"/>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3400" y="457200"/>
            <a:ext cx="8229600" cy="609600"/>
          </a:xfrm>
        </p:spPr>
        <p:txBody>
          <a:bodyPr>
            <a:normAutofit fontScale="90000"/>
          </a:bodyPr>
          <a:lstStyle/>
          <a:p>
            <a:pPr algn="r" eaLnBrk="1" hangingPunct="1"/>
            <a:r>
              <a:rPr lang="en-US" sz="3600" b="1" dirty="0" smtClean="0">
                <a:latin typeface="Times New Roman" pitchFamily="18" charset="0"/>
                <a:cs typeface="Times New Roman" pitchFamily="18" charset="0"/>
              </a:rPr>
              <a:t>Continued…</a:t>
            </a:r>
          </a:p>
        </p:txBody>
      </p:sp>
      <p:sp>
        <p:nvSpPr>
          <p:cNvPr id="30723" name="Rectangle 3"/>
          <p:cNvSpPr>
            <a:spLocks noGrp="1" noChangeArrowheads="1"/>
          </p:cNvSpPr>
          <p:nvPr>
            <p:ph type="body" idx="1"/>
          </p:nvPr>
        </p:nvSpPr>
        <p:spPr>
          <a:xfrm>
            <a:off x="228600" y="1295400"/>
            <a:ext cx="8686800" cy="5334000"/>
          </a:xfrm>
        </p:spPr>
        <p:txBody>
          <a:bodyPr>
            <a:normAutofit lnSpcReduction="10000"/>
          </a:bodyPr>
          <a:lstStyle/>
          <a:p>
            <a:pPr algn="just" eaLnBrk="1" hangingPunct="1">
              <a:buFontTx/>
              <a:buNone/>
            </a:pPr>
            <a:r>
              <a:rPr lang="en-US" b="1" dirty="0" smtClean="0">
                <a:solidFill>
                  <a:srgbClr val="A400A4"/>
                </a:solidFill>
                <a:latin typeface="Times New Roman" pitchFamily="18" charset="0"/>
                <a:cs typeface="Times New Roman" pitchFamily="18" charset="0"/>
              </a:rPr>
              <a:t>	</a:t>
            </a:r>
            <a:r>
              <a:rPr lang="en-US" b="1" dirty="0" smtClean="0">
                <a:latin typeface="Times New Roman" pitchFamily="18" charset="0"/>
                <a:cs typeface="Times New Roman" pitchFamily="18" charset="0"/>
              </a:rPr>
              <a:t>The Quality Assurance programme of the HEC essentially has three major components:</a:t>
            </a:r>
          </a:p>
          <a:p>
            <a:pPr algn="just" eaLnBrk="1" hangingPunct="1"/>
            <a:r>
              <a:rPr lang="en-US" sz="2800" b="1" dirty="0" smtClean="0">
                <a:latin typeface="Times New Roman" pitchFamily="18" charset="0"/>
                <a:cs typeface="Times New Roman" pitchFamily="18" charset="0"/>
              </a:rPr>
              <a:t>Development of criteria and standards for various quality parameters in Higher Education</a:t>
            </a:r>
          </a:p>
          <a:p>
            <a:pPr algn="just" eaLnBrk="1" hangingPunct="1"/>
            <a:endParaRPr lang="en-US" sz="2800" b="1" dirty="0" smtClean="0">
              <a:latin typeface="Times New Roman" pitchFamily="18" charset="0"/>
              <a:cs typeface="Times New Roman" pitchFamily="18" charset="0"/>
            </a:endParaRPr>
          </a:p>
          <a:p>
            <a:pPr algn="just" eaLnBrk="1" hangingPunct="1"/>
            <a:r>
              <a:rPr lang="en-US" sz="2800" b="1" dirty="0" smtClean="0">
                <a:latin typeface="Times New Roman" pitchFamily="18" charset="0"/>
                <a:cs typeface="Times New Roman" pitchFamily="18" charset="0"/>
              </a:rPr>
              <a:t>Development of processes and capacity building to ensure implementation of these criteria</a:t>
            </a:r>
          </a:p>
          <a:p>
            <a:pPr algn="just" eaLnBrk="1" hangingPunct="1"/>
            <a:endParaRPr lang="en-US" sz="2800" b="1" dirty="0" smtClean="0">
              <a:latin typeface="Times New Roman" pitchFamily="18" charset="0"/>
              <a:cs typeface="Times New Roman" pitchFamily="18" charset="0"/>
            </a:endParaRPr>
          </a:p>
          <a:p>
            <a:pPr algn="just" eaLnBrk="1" hangingPunct="1"/>
            <a:r>
              <a:rPr lang="en-US" sz="2800" b="1" dirty="0" smtClean="0">
                <a:latin typeface="Times New Roman" pitchFamily="18" charset="0"/>
                <a:cs typeface="Times New Roman" pitchFamily="18" charset="0"/>
              </a:rPr>
              <a:t>Develop a system for arranging regular internal and external monitoring of the higher education institutions in respect of the status of implementation of the quality criteria and quality control processes.</a:t>
            </a:r>
          </a:p>
          <a:p>
            <a:pPr eaLnBrk="1" hangingPunct="1">
              <a:buFont typeface="Wingdings" pitchFamily="2" charset="2"/>
              <a:buChar char="q"/>
            </a:pPr>
            <a:endParaRPr lang="en-US" sz="2800" b="1" dirty="0" smtClean="0">
              <a:solidFill>
                <a:srgbClr val="037714"/>
              </a:solidFill>
              <a:latin typeface="Times New Roman" pitchFamily="18" charset="0"/>
              <a:cs typeface="Times New Roman" pitchFamily="18" charset="0"/>
            </a:endParaRPr>
          </a:p>
          <a:p>
            <a:pPr eaLnBrk="1" hangingPunct="1">
              <a:buFont typeface="Wingdings" pitchFamily="2" charset="2"/>
              <a:buChar char="q"/>
            </a:pPr>
            <a:endParaRPr lang="en-US" sz="28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74638"/>
            <a:ext cx="8229600" cy="792162"/>
          </a:xfrm>
        </p:spPr>
        <p:txBody>
          <a:bodyPr/>
          <a:lstStyle/>
          <a:p>
            <a:pPr algn="r" eaLnBrk="1" hangingPunct="1"/>
            <a:r>
              <a:rPr lang="en-US" sz="3600" b="1" dirty="0" smtClean="0">
                <a:latin typeface="Times New Roman" pitchFamily="18" charset="0"/>
                <a:cs typeface="Times New Roman" pitchFamily="18" charset="0"/>
              </a:rPr>
              <a:t>Continued…</a:t>
            </a:r>
          </a:p>
        </p:txBody>
      </p:sp>
      <p:sp>
        <p:nvSpPr>
          <p:cNvPr id="31747" name="Rectangle 3"/>
          <p:cNvSpPr>
            <a:spLocks noGrp="1" noChangeArrowheads="1"/>
          </p:cNvSpPr>
          <p:nvPr>
            <p:ph type="body" idx="1"/>
          </p:nvPr>
        </p:nvSpPr>
        <p:spPr>
          <a:xfrm>
            <a:off x="457200" y="1066800"/>
            <a:ext cx="8229600" cy="5410200"/>
          </a:xfrm>
        </p:spPr>
        <p:txBody>
          <a:bodyPr/>
          <a:lstStyle/>
          <a:p>
            <a:pPr algn="just" eaLnBrk="1" hangingPunct="1">
              <a:buFontTx/>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The Quality Assurance Committee has developed a set of criteria for:</a:t>
            </a:r>
          </a:p>
          <a:p>
            <a:pPr algn="just" eaLnBrk="1" hangingPunct="1">
              <a:buFontTx/>
              <a:buNone/>
            </a:pPr>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Award of </a:t>
            </a:r>
            <a:r>
              <a:rPr lang="en-US" b="1" dirty="0" err="1" smtClean="0">
                <a:latin typeface="Times New Roman" pitchFamily="18" charset="0"/>
                <a:cs typeface="Times New Roman" pitchFamily="18" charset="0"/>
              </a:rPr>
              <a:t>MPhil</a:t>
            </a:r>
            <a:r>
              <a:rPr lang="en-US" b="1" dirty="0" smtClean="0">
                <a:latin typeface="Times New Roman" pitchFamily="18" charset="0"/>
                <a:cs typeface="Times New Roman" pitchFamily="18" charset="0"/>
              </a:rPr>
              <a:t> &amp; PhD degrees</a:t>
            </a:r>
          </a:p>
          <a:p>
            <a:pPr algn="just" eaLnBrk="1" hangingPunct="1"/>
            <a:r>
              <a:rPr lang="en-US" b="1" dirty="0" smtClean="0">
                <a:latin typeface="Times New Roman" pitchFamily="18" charset="0"/>
                <a:cs typeface="Times New Roman" pitchFamily="18" charset="0"/>
              </a:rPr>
              <a:t>Affiliation of Colleges/Institutions</a:t>
            </a:r>
          </a:p>
          <a:p>
            <a:pPr algn="just" eaLnBrk="1" hangingPunct="1"/>
            <a:r>
              <a:rPr lang="en-US" b="1" dirty="0" smtClean="0">
                <a:latin typeface="Times New Roman" pitchFamily="18" charset="0"/>
                <a:cs typeface="Times New Roman" pitchFamily="18" charset="0"/>
              </a:rPr>
              <a:t>Ranking (Assessment) of Universities</a:t>
            </a:r>
          </a:p>
          <a:p>
            <a:pPr algn="just" eaLnBrk="1" hangingPunct="1"/>
            <a:r>
              <a:rPr lang="en-US" b="1" dirty="0" smtClean="0">
                <a:latin typeface="Times New Roman" pitchFamily="18" charset="0"/>
                <a:cs typeface="Times New Roman" pitchFamily="18" charset="0"/>
              </a:rPr>
              <a:t>Guidelines for Self Assessment by Universities</a:t>
            </a:r>
          </a:p>
          <a:p>
            <a:pPr algn="just" eaLnBrk="1" hangingPunct="1"/>
            <a:r>
              <a:rPr lang="en-US" b="1" dirty="0" smtClean="0">
                <a:latin typeface="Times New Roman" pitchFamily="18" charset="0"/>
                <a:cs typeface="Times New Roman" pitchFamily="18" charset="0"/>
              </a:rPr>
              <a:t>Examination System (NTS etc.)</a:t>
            </a:r>
          </a:p>
          <a:p>
            <a:pPr eaLnBrk="1" hangingPunct="1"/>
            <a:endParaRPr lang="en-US" b="1" dirty="0" smtClean="0">
              <a:solidFill>
                <a:schemeClr val="accent2"/>
              </a:solidFill>
              <a:latin typeface="Times New Roman" pitchFamily="18" charset="0"/>
              <a:cs typeface="Times New Roman" pitchFamily="18" charset="0"/>
            </a:endParaRPr>
          </a:p>
          <a:p>
            <a:pPr eaLnBrk="1" hangingPunct="1"/>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152400"/>
            <a:ext cx="8229600" cy="838200"/>
          </a:xfrm>
        </p:spPr>
        <p:txBody>
          <a:bodyPr/>
          <a:lstStyle/>
          <a:p>
            <a:pPr algn="r" eaLnBrk="1" hangingPunct="1"/>
            <a:r>
              <a:rPr lang="en-US" sz="3600" b="1" dirty="0" smtClean="0">
                <a:latin typeface="Times New Roman" pitchFamily="18" charset="0"/>
                <a:cs typeface="Times New Roman" pitchFamily="18" charset="0"/>
              </a:rPr>
              <a:t>Continued…</a:t>
            </a:r>
          </a:p>
        </p:txBody>
      </p:sp>
      <p:sp>
        <p:nvSpPr>
          <p:cNvPr id="32771" name="Rectangle 3"/>
          <p:cNvSpPr>
            <a:spLocks noGrp="1" noChangeArrowheads="1"/>
          </p:cNvSpPr>
          <p:nvPr>
            <p:ph type="body" idx="1"/>
          </p:nvPr>
        </p:nvSpPr>
        <p:spPr>
          <a:xfrm>
            <a:off x="457200" y="1265238"/>
            <a:ext cx="8229600" cy="4525962"/>
          </a:xfrm>
        </p:spPr>
        <p:txBody>
          <a:bodyPr/>
          <a:lstStyle/>
          <a:p>
            <a:pPr algn="just" eaLnBrk="1" hangingPunct="1"/>
            <a:r>
              <a:rPr lang="en-US" b="1" dirty="0" smtClean="0">
                <a:latin typeface="Times New Roman" pitchFamily="18" charset="0"/>
                <a:cs typeface="Times New Roman" pitchFamily="18" charset="0"/>
              </a:rPr>
              <a:t>The approach taken by HEC is that Quality Assurance is something which is the responsibility of the respective institutions.</a:t>
            </a:r>
          </a:p>
          <a:p>
            <a:pPr algn="just" eaLnBrk="1" hangingPunct="1"/>
            <a:endParaRPr lang="en-US" b="1" dirty="0" smtClean="0">
              <a:latin typeface="Times New Roman" pitchFamily="18" charset="0"/>
              <a:cs typeface="Times New Roman" pitchFamily="18" charset="0"/>
            </a:endParaRPr>
          </a:p>
          <a:p>
            <a:pPr algn="just" eaLnBrk="1" hangingPunct="1"/>
            <a:r>
              <a:rPr lang="en-US" b="1" dirty="0" smtClean="0">
                <a:latin typeface="Times New Roman" pitchFamily="18" charset="0"/>
                <a:cs typeface="Times New Roman" pitchFamily="18" charset="0"/>
              </a:rPr>
              <a:t>The HEC would facilitate the process of Quality Assurance by providing quality assessment guidelines.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HEC-FAID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Improved Financial Aid System for HEC &amp; Partner Universities</a:t>
            </a:r>
          </a:p>
          <a:p>
            <a:r>
              <a:rPr lang="en-US" dirty="0" smtClean="0"/>
              <a:t>Create Financial Aid Offices at Universities and Build Staff Capacity</a:t>
            </a:r>
          </a:p>
          <a:p>
            <a:r>
              <a:rPr lang="en-US" dirty="0" smtClean="0"/>
              <a:t>Expanded Menu of Financial Aid Programs</a:t>
            </a:r>
          </a:p>
          <a:p>
            <a:r>
              <a:rPr lang="en-US" dirty="0" smtClean="0"/>
              <a:t>Up-to-date Management Systems</a:t>
            </a:r>
          </a:p>
          <a:p>
            <a:r>
              <a:rPr lang="en-US" dirty="0" smtClean="0"/>
              <a:t>Improved Communication Strategies</a:t>
            </a:r>
          </a:p>
          <a:p>
            <a:r>
              <a:rPr lang="en-US" dirty="0" smtClean="0"/>
              <a:t>Enhanced Service to Public</a:t>
            </a:r>
          </a:p>
          <a:p>
            <a:r>
              <a:rPr lang="en-US" dirty="0" smtClean="0"/>
              <a:t>Improved Accountability and Assessment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Fund Raising and Resource </a:t>
            </a:r>
            <a:r>
              <a:rPr lang="en-US" dirty="0" err="1" smtClean="0"/>
              <a:t>DevelopmentDevelop</a:t>
            </a:r>
            <a:r>
              <a:rPr lang="en-US" dirty="0" smtClean="0"/>
              <a:t> Capacity of HEC and Partner Universities to Raise Private Funds</a:t>
            </a:r>
          </a:p>
          <a:p>
            <a:r>
              <a:rPr lang="en-US" dirty="0" smtClean="0"/>
              <a:t>Create Development  Offices at HEC and Universities and Build Staff Capacity</a:t>
            </a:r>
          </a:p>
          <a:p>
            <a:r>
              <a:rPr lang="en-US" dirty="0" smtClean="0"/>
              <a:t>Adapt International Best Practices to Pakistani Context</a:t>
            </a:r>
          </a:p>
          <a:p>
            <a:r>
              <a:rPr lang="en-US" dirty="0" smtClean="0"/>
              <a:t>Annual Goals for Fund Raising at HEC and Universities</a:t>
            </a:r>
          </a:p>
          <a:p>
            <a:r>
              <a:rPr lang="en-US" dirty="0" smtClean="0"/>
              <a:t>Implement Specific Fund Raising  Strategies</a:t>
            </a:r>
          </a:p>
          <a:p>
            <a:r>
              <a:rPr lang="en-US" dirty="0" smtClean="0"/>
              <a:t>Management Systems to Support  Fund Raising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Training and Study </a:t>
            </a:r>
            <a:r>
              <a:rPr lang="en-US" dirty="0" smtClean="0"/>
              <a:t>Tours Design</a:t>
            </a:r>
            <a:r>
              <a:rPr lang="en-US" dirty="0" smtClean="0"/>
              <a:t>  In-country Training Programs for Staff</a:t>
            </a:r>
          </a:p>
          <a:p>
            <a:r>
              <a:rPr lang="en-US" dirty="0" smtClean="0"/>
              <a:t>Support International Study Tours for  up to 75 Relevant Financial Aid and Development Staff</a:t>
            </a:r>
          </a:p>
          <a:p>
            <a:r>
              <a:rPr lang="en-US" dirty="0" smtClean="0"/>
              <a:t>Establish Productive  Links Between HEC and Universities and Leading International Universities and Funding Sources</a:t>
            </a:r>
          </a:p>
          <a:p>
            <a:r>
              <a:rPr lang="en-US" dirty="0" smtClean="0"/>
              <a:t>Seek Capacity Development Support from International  Professional Associations Dedicated to Financial Aid and Development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b="1" dirty="0" smtClean="0"/>
              <a:t>Quality Assurance at HEC</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	</a:t>
            </a:r>
            <a:endParaRPr lang="en-US" b="1" dirty="0"/>
          </a:p>
        </p:txBody>
      </p:sp>
      <p:sp>
        <p:nvSpPr>
          <p:cNvPr id="3" name="Content Placeholder 2"/>
          <p:cNvSpPr>
            <a:spLocks noGrp="1"/>
          </p:cNvSpPr>
          <p:nvPr>
            <p:ph idx="1"/>
          </p:nvPr>
        </p:nvSpPr>
        <p:spPr/>
        <p:txBody>
          <a:bodyPr/>
          <a:lstStyle/>
          <a:p>
            <a:r>
              <a:rPr lang="en-US" dirty="0" smtClean="0"/>
              <a:t>Pakistan Engineering Council</a:t>
            </a:r>
          </a:p>
          <a:p>
            <a:r>
              <a:rPr lang="en-US" dirty="0" smtClean="0"/>
              <a:t>Pakistan Medical and Dental Council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1261</Words>
  <Application>Microsoft Office PowerPoint</Application>
  <PresentationFormat>On-screen Show (4:3)</PresentationFormat>
  <Paragraphs>225</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Regulatory Administrative Institutions MPA 517</vt:lpstr>
      <vt:lpstr>Recap</vt:lpstr>
      <vt:lpstr>Today’s Lecture</vt:lpstr>
      <vt:lpstr>Objectives of Today's Lecture</vt:lpstr>
      <vt:lpstr>1. Globalization with respect  to Higher Education </vt:lpstr>
      <vt:lpstr>                                                Continued…</vt:lpstr>
      <vt:lpstr>Continued…</vt:lpstr>
      <vt:lpstr>Continued…</vt:lpstr>
      <vt:lpstr>Globalization</vt:lpstr>
      <vt:lpstr>Slide 10</vt:lpstr>
      <vt:lpstr>Paradigm Shift </vt:lpstr>
      <vt:lpstr>Paradigm Shift</vt:lpstr>
      <vt:lpstr>                                           Continued…</vt:lpstr>
      <vt:lpstr>                                                Continued…</vt:lpstr>
      <vt:lpstr>2. Quality Assurance Mechanism of HEC</vt:lpstr>
      <vt:lpstr>Continued…</vt:lpstr>
      <vt:lpstr>Continued…</vt:lpstr>
      <vt:lpstr>Continued…</vt:lpstr>
      <vt:lpstr>                                       Continued…</vt:lpstr>
      <vt:lpstr>                                                  Continued..</vt:lpstr>
      <vt:lpstr>                                        Continued…</vt:lpstr>
      <vt:lpstr>                                         Continued..</vt:lpstr>
      <vt:lpstr>                                                       Continued…</vt:lpstr>
      <vt:lpstr>Quality Assurance System at HEC</vt:lpstr>
      <vt:lpstr>                                      Continued…</vt:lpstr>
      <vt:lpstr>                                         Continued…</vt:lpstr>
      <vt:lpstr>Continued…</vt:lpstr>
      <vt:lpstr>Continued…</vt:lpstr>
      <vt:lpstr>Continued…</vt:lpstr>
      <vt:lpstr>Continued…</vt:lpstr>
      <vt:lpstr>HEC-FAID </vt:lpstr>
      <vt:lpstr>Slide 32</vt:lpstr>
      <vt:lpstr>Slide 33</vt:lpstr>
      <vt:lpstr>Today’s Lecture</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52</cp:revision>
  <dcterms:created xsi:type="dcterms:W3CDTF">2006-08-16T00:00:00Z</dcterms:created>
  <dcterms:modified xsi:type="dcterms:W3CDTF">2014-06-21T11:10:06Z</dcterms:modified>
</cp:coreProperties>
</file>