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9" r:id="rId4"/>
    <p:sldId id="261" r:id="rId5"/>
    <p:sldId id="260" r:id="rId6"/>
    <p:sldId id="277" r:id="rId7"/>
    <p:sldId id="278" r:id="rId8"/>
    <p:sldId id="262" r:id="rId9"/>
    <p:sldId id="267" r:id="rId10"/>
    <p:sldId id="268" r:id="rId11"/>
    <p:sldId id="269" r:id="rId12"/>
    <p:sldId id="279" r:id="rId13"/>
    <p:sldId id="270" r:id="rId14"/>
    <p:sldId id="271" r:id="rId15"/>
    <p:sldId id="272" r:id="rId16"/>
    <p:sldId id="273" r:id="rId17"/>
    <p:sldId id="274" r:id="rId18"/>
    <p:sldId id="263" r:id="rId19"/>
    <p:sldId id="264" r:id="rId20"/>
    <p:sldId id="265" r:id="rId21"/>
    <p:sldId id="275"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523259-0B24-42EF-9D7A-1A9AED0FDEF0}" type="datetimeFigureOut">
              <a:rPr lang="en-US" smtClean="0"/>
              <a:t>6/21/2014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AFFF96-8144-408C-9162-E9F25873A63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A54171-31F0-443C-ABD0-01A2F1C121A2}"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BB4639-E22D-44F4-99E3-D034A3627A29}"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CF163-2B05-4784-9FFB-4C6496674D1F}"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397ED2-8632-4795-B9C5-DEADEE01656F}" type="datetime1">
              <a:rPr lang="en-US" smtClean="0"/>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6633FE-F0C6-4510-B542-87926664190F}" type="datetime1">
              <a:rPr lang="en-US" smtClean="0"/>
              <a:t>6/21/2014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ED842D-6CD3-46D6-8E76-9CBBF20A73CC}" type="datetime1">
              <a:rPr lang="en-US" smtClean="0"/>
              <a:t>6/21/2014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5D0E49-9A4B-4581-8F34-77E0B2AEEFEA}" type="datetime1">
              <a:rPr lang="en-US" smtClean="0"/>
              <a:t>6/21/2014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E5E00A-1820-4CB6-AE91-F1A8D98EAFD6}" type="datetime1">
              <a:rPr lang="en-US" smtClean="0"/>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D711D2-C4F6-4A68-9045-F2D8BD48055D}" type="datetime1">
              <a:rPr lang="en-US" smtClean="0"/>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99EAB8-18D2-4002-A003-2F27683B2FEB}"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980DCB-0B18-4E47-A27E-6C7E97FC2A89}"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45DA81-120D-41AD-894B-38F82AD8AB32}" type="datetime1">
              <a:rPr lang="en-US" smtClean="0"/>
              <a:t>6/21/2014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lstStyle/>
          <a:p>
            <a:pPr algn="r"/>
            <a:r>
              <a:rPr lang="en-US" b="1" dirty="0" smtClean="0">
                <a:solidFill>
                  <a:schemeClr val="tx1"/>
                </a:solidFill>
              </a:rPr>
              <a:t>Lecture-17</a:t>
            </a:r>
            <a:endParaRPr lang="en-US" dirty="0" smtClean="0"/>
          </a:p>
          <a:p>
            <a:pPr algn="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normAutofit fontScale="85000" lnSpcReduction="20000"/>
          </a:bodyPr>
          <a:lstStyle/>
          <a:p>
            <a:pPr algn="just"/>
            <a:r>
              <a:rPr lang="en-US" dirty="0" smtClean="0"/>
              <a:t>The Ministry of Foreign Affairs is a Pakistan Government's federal and executive level ministry responsible for international and Foreign Affairs of Pakistan. </a:t>
            </a:r>
          </a:p>
          <a:p>
            <a:pPr algn="just"/>
            <a:endParaRPr lang="en-US" dirty="0" smtClean="0"/>
          </a:p>
          <a:p>
            <a:pPr algn="just"/>
            <a:r>
              <a:rPr lang="en-US" dirty="0" smtClean="0"/>
              <a:t>The ministry was created in 1947, and was one of the first ministries to be established. The executive and political figure heading the Foreign Ministry is the Foreign Minister.</a:t>
            </a:r>
          </a:p>
          <a:p>
            <a:pPr algn="just"/>
            <a:endParaRPr lang="en-US" dirty="0" smtClean="0"/>
          </a:p>
          <a:p>
            <a:pPr algn="just"/>
            <a:r>
              <a:rPr lang="en-US" dirty="0" smtClean="0"/>
              <a:t>The Foreign Ministry is currently headed by Prime Minister of Pakistan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pPr algn="r"/>
            <a:r>
              <a:rPr lang="en-US" b="1" dirty="0" smtClean="0"/>
              <a:t>Foreign Policy Objectives</a:t>
            </a:r>
            <a:r>
              <a:rPr lang="en-US" dirty="0" smtClean="0"/>
              <a:t/>
            </a:r>
            <a:br>
              <a:rPr lang="en-US" dirty="0" smtClean="0"/>
            </a:br>
            <a:endParaRPr lang="en-US" dirty="0"/>
          </a:p>
        </p:txBody>
      </p:sp>
      <p:sp>
        <p:nvSpPr>
          <p:cNvPr id="3" name="Content Placeholder 2"/>
          <p:cNvSpPr>
            <a:spLocks noGrp="1"/>
          </p:cNvSpPr>
          <p:nvPr>
            <p:ph idx="1"/>
          </p:nvPr>
        </p:nvSpPr>
        <p:spPr>
          <a:xfrm>
            <a:off x="457200" y="838200"/>
            <a:ext cx="8229600" cy="5715000"/>
          </a:xfrm>
        </p:spPr>
        <p:txBody>
          <a:bodyPr>
            <a:normAutofit fontScale="55000" lnSpcReduction="20000"/>
          </a:bodyPr>
          <a:lstStyle/>
          <a:p>
            <a:pPr algn="just"/>
            <a:endParaRPr lang="en-US" dirty="0" smtClean="0"/>
          </a:p>
          <a:p>
            <a:pPr algn="just"/>
            <a:r>
              <a:rPr lang="en-US" dirty="0" smtClean="0"/>
              <a:t>In light of the guiding principles laid down by the founding fathers and the constitution as also aspirations of the people of Pakistan, the objectives of foreign policy can be summarized as under:</a:t>
            </a:r>
          </a:p>
          <a:p>
            <a:pPr algn="just"/>
            <a:endParaRPr lang="en-US" dirty="0" smtClean="0"/>
          </a:p>
          <a:p>
            <a:pPr algn="just"/>
            <a:r>
              <a:rPr lang="en-US" dirty="0" smtClean="0"/>
              <a:t>Promotion Pakistan as a dynamic, progressive, moderate, and democratic Islamic country.</a:t>
            </a:r>
          </a:p>
          <a:p>
            <a:pPr algn="just"/>
            <a:endParaRPr lang="en-US" dirty="0" smtClean="0"/>
          </a:p>
          <a:p>
            <a:pPr algn="just"/>
            <a:r>
              <a:rPr lang="en-US" dirty="0" smtClean="0"/>
              <a:t>Developing friendly relations with all countries of the world, especially major powers and immediate </a:t>
            </a:r>
            <a:r>
              <a:rPr lang="en-US" dirty="0" err="1" smtClean="0"/>
              <a:t>neighbours</a:t>
            </a:r>
            <a:r>
              <a:rPr lang="en-US" dirty="0" smtClean="0"/>
              <a:t>.</a:t>
            </a:r>
          </a:p>
          <a:p>
            <a:pPr algn="just"/>
            <a:endParaRPr lang="en-US" dirty="0" smtClean="0"/>
          </a:p>
          <a:p>
            <a:pPr algn="just"/>
            <a:r>
              <a:rPr lang="en-US" dirty="0" smtClean="0"/>
              <a:t>Safeguarding national security and geo-strategic interests, including Kashmir.</a:t>
            </a:r>
          </a:p>
          <a:p>
            <a:pPr algn="just"/>
            <a:endParaRPr lang="en-US" dirty="0" smtClean="0"/>
          </a:p>
          <a:p>
            <a:pPr algn="just"/>
            <a:r>
              <a:rPr lang="en-US" dirty="0" smtClean="0"/>
              <a:t>Consolidating our commercial and economic cooperation with international community.</a:t>
            </a:r>
          </a:p>
          <a:p>
            <a:pPr algn="just"/>
            <a:endParaRPr lang="en-US" dirty="0" smtClean="0"/>
          </a:p>
          <a:p>
            <a:pPr algn="just"/>
            <a:r>
              <a:rPr lang="en-US" dirty="0" smtClean="0"/>
              <a:t>Safeguarding the interests of Pakistani Diaspora abroad.</a:t>
            </a:r>
          </a:p>
          <a:p>
            <a:pPr algn="just"/>
            <a:endParaRPr lang="en-US" dirty="0" smtClean="0"/>
          </a:p>
          <a:p>
            <a:pPr algn="just"/>
            <a:r>
              <a:rPr lang="en-US" dirty="0" smtClean="0"/>
              <a:t>Ensuring optimal utilization of national resources for regional and international cooperation.</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Attached Departments</a:t>
            </a:r>
            <a:endParaRPr lang="en-US" b="1" dirty="0"/>
          </a:p>
        </p:txBody>
      </p:sp>
      <p:sp>
        <p:nvSpPr>
          <p:cNvPr id="3" name="Content Placeholder 2"/>
          <p:cNvSpPr>
            <a:spLocks noGrp="1"/>
          </p:cNvSpPr>
          <p:nvPr>
            <p:ph idx="1"/>
          </p:nvPr>
        </p:nvSpPr>
        <p:spPr/>
        <p:txBody>
          <a:bodyPr/>
          <a:lstStyle/>
          <a:p>
            <a:pPr algn="just"/>
            <a:r>
              <a:rPr lang="en-US" sz="2400" b="1" dirty="0" smtClean="0"/>
              <a:t>DEPARTMENT OF ARCHAEOLOGY AND MUSEUMS</a:t>
            </a:r>
          </a:p>
          <a:p>
            <a:pPr algn="just"/>
            <a:r>
              <a:rPr lang="en-US" sz="2400" b="1" dirty="0" smtClean="0"/>
              <a:t>CENTRAL BOARD OF FILM CENSORS</a:t>
            </a:r>
          </a:p>
          <a:p>
            <a:pPr algn="just"/>
            <a:endParaRPr lang="en-US" sz="2400" b="1" dirty="0" smtClean="0"/>
          </a:p>
          <a:p>
            <a:pPr lvl="1" algn="just"/>
            <a:r>
              <a:rPr lang="en-US" sz="2000" b="1" dirty="0" smtClean="0"/>
              <a:t>Other Linked Departments</a:t>
            </a:r>
          </a:p>
          <a:p>
            <a:pPr lvl="2" algn="just"/>
            <a:r>
              <a:rPr lang="en-US" sz="1600" b="1" dirty="0" smtClean="0"/>
              <a:t>PAKISTAN NATIONAL COUNCIL OF THE ARTS (PNCA)</a:t>
            </a:r>
          </a:p>
          <a:p>
            <a:pPr lvl="2" algn="just"/>
            <a:r>
              <a:rPr lang="en-US" sz="1600" b="1" dirty="0" smtClean="0"/>
              <a:t>NATIONAL INSTITUTE OF FOLK &amp; TRADITIONAL HERITAGE (LOK VIRSA)</a:t>
            </a:r>
          </a:p>
          <a:p>
            <a:pPr lvl="2" algn="just"/>
            <a:r>
              <a:rPr lang="en-US" sz="1600" b="1" dirty="0" smtClean="0"/>
              <a:t>IQBAL ACADEMY</a:t>
            </a:r>
          </a:p>
          <a:p>
            <a:pPr lvl="2" algn="just"/>
            <a:r>
              <a:rPr lang="en-US" sz="1600" b="1" dirty="0" smtClean="0"/>
              <a:t>QUAID-I-AZAM ACADEMY</a:t>
            </a:r>
          </a:p>
          <a:p>
            <a:pPr lvl="2" algn="just"/>
            <a:endParaRPr lang="en-US" sz="1600" b="1"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pPr lvl="1"/>
            <a:r>
              <a:rPr lang="en-US" dirty="0" smtClean="0"/>
              <a:t>Higher Education Commission</a:t>
            </a:r>
          </a:p>
          <a:p>
            <a:pPr lvl="1"/>
            <a:r>
              <a:rPr lang="en-US" dirty="0" smtClean="0"/>
              <a:t>Ministry of Environment</a:t>
            </a:r>
          </a:p>
          <a:p>
            <a:pPr lvl="2"/>
            <a:r>
              <a:rPr lang="en-US" dirty="0" smtClean="0"/>
              <a:t>Pakistan Environmental Protection Agency</a:t>
            </a:r>
          </a:p>
          <a:p>
            <a:pPr lvl="2"/>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 in Pakistan</a:t>
            </a:r>
            <a:endParaRPr lang="en-US" dirty="0"/>
          </a:p>
        </p:txBody>
      </p:sp>
      <p:sp>
        <p:nvSpPr>
          <p:cNvPr id="3" name="Content Placeholder 2"/>
          <p:cNvSpPr>
            <a:spLocks noGrp="1"/>
          </p:cNvSpPr>
          <p:nvPr>
            <p:ph idx="1"/>
          </p:nvPr>
        </p:nvSpPr>
        <p:spPr/>
        <p:txBody>
          <a:bodyPr>
            <a:normAutofit fontScale="55000" lnSpcReduction="20000"/>
          </a:bodyPr>
          <a:lstStyle/>
          <a:p>
            <a:pPr algn="just"/>
            <a:r>
              <a:rPr lang="en-US" dirty="0" smtClean="0"/>
              <a:t>In Pakistan, gender discrimination in education occurs amongst the poorest households but is non-existent amongst rich households</a:t>
            </a:r>
            <a:r>
              <a:rPr lang="en-US" dirty="0" smtClean="0"/>
              <a:t>.</a:t>
            </a:r>
            <a:endParaRPr lang="en-US" baseline="30000" dirty="0" smtClean="0"/>
          </a:p>
          <a:p>
            <a:pPr algn="just"/>
            <a:endParaRPr lang="en-US" baseline="30000" dirty="0" smtClean="0"/>
          </a:p>
          <a:p>
            <a:pPr algn="just"/>
            <a:r>
              <a:rPr lang="en-US" dirty="0" smtClean="0"/>
              <a:t> Only 18% of Pakistani women have received 10 years or more of schooling</a:t>
            </a:r>
            <a:r>
              <a:rPr lang="en-US" dirty="0" smtClean="0"/>
              <a:t>.</a:t>
            </a:r>
            <a:endParaRPr lang="en-US" baseline="30000" dirty="0" smtClean="0"/>
          </a:p>
          <a:p>
            <a:pPr algn="just"/>
            <a:endParaRPr lang="en-US" baseline="30000" dirty="0" smtClean="0"/>
          </a:p>
          <a:p>
            <a:pPr algn="just"/>
            <a:r>
              <a:rPr lang="en-US" dirty="0" smtClean="0"/>
              <a:t> Among other criticisms the Pakistani education system faces is the gender disparity in enrollment levels. However, in recent years some progress has been made in trying to fix this problem. In 1990-91, the female to male ratio (F/M ratio) of enrollment was 0.47 for primary level of education. </a:t>
            </a:r>
            <a:endParaRPr lang="en-US" dirty="0" smtClean="0"/>
          </a:p>
          <a:p>
            <a:pPr algn="just"/>
            <a:endParaRPr lang="en-US" dirty="0" smtClean="0"/>
          </a:p>
          <a:p>
            <a:pPr algn="just"/>
            <a:r>
              <a:rPr lang="en-US" dirty="0" smtClean="0"/>
              <a:t>It </a:t>
            </a:r>
            <a:r>
              <a:rPr lang="en-US" dirty="0" smtClean="0"/>
              <a:t>reached to 0.74 in 1999-2000, showing the F/M ratio has improved by 57.44% within the decade. </a:t>
            </a:r>
            <a:endParaRPr lang="en-US" dirty="0" smtClean="0"/>
          </a:p>
          <a:p>
            <a:pPr algn="just"/>
            <a:endParaRPr lang="en-US" dirty="0" smtClean="0"/>
          </a:p>
          <a:p>
            <a:pPr algn="just"/>
            <a:r>
              <a:rPr lang="en-US" dirty="0" smtClean="0"/>
              <a:t>For </a:t>
            </a:r>
            <a:r>
              <a:rPr lang="en-US" dirty="0" smtClean="0"/>
              <a:t>the middle level of education it was 0.42 in the start of decade and increased to 0.68 by the end of decade, so it has improved almost 62%. In both cases the gender disparity is decreased but relatively more rapidly at middle level</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Literacy_Rate_Pak.jpg"/>
          <p:cNvPicPr>
            <a:picLocks noGrp="1" noChangeAspect="1"/>
          </p:cNvPicPr>
          <p:nvPr>
            <p:ph idx="1"/>
          </p:nvPr>
        </p:nvPicPr>
        <p:blipFill>
          <a:blip r:embed="rId2" cstate="print"/>
          <a:stretch>
            <a:fillRect/>
          </a:stretch>
        </p:blipFill>
        <p:spPr>
          <a:xfrm>
            <a:off x="457200" y="609600"/>
            <a:ext cx="8229599" cy="5516563"/>
          </a:xfrm>
          <a:prstGeom prst="rect">
            <a:avLst/>
          </a:prstGeom>
          <a:ln w="88900" cap="sq" cmpd="thickThin">
            <a:solidFill>
              <a:srgbClr val="000000"/>
            </a:solidFill>
            <a:prstDash val="solid"/>
            <a:miter lim="800000"/>
          </a:ln>
          <a:effectLst>
            <a:innerShdw blurRad="76200">
              <a:srgbClr val="000000"/>
            </a:innerShdw>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62000"/>
          </a:xfrm>
        </p:spPr>
        <p:txBody>
          <a:bodyPr>
            <a:normAutofit fontScale="90000"/>
          </a:bodyPr>
          <a:lstStyle/>
          <a:p>
            <a:pPr lvl="1" algn="r" rtl="0">
              <a:spcBef>
                <a:spcPct val="0"/>
              </a:spcBef>
            </a:pPr>
            <a:r>
              <a:rPr lang="en-US" sz="3200" b="1" dirty="0" smtClean="0"/>
              <a:t>Higher Education Commission</a:t>
            </a:r>
            <a:br>
              <a:rPr lang="en-US" sz="3200" b="1" dirty="0" smtClean="0"/>
            </a:br>
            <a:endParaRPr lang="en-US" sz="3200" b="1" dirty="0"/>
          </a:p>
        </p:txBody>
      </p:sp>
      <p:sp>
        <p:nvSpPr>
          <p:cNvPr id="3" name="Content Placeholder 2"/>
          <p:cNvSpPr>
            <a:spLocks noGrp="1"/>
          </p:cNvSpPr>
          <p:nvPr>
            <p:ph idx="1"/>
          </p:nvPr>
        </p:nvSpPr>
        <p:spPr>
          <a:xfrm>
            <a:off x="457200" y="1219200"/>
            <a:ext cx="8229600" cy="4906963"/>
          </a:xfrm>
        </p:spPr>
        <p:txBody>
          <a:bodyPr/>
          <a:lstStyle/>
          <a:p>
            <a:pPr algn="just"/>
            <a:r>
              <a:rPr lang="en-US" dirty="0" smtClean="0"/>
              <a:t>The Higher Education Commission of Pakistan is an independent, autonomous, and constitutionally established institution of primary funding, overseeing, regulating, and accrediting the higher education efforts in Pakistan.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University Grants Commission</a:t>
            </a:r>
            <a:endParaRPr lang="en-US" b="1" dirty="0"/>
          </a:p>
        </p:txBody>
      </p:sp>
      <p:sp>
        <p:nvSpPr>
          <p:cNvPr id="3" name="Content Placeholder 2"/>
          <p:cNvSpPr>
            <a:spLocks noGrp="1"/>
          </p:cNvSpPr>
          <p:nvPr>
            <p:ph idx="1"/>
          </p:nvPr>
        </p:nvSpPr>
        <p:spPr>
          <a:xfrm>
            <a:off x="457200" y="1295400"/>
            <a:ext cx="8229600" cy="4830763"/>
          </a:xfrm>
        </p:spPr>
        <p:txBody>
          <a:bodyPr>
            <a:normAutofit fontScale="85000" lnSpcReduction="20000"/>
          </a:bodyPr>
          <a:lstStyle/>
          <a:p>
            <a:pPr algn="just"/>
            <a:r>
              <a:rPr lang="en-US" dirty="0" smtClean="0"/>
              <a:t>Preceded by the University Grants Commission (UGC) in 2002 by a constitutional amendment, the universities were formerly accredited by the UGC established in 1947; the institution was revised 1974 and came its modern form in 2002 with additional executive reforms granted by the constitution. </a:t>
            </a:r>
          </a:p>
          <a:p>
            <a:endParaRPr lang="en-US" dirty="0" smtClean="0"/>
          </a:p>
          <a:p>
            <a:pPr algn="just"/>
            <a:r>
              <a:rPr lang="en-US" dirty="0" smtClean="0"/>
              <a:t>Under a new and revised reforms, the HEC is made responsible for formulating higher education policy and quality assurance to meet the international standards as well as providing accrediting academic degrees, development of new institutions, and uplift of existing institutions in Pakistan.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HEC</a:t>
            </a:r>
            <a:endParaRPr lang="en-US" b="1" dirty="0"/>
          </a:p>
        </p:txBody>
      </p:sp>
      <p:sp>
        <p:nvSpPr>
          <p:cNvPr id="3" name="Content Placeholder 2"/>
          <p:cNvSpPr>
            <a:spLocks noGrp="1"/>
          </p:cNvSpPr>
          <p:nvPr>
            <p:ph idx="1"/>
          </p:nvPr>
        </p:nvSpPr>
        <p:spPr/>
        <p:txBody>
          <a:bodyPr>
            <a:normAutofit fontScale="85000" lnSpcReduction="10000"/>
          </a:bodyPr>
          <a:lstStyle/>
          <a:p>
            <a:pPr algn="just"/>
            <a:r>
              <a:rPr lang="en-US" dirty="0" smtClean="0"/>
              <a:t>The HEC also facilitated the development of higher educational system in the country with main purpose of upgrading the universities and colleges in the country to be focal point of the high learning of education, research, and development.</a:t>
            </a:r>
          </a:p>
          <a:p>
            <a:endParaRPr lang="en-US" dirty="0" smtClean="0"/>
          </a:p>
          <a:p>
            <a:pPr algn="just"/>
            <a:r>
              <a:rPr lang="en-US" dirty="0" smtClean="0"/>
              <a:t> Over the several years, the HEC plays an important and leading role towards building a knowledge based economy in Pakistan by giving out hundreds of doctoral scholarships for education abroad every year</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1024px-Literacy_Pak_Provinces.jpg"/>
          <p:cNvPicPr>
            <a:picLocks noGrp="1" noChangeAspect="1"/>
          </p:cNvPicPr>
          <p:nvPr>
            <p:ph idx="1"/>
          </p:nvPr>
        </p:nvPicPr>
        <p:blipFill>
          <a:blip r:embed="rId2" cstate="print"/>
          <a:stretch>
            <a:fillRect/>
          </a:stretch>
        </p:blipFill>
        <p:spPr>
          <a:xfrm>
            <a:off x="457200" y="609600"/>
            <a:ext cx="8229600" cy="5507881"/>
          </a:xfrm>
          <a:prstGeom prst="rect">
            <a:avLst/>
          </a:prstGeom>
          <a:ln w="228600" cap="sq" cmpd="thickThin">
            <a:solidFill>
              <a:srgbClr val="000000"/>
            </a:solidFill>
            <a:prstDash val="solid"/>
            <a:miter lim="800000"/>
          </a:ln>
          <a:effectLst>
            <a:innerShdw blurRad="76200">
              <a:srgbClr val="000000"/>
            </a:innerShdw>
          </a:effectLst>
        </p:spPr>
      </p:pic>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800px-Literacy_Federal_Areas_Pakistan.jpg"/>
          <p:cNvPicPr>
            <a:picLocks noGrp="1" noChangeAspect="1"/>
          </p:cNvPicPr>
          <p:nvPr>
            <p:ph idx="1"/>
          </p:nvPr>
        </p:nvPicPr>
        <p:blipFill>
          <a:blip r:embed="rId2" cstate="print"/>
          <a:stretch>
            <a:fillRect/>
          </a:stretch>
        </p:blipFill>
        <p:spPr>
          <a:xfrm>
            <a:off x="457200" y="533400"/>
            <a:ext cx="8153400" cy="55927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31838"/>
          </a:xfrm>
        </p:spPr>
        <p:txBody>
          <a:bodyPr>
            <a:normAutofit fontScale="90000"/>
          </a:bodyPr>
          <a:lstStyle/>
          <a:p>
            <a:pPr algn="r"/>
            <a:r>
              <a:rPr lang="en-US" b="1" dirty="0" smtClean="0"/>
              <a:t>Governance in HEC</a:t>
            </a:r>
            <a:br>
              <a:rPr lang="en-US" b="1" dirty="0" smtClean="0"/>
            </a:br>
            <a:endParaRPr lang="en-US" b="1" dirty="0"/>
          </a:p>
        </p:txBody>
      </p:sp>
      <p:sp>
        <p:nvSpPr>
          <p:cNvPr id="3" name="Content Placeholder 2"/>
          <p:cNvSpPr>
            <a:spLocks noGrp="1"/>
          </p:cNvSpPr>
          <p:nvPr>
            <p:ph idx="1"/>
          </p:nvPr>
        </p:nvSpPr>
        <p:spPr>
          <a:xfrm>
            <a:off x="457200" y="1219200"/>
            <a:ext cx="8229600" cy="4906963"/>
          </a:xfrm>
        </p:spPr>
        <p:txBody>
          <a:bodyPr>
            <a:normAutofit fontScale="70000" lnSpcReduction="20000"/>
          </a:bodyPr>
          <a:lstStyle/>
          <a:p>
            <a:pPr algn="just"/>
            <a:r>
              <a:rPr lang="en-US" dirty="0" smtClean="0"/>
              <a:t>The HEC is governed and chaired by the appointed chairman who is assisted by the secretaries of education, science and technology, telecommunications, and information technology. </a:t>
            </a:r>
          </a:p>
          <a:p>
            <a:pPr algn="just"/>
            <a:endParaRPr lang="en-US" dirty="0" smtClean="0"/>
          </a:p>
          <a:p>
            <a:pPr algn="just"/>
            <a:r>
              <a:rPr lang="en-US" dirty="0" smtClean="0"/>
              <a:t>The Chairman and secretaries are assisted by the additional members who are appointed from the four provinces as well as university vice-chancellors. Other members are included from state and private-sector and executive director of the HEC.</a:t>
            </a:r>
          </a:p>
          <a:p>
            <a:endParaRPr lang="en-US" dirty="0" smtClean="0"/>
          </a:p>
          <a:p>
            <a:pPr algn="just"/>
            <a:r>
              <a:rPr lang="en-US" dirty="0" smtClean="0"/>
              <a:t>The Chairman of HEC is appointed by the Prime Minister of Pakistan for four tenured term based upon the requests and recommendations send by the Ministry of Education (</a:t>
            </a:r>
            <a:r>
              <a:rPr lang="en-US" dirty="0" err="1" smtClean="0"/>
              <a:t>MoEd</a:t>
            </a:r>
            <a:r>
              <a:rPr lang="en-US" dirty="0" smtClean="0"/>
              <a:t>).</a:t>
            </a:r>
          </a:p>
          <a:p>
            <a:pPr algn="just"/>
            <a:endParaRPr lang="en-US" dirty="0" smtClean="0"/>
          </a:p>
          <a:p>
            <a:pPr algn="just"/>
            <a:r>
              <a:rPr lang="en-US" dirty="0" smtClean="0"/>
              <a:t>According to HEC Ordinance altered in Constitution, the Prime Minister is the controlling authority of the HEC and the shortlisted names are to be forwarded to Him for the final say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Impact of Higher Education Reforms in Pakistan</a:t>
            </a:r>
            <a:br>
              <a:rPr lang="en-US" sz="2800" b="1" dirty="0" smtClean="0"/>
            </a:br>
            <a:endParaRPr lang="en-US" sz="2800" b="1" dirty="0"/>
          </a:p>
        </p:txBody>
      </p:sp>
      <p:sp>
        <p:nvSpPr>
          <p:cNvPr id="3" name="Content Placeholder 2"/>
          <p:cNvSpPr>
            <a:spLocks noGrp="1"/>
          </p:cNvSpPr>
          <p:nvPr>
            <p:ph idx="1"/>
          </p:nvPr>
        </p:nvSpPr>
        <p:spPr>
          <a:xfrm>
            <a:off x="457200" y="1219200"/>
            <a:ext cx="8229600" cy="5105400"/>
          </a:xfrm>
        </p:spPr>
        <p:txBody>
          <a:bodyPr>
            <a:normAutofit fontScale="62500" lnSpcReduction="20000"/>
          </a:bodyPr>
          <a:lstStyle/>
          <a:p>
            <a:pPr algn="just"/>
            <a:r>
              <a:rPr lang="en-US" dirty="0" smtClean="0"/>
              <a:t>Since the HEC's reforms have been carried out in 2002, HEC has received praise from the international higher education observers. Prof. Atta-</a:t>
            </a:r>
            <a:r>
              <a:rPr lang="en-US" dirty="0" err="1" smtClean="0"/>
              <a:t>ur_Rahman</a:t>
            </a:r>
            <a:r>
              <a:rPr lang="en-US" dirty="0" smtClean="0"/>
              <a:t>, founding Chairman of HEC, has received number of prestigious international awards for the remarkable transformation of the higher education sector under his leadership.</a:t>
            </a:r>
          </a:p>
          <a:p>
            <a:pPr algn="just"/>
            <a:endParaRPr lang="en-US" dirty="0" smtClean="0"/>
          </a:p>
          <a:p>
            <a:pPr algn="just"/>
            <a:r>
              <a:rPr lang="en-US" dirty="0" smtClean="0"/>
              <a:t>German academic, Dr. Wolfgang </a:t>
            </a:r>
            <a:r>
              <a:rPr lang="en-US" dirty="0" err="1" smtClean="0"/>
              <a:t>Voelter</a:t>
            </a:r>
            <a:r>
              <a:rPr lang="en-US" dirty="0" smtClean="0"/>
              <a:t> of </a:t>
            </a:r>
            <a:r>
              <a:rPr lang="en-US" dirty="0" err="1" smtClean="0"/>
              <a:t>Tübingen</a:t>
            </a:r>
            <a:r>
              <a:rPr lang="en-US" dirty="0" smtClean="0"/>
              <a:t> University in Germany over viewed the performance of HEC under the leadership of Prof. Atta-</a:t>
            </a:r>
            <a:r>
              <a:rPr lang="en-US" dirty="0" err="1" smtClean="0"/>
              <a:t>ur</a:t>
            </a:r>
            <a:r>
              <a:rPr lang="en-US" dirty="0" smtClean="0"/>
              <a:t>-</a:t>
            </a:r>
            <a:r>
              <a:rPr lang="en-US" dirty="0" err="1" smtClean="0"/>
              <a:t>Rahman</a:t>
            </a:r>
            <a:r>
              <a:rPr lang="en-US" dirty="0" smtClean="0"/>
              <a:t> and described the reforms in HEC as "A miracle happened.“</a:t>
            </a:r>
          </a:p>
          <a:p>
            <a:pPr algn="just"/>
            <a:endParaRPr lang="en-US" dirty="0" smtClean="0"/>
          </a:p>
          <a:p>
            <a:pPr algn="just"/>
            <a:r>
              <a:rPr lang="en-US" dirty="0" smtClean="0"/>
              <a:t> After teaching and visiting in 15 universities of Pakistan, </a:t>
            </a:r>
            <a:r>
              <a:rPr lang="en-US" dirty="0" err="1" smtClean="0"/>
              <a:t>Voelter</a:t>
            </a:r>
            <a:r>
              <a:rPr lang="en-US" dirty="0" smtClean="0"/>
              <a:t> wrote that the "scenario of education, science and technology in Pakistan has changed dramatically, as never before in the history of the country.</a:t>
            </a:r>
          </a:p>
          <a:p>
            <a:pPr algn="just"/>
            <a:endParaRPr lang="en-US" dirty="0" smtClean="0"/>
          </a:p>
          <a:p>
            <a:pPr algn="just"/>
            <a:r>
              <a:rPr lang="en-US" dirty="0" smtClean="0"/>
              <a:t> The chairperson of the Senate Standing Committee on Education recently announced the first 6 </a:t>
            </a:r>
            <a:r>
              <a:rPr lang="en-US" dirty="0" err="1" smtClean="0"/>
              <a:t>yearsof</a:t>
            </a:r>
            <a:r>
              <a:rPr lang="en-US" dirty="0" smtClean="0"/>
              <a:t> HEC under Prof. Atta-</a:t>
            </a:r>
            <a:r>
              <a:rPr lang="en-US" dirty="0" err="1" smtClean="0"/>
              <a:t>ur</a:t>
            </a:r>
            <a:r>
              <a:rPr lang="en-US" dirty="0" smtClean="0"/>
              <a:t>-</a:t>
            </a:r>
            <a:r>
              <a:rPr lang="en-US" dirty="0" err="1" smtClean="0"/>
              <a:t>Rahman</a:t>
            </a:r>
            <a:r>
              <a:rPr lang="en-US" dirty="0" smtClean="0"/>
              <a:t> as "Pakistan's golden period in higher education"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b="1" dirty="0" smtClean="0"/>
              <a:t>Impact of Higher Education Reforms in Pakistan</a:t>
            </a:r>
            <a:endParaRPr lang="en-US" sz="3200" dirty="0"/>
          </a:p>
        </p:txBody>
      </p:sp>
      <p:sp>
        <p:nvSpPr>
          <p:cNvPr id="3" name="Content Placeholder 2"/>
          <p:cNvSpPr>
            <a:spLocks noGrp="1"/>
          </p:cNvSpPr>
          <p:nvPr>
            <p:ph idx="1"/>
          </p:nvPr>
        </p:nvSpPr>
        <p:spPr>
          <a:xfrm>
            <a:off x="457200" y="1219200"/>
            <a:ext cx="8229600" cy="5410200"/>
          </a:xfrm>
        </p:spPr>
        <p:txBody>
          <a:bodyPr>
            <a:normAutofit fontScale="62500" lnSpcReduction="20000"/>
          </a:bodyPr>
          <a:lstStyle/>
          <a:p>
            <a:pPr algn="just"/>
            <a:r>
              <a:rPr lang="en-US" dirty="0" smtClean="0"/>
              <a:t>American academic Prof. Fred M. Hayward has also praised the reform process undertaken by Pakistan, admitting that "since 2002, a number of extraordinary changes have taken place.“</a:t>
            </a:r>
          </a:p>
          <a:p>
            <a:pPr algn="just"/>
            <a:endParaRPr lang="en-US" dirty="0" smtClean="0"/>
          </a:p>
          <a:p>
            <a:pPr algn="just"/>
            <a:r>
              <a:rPr lang="en-US" dirty="0" smtClean="0"/>
              <a:t>Hayward pointed our that "over the last six years almost 4,000 scholars have participated in PhD programs in Pakistan in which more than 600 students have studied in foreign PhD programs.“</a:t>
            </a:r>
          </a:p>
          <a:p>
            <a:pPr algn="just"/>
            <a:endParaRPr lang="en-US" dirty="0" smtClean="0"/>
          </a:p>
          <a:p>
            <a:pPr algn="just"/>
            <a:r>
              <a:rPr lang="en-US" dirty="0" smtClean="0"/>
              <a:t> The HEC instituted major upgrades for scientific laboratories, rehabilitating existing educational facilities, expanding the research support, and overseeing the development of one of the best digital libraries in the region.</a:t>
            </a:r>
          </a:p>
          <a:p>
            <a:pPr algn="just"/>
            <a:endParaRPr lang="en-US" dirty="0" smtClean="0"/>
          </a:p>
          <a:p>
            <a:pPr algn="just"/>
            <a:r>
              <a:rPr lang="en-US" dirty="0" smtClean="0"/>
              <a:t> Seeking to meeting the international standard, a quality assurance and accreditation process was also established, of which, ~95% of students sent </a:t>
            </a:r>
            <a:r>
              <a:rPr lang="en-US" dirty="0" err="1" smtClean="0"/>
              <a:t>sent</a:t>
            </a:r>
            <a:r>
              <a:rPr lang="en-US" dirty="0" smtClean="0"/>
              <a:t> abroad for training returned, an unusually high result for a developing country in response to improved salaries and working conditions at universities as well as bonding and strict follow-up by the commission, Fulbright, and others.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487362"/>
          </a:xfrm>
        </p:spPr>
        <p:txBody>
          <a:bodyPr>
            <a:normAutofit fontScale="90000"/>
          </a:bodyPr>
          <a:lstStyle/>
          <a:p>
            <a:pPr algn="r"/>
            <a:r>
              <a:rPr lang="en-US" b="1" dirty="0" smtClean="0"/>
              <a:t>Achievements</a:t>
            </a:r>
            <a:br>
              <a:rPr lang="en-US" b="1" dirty="0" smtClean="0"/>
            </a:br>
            <a:endParaRPr lang="en-US" dirty="0"/>
          </a:p>
        </p:txBody>
      </p:sp>
      <p:sp>
        <p:nvSpPr>
          <p:cNvPr id="3" name="Content Placeholder 2"/>
          <p:cNvSpPr>
            <a:spLocks noGrp="1"/>
          </p:cNvSpPr>
          <p:nvPr>
            <p:ph idx="1"/>
          </p:nvPr>
        </p:nvSpPr>
        <p:spPr>
          <a:xfrm>
            <a:off x="457200" y="1219200"/>
            <a:ext cx="8382000" cy="4800600"/>
          </a:xfrm>
        </p:spPr>
        <p:txBody>
          <a:bodyPr>
            <a:normAutofit fontScale="55000" lnSpcReduction="20000"/>
          </a:bodyPr>
          <a:lstStyle/>
          <a:p>
            <a:pPr algn="just"/>
            <a:endParaRPr lang="en-US" dirty="0" smtClean="0"/>
          </a:p>
          <a:p>
            <a:pPr algn="just"/>
            <a:r>
              <a:rPr lang="en-US" dirty="0" smtClean="0"/>
              <a:t>The creation of HEC has had a positive impact on higher education in Pakistan.</a:t>
            </a:r>
          </a:p>
          <a:p>
            <a:pPr algn="just"/>
            <a:endParaRPr lang="en-US" dirty="0" smtClean="0"/>
          </a:p>
          <a:p>
            <a:pPr algn="just"/>
            <a:r>
              <a:rPr lang="en-US" dirty="0" smtClean="0"/>
              <a:t>Established the finest Digital Library in Pakistan: Every student in every public sector university today has access to 45,000 textbooks research monographs from 220 international publishers as well as to 25,000 international research journals - regarded as one of the best digital libraries anywhere in the world.</a:t>
            </a:r>
          </a:p>
          <a:p>
            <a:pPr algn="just"/>
            <a:endParaRPr lang="en-US" dirty="0" smtClean="0"/>
          </a:p>
          <a:p>
            <a:pPr algn="just"/>
            <a:r>
              <a:rPr lang="en-US" dirty="0" smtClean="0"/>
              <a:t>Tripled University enrollment from 135,000 in the year 2003 to 400,000 in 2008.</a:t>
            </a:r>
          </a:p>
          <a:p>
            <a:pPr algn="just"/>
            <a:endParaRPr lang="en-US" dirty="0" smtClean="0"/>
          </a:p>
          <a:p>
            <a:pPr algn="just"/>
            <a:r>
              <a:rPr lang="en-US" dirty="0" smtClean="0"/>
              <a:t>Promoted research, resulting in huge expansion of international research publications from Pakistan from only 600 research papers/yr in 2003 to 4300 research papers in 2008.</a:t>
            </a:r>
          </a:p>
          <a:p>
            <a:pPr algn="just"/>
            <a:endParaRPr lang="en-US" dirty="0" smtClean="0"/>
          </a:p>
          <a:p>
            <a:pPr algn="just"/>
            <a:r>
              <a:rPr lang="en-US" dirty="0" smtClean="0"/>
              <a:t>During the 56 year period (1947–2003) not a single Pakistani university could be ranked among the top 600 universities in the world. Today 2 Pakistani universities ranked among top 200 World’s Technology Universities.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Achievements</a:t>
            </a:r>
            <a:endParaRPr lang="en-US" dirty="0"/>
          </a:p>
        </p:txBody>
      </p:sp>
      <p:sp>
        <p:nvSpPr>
          <p:cNvPr id="3" name="Content Placeholder 2"/>
          <p:cNvSpPr>
            <a:spLocks noGrp="1"/>
          </p:cNvSpPr>
          <p:nvPr>
            <p:ph idx="1"/>
          </p:nvPr>
        </p:nvSpPr>
        <p:spPr/>
        <p:txBody>
          <a:bodyPr/>
          <a:lstStyle/>
          <a:p>
            <a:pPr algn="just"/>
            <a:r>
              <a:rPr lang="en-US" dirty="0" smtClean="0"/>
              <a:t>About 5000 Ph.D. level scholarships awarded for study in technologically advanced countries (largest program in developing world) and some 3,000 indigenous Ph.D. scholarships have been awarded. The world’s largest Fulbright Scholarship program (US $ 150 million) launched with joint funding (HEC/USAID)</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Ministry of Environment</a:t>
            </a:r>
            <a:endParaRPr lang="en-US" b="1" dirty="0"/>
          </a:p>
        </p:txBody>
      </p:sp>
      <p:sp>
        <p:nvSpPr>
          <p:cNvPr id="3" name="Content Placeholder 2"/>
          <p:cNvSpPr>
            <a:spLocks noGrp="1"/>
          </p:cNvSpPr>
          <p:nvPr>
            <p:ph idx="1"/>
          </p:nvPr>
        </p:nvSpPr>
        <p:spPr/>
        <p:txBody>
          <a:bodyPr>
            <a:normAutofit fontScale="77500" lnSpcReduction="20000"/>
          </a:bodyPr>
          <a:lstStyle/>
          <a:p>
            <a:pPr algn="just"/>
            <a:r>
              <a:rPr lang="en-US" dirty="0" smtClean="0"/>
              <a:t>The Ministry of Environment (or </a:t>
            </a:r>
            <a:r>
              <a:rPr lang="en-US" dirty="0" err="1" smtClean="0"/>
              <a:t>MoE</a:t>
            </a:r>
            <a:r>
              <a:rPr lang="en-US" dirty="0" smtClean="0"/>
              <a:t>), is a Cabinet-level ministry of Government of Pakistan, tasked and primary responsible for planning, coordinating, promoting, protecting and overseeing the policy implementation of government sanctioned environmental and forestry </a:t>
            </a:r>
            <a:r>
              <a:rPr lang="en-US" dirty="0" err="1" smtClean="0"/>
              <a:t>programmes</a:t>
            </a:r>
            <a:r>
              <a:rPr lang="en-US" dirty="0" smtClean="0"/>
              <a:t> in the country. </a:t>
            </a:r>
          </a:p>
          <a:p>
            <a:endParaRPr lang="en-US" dirty="0" smtClean="0"/>
          </a:p>
          <a:p>
            <a:pPr algn="just"/>
            <a:r>
              <a:rPr lang="en-US" dirty="0" smtClean="0"/>
              <a:t>Its government activities includes conservation, survey of fauna, flora, forestry, wildlife (including Wildflowers); protection and prevention of pollution control. The </a:t>
            </a:r>
            <a:r>
              <a:rPr lang="en-US" dirty="0" err="1" smtClean="0"/>
              <a:t>MoE</a:t>
            </a:r>
            <a:r>
              <a:rPr lang="en-US" dirty="0" smtClean="0"/>
              <a:t> is also responsible for administrating and establishing the National Parks of Pakistan.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r"/>
            <a:r>
              <a:rPr lang="en-US" b="1" dirty="0" smtClean="0"/>
              <a:t>Ministry of Environment</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The </a:t>
            </a:r>
            <a:r>
              <a:rPr lang="en-US" dirty="0" err="1" smtClean="0"/>
              <a:t>MoE</a:t>
            </a:r>
            <a:r>
              <a:rPr lang="en-US" dirty="0" smtClean="0"/>
              <a:t> has also contained the separate and autonomous government department— Pakistan Environmental Protection Agency (Pakistan EPA).</a:t>
            </a:r>
          </a:p>
          <a:p>
            <a:endParaRPr lang="en-US" dirty="0" smtClean="0"/>
          </a:p>
          <a:p>
            <a:pPr algn="just"/>
            <a:r>
              <a:rPr lang="en-US" dirty="0" smtClean="0"/>
              <a:t>The EPA is a leading department of the </a:t>
            </a:r>
            <a:r>
              <a:rPr lang="en-US" dirty="0" err="1" smtClean="0"/>
              <a:t>MoE</a:t>
            </a:r>
            <a:r>
              <a:rPr lang="en-US" dirty="0" smtClean="0"/>
              <a:t>, usually tasked to handle the air pollution, radioactive waste management, promotion of civilian usage of environmental isotopes, while it also has the responsible to implementing and enforcing the Pakistan Environmental Protection Act in the country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8229600" cy="639762"/>
          </a:xfrm>
        </p:spPr>
        <p:txBody>
          <a:bodyPr>
            <a:normAutofit fontScale="90000"/>
          </a:bodyPr>
          <a:lstStyle/>
          <a:p>
            <a:pPr algn="r"/>
            <a:r>
              <a:rPr lang="en-US" b="1" dirty="0" smtClean="0"/>
              <a:t>Environmental Protection Agency</a:t>
            </a:r>
            <a:br>
              <a:rPr lang="en-US" b="1" dirty="0" smtClean="0"/>
            </a:br>
            <a:endParaRPr lang="en-US" b="1" dirty="0"/>
          </a:p>
        </p:txBody>
      </p:sp>
      <p:sp>
        <p:nvSpPr>
          <p:cNvPr id="3" name="Content Placeholder 2"/>
          <p:cNvSpPr>
            <a:spLocks noGrp="1"/>
          </p:cNvSpPr>
          <p:nvPr>
            <p:ph idx="1"/>
          </p:nvPr>
        </p:nvSpPr>
        <p:spPr>
          <a:xfrm>
            <a:off x="457200" y="1219200"/>
            <a:ext cx="8229600" cy="5334000"/>
          </a:xfrm>
        </p:spPr>
        <p:txBody>
          <a:bodyPr>
            <a:normAutofit fontScale="70000" lnSpcReduction="20000"/>
          </a:bodyPr>
          <a:lstStyle/>
          <a:p>
            <a:pPr algn="just"/>
            <a:r>
              <a:rPr lang="en-US" dirty="0" smtClean="0"/>
              <a:t>The Pakistan Environmental Protection Agency, sometimes known as Pak-EPA, is an executive agency Government of Pakistan managed by the Ministry of Climate Change (</a:t>
            </a:r>
            <a:r>
              <a:rPr lang="en-US" dirty="0" err="1" smtClean="0"/>
              <a:t>formly</a:t>
            </a:r>
            <a:r>
              <a:rPr lang="en-US" dirty="0" smtClean="0"/>
              <a:t> Ministry of Environment) .</a:t>
            </a:r>
          </a:p>
          <a:p>
            <a:pPr algn="just"/>
            <a:endParaRPr lang="en-US" dirty="0" smtClean="0"/>
          </a:p>
          <a:p>
            <a:pPr algn="just"/>
            <a:r>
              <a:rPr lang="en-US" dirty="0" smtClean="0"/>
              <a:t> The agency is charged with protecting human health and the environment by writing and enforcing regulation based on laws passed </a:t>
            </a:r>
            <a:r>
              <a:rPr lang="en-US" dirty="0" err="1" smtClean="0"/>
              <a:t>byParliament</a:t>
            </a:r>
            <a:r>
              <a:rPr lang="en-US" dirty="0" smtClean="0"/>
              <a:t>. The Pakistan Environmental Protection Act was passed in 1997 by the Parliament repealing the Pakistan Environmental Protection Ordinance 1983. </a:t>
            </a:r>
          </a:p>
          <a:p>
            <a:pPr algn="just"/>
            <a:endParaRPr lang="en-US" dirty="0" smtClean="0"/>
          </a:p>
          <a:p>
            <a:pPr algn="just"/>
            <a:r>
              <a:rPr lang="en-US" dirty="0" smtClean="0"/>
              <a:t>The agency was established under the 1983 Ordinance and saved in the 1997 Act. </a:t>
            </a:r>
          </a:p>
          <a:p>
            <a:pPr algn="just"/>
            <a:endParaRPr lang="en-US" dirty="0" smtClean="0"/>
          </a:p>
          <a:p>
            <a:pPr algn="just"/>
            <a:r>
              <a:rPr lang="en-US" dirty="0" smtClean="0"/>
              <a:t>The agency is led by an appointed director-general, who is appointed by the Prime Minister on the advice of the Minister for Environment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7543800" cy="731838"/>
          </a:xfrm>
        </p:spPr>
        <p:txBody>
          <a:bodyPr>
            <a:normAutofit fontScale="90000"/>
          </a:bodyPr>
          <a:lstStyle/>
          <a:p>
            <a:pPr algn="r"/>
            <a:r>
              <a:rPr lang="en-US" b="1" dirty="0" smtClean="0"/>
              <a:t>Summary</a:t>
            </a:r>
            <a:endParaRPr lang="en-US" b="1" dirty="0"/>
          </a:p>
        </p:txBody>
      </p:sp>
      <p:sp>
        <p:nvSpPr>
          <p:cNvPr id="3" name="Content Placeholder 2"/>
          <p:cNvSpPr>
            <a:spLocks noGrp="1"/>
          </p:cNvSpPr>
          <p:nvPr>
            <p:ph idx="1"/>
          </p:nvPr>
        </p:nvSpPr>
        <p:spPr/>
        <p:txBody>
          <a:bodyPr/>
          <a:lstStyle/>
          <a:p>
            <a:pPr lvl="1"/>
            <a:r>
              <a:rPr lang="en-US" dirty="0" smtClean="0"/>
              <a:t>Higher Education Commission</a:t>
            </a:r>
          </a:p>
          <a:p>
            <a:pPr lvl="1"/>
            <a:r>
              <a:rPr lang="en-US" dirty="0" smtClean="0"/>
              <a:t>Ministry of Environment</a:t>
            </a:r>
          </a:p>
          <a:p>
            <a:pPr lvl="2"/>
            <a:r>
              <a:rPr lang="en-US" dirty="0" smtClean="0"/>
              <a:t>Pakistan Environmental Protection Agency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normAutofit/>
          </a:bodyPr>
          <a:lstStyle/>
          <a:p>
            <a:r>
              <a:rPr lang="en-US" sz="2800" b="1" dirty="0" smtClean="0">
                <a:latin typeface="Times New Roman" pitchFamily="18" charset="0"/>
              </a:rPr>
              <a:t>QUALITY ASSURANCE SYSTEM OF HEC</a:t>
            </a:r>
            <a:endParaRPr lang="en-US" sz="2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TotalTime>
  <Words>1447</Words>
  <Application>Microsoft Office PowerPoint</Application>
  <PresentationFormat>On-screen Show (4:3)</PresentationFormat>
  <Paragraphs>137</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Regulatory Administrative Institutions MPA 517</vt:lpstr>
      <vt:lpstr>Recap</vt:lpstr>
      <vt:lpstr>Foreign Policy Objectives </vt:lpstr>
      <vt:lpstr>Attached Departments</vt:lpstr>
      <vt:lpstr>Today’s Lecture</vt:lpstr>
      <vt:lpstr>Education in Pakistan</vt:lpstr>
      <vt:lpstr>Slide 7</vt:lpstr>
      <vt:lpstr>Higher Education Commission </vt:lpstr>
      <vt:lpstr>University Grants Commission</vt:lpstr>
      <vt:lpstr>HEC</vt:lpstr>
      <vt:lpstr>Slide 11</vt:lpstr>
      <vt:lpstr>Slide 12</vt:lpstr>
      <vt:lpstr>Governance in HEC </vt:lpstr>
      <vt:lpstr>Impact of Higher Education Reforms in Pakistan </vt:lpstr>
      <vt:lpstr>Impact of Higher Education Reforms in Pakistan</vt:lpstr>
      <vt:lpstr>Achievements </vt:lpstr>
      <vt:lpstr>Achievements</vt:lpstr>
      <vt:lpstr>Ministry of Environment</vt:lpstr>
      <vt:lpstr>Ministry of Environment</vt:lpstr>
      <vt:lpstr>Environmental Protection Agency </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U</dc:creator>
  <cp:lastModifiedBy>NTS</cp:lastModifiedBy>
  <cp:revision>46</cp:revision>
  <dcterms:created xsi:type="dcterms:W3CDTF">2006-08-16T00:00:00Z</dcterms:created>
  <dcterms:modified xsi:type="dcterms:W3CDTF">2014-06-21T09:33:07Z</dcterms:modified>
</cp:coreProperties>
</file>