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1" r:id="rId6"/>
    <p:sldId id="262" r:id="rId7"/>
    <p:sldId id="265" r:id="rId8"/>
    <p:sldId id="277" r:id="rId9"/>
    <p:sldId id="263" r:id="rId10"/>
    <p:sldId id="264" r:id="rId11"/>
    <p:sldId id="266" r:id="rId12"/>
    <p:sldId id="267" r:id="rId13"/>
    <p:sldId id="268" r:id="rId14"/>
    <p:sldId id="269" r:id="rId15"/>
    <p:sldId id="282" r:id="rId16"/>
    <p:sldId id="283" r:id="rId17"/>
    <p:sldId id="270" r:id="rId18"/>
    <p:sldId id="278" r:id="rId19"/>
    <p:sldId id="271" r:id="rId20"/>
    <p:sldId id="279" r:id="rId21"/>
    <p:sldId id="272" r:id="rId22"/>
    <p:sldId id="273" r:id="rId23"/>
    <p:sldId id="280" r:id="rId24"/>
    <p:sldId id="274" r:id="rId25"/>
    <p:sldId id="281" r:id="rId26"/>
    <p:sldId id="275" r:id="rId27"/>
    <p:sldId id="27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B265A-0FBF-4A92-B901-63A622A4F377}" type="datetimeFigureOut">
              <a:rPr lang="en-US" smtClean="0"/>
              <a:t>6/21/2014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C3A24B-2427-460F-A4B9-00C0963DDB5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5FF723-D0D9-48F6-9D0B-1C37B74AE7CB}"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E9A16-662F-421D-8BBF-A52F429EE24C}"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E8E080-477A-4422-9C38-9D315FC8C635}"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30D894-CEE0-4DA0-BD93-09679D788FFF}"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44F903-7CEF-4DF5-9856-EDC5D4A4616C}" type="datetime1">
              <a:rPr lang="en-US" smtClean="0"/>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571F6F-BE7A-41FB-8395-A811086C22C8}" type="datetime1">
              <a:rPr lang="en-US" smtClean="0"/>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B05B4-8DBC-4715-AE60-740E2C7DD6B2}" type="datetime1">
              <a:rPr lang="en-US" smtClean="0"/>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2566AD-D5D9-42F2-908F-7E57446773EA}"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E77199-CA31-4034-80A2-55CF87006AD0}"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3E1AED-4C0D-45B8-BB26-73382D6754B4}"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B47CE6-81D8-48BF-A277-1B0D5F76B8EF}"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D80C6F-AEE8-4BE1-8EF7-E84630DDEC9B}" type="datetime1">
              <a:rPr lang="en-US" smtClean="0"/>
              <a:t>6/21/2014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Lecture-16</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Recap</a:t>
            </a:r>
            <a:endParaRPr lang="en-US" b="1" dirty="0"/>
          </a:p>
        </p:txBody>
      </p:sp>
      <p:sp>
        <p:nvSpPr>
          <p:cNvPr id="3" name="Content Placeholder 2"/>
          <p:cNvSpPr>
            <a:spLocks noGrp="1"/>
          </p:cNvSpPr>
          <p:nvPr>
            <p:ph idx="1"/>
          </p:nvPr>
        </p:nvSpPr>
        <p:spPr/>
        <p:txBody>
          <a:bodyPr/>
          <a:lstStyle/>
          <a:p>
            <a:pPr algn="just"/>
            <a:r>
              <a:rPr lang="en-US" dirty="0" smtClean="0"/>
              <a:t>The Federal Board of Revenue (more commonly known by its initials as FBR) is the semi-autonomous, supreme federal agency of Pakistan that is responsible for auditing, enforcing and collecting revenue for the government of Pakistan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Central Excise duties</a:t>
            </a:r>
            <a:endParaRPr lang="en-US" b="1" dirty="0"/>
          </a:p>
        </p:txBody>
      </p:sp>
      <p:sp>
        <p:nvSpPr>
          <p:cNvPr id="3" name="Content Placeholder 2"/>
          <p:cNvSpPr>
            <a:spLocks noGrp="1"/>
          </p:cNvSpPr>
          <p:nvPr>
            <p:ph idx="1"/>
          </p:nvPr>
        </p:nvSpPr>
        <p:spPr/>
        <p:txBody>
          <a:bodyPr>
            <a:normAutofit fontScale="62500" lnSpcReduction="20000"/>
          </a:bodyPr>
          <a:lstStyle/>
          <a:p>
            <a:pPr algn="just"/>
            <a:r>
              <a:rPr lang="en-US" dirty="0" smtClean="0"/>
              <a:t> Central Excise duties are </a:t>
            </a:r>
            <a:r>
              <a:rPr lang="en-US" dirty="0" err="1" smtClean="0"/>
              <a:t>leviable</a:t>
            </a:r>
            <a:r>
              <a:rPr lang="en-US" dirty="0" smtClean="0"/>
              <a:t> on a limited number of goods produced or manufactured, and services provided or rendered in Pakistan.</a:t>
            </a:r>
          </a:p>
          <a:p>
            <a:pPr algn="just"/>
            <a:endParaRPr lang="en-US" dirty="0" smtClean="0"/>
          </a:p>
          <a:p>
            <a:pPr algn="just"/>
            <a:r>
              <a:rPr lang="en-US" dirty="0" smtClean="0"/>
              <a:t> On most of the items Central Excise duty is charged on the basis of value or retail price. </a:t>
            </a:r>
          </a:p>
          <a:p>
            <a:pPr algn="just"/>
            <a:endParaRPr lang="en-US" dirty="0" smtClean="0"/>
          </a:p>
          <a:p>
            <a:pPr algn="just"/>
            <a:r>
              <a:rPr lang="en-US" dirty="0" smtClean="0"/>
              <a:t>Some items are, however, chargeable to duty on the basis of weight or quantity. </a:t>
            </a:r>
          </a:p>
          <a:p>
            <a:pPr algn="just"/>
            <a:endParaRPr lang="en-US" dirty="0" smtClean="0"/>
          </a:p>
          <a:p>
            <a:pPr algn="just"/>
            <a:r>
              <a:rPr lang="en-US" dirty="0" smtClean="0"/>
              <a:t>Classification of goods is done in accordance with the Harmonized Commodity Description and Coding system which is being used all over the world. </a:t>
            </a:r>
          </a:p>
          <a:p>
            <a:pPr algn="just"/>
            <a:endParaRPr lang="en-US" dirty="0" smtClean="0"/>
          </a:p>
          <a:p>
            <a:pPr algn="just"/>
            <a:r>
              <a:rPr lang="en-US" dirty="0" smtClean="0"/>
              <a:t>All exports are exempted from Central Excise Duty.</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Sales Tax</a:t>
            </a:r>
            <a:endParaRPr lang="en-US" b="1" dirty="0"/>
          </a:p>
        </p:txBody>
      </p:sp>
      <p:sp>
        <p:nvSpPr>
          <p:cNvPr id="3" name="Content Placeholder 2"/>
          <p:cNvSpPr>
            <a:spLocks noGrp="1"/>
          </p:cNvSpPr>
          <p:nvPr>
            <p:ph idx="1"/>
          </p:nvPr>
        </p:nvSpPr>
        <p:spPr/>
        <p:txBody>
          <a:bodyPr>
            <a:normAutofit fontScale="85000" lnSpcReduction="20000"/>
          </a:bodyPr>
          <a:lstStyle/>
          <a:p>
            <a:pPr algn="just">
              <a:buNone/>
            </a:pPr>
            <a:r>
              <a:rPr lang="en-US" dirty="0" smtClean="0"/>
              <a:t>Sales Tax is levied at various stages of economic activity at the rate of 15 per cent on:</a:t>
            </a:r>
          </a:p>
          <a:p>
            <a:pPr algn="just">
              <a:buNone/>
            </a:pPr>
            <a:endParaRPr lang="en-US" dirty="0" smtClean="0"/>
          </a:p>
          <a:p>
            <a:pPr lvl="1" algn="just"/>
            <a:r>
              <a:rPr lang="en-US" dirty="0" smtClean="0"/>
              <a:t>All goods imported into Pakistan, payable by the importers;</a:t>
            </a:r>
          </a:p>
          <a:p>
            <a:pPr lvl="1" algn="just"/>
            <a:r>
              <a:rPr lang="en-US" dirty="0" smtClean="0"/>
              <a:t>All supplies made in Pakistan by a registered person in the course of furtherance of any business carried on by him;</a:t>
            </a:r>
          </a:p>
          <a:p>
            <a:pPr lvl="1" algn="just"/>
            <a:r>
              <a:rPr lang="en-US" dirty="0" smtClean="0"/>
              <a:t>There is an in-built system of input tax adjustment and a registered person can make adjustment of tax paid at earlier stages against the tax payable by him on his supplies. </a:t>
            </a:r>
          </a:p>
          <a:p>
            <a:pPr lvl="1" algn="just"/>
            <a:r>
              <a:rPr lang="en-US" dirty="0" smtClean="0"/>
              <a:t>Thus the tax paid at any stage does not exceed 15% of the total sales price of the supplies.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Our Value System(1).png"/>
          <p:cNvPicPr>
            <a:picLocks noGrp="1" noChangeAspect="1"/>
          </p:cNvPicPr>
          <p:nvPr>
            <p:ph idx="1"/>
          </p:nvPr>
        </p:nvPicPr>
        <p:blipFill>
          <a:blip r:embed="rId2" cstate="print"/>
          <a:stretch>
            <a:fillRect/>
          </a:stretch>
        </p:blipFill>
        <p:spPr>
          <a:xfrm>
            <a:off x="1066800" y="838200"/>
            <a:ext cx="6858000" cy="5287963"/>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Ministry of Foreign Affairs</a:t>
            </a:r>
          </a:p>
          <a:p>
            <a:pPr lvl="0"/>
            <a:r>
              <a:rPr lang="en-US" dirty="0" smtClean="0"/>
              <a:t>Ministry of Culture and Sports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Ministry of Foreign Affairs</a:t>
            </a:r>
            <a:br>
              <a:rPr lang="en-US" b="1" dirty="0" smtClean="0"/>
            </a:b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Ministry of Foreign Affairs is a Pakistan Government's federal and executive level ministry responsible for international and Foreign Affairs of Pakistan. </a:t>
            </a:r>
          </a:p>
          <a:p>
            <a:pPr algn="just"/>
            <a:endParaRPr lang="en-US" dirty="0" smtClean="0"/>
          </a:p>
          <a:p>
            <a:pPr algn="just"/>
            <a:r>
              <a:rPr lang="en-US" dirty="0" smtClean="0"/>
              <a:t>The ministry was created in 1947, and was one of the first ministries to be established. The executive and political figure heading the Foreign Ministry is the Foreign Minister.</a:t>
            </a:r>
          </a:p>
          <a:p>
            <a:pPr algn="just"/>
            <a:endParaRPr lang="en-US" dirty="0" smtClean="0"/>
          </a:p>
          <a:p>
            <a:pPr algn="just"/>
            <a:r>
              <a:rPr lang="en-US" dirty="0" smtClean="0"/>
              <a:t>The Foreign Ministry is currently headed by Prime Minister of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85800"/>
          </a:xfrm>
        </p:spPr>
        <p:txBody>
          <a:bodyPr>
            <a:normAutofit fontScale="90000"/>
          </a:bodyPr>
          <a:lstStyle/>
          <a:p>
            <a:pPr algn="r"/>
            <a:r>
              <a:rPr lang="en-US" b="1" dirty="0" smtClean="0"/>
              <a:t>Function of the Ministry</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5334000"/>
          </a:xfrm>
        </p:spPr>
        <p:txBody>
          <a:bodyPr>
            <a:normAutofit fontScale="70000" lnSpcReduction="20000"/>
          </a:bodyPr>
          <a:lstStyle/>
          <a:p>
            <a:pPr algn="just"/>
            <a:endParaRPr lang="en-US" smtClean="0"/>
          </a:p>
          <a:p>
            <a:pPr algn="just"/>
            <a:r>
              <a:rPr lang="en-US" smtClean="0"/>
              <a:t>In </a:t>
            </a:r>
            <a:r>
              <a:rPr lang="en-US" dirty="0" smtClean="0"/>
              <a:t>Government cabinet secretariat and public service spectrum, the position of Foreign Minister is a one of the high-profile portfolios in Cabinet Secretariat, and usually has a Deputy Minister.</a:t>
            </a:r>
          </a:p>
          <a:p>
            <a:pPr algn="just"/>
            <a:endParaRPr lang="en-US" dirty="0" smtClean="0"/>
          </a:p>
          <a:p>
            <a:pPr algn="just"/>
            <a:r>
              <a:rPr lang="en-US" dirty="0" smtClean="0"/>
              <a:t> The Deputy Minister who is known as Minister of State for Foreign Affairs is a chief assistant to the Foreign Minister or is second to take a charge of the ministry in case the Foreign Minister dies or resigns. </a:t>
            </a:r>
          </a:p>
          <a:p>
            <a:pPr algn="just"/>
            <a:endParaRPr lang="en-US" dirty="0" smtClean="0"/>
          </a:p>
          <a:p>
            <a:pPr algn="just"/>
            <a:r>
              <a:rPr lang="en-US" dirty="0" smtClean="0"/>
              <a:t>The Minister also contained an administrative bureaucratic infrastructure that is tasked with the management of foreign affairs records, government identifications, foreign portfolios, and is responsible for coordinating and implementing foreign missions and objectives to Pakistan' diplomatic missions abroad.</a:t>
            </a:r>
          </a:p>
          <a:p>
            <a:pPr algn="just"/>
            <a:endParaRPr lang="en-US" dirty="0" smtClean="0"/>
          </a:p>
          <a:p>
            <a:pPr algn="just"/>
            <a:r>
              <a:rPr lang="en-US" dirty="0" smtClean="0"/>
              <a:t>Foreign Secretary is the bureaucratic head of the Ministry.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ivisions(1).jpg"/>
          <p:cNvPicPr>
            <a:picLocks noGrp="1" noChangeAspect="1"/>
          </p:cNvPicPr>
          <p:nvPr>
            <p:ph idx="1"/>
          </p:nvPr>
        </p:nvPicPr>
        <p:blipFill>
          <a:blip r:embed="rId2" cstate="print"/>
          <a:stretch>
            <a:fillRect/>
          </a:stretch>
        </p:blipFill>
        <p:spPr>
          <a:xfrm>
            <a:off x="1066800" y="838200"/>
            <a:ext cx="7238999" cy="5287963"/>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STRATEGIC EXPORT CONTROL DIVISION</a:t>
            </a:r>
            <a:endParaRPr lang="en-US" sz="3200" dirty="0"/>
          </a:p>
        </p:txBody>
      </p:sp>
      <p:sp>
        <p:nvSpPr>
          <p:cNvPr id="3" name="Content Placeholder 2"/>
          <p:cNvSpPr>
            <a:spLocks noGrp="1"/>
          </p:cNvSpPr>
          <p:nvPr>
            <p:ph idx="1"/>
          </p:nvPr>
        </p:nvSpPr>
        <p:spPr/>
        <p:txBody>
          <a:bodyPr>
            <a:normAutofit fontScale="85000" lnSpcReduction="10000"/>
          </a:bodyPr>
          <a:lstStyle/>
          <a:p>
            <a:pPr algn="just"/>
            <a:r>
              <a:rPr lang="en-US" dirty="0" smtClean="0"/>
              <a:t>In pursuance of its commitment to non-proliferation, Pakistan has instituted a comprehensive legislative, regulatory and implementation system involving transfer of sensitive goods and technologies and ensuring their safety and security at various stages. </a:t>
            </a:r>
          </a:p>
          <a:p>
            <a:pPr algn="just"/>
            <a:endParaRPr lang="en-US" dirty="0" smtClean="0"/>
          </a:p>
          <a:p>
            <a:pPr algn="just"/>
            <a:r>
              <a:rPr lang="en-US" dirty="0" smtClean="0"/>
              <a:t>Export Control Act on Goods, Technologies, Materials and Equipment related to Nuclear and Biological Weapons and their Delivery Systems Act– 2004 was passed by the National Assembly on 14 September 2004 and by the Senate on 18 September 2004.</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lgn="r"/>
            <a:r>
              <a:rPr lang="en-US" b="1" dirty="0" smtClean="0"/>
              <a:t>Foreign Policy Objectives</a:t>
            </a:r>
            <a:r>
              <a:rPr lang="en-US" dirty="0" smtClean="0"/>
              <a:t/>
            </a:r>
            <a:br>
              <a:rPr lang="en-US" dirty="0" smtClean="0"/>
            </a:br>
            <a:endParaRPr lang="en-US" dirty="0"/>
          </a:p>
        </p:txBody>
      </p:sp>
      <p:sp>
        <p:nvSpPr>
          <p:cNvPr id="3" name="Content Placeholder 2"/>
          <p:cNvSpPr>
            <a:spLocks noGrp="1"/>
          </p:cNvSpPr>
          <p:nvPr>
            <p:ph idx="1"/>
          </p:nvPr>
        </p:nvSpPr>
        <p:spPr>
          <a:xfrm>
            <a:off x="457200" y="838200"/>
            <a:ext cx="8229600" cy="5715000"/>
          </a:xfrm>
        </p:spPr>
        <p:txBody>
          <a:bodyPr>
            <a:normAutofit fontScale="55000" lnSpcReduction="20000"/>
          </a:bodyPr>
          <a:lstStyle/>
          <a:p>
            <a:pPr algn="just"/>
            <a:endParaRPr lang="en-US" dirty="0" smtClean="0"/>
          </a:p>
          <a:p>
            <a:pPr algn="just"/>
            <a:r>
              <a:rPr lang="en-US" dirty="0" smtClean="0"/>
              <a:t>In light of the guiding principles laid down by the founding fathers and the constitution as also aspirations of the people of Pakistan, the objectives of foreign policy can be summarized as under:</a:t>
            </a:r>
          </a:p>
          <a:p>
            <a:pPr algn="just"/>
            <a:endParaRPr lang="en-US" dirty="0" smtClean="0"/>
          </a:p>
          <a:p>
            <a:pPr algn="just"/>
            <a:r>
              <a:rPr lang="en-US" dirty="0" smtClean="0"/>
              <a:t>Promotion Pakistan as a dynamic, progressive, moderate, and democratic Islamic country.</a:t>
            </a:r>
          </a:p>
          <a:p>
            <a:pPr algn="just"/>
            <a:endParaRPr lang="en-US" dirty="0" smtClean="0"/>
          </a:p>
          <a:p>
            <a:pPr algn="just"/>
            <a:r>
              <a:rPr lang="en-US" dirty="0" smtClean="0"/>
              <a:t>Developing friendly relations with all countries of the world, especially major powers and immediate </a:t>
            </a:r>
            <a:r>
              <a:rPr lang="en-US" dirty="0" err="1" smtClean="0"/>
              <a:t>neighbours</a:t>
            </a:r>
            <a:r>
              <a:rPr lang="en-US" dirty="0" smtClean="0"/>
              <a:t>.</a:t>
            </a:r>
          </a:p>
          <a:p>
            <a:pPr algn="just"/>
            <a:endParaRPr lang="en-US" dirty="0" smtClean="0"/>
          </a:p>
          <a:p>
            <a:pPr algn="just"/>
            <a:r>
              <a:rPr lang="en-US" dirty="0" smtClean="0"/>
              <a:t>Safeguarding national security and geo-strategic interests, including Kashmir.</a:t>
            </a:r>
          </a:p>
          <a:p>
            <a:pPr algn="just"/>
            <a:endParaRPr lang="en-US" dirty="0" smtClean="0"/>
          </a:p>
          <a:p>
            <a:pPr algn="just"/>
            <a:r>
              <a:rPr lang="en-US" dirty="0" smtClean="0"/>
              <a:t>Consolidating our commercial and economic cooperation with international community.</a:t>
            </a:r>
          </a:p>
          <a:p>
            <a:pPr algn="just"/>
            <a:endParaRPr lang="en-US" dirty="0" smtClean="0"/>
          </a:p>
          <a:p>
            <a:pPr algn="just"/>
            <a:r>
              <a:rPr lang="en-US" dirty="0" smtClean="0"/>
              <a:t>Safeguarding the interests of Pakistani Diaspora abroad.</a:t>
            </a:r>
          </a:p>
          <a:p>
            <a:pPr algn="just"/>
            <a:endParaRPr lang="en-US" dirty="0" smtClean="0"/>
          </a:p>
          <a:p>
            <a:pPr algn="just"/>
            <a:r>
              <a:rPr lang="en-US" dirty="0" smtClean="0"/>
              <a:t>Ensuring optimal utilization of national resources for regional and international cooperation.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Consular Affairs</a:t>
            </a:r>
            <a:br>
              <a:rPr lang="en-US" b="1" dirty="0" smtClean="0"/>
            </a:br>
            <a:endParaRPr lang="en-US" b="1" dirty="0"/>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pPr algn="just"/>
            <a:r>
              <a:rPr lang="en-US" dirty="0" smtClean="0"/>
              <a:t>Ensures the genuineness of the document</a:t>
            </a:r>
          </a:p>
          <a:p>
            <a:pPr algn="just"/>
            <a:endParaRPr lang="en-US" dirty="0" smtClean="0"/>
          </a:p>
          <a:p>
            <a:pPr algn="just"/>
            <a:r>
              <a:rPr lang="en-US" dirty="0" smtClean="0"/>
              <a:t>They only countersigns the attestation made by other authorities like the educational certificates which have to be attested by IBCC and Higher Education Commission etc</a:t>
            </a:r>
          </a:p>
          <a:p>
            <a:pPr algn="just"/>
            <a:endParaRPr lang="en-US" dirty="0" smtClean="0"/>
          </a:p>
          <a:p>
            <a:pPr algn="just"/>
            <a:r>
              <a:rPr lang="en-US" dirty="0" smtClean="0"/>
              <a:t>The Ministry, thus, verifies the signatures of concerned attesting authorities.</a:t>
            </a:r>
          </a:p>
          <a:p>
            <a:pPr algn="just"/>
            <a:endParaRPr lang="en-US" dirty="0" smtClean="0"/>
          </a:p>
          <a:p>
            <a:pPr algn="just"/>
            <a:r>
              <a:rPr lang="en-US" dirty="0" smtClean="0"/>
              <a:t>These documents include:</a:t>
            </a:r>
          </a:p>
          <a:p>
            <a:pPr algn="just"/>
            <a:endParaRPr lang="en-US" dirty="0" smtClean="0"/>
          </a:p>
          <a:p>
            <a:pPr lvl="1" algn="just"/>
            <a:r>
              <a:rPr lang="en-US" dirty="0" smtClean="0"/>
              <a:t>Documents issued by various authorities of central, provincial and local government which are intended to be used abroad or submitted in Foreign Missions in Pakistan;</a:t>
            </a:r>
          </a:p>
          <a:p>
            <a:pPr lvl="1" algn="just"/>
            <a:r>
              <a:rPr lang="en-US" dirty="0" smtClean="0"/>
              <a:t>Documents verified/attested by our Foreign Missions which are intended to be presented  in Pakistan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Public Diplomacy</a:t>
            </a:r>
            <a:endParaRPr lang="en-US" b="1" dirty="0"/>
          </a:p>
        </p:txBody>
      </p:sp>
      <p:sp>
        <p:nvSpPr>
          <p:cNvPr id="3" name="Content Placeholder 2"/>
          <p:cNvSpPr>
            <a:spLocks noGrp="1"/>
          </p:cNvSpPr>
          <p:nvPr>
            <p:ph idx="1"/>
          </p:nvPr>
        </p:nvSpPr>
        <p:spPr>
          <a:xfrm>
            <a:off x="457200" y="1219200"/>
            <a:ext cx="8229600" cy="5181600"/>
          </a:xfrm>
        </p:spPr>
        <p:txBody>
          <a:bodyPr>
            <a:normAutofit fontScale="62500" lnSpcReduction="20000"/>
          </a:bodyPr>
          <a:lstStyle/>
          <a:p>
            <a:pPr algn="just">
              <a:lnSpc>
                <a:spcPct val="170000"/>
              </a:lnSpc>
            </a:pPr>
            <a:r>
              <a:rPr lang="en-US" dirty="0" smtClean="0"/>
              <a:t>The Ministry of Foreign affairs Pakistan has established a Public Diplomacy division in order to increase interaction with a wide range of governmental and non-governmental actors to:</a:t>
            </a:r>
          </a:p>
          <a:p>
            <a:pPr algn="just">
              <a:buNone/>
            </a:pPr>
            <a:r>
              <a:rPr lang="en-US" dirty="0" smtClean="0"/>
              <a:t/>
            </a:r>
            <a:br>
              <a:rPr lang="en-US" dirty="0" smtClean="0"/>
            </a:br>
            <a:endParaRPr lang="en-US" dirty="0" smtClean="0"/>
          </a:p>
          <a:p>
            <a:pPr algn="just"/>
            <a:r>
              <a:rPr lang="en-US" dirty="0" smtClean="0"/>
              <a:t>Project state policy</a:t>
            </a:r>
          </a:p>
          <a:p>
            <a:pPr algn="just"/>
            <a:endParaRPr lang="en-US" dirty="0" smtClean="0"/>
          </a:p>
          <a:p>
            <a:pPr algn="just"/>
            <a:r>
              <a:rPr lang="en-US" dirty="0" smtClean="0"/>
              <a:t>Promote national interest</a:t>
            </a:r>
          </a:p>
          <a:p>
            <a:pPr algn="just"/>
            <a:endParaRPr lang="en-US" dirty="0" smtClean="0"/>
          </a:p>
          <a:p>
            <a:pPr algn="just"/>
            <a:r>
              <a:rPr lang="en-US" dirty="0" smtClean="0"/>
              <a:t>Build positive image</a:t>
            </a:r>
          </a:p>
          <a:p>
            <a:pPr algn="just"/>
            <a:endParaRPr lang="en-US" dirty="0" smtClean="0"/>
          </a:p>
          <a:p>
            <a:pPr algn="just">
              <a:lnSpc>
                <a:spcPct val="170000"/>
              </a:lnSpc>
            </a:pPr>
            <a:r>
              <a:rPr lang="en-US" dirty="0" smtClean="0"/>
              <a:t>Create a better understanding of its foreign policy decisions within Pakistan and abroad.</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Objectives of Public Diplomacy</a:t>
            </a:r>
            <a:endParaRPr lang="en-US" dirty="0"/>
          </a:p>
        </p:txBody>
      </p:sp>
      <p:sp>
        <p:nvSpPr>
          <p:cNvPr id="3" name="Content Placeholder 2"/>
          <p:cNvSpPr>
            <a:spLocks noGrp="1"/>
          </p:cNvSpPr>
          <p:nvPr>
            <p:ph idx="1"/>
          </p:nvPr>
        </p:nvSpPr>
        <p:spPr/>
        <p:txBody>
          <a:bodyPr>
            <a:normAutofit fontScale="62500" lnSpcReduction="20000"/>
          </a:bodyPr>
          <a:lstStyle/>
          <a:p>
            <a:pPr algn="just">
              <a:buNone/>
            </a:pPr>
            <a:endParaRPr lang="en-US" dirty="0" smtClean="0"/>
          </a:p>
          <a:p>
            <a:pPr algn="just"/>
            <a:r>
              <a:rPr lang="en-US" dirty="0" smtClean="0"/>
              <a:t>Promote rich, diverse, open and tolerant culture of Pakistan</a:t>
            </a:r>
          </a:p>
          <a:p>
            <a:pPr algn="just"/>
            <a:endParaRPr lang="en-US" dirty="0" smtClean="0"/>
          </a:p>
          <a:p>
            <a:pPr algn="just"/>
            <a:r>
              <a:rPr lang="en-US" dirty="0" smtClean="0"/>
              <a:t>Project Pakistan’s economy as a source of enterprise &amp; innovation</a:t>
            </a:r>
          </a:p>
          <a:p>
            <a:pPr algn="just"/>
            <a:endParaRPr lang="en-US" dirty="0" smtClean="0"/>
          </a:p>
          <a:p>
            <a:pPr algn="just"/>
            <a:r>
              <a:rPr lang="en-US" dirty="0" smtClean="0"/>
              <a:t>Project Pakistan’s image as a democracy and a pillar of peace and stability</a:t>
            </a:r>
          </a:p>
          <a:p>
            <a:pPr algn="just"/>
            <a:endParaRPr lang="en-US" dirty="0" smtClean="0"/>
          </a:p>
          <a:p>
            <a:pPr algn="just"/>
            <a:r>
              <a:rPr lang="en-US" dirty="0" smtClean="0"/>
              <a:t>Build relationships with decision-makers &amp; opinion-leader</a:t>
            </a:r>
          </a:p>
          <a:p>
            <a:pPr algn="just"/>
            <a:endParaRPr lang="en-US" dirty="0" smtClean="0"/>
          </a:p>
          <a:p>
            <a:pPr algn="just"/>
            <a:r>
              <a:rPr lang="en-US" dirty="0" smtClean="0"/>
              <a:t>Use credible messaging in support of national policy on key issues</a:t>
            </a:r>
          </a:p>
          <a:p>
            <a:pPr algn="just"/>
            <a:endParaRPr lang="en-US" dirty="0" smtClean="0"/>
          </a:p>
          <a:p>
            <a:pPr algn="just"/>
            <a:r>
              <a:rPr lang="en-US" dirty="0" smtClean="0"/>
              <a:t>Utilize modern technology and communication networks to reach out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fontScale="85000" lnSpcReduction="20000"/>
          </a:bodyPr>
          <a:lstStyle/>
          <a:p>
            <a:pPr algn="just"/>
            <a:r>
              <a:rPr lang="en-US" dirty="0" smtClean="0"/>
              <a:t>In some nations, such as India, the foreign minister is referred to as the </a:t>
            </a:r>
            <a:r>
              <a:rPr lang="en-US" b="1" dirty="0" smtClean="0"/>
              <a:t>Minister for External Affairs</a:t>
            </a:r>
            <a:r>
              <a:rPr lang="en-US" dirty="0" smtClean="0"/>
              <a:t> or, as in the case of Brazil and of the former Soviet Union, as the </a:t>
            </a:r>
            <a:r>
              <a:rPr lang="en-US" b="1" dirty="0" smtClean="0"/>
              <a:t>Minister of External Relations</a:t>
            </a:r>
            <a:r>
              <a:rPr lang="en-US" dirty="0" smtClean="0"/>
              <a:t>. </a:t>
            </a:r>
            <a:endParaRPr lang="en-US" dirty="0" smtClean="0"/>
          </a:p>
          <a:p>
            <a:pPr algn="just"/>
            <a:endParaRPr lang="en-US" dirty="0" smtClean="0"/>
          </a:p>
          <a:p>
            <a:pPr algn="just"/>
            <a:r>
              <a:rPr lang="en-US" dirty="0" smtClean="0"/>
              <a:t>In </a:t>
            </a:r>
            <a:r>
              <a:rPr lang="en-US" dirty="0" smtClean="0"/>
              <a:t>the United States the equivalent to the foreign ministry is called the </a:t>
            </a:r>
            <a:r>
              <a:rPr lang="en-US" b="1" dirty="0" smtClean="0"/>
              <a:t>Department of State</a:t>
            </a:r>
            <a:r>
              <a:rPr lang="en-US" dirty="0" smtClean="0"/>
              <a:t>, and the equivalent position is known as the Secretary of State. Other common titles may include </a:t>
            </a:r>
            <a:r>
              <a:rPr lang="en-US" b="1" dirty="0" smtClean="0"/>
              <a:t>minister of foreign relations</a:t>
            </a:r>
            <a:r>
              <a:rPr lang="en-US" dirty="0" smtClean="0"/>
              <a:t>. </a:t>
            </a:r>
            <a:endParaRPr lang="en-US" dirty="0" smtClean="0"/>
          </a:p>
          <a:p>
            <a:pPr algn="just"/>
            <a:endParaRPr lang="en-US" dirty="0" smtClean="0"/>
          </a:p>
          <a:p>
            <a:pPr algn="just"/>
            <a:r>
              <a:rPr lang="en-US" dirty="0" smtClean="0"/>
              <a:t>In </a:t>
            </a:r>
            <a:r>
              <a:rPr lang="en-US" dirty="0" smtClean="0"/>
              <a:t>many Spanish-speaking countries in Latin America, the foreign minister is colloquially called </a:t>
            </a:r>
            <a:r>
              <a:rPr lang="en-US" b="1" i="1" dirty="0" err="1" smtClean="0"/>
              <a:t>canciller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62500" lnSpcReduction="20000"/>
          </a:bodyPr>
          <a:lstStyle/>
          <a:p>
            <a:pPr algn="just"/>
            <a:endParaRPr lang="en-US" dirty="0" smtClean="0"/>
          </a:p>
          <a:p>
            <a:pPr algn="just"/>
            <a:r>
              <a:rPr lang="en-US" dirty="0" smtClean="0"/>
              <a:t>A </a:t>
            </a:r>
            <a:r>
              <a:rPr lang="en-US" dirty="0" smtClean="0"/>
              <a:t>foreign minister's powers can vary from government to government. In a classic parliamentary system, a foreign minister can potentially exert significant influence in forming foreign policy but when the government is dominated by a strong prime minister the foreign minister may be limited to playing a more marginal or subsidiary role in determining policy. </a:t>
            </a:r>
            <a:endParaRPr lang="en-US" dirty="0" smtClean="0"/>
          </a:p>
          <a:p>
            <a:pPr algn="just"/>
            <a:endParaRPr lang="en-US" dirty="0" smtClean="0"/>
          </a:p>
          <a:p>
            <a:pPr algn="just"/>
            <a:r>
              <a:rPr lang="en-US" dirty="0" smtClean="0"/>
              <a:t>Similarly</a:t>
            </a:r>
            <a:r>
              <a:rPr lang="en-US" dirty="0" smtClean="0"/>
              <a:t>, the political powers invested in the foreign minister are often more limited in presidential governments with a strong executive. </a:t>
            </a:r>
            <a:endParaRPr lang="en-US" dirty="0" smtClean="0"/>
          </a:p>
          <a:p>
            <a:pPr algn="just"/>
            <a:endParaRPr lang="en-US" dirty="0" smtClean="0"/>
          </a:p>
          <a:p>
            <a:pPr algn="just"/>
            <a:r>
              <a:rPr lang="en-US" dirty="0" smtClean="0"/>
              <a:t>Since </a:t>
            </a:r>
            <a:r>
              <a:rPr lang="en-US" dirty="0" smtClean="0"/>
              <a:t>the end of World War II, it has been common for both the foreign minister and defense minister to be part of an inner cabinet (commonly known as a national security council) in order to coordinate </a:t>
            </a:r>
            <a:r>
              <a:rPr lang="en-US" dirty="0" err="1" smtClean="0"/>
              <a:t>defence</a:t>
            </a:r>
            <a:r>
              <a:rPr lang="en-US" dirty="0" smtClean="0"/>
              <a:t> and diplomatic policy. </a:t>
            </a:r>
            <a:endParaRPr lang="en-US" dirty="0" smtClean="0"/>
          </a:p>
          <a:p>
            <a:pPr algn="just"/>
            <a:endParaRPr lang="en-US" dirty="0" smtClean="0"/>
          </a:p>
          <a:p>
            <a:pPr algn="just"/>
            <a:r>
              <a:rPr lang="en-US" dirty="0" smtClean="0"/>
              <a:t>Although </a:t>
            </a:r>
            <a:r>
              <a:rPr lang="en-US" dirty="0" smtClean="0"/>
              <a:t>the nineteenth and early twentieth centuries saw many heads of government assume the foreign ministry, this practice has since become uncommon in most developed nations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Foreign Service Academy</a:t>
            </a:r>
            <a:endParaRPr lang="en-US" b="1" dirty="0"/>
          </a:p>
        </p:txBody>
      </p:sp>
      <p:sp>
        <p:nvSpPr>
          <p:cNvPr id="3" name="Content Placeholder 2"/>
          <p:cNvSpPr>
            <a:spLocks noGrp="1"/>
          </p:cNvSpPr>
          <p:nvPr>
            <p:ph idx="1"/>
          </p:nvPr>
        </p:nvSpPr>
        <p:spPr>
          <a:xfrm>
            <a:off x="457200" y="1295400"/>
            <a:ext cx="8229600" cy="5334000"/>
          </a:xfrm>
        </p:spPr>
        <p:txBody>
          <a:bodyPr>
            <a:normAutofit fontScale="92500" lnSpcReduction="20000"/>
          </a:bodyPr>
          <a:lstStyle/>
          <a:p>
            <a:pPr algn="just"/>
            <a:endParaRPr lang="en-US" dirty="0" smtClean="0"/>
          </a:p>
          <a:p>
            <a:pPr algn="just"/>
            <a:r>
              <a:rPr lang="en-US" dirty="0" smtClean="0"/>
              <a:t>The Foreign Service Academy of Pakistan was established in September 1981. It has organized 62 courses for the officers of Foreign Service and other departments of Pakistan and 56 courses for foreign diplomats.</a:t>
            </a:r>
          </a:p>
          <a:p>
            <a:pPr algn="just"/>
            <a:endParaRPr lang="en-US" dirty="0" smtClean="0"/>
          </a:p>
          <a:p>
            <a:pPr algn="just"/>
            <a:r>
              <a:rPr lang="en-US" dirty="0" smtClean="0"/>
              <a:t>The aim of such courses is to prepare families for the discharge of representational duties abroad. The Academy has also been arranging short duration courses and seminars on diplomacy and financial management for </a:t>
            </a:r>
            <a:r>
              <a:rPr lang="en-US" dirty="0" err="1" smtClean="0"/>
              <a:t>defence</a:t>
            </a:r>
            <a:r>
              <a:rPr lang="en-US" dirty="0" smtClean="0"/>
              <a:t> and community welfare attaches.</a:t>
            </a:r>
          </a:p>
          <a:p>
            <a:pPr algn="just"/>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The number of our international alumni, many of them serving in responsible positions in their respective countries, stands at 1143 from 83 countries. In addition, almost the entire Foreign Service of Pakistan of today has passed out through the gates of this Academy. The strength of Pakistani alumni stands at 514.</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Ministry of Culture  </a:t>
            </a:r>
            <a:br>
              <a:rPr lang="en-US" dirty="0" smtClean="0"/>
            </a:br>
            <a:endParaRPr lang="en-US" dirty="0"/>
          </a:p>
        </p:txBody>
      </p:sp>
      <p:sp>
        <p:nvSpPr>
          <p:cNvPr id="3" name="Content Placeholder 2"/>
          <p:cNvSpPr>
            <a:spLocks noGrp="1"/>
          </p:cNvSpPr>
          <p:nvPr>
            <p:ph idx="1"/>
          </p:nvPr>
        </p:nvSpPr>
        <p:spPr>
          <a:xfrm>
            <a:off x="457200" y="1143000"/>
            <a:ext cx="8229600" cy="5410200"/>
          </a:xfrm>
        </p:spPr>
        <p:txBody>
          <a:bodyPr>
            <a:normAutofit fontScale="85000" lnSpcReduction="20000"/>
          </a:bodyPr>
          <a:lstStyle/>
          <a:p>
            <a:pPr algn="just">
              <a:buNone/>
            </a:pPr>
            <a:r>
              <a:rPr lang="en-US" b="1" dirty="0" smtClean="0"/>
              <a:t>VISION</a:t>
            </a:r>
          </a:p>
          <a:p>
            <a:pPr algn="just">
              <a:buNone/>
            </a:pPr>
            <a:endParaRPr lang="en-US" b="1" dirty="0" smtClean="0"/>
          </a:p>
          <a:p>
            <a:pPr algn="just">
              <a:buNone/>
            </a:pPr>
            <a:r>
              <a:rPr lang="en-US" b="1" dirty="0" smtClean="0"/>
              <a:t>	</a:t>
            </a:r>
            <a:r>
              <a:rPr lang="en-US" dirty="0" smtClean="0"/>
              <a:t>The Ministry of Culture promotes the documentation, preservation, conservation and development of Pakistan’s diverse cultural heritage. Its dynamic cultural policy is committed to manifesting the beauty and the message of peace and harmony intrinsic in Pakistani culture.</a:t>
            </a:r>
          </a:p>
          <a:p>
            <a:pPr algn="just"/>
            <a:endParaRPr lang="en-US" dirty="0" smtClean="0"/>
          </a:p>
          <a:p>
            <a:pPr algn="just">
              <a:buNone/>
            </a:pPr>
            <a:r>
              <a:rPr lang="en-US" b="1" dirty="0" smtClean="0"/>
              <a:t>OBJECTIVES</a:t>
            </a:r>
          </a:p>
          <a:p>
            <a:pPr algn="just"/>
            <a:endParaRPr lang="en-US" b="1" dirty="0" smtClean="0"/>
          </a:p>
          <a:p>
            <a:pPr algn="just"/>
            <a:r>
              <a:rPr lang="en-US" dirty="0" smtClean="0"/>
              <a:t>The Ministry's primary responsibilities are the promotion of culture and the arts through its attached departments and subordinate organizations. </a:t>
            </a:r>
          </a:p>
          <a:p>
            <a:pPr algn="just"/>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Its activities include the organization of events relating to the visual and performing arts, both locally and internationally; the encouragement of artists and establishment of art/cultural organizations; the maintenance and preservation of archaeological sites and National Monuments; support and regulation of the Film Industry.</a:t>
            </a:r>
          </a:p>
          <a:p>
            <a:pPr algn="just"/>
            <a:endParaRPr lang="en-US" dirty="0" smtClean="0"/>
          </a:p>
          <a:p>
            <a:pPr algn="just"/>
            <a:r>
              <a:rPr lang="en-US" dirty="0" smtClean="0"/>
              <a:t> It is also engaged in Cultural Exchange Programs and Agreements with foreign countries.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Attached Departments</a:t>
            </a:r>
            <a:endParaRPr lang="en-US" b="1" dirty="0"/>
          </a:p>
        </p:txBody>
      </p:sp>
      <p:sp>
        <p:nvSpPr>
          <p:cNvPr id="3" name="Content Placeholder 2"/>
          <p:cNvSpPr>
            <a:spLocks noGrp="1"/>
          </p:cNvSpPr>
          <p:nvPr>
            <p:ph idx="1"/>
          </p:nvPr>
        </p:nvSpPr>
        <p:spPr/>
        <p:txBody>
          <a:bodyPr/>
          <a:lstStyle/>
          <a:p>
            <a:pPr algn="just"/>
            <a:r>
              <a:rPr lang="en-US" sz="2400" b="1" dirty="0" smtClean="0"/>
              <a:t>DEPARTMENT OF ARCHAEOLOGY AND MUSEUMS</a:t>
            </a:r>
          </a:p>
          <a:p>
            <a:pPr algn="just"/>
            <a:r>
              <a:rPr lang="en-US" sz="2400" b="1" dirty="0" smtClean="0"/>
              <a:t>CENTRAL BOARD OF FILM CENSORS</a:t>
            </a:r>
          </a:p>
          <a:p>
            <a:pPr algn="just"/>
            <a:endParaRPr lang="en-US" sz="2400" b="1" dirty="0" smtClean="0"/>
          </a:p>
          <a:p>
            <a:pPr lvl="1" algn="just"/>
            <a:r>
              <a:rPr lang="en-US" sz="2000" b="1" dirty="0" smtClean="0"/>
              <a:t>Other Linked Departments</a:t>
            </a:r>
          </a:p>
          <a:p>
            <a:pPr lvl="2" algn="just"/>
            <a:r>
              <a:rPr lang="en-US" sz="1600" b="1" dirty="0" smtClean="0"/>
              <a:t>PAKISTAN NATIONAL COUNCIL OF THE ARTS (PNCA)</a:t>
            </a:r>
          </a:p>
          <a:p>
            <a:pPr lvl="2" algn="just"/>
            <a:r>
              <a:rPr lang="en-US" sz="1600" b="1" dirty="0" smtClean="0"/>
              <a:t>NATIONAL INSTITUTE OF FOLK &amp; TRADITIONAL HERITAGE (LOK VIRSA)</a:t>
            </a:r>
          </a:p>
          <a:p>
            <a:pPr lvl="2" algn="just"/>
            <a:r>
              <a:rPr lang="en-US" sz="1600" b="1" dirty="0" smtClean="0"/>
              <a:t>IQBAL ACADEMY</a:t>
            </a:r>
          </a:p>
          <a:p>
            <a:pPr lvl="2" algn="just"/>
            <a:r>
              <a:rPr lang="en-US" sz="1600" b="1" dirty="0" smtClean="0"/>
              <a:t>QUAID-I-AZAM ACADEMY</a:t>
            </a:r>
          </a:p>
          <a:p>
            <a:pPr lvl="2" algn="just"/>
            <a:endParaRPr lang="en-US" sz="1600"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Pakistan Sports Board</a:t>
            </a:r>
            <a:endParaRPr lang="en-US" b="1" dirty="0"/>
          </a:p>
        </p:txBody>
      </p:sp>
      <p:sp>
        <p:nvSpPr>
          <p:cNvPr id="3" name="Content Placeholder 2"/>
          <p:cNvSpPr>
            <a:spLocks noGrp="1"/>
          </p:cNvSpPr>
          <p:nvPr>
            <p:ph idx="1"/>
          </p:nvPr>
        </p:nvSpPr>
        <p:spPr>
          <a:xfrm>
            <a:off x="457200" y="1143000"/>
            <a:ext cx="8382000" cy="5410200"/>
          </a:xfrm>
        </p:spPr>
        <p:txBody>
          <a:bodyPr>
            <a:normAutofit/>
          </a:bodyPr>
          <a:lstStyle/>
          <a:p>
            <a:pPr algn="just"/>
            <a:r>
              <a:rPr lang="en-US" dirty="0" smtClean="0"/>
              <a:t>Pakistan Sports Board was established under the Ministry of Education through the Sports (Development and Control) Ordinance, 1962 as a corporate body for the purposes of promoting and developing uniform standards of competition in sports in Pakistan comparable to the standards prevailing internationally, and regulating and controlling sports in Pakistan on a national basis.</a:t>
            </a:r>
          </a:p>
          <a:p>
            <a:pPr algn="just"/>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Subsequently, in July, 1977 with the creation of Ministry of Culture, Sports and Tourism, the administrative control of the Pakistan Sports Board was transferred to it</a:t>
            </a:r>
          </a:p>
          <a:p>
            <a:pPr algn="just"/>
            <a:endParaRPr lang="en-US" dirty="0" smtClean="0"/>
          </a:p>
          <a:p>
            <a:pPr algn="just"/>
            <a:r>
              <a:rPr lang="en-US" dirty="0" smtClean="0"/>
              <a:t>After the devolution of the Ministry of Sports in June, 2011, the administrative control of the Pakistan Sports Board has transferred to Ministry of Inter Provincial Coordination.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Pakistan Sports Board</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Pakistan Sports Board being the supreme body of sports monitors the activities/affairs of National Sports Federations affiliated to it and ensure proper utilization of annual and special grants given by the Board. </a:t>
            </a:r>
          </a:p>
          <a:p>
            <a:pPr algn="just"/>
            <a:endParaRPr lang="en-US" dirty="0" smtClean="0"/>
          </a:p>
          <a:p>
            <a:pPr algn="just"/>
            <a:r>
              <a:rPr lang="en-US" dirty="0" smtClean="0"/>
              <a:t>The annual grants are released to the National Federations to meet their day to day expenses whereas special grants are meant for participation and holding of international sports events. </a:t>
            </a:r>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These grants are allocated/approved by the Executive Committee of Pakistan Sports Board keeping in view the popularity of games, achievements of international level and activities of the Federations. </a:t>
            </a:r>
          </a:p>
          <a:p>
            <a:pPr algn="just"/>
            <a:endParaRPr lang="en-US" dirty="0" smtClean="0"/>
          </a:p>
          <a:p>
            <a:pPr algn="just"/>
            <a:r>
              <a:rPr lang="en-US" dirty="0" smtClean="0"/>
              <a:t>At present, 42 National Sports Federations are affiliated with the Board. Each Federation is responsible for promotion and development of its respective game/sports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Ministry of Foreign Affairs</a:t>
            </a:r>
          </a:p>
          <a:p>
            <a:pPr lvl="0"/>
            <a:r>
              <a:rPr lang="en-US" dirty="0" smtClean="0"/>
              <a:t>Ministry of Culture and Sports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pPr lvl="1"/>
            <a:r>
              <a:rPr lang="en-US" dirty="0" smtClean="0"/>
              <a:t>Higher Education Commission</a:t>
            </a:r>
          </a:p>
          <a:p>
            <a:pPr lvl="1"/>
            <a:r>
              <a:rPr lang="en-US" dirty="0" smtClean="0"/>
              <a:t>Ministry of Environment</a:t>
            </a:r>
          </a:p>
          <a:p>
            <a:pPr lvl="2"/>
            <a:r>
              <a:rPr lang="en-US" dirty="0" smtClean="0"/>
              <a:t>Pakistan Environmental Protection Agency</a:t>
            </a:r>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1399</Words>
  <Application>Microsoft Office PowerPoint</Application>
  <PresentationFormat>On-screen Show (4:3)</PresentationFormat>
  <Paragraphs>177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Regulatory Administrative Institutions MPA 517</vt:lpstr>
      <vt:lpstr>Recap</vt:lpstr>
      <vt:lpstr>Central Excise duties</vt:lpstr>
      <vt:lpstr>Sales Tax</vt:lpstr>
      <vt:lpstr>Slide 5</vt:lpstr>
      <vt:lpstr>Today’s Lecture</vt:lpstr>
      <vt:lpstr>Ministry of Foreign Affairs </vt:lpstr>
      <vt:lpstr>Function of the Ministry </vt:lpstr>
      <vt:lpstr>Slide 9</vt:lpstr>
      <vt:lpstr>STRATEGIC EXPORT CONTROL DIVISION</vt:lpstr>
      <vt:lpstr>Foreign Policy Objectives </vt:lpstr>
      <vt:lpstr>Consular Affairs </vt:lpstr>
      <vt:lpstr>Public Diplomacy</vt:lpstr>
      <vt:lpstr>Objectives of Public Diplomacy</vt:lpstr>
      <vt:lpstr>Slide 15</vt:lpstr>
      <vt:lpstr>Slide 16</vt:lpstr>
      <vt:lpstr>Foreign Service Academy</vt:lpstr>
      <vt:lpstr>Slide 18</vt:lpstr>
      <vt:lpstr>Ministry of Culture   </vt:lpstr>
      <vt:lpstr>Slide 20</vt:lpstr>
      <vt:lpstr>Attached Departments</vt:lpstr>
      <vt:lpstr>Pakistan Sports Board</vt:lpstr>
      <vt:lpstr>Slide 23</vt:lpstr>
      <vt:lpstr>Pakistan Sports Board</vt:lpstr>
      <vt:lpstr>Slide 25</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64</cp:revision>
  <dcterms:created xsi:type="dcterms:W3CDTF">2006-08-16T00:00:00Z</dcterms:created>
  <dcterms:modified xsi:type="dcterms:W3CDTF">2014-06-21T08:10:04Z</dcterms:modified>
</cp:coreProperties>
</file>