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76" r:id="rId13"/>
    <p:sldId id="277" r:id="rId14"/>
    <p:sldId id="278" r:id="rId15"/>
    <p:sldId id="274" r:id="rId16"/>
    <p:sldId id="275" r:id="rId17"/>
    <p:sldId id="267" r:id="rId18"/>
    <p:sldId id="268" r:id="rId19"/>
    <p:sldId id="269" r:id="rId20"/>
    <p:sldId id="270" r:id="rId21"/>
    <p:sldId id="272"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4C38DA-84AF-41B6-8FF2-84C896EE4D39}" type="datetimeFigureOut">
              <a:rPr lang="en-US" smtClean="0"/>
              <a:t>6/21/2014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6BA205-875D-4E3E-AB2E-C9E64C8585A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84876E-F9CF-4D95-BDBC-7A065FB364BF}"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93711C-FA25-43C1-9A9B-3F9949E2D55F}"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18E19B-C294-4C1E-8B30-9DD718B7CEFF}"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7C1907-B6E0-4BB9-85FA-27B1A259BB7A}"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684A34-5338-450D-8622-68D9125BE136}" type="datetime1">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C7D54C-F96B-448D-B56C-AB08B42C4118}" type="datetime1">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DFAE9A-46AF-4A76-9968-DF4C6D5BCDAE}" type="datetime1">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E405D0-8611-4D8F-B403-009D4F3DFC54}"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B3322-7605-48B9-B13F-05FD2F1760E2}"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3CE903-B7A5-4D06-99DB-11C86E99A130}"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17C868-2824-430C-AF99-4BFA2FA3D202}"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FB6CB-A8DA-470E-A1E9-787457E6529B}" type="datetime1">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bbc.com/news/uk-politics-2201709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Lecture-15</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Recap</a:t>
            </a:r>
            <a:endParaRPr lang="en-US" b="1" dirty="0"/>
          </a:p>
        </p:txBody>
      </p:sp>
      <p:sp>
        <p:nvSpPr>
          <p:cNvPr id="3" name="Content Placeholder 2"/>
          <p:cNvSpPr>
            <a:spLocks noGrp="1"/>
          </p:cNvSpPr>
          <p:nvPr>
            <p:ph idx="1"/>
          </p:nvPr>
        </p:nvSpPr>
        <p:spPr>
          <a:xfrm>
            <a:off x="457200" y="1143000"/>
            <a:ext cx="8229600" cy="4983163"/>
          </a:xfrm>
        </p:spPr>
        <p:txBody>
          <a:bodyPr>
            <a:normAutofit fontScale="62500" lnSpcReduction="20000"/>
          </a:bodyPr>
          <a:lstStyle/>
          <a:p>
            <a:pPr algn="just"/>
            <a:r>
              <a:rPr lang="en-US" dirty="0" smtClean="0"/>
              <a:t>Prepare the annual fiscal budget and issue adequate regulations for its execution.</a:t>
            </a:r>
          </a:p>
          <a:p>
            <a:pPr algn="just"/>
            <a:endParaRPr lang="en-US" dirty="0" smtClean="0"/>
          </a:p>
          <a:p>
            <a:pPr algn="just"/>
            <a:r>
              <a:rPr lang="en-US" dirty="0" smtClean="0"/>
              <a:t>Manage government financial assets.</a:t>
            </a:r>
          </a:p>
          <a:p>
            <a:pPr algn="just"/>
            <a:endParaRPr lang="en-US" dirty="0" smtClean="0"/>
          </a:p>
          <a:p>
            <a:pPr algn="just"/>
            <a:r>
              <a:rPr lang="en-US" dirty="0" smtClean="0"/>
              <a:t>Propose bills related to the management of government employees, particularly bills related to staffing, salaries, benefits and pensions.</a:t>
            </a:r>
          </a:p>
          <a:p>
            <a:pPr algn="just"/>
            <a:endParaRPr lang="en-US" dirty="0" smtClean="0"/>
          </a:p>
          <a:p>
            <a:pPr algn="just"/>
            <a:r>
              <a:rPr lang="en-US" dirty="0" smtClean="0"/>
              <a:t>Amortize debt and coordinate financial activities carried out within the scope of its power, for the different ministries and their related entities.</a:t>
            </a:r>
          </a:p>
          <a:p>
            <a:pPr algn="just"/>
            <a:endParaRPr lang="en-US" dirty="0" smtClean="0"/>
          </a:p>
          <a:p>
            <a:pPr algn="just"/>
            <a:r>
              <a:rPr lang="en-US" dirty="0" smtClean="0"/>
              <a:t>Be aware of and report on any initiative of a financial nature involving public expenditure and indebtedness before it is debated by Assembly.</a:t>
            </a:r>
          </a:p>
          <a:p>
            <a:pPr algn="just"/>
            <a:endParaRPr lang="en-US" dirty="0" smtClean="0"/>
          </a:p>
          <a:p>
            <a:pPr algn="just"/>
            <a:r>
              <a:rPr lang="en-US" dirty="0" smtClean="0"/>
              <a:t>Participate in the negotiation of international free trade and financial agreements.</a:t>
            </a:r>
          </a:p>
          <a:p>
            <a:pPr algn="just"/>
            <a:r>
              <a:rPr lang="en-US" dirty="0" smtClean="0"/>
              <a:t>Exercise all powers and rights as granted on it in the State Banks Law.</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MTBF</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annual budget of the Federal Government is based on a medium term budgetary framework (MTBF). </a:t>
            </a:r>
          </a:p>
          <a:p>
            <a:pPr algn="just"/>
            <a:endParaRPr lang="en-US" dirty="0" smtClean="0"/>
          </a:p>
          <a:p>
            <a:pPr algn="just"/>
            <a:r>
              <a:rPr lang="en-US" dirty="0" smtClean="0"/>
              <a:t>The MTBF is an approach to budgeting that integrates policy-making, planning and budgeting within a medium-term framework.</a:t>
            </a:r>
          </a:p>
          <a:p>
            <a:pPr algn="just"/>
            <a:endParaRPr lang="en-US" dirty="0" smtClean="0"/>
          </a:p>
          <a:p>
            <a:pPr algn="just"/>
            <a:r>
              <a:rPr lang="en-US" dirty="0" smtClean="0"/>
              <a:t>The MTBF has provided the framework for budget preparation in all Ministries/Division and Departments of the Federal Government since 2009.</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Poverty Reduction Strategy Paper</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Poverty Reduction Strategy Paper (PRSP) Secretariat housed in the Ministry of Finance was established in 2000 to prepare a holistic anti-poverty strategy for Pakistan. </a:t>
            </a:r>
          </a:p>
          <a:p>
            <a:pPr algn="just"/>
            <a:endParaRPr lang="en-US" dirty="0" smtClean="0"/>
          </a:p>
          <a:p>
            <a:pPr algn="just"/>
            <a:r>
              <a:rPr lang="en-US" dirty="0" smtClean="0"/>
              <a:t>It provides secretarial support to the National PRSP Implementation Committee.</a:t>
            </a:r>
          </a:p>
          <a:p>
            <a:pPr algn="just"/>
            <a:endParaRPr lang="en-US" dirty="0" smtClean="0"/>
          </a:p>
          <a:p>
            <a:pPr algn="just"/>
            <a:r>
              <a:rPr lang="en-US" dirty="0" smtClean="0"/>
              <a:t> The Committee, headed by the Secretary Finance, comprises secretaries of Federal and Provincial PRSP partner government agencies to oversee the implementation of Pakistan’s PRSPs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Today’s Lecture </a:t>
            </a:r>
            <a:endParaRPr lang="en-US" b="1" dirty="0"/>
          </a:p>
        </p:txBody>
      </p:sp>
      <p:sp>
        <p:nvSpPr>
          <p:cNvPr id="3" name="Content Placeholder 2"/>
          <p:cNvSpPr>
            <a:spLocks noGrp="1"/>
          </p:cNvSpPr>
          <p:nvPr>
            <p:ph idx="1"/>
          </p:nvPr>
        </p:nvSpPr>
        <p:spPr>
          <a:xfrm>
            <a:off x="457200" y="1295400"/>
            <a:ext cx="8229600" cy="4830763"/>
          </a:xfrm>
        </p:spPr>
        <p:txBody>
          <a:bodyPr/>
          <a:lstStyle/>
          <a:p>
            <a:r>
              <a:rPr lang="en-US" dirty="0" smtClean="0"/>
              <a:t>Federal Board of Revenue</a:t>
            </a:r>
          </a:p>
          <a:p>
            <a:pPr lvl="1"/>
            <a:r>
              <a:rPr lang="en-US" b="1" dirty="0" smtClean="0"/>
              <a:t>Federal Tax Ombudsman Pakistan</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Federal Board of Revenue</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lstStyle/>
          <a:p>
            <a:pPr algn="just"/>
            <a:r>
              <a:rPr lang="en-US" dirty="0" smtClean="0"/>
              <a:t>The Federal Board of Revenue (more commonly known by its initials as FBR) is the semi-autonomous, supreme federal agency of Pakistan that is responsible for auditing, enforcing and collecting revenue for the government of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Responsibilities</a:t>
            </a:r>
            <a:endParaRPr lang="en-US" b="1"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buNone/>
            </a:pPr>
            <a:r>
              <a:rPr lang="en-US" dirty="0" smtClean="0"/>
              <a:t>FBR has the responsibility for:</a:t>
            </a:r>
          </a:p>
          <a:p>
            <a:pPr algn="just">
              <a:buNone/>
            </a:pPr>
            <a:endParaRPr lang="en-US" dirty="0" smtClean="0"/>
          </a:p>
          <a:p>
            <a:pPr marL="571500" indent="-571500" algn="just">
              <a:buAutoNum type="romanLcParenBoth"/>
            </a:pPr>
            <a:r>
              <a:rPr lang="en-US" dirty="0" smtClean="0"/>
              <a:t>formulation and administration of fiscal policies, </a:t>
            </a:r>
          </a:p>
          <a:p>
            <a:pPr marL="571500" indent="-571500" algn="just">
              <a:buAutoNum type="romanLcParenBoth"/>
            </a:pPr>
            <a:r>
              <a:rPr lang="en-US" dirty="0" smtClean="0"/>
              <a:t>levy and collection of federal taxes and</a:t>
            </a:r>
          </a:p>
          <a:p>
            <a:pPr marL="571500" indent="-571500" algn="just">
              <a:buAutoNum type="romanLcParenBoth"/>
            </a:pPr>
            <a:r>
              <a:rPr lang="en-US" dirty="0" smtClean="0"/>
              <a:t> quasi-judicial function of hearing of appeals. </a:t>
            </a:r>
          </a:p>
          <a:p>
            <a:pPr marL="571500" indent="-571500" algn="just">
              <a:buAutoNum type="romanLcParenBoth"/>
            </a:pPr>
            <a:endParaRPr lang="en-US" dirty="0" smtClean="0"/>
          </a:p>
          <a:p>
            <a:pPr marL="971550" lvl="1" indent="-571500" algn="just"/>
            <a:r>
              <a:rPr lang="en-US" dirty="0" smtClean="0"/>
              <a:t>A quasi-judicial body is an entity such as an arbitrator or tribunal board, generally of a public administrative agency, which has powers and procedures resembling those of a court of law or judge, and which is obligated to objectively determine facts and draw conclusions from them so as to provide the basis of an official action. </a:t>
            </a:r>
          </a:p>
          <a:p>
            <a:pPr marL="971550" lvl="1" indent="-571500" algn="just"/>
            <a:endParaRPr lang="en-US" dirty="0" smtClean="0"/>
          </a:p>
          <a:p>
            <a:pPr marL="971550" lvl="1" indent="-571500" algn="just"/>
            <a:r>
              <a:rPr lang="en-US" dirty="0" smtClean="0"/>
              <a:t>Such actions are able to remedy a situation or impose legal penalties, and may affect the legal rights, duties or privileges of specific parties)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Fiscal policy</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In economics and political science, fiscal policy is the use of government revenue collection (taxation) and expenditure (spending) to influence the economy, or else it involves the government changing the levels of taxation and government spending in order to influence aggregate demand and the level of economic activity.</a:t>
            </a:r>
          </a:p>
          <a:p>
            <a:pPr algn="just"/>
            <a:endParaRPr lang="en-US" dirty="0" smtClean="0"/>
          </a:p>
          <a:p>
            <a:pPr algn="just"/>
            <a:r>
              <a:rPr lang="en-US" dirty="0" smtClean="0"/>
              <a:t> The two main instruments of fiscal policy are changes in the level and composition of taxation and government spending in various sectors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normAutofit fontScale="90000"/>
          </a:bodyPr>
          <a:lstStyle/>
          <a:p>
            <a:pPr algn="r"/>
            <a:r>
              <a:rPr lang="en-US" b="1" dirty="0" smtClean="0"/>
              <a:t>Introduction</a:t>
            </a:r>
            <a:br>
              <a:rPr lang="en-US" b="1" dirty="0" smtClean="0"/>
            </a:br>
            <a:endParaRPr lang="en-US" b="1" dirty="0"/>
          </a:p>
        </p:txBody>
      </p:sp>
      <p:sp>
        <p:nvSpPr>
          <p:cNvPr id="3" name="Content Placeholder 2"/>
          <p:cNvSpPr>
            <a:spLocks noGrp="1"/>
          </p:cNvSpPr>
          <p:nvPr>
            <p:ph idx="1"/>
          </p:nvPr>
        </p:nvSpPr>
        <p:spPr>
          <a:xfrm>
            <a:off x="457200" y="1219200"/>
            <a:ext cx="8229600" cy="5181600"/>
          </a:xfrm>
        </p:spPr>
        <p:txBody>
          <a:bodyPr>
            <a:normAutofit fontScale="62500" lnSpcReduction="20000"/>
          </a:bodyPr>
          <a:lstStyle/>
          <a:p>
            <a:pPr algn="just"/>
            <a:r>
              <a:rPr lang="en-US" dirty="0" smtClean="0"/>
              <a:t>The Central Board of Revenue (CBR) was created on April 01, 1924 through enactment of the Central Board of Revenue Act, 1924. </a:t>
            </a:r>
          </a:p>
          <a:p>
            <a:pPr algn="just"/>
            <a:endParaRPr lang="en-US" dirty="0" smtClean="0"/>
          </a:p>
          <a:p>
            <a:pPr algn="just"/>
            <a:r>
              <a:rPr lang="en-US" dirty="0" smtClean="0"/>
              <a:t>In 1944, a full-fledged Revenue Division was created under the Ministry of Finance.</a:t>
            </a:r>
          </a:p>
          <a:p>
            <a:pPr algn="just"/>
            <a:endParaRPr lang="en-US" dirty="0" smtClean="0"/>
          </a:p>
          <a:p>
            <a:pPr algn="just"/>
            <a:r>
              <a:rPr lang="en-US" dirty="0" smtClean="0"/>
              <a:t> After independence, this arrangement continued up to 31st August 1960 when on the recommendations of the Administrative Re-organization Committee, FBR was made an attached department of the Ministry of Finance. </a:t>
            </a:r>
          </a:p>
          <a:p>
            <a:pPr algn="just"/>
            <a:endParaRPr lang="en-US" dirty="0" smtClean="0"/>
          </a:p>
          <a:p>
            <a:pPr algn="just"/>
            <a:r>
              <a:rPr lang="en-US" dirty="0" smtClean="0"/>
              <a:t>In 1974, further changes were made to streamline the organization and its functions. Consequently, the post of Chairman FBR was created with the status of ex-officio Additional Secretary and Secretary Finance was relieved of his duties as ex-officio Chairman of the FBR.</a:t>
            </a:r>
          </a:p>
          <a:p>
            <a:pPr algn="just"/>
            <a:endParaRPr lang="en-US" dirty="0" smtClean="0"/>
          </a:p>
          <a:p>
            <a:pPr algn="just"/>
            <a:r>
              <a:rPr lang="en-US" b="1" dirty="0" smtClean="0"/>
              <a:t>By the enactment of FBR Act 2007 in July 2007 the Central Board of Revenue has now become Federal Board of Revenue.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rganogramFBR.jpg"/>
          <p:cNvPicPr>
            <a:picLocks noGrp="1" noChangeAspect="1"/>
          </p:cNvPicPr>
          <p:nvPr>
            <p:ph idx="1"/>
          </p:nvPr>
        </p:nvPicPr>
        <p:blipFill>
          <a:blip r:embed="rId2" cstate="print"/>
          <a:stretch>
            <a:fillRect/>
          </a:stretch>
        </p:blipFill>
        <p:spPr>
          <a:xfrm>
            <a:off x="685800" y="533400"/>
            <a:ext cx="7848600" cy="57912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Monitoring</a:t>
            </a:r>
            <a:endParaRPr lang="en-US" b="1" dirty="0"/>
          </a:p>
        </p:txBody>
      </p:sp>
      <p:sp>
        <p:nvSpPr>
          <p:cNvPr id="3" name="Content Placeholder 2"/>
          <p:cNvSpPr>
            <a:spLocks noGrp="1"/>
          </p:cNvSpPr>
          <p:nvPr>
            <p:ph idx="1"/>
          </p:nvPr>
        </p:nvSpPr>
        <p:spPr/>
        <p:txBody>
          <a:bodyPr/>
          <a:lstStyle/>
          <a:p>
            <a:r>
              <a:rPr lang="en-US" dirty="0" smtClean="0"/>
              <a:t>Income Tax</a:t>
            </a:r>
          </a:p>
          <a:p>
            <a:r>
              <a:rPr lang="en-US" dirty="0" smtClean="0"/>
              <a:t>Federal Exercise Duty</a:t>
            </a:r>
          </a:p>
          <a:p>
            <a:r>
              <a:rPr lang="en-US" dirty="0" smtClean="0"/>
              <a:t>Sales Tax</a:t>
            </a:r>
          </a:p>
          <a:p>
            <a:r>
              <a:rPr lang="en-US" dirty="0" smtClean="0"/>
              <a:t>Imports</a:t>
            </a:r>
          </a:p>
          <a:p>
            <a:r>
              <a:rPr lang="en-US" dirty="0" smtClean="0"/>
              <a:t>Exports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Central Excise</a:t>
            </a:r>
            <a:br>
              <a:rPr lang="en-US" b="1" dirty="0" smtClean="0"/>
            </a:br>
            <a:endParaRPr lang="en-US" dirty="0"/>
          </a:p>
        </p:txBody>
      </p:sp>
      <p:sp>
        <p:nvSpPr>
          <p:cNvPr id="3" name="Content Placeholder 2"/>
          <p:cNvSpPr>
            <a:spLocks noGrp="1"/>
          </p:cNvSpPr>
          <p:nvPr>
            <p:ph idx="1"/>
          </p:nvPr>
        </p:nvSpPr>
        <p:spPr/>
        <p:txBody>
          <a:bodyPr>
            <a:normAutofit fontScale="62500" lnSpcReduction="20000"/>
          </a:bodyPr>
          <a:lstStyle/>
          <a:p>
            <a:pPr algn="just"/>
            <a:r>
              <a:rPr lang="en-US" dirty="0" smtClean="0"/>
              <a:t>Central Excise duties are </a:t>
            </a:r>
            <a:r>
              <a:rPr lang="en-US" dirty="0" err="1" smtClean="0"/>
              <a:t>leviable</a:t>
            </a:r>
            <a:r>
              <a:rPr lang="en-US" dirty="0" smtClean="0"/>
              <a:t> on a limited number of goods produced or manufactured, and services provided or rendered in Pakistan.</a:t>
            </a:r>
          </a:p>
          <a:p>
            <a:pPr algn="just"/>
            <a:endParaRPr lang="en-US" dirty="0" smtClean="0"/>
          </a:p>
          <a:p>
            <a:pPr algn="just"/>
            <a:r>
              <a:rPr lang="en-US" dirty="0" smtClean="0"/>
              <a:t> On most of the items Central Excise duty is charged on the basis of value or retail price. </a:t>
            </a:r>
          </a:p>
          <a:p>
            <a:pPr algn="just"/>
            <a:endParaRPr lang="en-US" dirty="0" smtClean="0"/>
          </a:p>
          <a:p>
            <a:pPr algn="just"/>
            <a:r>
              <a:rPr lang="en-US" dirty="0" smtClean="0"/>
              <a:t>Some items are, however, chargeable to duty on the basis of weight or quantity. </a:t>
            </a:r>
          </a:p>
          <a:p>
            <a:pPr algn="just"/>
            <a:endParaRPr lang="en-US" dirty="0" smtClean="0"/>
          </a:p>
          <a:p>
            <a:pPr algn="just"/>
            <a:r>
              <a:rPr lang="en-US" dirty="0" smtClean="0"/>
              <a:t>Classification of goods is done in accordance with the Harmonized Commodity Description and Coding system which is being used all over the world. </a:t>
            </a:r>
          </a:p>
          <a:p>
            <a:pPr algn="just"/>
            <a:endParaRPr lang="en-US" dirty="0" smtClean="0"/>
          </a:p>
          <a:p>
            <a:pPr algn="just"/>
            <a:r>
              <a:rPr lang="en-US" dirty="0" smtClean="0"/>
              <a:t>All exports are exempted from Central Excise Duty.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Sales Tax</a:t>
            </a:r>
            <a:endParaRPr lang="en-US" dirty="0"/>
          </a:p>
        </p:txBody>
      </p:sp>
      <p:sp>
        <p:nvSpPr>
          <p:cNvPr id="3" name="Content Placeholder 2"/>
          <p:cNvSpPr>
            <a:spLocks noGrp="1"/>
          </p:cNvSpPr>
          <p:nvPr>
            <p:ph idx="1"/>
          </p:nvPr>
        </p:nvSpPr>
        <p:spPr>
          <a:xfrm>
            <a:off x="457200" y="1371600"/>
            <a:ext cx="8229600" cy="4953000"/>
          </a:xfrm>
        </p:spPr>
        <p:txBody>
          <a:bodyPr>
            <a:normAutofit fontScale="85000" lnSpcReduction="10000"/>
          </a:bodyPr>
          <a:lstStyle/>
          <a:p>
            <a:pPr algn="just">
              <a:buNone/>
            </a:pPr>
            <a:r>
              <a:rPr lang="en-US" dirty="0" smtClean="0"/>
              <a:t>Sales Tax is levied at various stages of economic activity at the rate of 15 per cent on:</a:t>
            </a:r>
          </a:p>
          <a:p>
            <a:pPr algn="just">
              <a:buNone/>
            </a:pPr>
            <a:endParaRPr lang="en-US" dirty="0" smtClean="0"/>
          </a:p>
          <a:p>
            <a:pPr lvl="1" algn="just"/>
            <a:r>
              <a:rPr lang="en-US" dirty="0" smtClean="0"/>
              <a:t>All goods imported into Pakistan, payable by the importers;</a:t>
            </a:r>
          </a:p>
          <a:p>
            <a:pPr lvl="1" algn="just"/>
            <a:r>
              <a:rPr lang="en-US" dirty="0" smtClean="0"/>
              <a:t>All supplies made in Pakistan by a registered person in the course of furtherance of any business carried on by him;</a:t>
            </a:r>
          </a:p>
          <a:p>
            <a:pPr lvl="1" algn="just"/>
            <a:r>
              <a:rPr lang="en-US" dirty="0" smtClean="0"/>
              <a:t>There is an in-built system of input tax adjustment and a registered person can make adjustment of tax paid at earlier stages against the tax payable by him on his supplies. </a:t>
            </a:r>
          </a:p>
          <a:p>
            <a:pPr lvl="1" algn="just"/>
            <a:r>
              <a:rPr lang="en-US" dirty="0" smtClean="0"/>
              <a:t>Thus the tax paid at any stage does not exceed 15% of the total sales price of the supplies.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Customs</a:t>
            </a:r>
            <a:br>
              <a:rPr lang="en-US" b="1"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85000" lnSpcReduction="10000"/>
          </a:bodyPr>
          <a:lstStyle/>
          <a:p>
            <a:pPr algn="just"/>
            <a:r>
              <a:rPr lang="en-US" dirty="0" smtClean="0"/>
              <a:t>Goods imported and exported from Pakistan are liable to rates of Customs duties as prescribed in Pakistan Customs Tariff. </a:t>
            </a:r>
          </a:p>
          <a:p>
            <a:pPr algn="just"/>
            <a:endParaRPr lang="en-US" dirty="0" smtClean="0"/>
          </a:p>
          <a:p>
            <a:pPr lvl="1" algn="just"/>
            <a:r>
              <a:rPr lang="en-US" dirty="0" smtClean="0"/>
              <a:t>Customs duties in the form of import duties and export duties constitute about 37% of the total tax receipts. </a:t>
            </a:r>
          </a:p>
          <a:p>
            <a:pPr lvl="1" algn="just"/>
            <a:r>
              <a:rPr lang="en-US" dirty="0" smtClean="0"/>
              <a:t>The rate structure of customs duty is determined by a large number of socio-economic factors. </a:t>
            </a:r>
          </a:p>
          <a:p>
            <a:pPr lvl="1" algn="just"/>
            <a:r>
              <a:rPr lang="en-US" dirty="0" smtClean="0"/>
              <a:t>However, the general scheme envisages higher rates on luxury items as well as on less essential goods. </a:t>
            </a:r>
          </a:p>
          <a:p>
            <a:pPr lvl="1" algn="just"/>
            <a:r>
              <a:rPr lang="en-US" dirty="0" smtClean="0"/>
              <a:t>The import tariff has been given an industrial bias by keeping the duties on industrial plants and machinery and raw material lower than those on consumer goods.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History of Income Tax</a:t>
            </a:r>
            <a:endParaRPr lang="en-US" b="1" dirty="0"/>
          </a:p>
        </p:txBody>
      </p:sp>
      <p:sp>
        <p:nvSpPr>
          <p:cNvPr id="3" name="Content Placeholder 2"/>
          <p:cNvSpPr>
            <a:spLocks noGrp="1"/>
          </p:cNvSpPr>
          <p:nvPr>
            <p:ph idx="1"/>
          </p:nvPr>
        </p:nvSpPr>
        <p:spPr>
          <a:xfrm>
            <a:off x="457200" y="1295400"/>
            <a:ext cx="8229600" cy="5181600"/>
          </a:xfrm>
        </p:spPr>
        <p:txBody>
          <a:bodyPr>
            <a:normAutofit fontScale="70000" lnSpcReduction="20000"/>
          </a:bodyPr>
          <a:lstStyle/>
          <a:p>
            <a:pPr algn="just"/>
            <a:endParaRPr lang="en-US" b="1" dirty="0" smtClean="0"/>
          </a:p>
          <a:p>
            <a:pPr algn="just"/>
            <a:r>
              <a:rPr lang="en-US" b="1" dirty="0" smtClean="0"/>
              <a:t>Income Tax Act of 1922:</a:t>
            </a:r>
            <a:r>
              <a:rPr lang="en-US" dirty="0" smtClean="0"/>
              <a:t> prevalent in the British Raj and was adopted by the Government of Pakistan as its Income Tax Law.</a:t>
            </a:r>
          </a:p>
          <a:p>
            <a:pPr algn="just"/>
            <a:endParaRPr lang="en-US" dirty="0" smtClean="0"/>
          </a:p>
          <a:p>
            <a:pPr algn="just"/>
            <a:r>
              <a:rPr lang="en-US" dirty="0" smtClean="0"/>
              <a:t> </a:t>
            </a:r>
            <a:r>
              <a:rPr lang="en-US" b="1" dirty="0" smtClean="0"/>
              <a:t>Income Tax Ordinance, 1979</a:t>
            </a:r>
            <a:r>
              <a:rPr lang="en-US" dirty="0" smtClean="0"/>
              <a:t> was the first law on Income Tax which was promulgated in Pakistan from 1 July 1979 by Government of Pakistan. </a:t>
            </a:r>
          </a:p>
          <a:p>
            <a:pPr algn="just"/>
            <a:endParaRPr lang="en-US" dirty="0" smtClean="0"/>
          </a:p>
          <a:p>
            <a:pPr algn="just"/>
            <a:r>
              <a:rPr lang="en-US" dirty="0" smtClean="0"/>
              <a:t>To update the tax laws and bring country's law in accordance with international standards, </a:t>
            </a:r>
            <a:r>
              <a:rPr lang="en-US" b="1" dirty="0" smtClean="0"/>
              <a:t>Income Tax Ordinance 2001</a:t>
            </a:r>
            <a:r>
              <a:rPr lang="en-US" dirty="0" smtClean="0"/>
              <a:t> was promulgated on 13 September 2001, which became effective from 1 July 2002. </a:t>
            </a:r>
          </a:p>
          <a:p>
            <a:pPr algn="just"/>
            <a:endParaRPr lang="en-US" b="1" dirty="0" smtClean="0"/>
          </a:p>
          <a:p>
            <a:pPr algn="just"/>
            <a:r>
              <a:rPr lang="en-US" b="1" dirty="0" smtClean="0"/>
              <a:t>IT rules 2002</a:t>
            </a:r>
            <a:r>
              <a:rPr lang="en-US" dirty="0" smtClean="0"/>
              <a:t> were promulgated by FBR on 1 July 2002 in exercise of powers granted under section 237 of the Ordinance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BBC report</a:t>
            </a:r>
            <a:endParaRPr lang="en-US" b="1" dirty="0"/>
          </a:p>
        </p:txBody>
      </p:sp>
      <p:sp>
        <p:nvSpPr>
          <p:cNvPr id="3" name="Content Placeholder 2"/>
          <p:cNvSpPr>
            <a:spLocks noGrp="1"/>
          </p:cNvSpPr>
          <p:nvPr>
            <p:ph idx="1"/>
          </p:nvPr>
        </p:nvSpPr>
        <p:spPr>
          <a:xfrm>
            <a:off x="457200" y="2057400"/>
            <a:ext cx="8458200" cy="4068763"/>
          </a:xfrm>
        </p:spPr>
        <p:txBody>
          <a:bodyPr/>
          <a:lstStyle/>
          <a:p>
            <a:pPr algn="just"/>
            <a:r>
              <a:rPr lang="en-US" dirty="0" smtClean="0"/>
              <a:t>The BBC report said Pakistan had a lower-than-average tax take, with only 0.57% of Pakistanis - 768,000 individuals - paying income tax last year. In comparable countries, the level is about 15%.</a:t>
            </a:r>
          </a:p>
          <a:p>
            <a:pPr algn="just"/>
            <a:endParaRPr lang="en-US" dirty="0" smtClean="0"/>
          </a:p>
          <a:p>
            <a:pPr algn="just">
              <a:buNone/>
            </a:pPr>
            <a:r>
              <a:rPr lang="en-US" dirty="0" smtClean="0">
                <a:hlinkClick r:id="rId2"/>
              </a:rPr>
              <a:t>http://www.bbc.com/news/uk-politics-22017091</a:t>
            </a:r>
            <a:endParaRPr lang="en-US" dirty="0" smtClean="0"/>
          </a:p>
          <a:p>
            <a:pPr algn="just">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Federal Tax Ombudsman Pakistan</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b="1" dirty="0" smtClean="0"/>
              <a:t>Federal Tax Ombudsman Pakistan </a:t>
            </a:r>
            <a:r>
              <a:rPr lang="en-US" dirty="0" smtClean="0"/>
              <a:t>is a critical component of our strategy to strengthen complaint filing and decision support system for the aggrieved taxpayers.</a:t>
            </a:r>
          </a:p>
          <a:p>
            <a:pPr algn="just"/>
            <a:r>
              <a:rPr lang="en-US" dirty="0" smtClean="0"/>
              <a:t>The Government of Pakistan, established the Federal Ombudsman in 1983 in accordance with the requirements of the Constitution of the country. </a:t>
            </a:r>
          </a:p>
          <a:p>
            <a:pPr algn="just"/>
            <a:endParaRPr lang="en-US" dirty="0" smtClean="0"/>
          </a:p>
          <a:p>
            <a:pPr algn="just"/>
            <a:r>
              <a:rPr lang="en-US" dirty="0" smtClean="0"/>
              <a:t>The Provinces followed suit and established Provincial Ombudsmen. Thus Pakistan joined the international club of countries having the office of </a:t>
            </a:r>
            <a:r>
              <a:rPr lang="en-US" dirty="0" err="1" smtClean="0"/>
              <a:t>Ombudsmanship</a:t>
            </a:r>
            <a:r>
              <a:rPr lang="en-US" dirty="0" smtClean="0"/>
              <a:t> as a critical component of welfare states with adequate focus on service delivery at national and sub-national levels.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ur Value System(1).png"/>
          <p:cNvPicPr>
            <a:picLocks noGrp="1" noChangeAspect="1"/>
          </p:cNvPicPr>
          <p:nvPr>
            <p:ph idx="1"/>
          </p:nvPr>
        </p:nvPicPr>
        <p:blipFill>
          <a:blip r:embed="rId2" cstate="print"/>
          <a:stretch>
            <a:fillRect/>
          </a:stretch>
        </p:blipFill>
        <p:spPr>
          <a:xfrm>
            <a:off x="1066800" y="838200"/>
            <a:ext cx="6858000" cy="5287963"/>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Services</a:t>
            </a:r>
            <a:endParaRPr lang="en-US" b="1" dirty="0"/>
          </a:p>
        </p:txBody>
      </p:sp>
      <p:sp>
        <p:nvSpPr>
          <p:cNvPr id="3" name="Content Placeholder 2"/>
          <p:cNvSpPr>
            <a:spLocks noGrp="1"/>
          </p:cNvSpPr>
          <p:nvPr>
            <p:ph idx="1"/>
          </p:nvPr>
        </p:nvSpPr>
        <p:spPr>
          <a:xfrm>
            <a:off x="457200" y="1143000"/>
            <a:ext cx="8229600" cy="5334000"/>
          </a:xfrm>
        </p:spPr>
        <p:txBody>
          <a:bodyPr>
            <a:normAutofit fontScale="77500" lnSpcReduction="20000"/>
          </a:bodyPr>
          <a:lstStyle/>
          <a:p>
            <a:pPr algn="just"/>
            <a:r>
              <a:rPr lang="en-US" dirty="0" smtClean="0"/>
              <a:t>We do:</a:t>
            </a:r>
          </a:p>
          <a:p>
            <a:pPr algn="just"/>
            <a:endParaRPr lang="en-US" dirty="0" smtClean="0"/>
          </a:p>
          <a:p>
            <a:pPr lvl="1" algn="just"/>
            <a:r>
              <a:rPr lang="en-US" dirty="0" smtClean="0"/>
              <a:t>We resolve complaints and provide relief to the public by carrying out independent investigations into complaints about Tax Maladministration. </a:t>
            </a:r>
          </a:p>
          <a:p>
            <a:pPr lvl="1" algn="just"/>
            <a:endParaRPr lang="en-US" dirty="0" smtClean="0"/>
          </a:p>
          <a:p>
            <a:pPr lvl="1" algn="just"/>
            <a:r>
              <a:rPr lang="en-US" dirty="0" smtClean="0"/>
              <a:t>We work to put things right and share lessons learned and help improve public services as a result. Our independent complaints handling service is free and open to everyone.</a:t>
            </a:r>
          </a:p>
          <a:p>
            <a:pPr lvl="1" algn="just"/>
            <a:endParaRPr lang="en-US" dirty="0" smtClean="0"/>
          </a:p>
          <a:p>
            <a:pPr marL="342900" lvl="1" indent="-342900" algn="just">
              <a:buFont typeface="Arial" pitchFamily="34" charset="0"/>
              <a:buChar char="•"/>
            </a:pPr>
            <a:r>
              <a:rPr lang="en-US" sz="3200" dirty="0" smtClean="0"/>
              <a:t>We don’t:</a:t>
            </a:r>
          </a:p>
          <a:p>
            <a:pPr marL="342900" lvl="1" indent="-342900" algn="just">
              <a:buFont typeface="Arial" pitchFamily="34" charset="0"/>
              <a:buChar char="•"/>
            </a:pPr>
            <a:endParaRPr lang="en-US" sz="3200" dirty="0" smtClean="0"/>
          </a:p>
          <a:p>
            <a:pPr lvl="1"/>
            <a:r>
              <a:rPr lang="en-US" sz="2400" dirty="0" smtClean="0"/>
              <a:t>Matters that are sub-</a:t>
            </a:r>
            <a:r>
              <a:rPr lang="en-US" sz="2400" dirty="0" err="1" smtClean="0"/>
              <a:t>judice</a:t>
            </a:r>
            <a:endParaRPr lang="en-US" sz="2400" dirty="0" smtClean="0"/>
          </a:p>
          <a:p>
            <a:pPr lvl="1"/>
            <a:r>
              <a:rPr lang="en-US" sz="2400" dirty="0" smtClean="0"/>
              <a:t>External Affairs</a:t>
            </a:r>
          </a:p>
          <a:p>
            <a:pPr lvl="1"/>
            <a:r>
              <a:rPr lang="en-US" sz="2400" dirty="0" err="1" smtClean="0"/>
              <a:t>Defence</a:t>
            </a:r>
            <a:r>
              <a:rPr lang="en-US" sz="2400" dirty="0" smtClean="0"/>
              <a:t> matters</a:t>
            </a:r>
          </a:p>
          <a:p>
            <a:pPr lvl="1"/>
            <a:r>
              <a:rPr lang="en-US" sz="2400" dirty="0" smtClean="0"/>
              <a:t>Service matters</a:t>
            </a:r>
          </a:p>
          <a:p>
            <a:pPr marL="742950" lvl="2" indent="-342900" algn="just"/>
            <a:endParaRPr lang="en-US" dirty="0" smtClean="0"/>
          </a:p>
          <a:p>
            <a:pPr marL="342900" lvl="1" indent="-342900" algn="just">
              <a:buFont typeface="Arial" pitchFamily="34" charset="0"/>
              <a:buChar char="•"/>
            </a:pPr>
            <a:endParaRPr lang="en-US" sz="3200" dirty="0" smtClean="0"/>
          </a:p>
          <a:p>
            <a:pPr lvl="1" algn="just">
              <a:buNone/>
            </a:pP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Interaction with Civil Society</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Advisory Committee</a:t>
            </a:r>
          </a:p>
          <a:p>
            <a:r>
              <a:rPr lang="en-US" dirty="0" smtClean="0"/>
              <a:t>Standing Committee</a:t>
            </a:r>
          </a:p>
          <a:p>
            <a:r>
              <a:rPr lang="en-US" dirty="0" smtClean="0"/>
              <a:t>Website</a:t>
            </a:r>
          </a:p>
          <a:p>
            <a:r>
              <a:rPr lang="en-US" dirty="0" smtClean="0"/>
              <a:t>Annual Report</a:t>
            </a:r>
          </a:p>
          <a:p>
            <a:r>
              <a:rPr lang="en-US" dirty="0" smtClean="0"/>
              <a:t>News Letter</a:t>
            </a:r>
          </a:p>
          <a:p>
            <a:r>
              <a:rPr lang="en-US" dirty="0" smtClean="0"/>
              <a:t>Print Media / Electronic Media</a:t>
            </a:r>
          </a:p>
          <a:p>
            <a:r>
              <a:rPr lang="en-US" dirty="0" smtClean="0"/>
              <a:t>Collaboration with Transparency International</a:t>
            </a:r>
          </a:p>
          <a:p>
            <a:r>
              <a:rPr lang="en-US" dirty="0" smtClean="0"/>
              <a:t>Frequent meetings with Tax Bars, Chambers of Commerce &amp; Industry, Trade Bodies</a:t>
            </a:r>
          </a:p>
          <a:p>
            <a:r>
              <a:rPr lang="en-US" dirty="0" smtClean="0"/>
              <a:t>Outreach Meetings with Civil Society Organization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Federal Board of Revenue</a:t>
            </a:r>
          </a:p>
          <a:p>
            <a:pPr lvl="1"/>
            <a:r>
              <a:rPr lang="en-US" b="1" dirty="0" smtClean="0"/>
              <a:t>Federal Tax Ombudsman Pakistan</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Ministry of Foreign Affairs</a:t>
            </a:r>
          </a:p>
          <a:p>
            <a:pPr lvl="0"/>
            <a:r>
              <a:rPr lang="en-US" dirty="0" smtClean="0"/>
              <a:t>Ministry of Culture and Sports</a:t>
            </a:r>
          </a:p>
          <a:p>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1123</Words>
  <Application>Microsoft Office PowerPoint</Application>
  <PresentationFormat>On-screen Show (4:3)</PresentationFormat>
  <Paragraphs>156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Regulatory Administrative Institutions MPA 517</vt:lpstr>
      <vt:lpstr>Recap</vt:lpstr>
      <vt:lpstr>MTBF</vt:lpstr>
      <vt:lpstr>Poverty Reduction Strategy Paper</vt:lpstr>
      <vt:lpstr>Today’s Lecture </vt:lpstr>
      <vt:lpstr>Federal Board of Revenue </vt:lpstr>
      <vt:lpstr>Responsibilities</vt:lpstr>
      <vt:lpstr>Fiscal policy</vt:lpstr>
      <vt:lpstr>Introduction </vt:lpstr>
      <vt:lpstr>Slide 10</vt:lpstr>
      <vt:lpstr>Monitoring</vt:lpstr>
      <vt:lpstr>Central Excise </vt:lpstr>
      <vt:lpstr>Sales Tax</vt:lpstr>
      <vt:lpstr>Customs </vt:lpstr>
      <vt:lpstr>History of Income Tax</vt:lpstr>
      <vt:lpstr>BBC report</vt:lpstr>
      <vt:lpstr>Federal Tax Ombudsman Pakistan</vt:lpstr>
      <vt:lpstr>Slide 18</vt:lpstr>
      <vt:lpstr>Services</vt:lpstr>
      <vt:lpstr>Interaction with Civil Society</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43</cp:revision>
  <dcterms:created xsi:type="dcterms:W3CDTF">2006-08-16T00:00:00Z</dcterms:created>
  <dcterms:modified xsi:type="dcterms:W3CDTF">2014-06-21T06:25:37Z</dcterms:modified>
</cp:coreProperties>
</file>