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73" r:id="rId9"/>
    <p:sldId id="264" r:id="rId10"/>
    <p:sldId id="265" r:id="rId11"/>
    <p:sldId id="266" r:id="rId12"/>
    <p:sldId id="268" r:id="rId13"/>
    <p:sldId id="269" r:id="rId14"/>
    <p:sldId id="267" r:id="rId15"/>
    <p:sldId id="270" r:id="rId16"/>
    <p:sldId id="271" r:id="rId17"/>
    <p:sldId id="272" r:id="rId18"/>
    <p:sldId id="274" r:id="rId19"/>
    <p:sldId id="26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7DE421-5939-4AD8-AB64-D3D473FCB30C}" type="datetimeFigureOut">
              <a:rPr lang="en-US" smtClean="0"/>
              <a:t>6/21/2014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F98E6F-AF6D-4E1F-B0A5-B858AC4EDE1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2ADD9B-F3A6-4D3B-9255-67B28D4630EE}"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74F208-7FD5-48F6-BCE3-4BA26C357B99}"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668EDD-D0CD-499A-B9F2-CB4381FF5CD3}"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3A0F98-3620-4B7A-8366-5D56601AB103}"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FBCA644-E1FD-42E3-8B6C-5169C034A87F}" type="datetime1">
              <a:rPr lang="en-US" smtClean="0"/>
              <a:t>6/21/2014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8DE263-1E20-44F1-B5C1-9A7FE04D8510}" type="datetime1">
              <a:rPr lang="en-US" smtClean="0"/>
              <a:t>6/21/2014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F93AD9-0641-42A0-BE63-A6DFD6F381CB}" type="datetime1">
              <a:rPr lang="en-US" smtClean="0"/>
              <a:t>6/21/2014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4ED9CD-BCD7-4B40-B7DA-517EACCFE8DD}"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CEFAD4-519D-4E8C-A2D2-F50CD1F5BB50}"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6D3DF4-1CA2-49CE-BE91-DB7A400B814C}"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D05290-6788-4C25-835A-BB50B476C978}"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3BE7C1-0368-43DC-A68D-C991FC9FE8B7}" type="datetime1">
              <a:rPr lang="en-US" smtClean="0"/>
              <a:t>6/21/2014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Lecture-14</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92500" lnSpcReduction="10000"/>
          </a:bodyPr>
          <a:lstStyle/>
          <a:p>
            <a:pPr algn="just" fontAlgn="base">
              <a:buNone/>
            </a:pPr>
            <a:r>
              <a:rPr lang="en-US" dirty="0" smtClean="0"/>
              <a:t>   The Ministry of Information Technology (</a:t>
            </a:r>
            <a:r>
              <a:rPr lang="en-US" dirty="0" err="1" smtClean="0"/>
              <a:t>MoIT</a:t>
            </a:r>
            <a:r>
              <a:rPr lang="en-US" dirty="0" smtClean="0"/>
              <a:t>) is the national focal Ministry and enabling arm of the Government of Pakistan for planning, coordinating and directing efforts to initiate and launch Information Technology and Telecommunications programs and projects aimed at economic development of the country. </a:t>
            </a:r>
          </a:p>
          <a:p>
            <a:pPr algn="just" fontAlgn="base">
              <a:buNone/>
            </a:pPr>
            <a:endParaRPr lang="en-US" dirty="0" smtClean="0"/>
          </a:p>
          <a:p>
            <a:pPr algn="just" fontAlgn="base"/>
            <a:r>
              <a:rPr lang="en-US" dirty="0" err="1" smtClean="0"/>
              <a:t>MoIT</a:t>
            </a:r>
            <a:r>
              <a:rPr lang="en-US" dirty="0" smtClean="0"/>
              <a:t> consists of one division; Information Technology and Telecommunications Division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PTA's Functions</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To regulate the establishment, operation and maintenance of telecommunication systems and provision of telecommunication services in Pakistan.</a:t>
            </a:r>
          </a:p>
          <a:p>
            <a:pPr algn="just"/>
            <a:endParaRPr lang="en-US" dirty="0" smtClean="0"/>
          </a:p>
          <a:p>
            <a:pPr algn="just"/>
            <a:r>
              <a:rPr lang="en-US" dirty="0" smtClean="0"/>
              <a:t>To receive and expeditiously dispose of applications for the use of radio-frequency spectrum.</a:t>
            </a:r>
          </a:p>
          <a:p>
            <a:pPr algn="just"/>
            <a:endParaRPr lang="en-US" dirty="0" smtClean="0"/>
          </a:p>
          <a:p>
            <a:pPr algn="just"/>
            <a:r>
              <a:rPr lang="en-US" dirty="0" smtClean="0"/>
              <a:t>To promote and protect the interests of users of telecommunication services in Pakistan.</a:t>
            </a:r>
          </a:p>
          <a:p>
            <a:pPr algn="just"/>
            <a:endParaRPr lang="en-US" dirty="0" smtClean="0"/>
          </a:p>
          <a:p>
            <a:pPr algn="just"/>
            <a:r>
              <a:rPr lang="en-US" dirty="0" smtClean="0"/>
              <a:t>To promote the availability of a wide range of high quality, efficient, cost effective and competitive telecommunication services throughout Pakistan.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Responsibilities of Authority</a:t>
            </a:r>
            <a:endParaRPr lang="en-US" dirty="0"/>
          </a:p>
        </p:txBody>
      </p:sp>
      <p:sp>
        <p:nvSpPr>
          <p:cNvPr id="3" name="Content Placeholder 2"/>
          <p:cNvSpPr>
            <a:spLocks noGrp="1"/>
          </p:cNvSpPr>
          <p:nvPr>
            <p:ph idx="1"/>
          </p:nvPr>
        </p:nvSpPr>
        <p:spPr>
          <a:xfrm>
            <a:off x="457200" y="1371600"/>
            <a:ext cx="8229600" cy="4754563"/>
          </a:xfrm>
        </p:spPr>
        <p:txBody>
          <a:bodyPr>
            <a:normAutofit fontScale="55000" lnSpcReduction="20000"/>
          </a:bodyPr>
          <a:lstStyle/>
          <a:p>
            <a:pPr algn="just"/>
            <a:r>
              <a:rPr lang="en-US" dirty="0" smtClean="0"/>
              <a:t>In exercising its functions and powers under the Act, the authority shall ensure that?</a:t>
            </a:r>
          </a:p>
          <a:p>
            <a:pPr algn="just"/>
            <a:endParaRPr lang="en-US" dirty="0" smtClean="0"/>
          </a:p>
          <a:p>
            <a:pPr algn="just"/>
            <a:r>
              <a:rPr lang="en-US" dirty="0" smtClean="0"/>
              <a:t>Rights of licensees are duly protected;</a:t>
            </a:r>
            <a:br>
              <a:rPr lang="en-US" dirty="0" smtClean="0"/>
            </a:br>
            <a:r>
              <a:rPr lang="en-US" dirty="0" smtClean="0"/>
              <a:t>All of its decisions and determinations are made promptly, in an open equitable, non discriminatory, consistent and transparent manner;</a:t>
            </a:r>
          </a:p>
          <a:p>
            <a:pPr algn="just"/>
            <a:endParaRPr lang="en-US" dirty="0" smtClean="0"/>
          </a:p>
          <a:p>
            <a:pPr algn="just"/>
            <a:r>
              <a:rPr lang="en-US" dirty="0" smtClean="0"/>
              <a:t>All applications made to it are disposed of expeditiously;</a:t>
            </a:r>
          </a:p>
          <a:p>
            <a:pPr algn="just"/>
            <a:endParaRPr lang="en-US" dirty="0" smtClean="0"/>
          </a:p>
          <a:p>
            <a:pPr algn="just"/>
            <a:r>
              <a:rPr lang="en-US" dirty="0" smtClean="0"/>
              <a:t>The persons affected by its decisions or determination are given a due notice thereof and provided with an opportunity of being heard;</a:t>
            </a:r>
          </a:p>
          <a:p>
            <a:pPr algn="just"/>
            <a:endParaRPr lang="en-US" dirty="0" smtClean="0"/>
          </a:p>
          <a:p>
            <a:pPr algn="just"/>
            <a:r>
              <a:rPr lang="en-US" dirty="0" smtClean="0"/>
              <a:t>It encourages, except subject to the exclusive right of the company in basic telephone service, fair competition in the telecommunication sector; and</a:t>
            </a:r>
          </a:p>
          <a:p>
            <a:pPr algn="just"/>
            <a:endParaRPr lang="en-US" dirty="0" smtClean="0"/>
          </a:p>
          <a:p>
            <a:pPr algn="just"/>
            <a:r>
              <a:rPr lang="en-US" dirty="0" smtClean="0"/>
              <a:t>The interest of users of telecommunication services are duly safeguarded and protected.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Ministry of Finance</a:t>
            </a:r>
          </a:p>
          <a:p>
            <a:pPr lvl="1"/>
            <a:r>
              <a:rPr lang="en-US" dirty="0" smtClean="0"/>
              <a:t>Functions</a:t>
            </a:r>
          </a:p>
          <a:p>
            <a:pPr lvl="1"/>
            <a:r>
              <a:rPr lang="en-US" dirty="0" smtClean="0"/>
              <a:t>Budget Preparation</a:t>
            </a:r>
          </a:p>
          <a:p>
            <a:pPr lvl="1"/>
            <a:r>
              <a:rPr lang="en-US" dirty="0" smtClean="0"/>
              <a:t>Quality Assurance</a:t>
            </a:r>
          </a:p>
          <a:p>
            <a:pPr lvl="1">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Introduction</a:t>
            </a:r>
            <a:endParaRPr lang="en-US" b="1" dirty="0"/>
          </a:p>
        </p:txBody>
      </p:sp>
      <p:sp>
        <p:nvSpPr>
          <p:cNvPr id="3" name="Content Placeholder 2"/>
          <p:cNvSpPr>
            <a:spLocks noGrp="1"/>
          </p:cNvSpPr>
          <p:nvPr>
            <p:ph idx="1"/>
          </p:nvPr>
        </p:nvSpPr>
        <p:spPr>
          <a:xfrm>
            <a:off x="457200" y="1371600"/>
            <a:ext cx="8229600" cy="4754563"/>
          </a:xfrm>
        </p:spPr>
        <p:txBody>
          <a:bodyPr/>
          <a:lstStyle/>
          <a:p>
            <a:pPr algn="just"/>
            <a:r>
              <a:rPr lang="en-US" dirty="0" smtClean="0"/>
              <a:t>The Finance Division deals with the subjects pertaining to finance of the Federal Government and financial matters affecting the country as a whole, preparation of annual budget statements and supplementary/excess budget statements for the consideration of the parliament accounts and audits of the Federal Government Organization etc. as assigned under the Rules of Business, 1973.</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Mission Statement</a:t>
            </a:r>
            <a:endParaRPr lang="en-US" b="1" dirty="0"/>
          </a:p>
        </p:txBody>
      </p:sp>
      <p:sp>
        <p:nvSpPr>
          <p:cNvPr id="3" name="Content Placeholder 2"/>
          <p:cNvSpPr>
            <a:spLocks noGrp="1"/>
          </p:cNvSpPr>
          <p:nvPr>
            <p:ph idx="1"/>
          </p:nvPr>
        </p:nvSpPr>
        <p:spPr/>
        <p:txBody>
          <a:bodyPr/>
          <a:lstStyle/>
          <a:p>
            <a:pPr algn="just"/>
            <a:r>
              <a:rPr lang="en-US" dirty="0" smtClean="0"/>
              <a:t>To pursue sound and equitable economic policies that put Pakistan on the path of sustained economic development and macroeconomic stability with a view to continuously and significantly improving the Quality of life of all citizens through prudent and transparent public financial management carried out by dedicated professional.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Functions</a:t>
            </a:r>
            <a:endParaRPr lang="en-US" b="1" dirty="0"/>
          </a:p>
        </p:txBody>
      </p:sp>
      <p:sp>
        <p:nvSpPr>
          <p:cNvPr id="3" name="Content Placeholder 2"/>
          <p:cNvSpPr>
            <a:spLocks noGrp="1"/>
          </p:cNvSpPr>
          <p:nvPr>
            <p:ph idx="1"/>
          </p:nvPr>
        </p:nvSpPr>
        <p:spPr>
          <a:xfrm>
            <a:off x="457200" y="1295400"/>
            <a:ext cx="8229600" cy="5181600"/>
          </a:xfrm>
        </p:spPr>
        <p:txBody>
          <a:bodyPr>
            <a:normAutofit fontScale="62500" lnSpcReduction="20000"/>
          </a:bodyPr>
          <a:lstStyle/>
          <a:p>
            <a:pPr algn="just"/>
            <a:r>
              <a:rPr lang="en-US" dirty="0" smtClean="0"/>
              <a:t>Prepare the annual fiscal budget and issue adequate regulations for its execution.</a:t>
            </a:r>
          </a:p>
          <a:p>
            <a:pPr algn="just"/>
            <a:endParaRPr lang="en-US" dirty="0" smtClean="0"/>
          </a:p>
          <a:p>
            <a:pPr algn="just"/>
            <a:r>
              <a:rPr lang="en-US" dirty="0" smtClean="0"/>
              <a:t>Manage government financial assets.</a:t>
            </a:r>
          </a:p>
          <a:p>
            <a:pPr algn="just"/>
            <a:endParaRPr lang="en-US" dirty="0" smtClean="0"/>
          </a:p>
          <a:p>
            <a:pPr algn="just"/>
            <a:r>
              <a:rPr lang="en-US" dirty="0" smtClean="0"/>
              <a:t>Propose bills related to the management of government employees, particularly bills related to staffing, salaries, benefits and pensions.</a:t>
            </a:r>
          </a:p>
          <a:p>
            <a:pPr algn="just"/>
            <a:endParaRPr lang="en-US" dirty="0" smtClean="0"/>
          </a:p>
          <a:p>
            <a:pPr algn="just"/>
            <a:r>
              <a:rPr lang="en-US" dirty="0" smtClean="0"/>
              <a:t>Amortize debt and coordinate financial activities carried out within the scope of its power, for the different ministries and their related entities.</a:t>
            </a:r>
          </a:p>
          <a:p>
            <a:pPr algn="just"/>
            <a:endParaRPr lang="en-US" dirty="0" smtClean="0"/>
          </a:p>
          <a:p>
            <a:pPr algn="just"/>
            <a:r>
              <a:rPr lang="en-US" dirty="0" smtClean="0"/>
              <a:t>Be aware of and report on any initiative of a financial nature involving public expenditure and indebtedness before it is debated by Assembly.</a:t>
            </a:r>
          </a:p>
          <a:p>
            <a:pPr algn="just"/>
            <a:endParaRPr lang="en-US" dirty="0" smtClean="0"/>
          </a:p>
          <a:p>
            <a:pPr algn="just"/>
            <a:r>
              <a:rPr lang="en-US" dirty="0" smtClean="0"/>
              <a:t>Participate in the negotiation of international free trade and financial agreements.</a:t>
            </a:r>
          </a:p>
          <a:p>
            <a:pPr algn="just"/>
            <a:r>
              <a:rPr lang="en-US" dirty="0" smtClean="0"/>
              <a:t>Exercise all powers and rights as granted on it in the State Banks Law.</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MEDIUM-TERM BUDGETARY FRAMEWORK</a:t>
            </a:r>
            <a:endParaRPr lang="en-US" sz="3200" dirty="0"/>
          </a:p>
        </p:txBody>
      </p:sp>
      <p:sp>
        <p:nvSpPr>
          <p:cNvPr id="3" name="Content Placeholder 2"/>
          <p:cNvSpPr>
            <a:spLocks noGrp="1"/>
          </p:cNvSpPr>
          <p:nvPr>
            <p:ph idx="1"/>
          </p:nvPr>
        </p:nvSpPr>
        <p:spPr>
          <a:xfrm>
            <a:off x="457200" y="1447800"/>
            <a:ext cx="8229600" cy="4953000"/>
          </a:xfrm>
        </p:spPr>
        <p:txBody>
          <a:bodyPr>
            <a:normAutofit fontScale="92500" lnSpcReduction="20000"/>
          </a:bodyPr>
          <a:lstStyle/>
          <a:p>
            <a:pPr algn="just"/>
            <a:r>
              <a:rPr lang="en-US" dirty="0" smtClean="0"/>
              <a:t>The annual budget of the Federal Government is based on a medium term budgetary framework (MTBF). </a:t>
            </a:r>
          </a:p>
          <a:p>
            <a:pPr algn="just"/>
            <a:endParaRPr lang="en-US" dirty="0" smtClean="0"/>
          </a:p>
          <a:p>
            <a:pPr algn="just"/>
            <a:r>
              <a:rPr lang="en-US" dirty="0" smtClean="0"/>
              <a:t>The MTBF is an approach to budgeting that integrates policy-making, planning and budgeting within a medium-term framework.</a:t>
            </a:r>
          </a:p>
          <a:p>
            <a:pPr algn="just"/>
            <a:endParaRPr lang="en-US" dirty="0" smtClean="0"/>
          </a:p>
          <a:p>
            <a:pPr algn="just"/>
            <a:r>
              <a:rPr lang="en-US" dirty="0" smtClean="0"/>
              <a:t>The MTBF has provided the framework for budget preparation in all Ministries/Division and Departments of the Federal Government since 2009.</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Objectives</a:t>
            </a:r>
            <a:endParaRPr lang="en-US" b="1"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The MTBF has three main objectives:</a:t>
            </a:r>
          </a:p>
          <a:p>
            <a:pPr>
              <a:buNone/>
            </a:pPr>
            <a:endParaRPr lang="en-US" dirty="0" smtClean="0"/>
          </a:p>
          <a:p>
            <a:pPr algn="just"/>
            <a:r>
              <a:rPr lang="en-US" dirty="0" smtClean="0"/>
              <a:t>To further strengthen fiscal discipline by creating and orderly framework for management of the annual budget over the medium term;</a:t>
            </a:r>
          </a:p>
          <a:p>
            <a:pPr algn="just"/>
            <a:endParaRPr lang="en-US" dirty="0" smtClean="0"/>
          </a:p>
          <a:p>
            <a:pPr algn="just"/>
            <a:r>
              <a:rPr lang="en-US" dirty="0" smtClean="0"/>
              <a:t>To strengthen the alignment of federal resources by the government to the government’s policies and strategies;</a:t>
            </a:r>
          </a:p>
          <a:p>
            <a:pPr algn="just"/>
            <a:endParaRPr lang="en-US" dirty="0" smtClean="0"/>
          </a:p>
          <a:p>
            <a:pPr algn="just"/>
            <a:r>
              <a:rPr lang="en-US" dirty="0" smtClean="0"/>
              <a:t>To build the capacity in federal ministries to prepare and manage their budgets in a manner which provides cost-effective service delivery (outputs) and efficient use of public funds (value for money).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MTBF components</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pPr>
              <a:buNone/>
            </a:pPr>
            <a:endParaRPr lang="en-US" b="1" dirty="0" smtClean="0"/>
          </a:p>
          <a:p>
            <a:pPr algn="just"/>
            <a:r>
              <a:rPr lang="en-US" dirty="0" smtClean="0"/>
              <a:t>A strategic (‘top-down’) component which sets the overall framework for the budget and leads to the setting of medium term ceilings for each line ministry at the start of the annual budget preparation process.</a:t>
            </a:r>
          </a:p>
          <a:p>
            <a:endParaRPr lang="en-US" dirty="0" smtClean="0"/>
          </a:p>
          <a:p>
            <a:pPr algn="just"/>
            <a:r>
              <a:rPr lang="en-US" dirty="0" smtClean="0"/>
              <a:t>A line ministry (‘bottom-up’) component which reforms the budget preparation process within line ministries and helps build the capacity for line ministries to prepare and manage their budgets in a strategic way.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Poverty Reduction Strategy Paper</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The Poverty Reduction Strategy Paper (PRSP) Secretariat housed in the Ministry of Finance was established in 2000 to prepare a holistic anti-poverty strategy for Pakistan. </a:t>
            </a:r>
          </a:p>
          <a:p>
            <a:pPr algn="just"/>
            <a:endParaRPr lang="en-US" dirty="0" smtClean="0"/>
          </a:p>
          <a:p>
            <a:pPr algn="just"/>
            <a:r>
              <a:rPr lang="en-US" dirty="0" smtClean="0"/>
              <a:t>It provides secretarial support to the National PRSP Implementation Committee.</a:t>
            </a:r>
          </a:p>
          <a:p>
            <a:pPr algn="just"/>
            <a:endParaRPr lang="en-US" dirty="0" smtClean="0"/>
          </a:p>
          <a:p>
            <a:pPr algn="just"/>
            <a:r>
              <a:rPr lang="en-US" dirty="0" smtClean="0"/>
              <a:t> The Committee, headed by the Secretary Finance, comprises secretaries of Federal and Provincial PRSP partner government agencies to oversee the implementation of Pakistan’s PRSPs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534400" cy="5867400"/>
          </a:xfrm>
        </p:spPr>
        <p:txBody>
          <a:bodyPr>
            <a:normAutofit fontScale="62500" lnSpcReduction="20000"/>
          </a:bodyPr>
          <a:lstStyle/>
          <a:p>
            <a:pPr algn="just"/>
            <a:endParaRPr lang="en-US" dirty="0" smtClean="0"/>
          </a:p>
          <a:p>
            <a:pPr algn="just"/>
            <a:r>
              <a:rPr lang="en-US" dirty="0" smtClean="0"/>
              <a:t>The policies outlined in PRSP have been linked with the achievement of key social and human development goals. </a:t>
            </a:r>
          </a:p>
          <a:p>
            <a:pPr algn="just"/>
            <a:endParaRPr lang="en-US" dirty="0" smtClean="0"/>
          </a:p>
          <a:p>
            <a:pPr algn="just"/>
            <a:r>
              <a:rPr lang="en-US" dirty="0" smtClean="0"/>
              <a:t>However, depending upon the variable being monitored, there is an implementation lag between expenditures incurred and outcomes achieved which makes it difficult to assess policy performance immediately</a:t>
            </a:r>
          </a:p>
          <a:p>
            <a:pPr algn="just"/>
            <a:endParaRPr lang="en-US" dirty="0" smtClean="0"/>
          </a:p>
          <a:p>
            <a:pPr algn="just"/>
            <a:r>
              <a:rPr lang="en-US" dirty="0" smtClean="0"/>
              <a:t> e.g. even though public expenditures on primary schools may be increased, higher primary Gross Enrollment Rates (GER) will only show up after a time lag, and it may take several years before that results in higher adult literacy rates. </a:t>
            </a:r>
          </a:p>
          <a:p>
            <a:pPr algn="just"/>
            <a:endParaRPr lang="en-US" dirty="0" smtClean="0"/>
          </a:p>
          <a:p>
            <a:pPr algn="just"/>
            <a:r>
              <a:rPr lang="en-US" dirty="0" smtClean="0"/>
              <a:t>However, there are some key intermediate social indicators that may depict the effect of policy interventions over a relatively shorter period of time. </a:t>
            </a:r>
          </a:p>
          <a:p>
            <a:pPr algn="just"/>
            <a:endParaRPr lang="en-US" dirty="0" smtClean="0"/>
          </a:p>
          <a:p>
            <a:pPr algn="just"/>
            <a:r>
              <a:rPr lang="en-US" dirty="0" smtClean="0"/>
              <a:t>The government regularly reports information on such human development intermediate indicators to provide a valuable guide for evaluating the efficiency of public policies and public funds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Poverty Reduction Strategies</a:t>
            </a:r>
            <a:endParaRPr lang="en-US" b="1" dirty="0"/>
          </a:p>
        </p:txBody>
      </p:sp>
      <p:sp>
        <p:nvSpPr>
          <p:cNvPr id="3" name="Content Placeholder 2"/>
          <p:cNvSpPr>
            <a:spLocks noGrp="1"/>
          </p:cNvSpPr>
          <p:nvPr>
            <p:ph idx="1"/>
          </p:nvPr>
        </p:nvSpPr>
        <p:spPr>
          <a:xfrm>
            <a:off x="457200" y="1371600"/>
            <a:ext cx="8229600" cy="4754563"/>
          </a:xfrm>
        </p:spPr>
        <p:txBody>
          <a:bodyPr>
            <a:normAutofit fontScale="70000" lnSpcReduction="20000"/>
          </a:bodyPr>
          <a:lstStyle/>
          <a:p>
            <a:pPr algn="just"/>
            <a:r>
              <a:rPr lang="en-US" dirty="0" smtClean="0"/>
              <a:t>Poverty Reduction Strategies (PRSs) are country-owned and participatory, taking into account the views of Parliament, line ministries, development partners, civil society and specifically the poor themselves.</a:t>
            </a:r>
          </a:p>
          <a:p>
            <a:pPr algn="just"/>
            <a:endParaRPr lang="en-US" dirty="0" smtClean="0"/>
          </a:p>
          <a:p>
            <a:pPr algn="just"/>
            <a:r>
              <a:rPr lang="en-US" dirty="0" smtClean="0"/>
              <a:t> The PRSPs are comprehensive and recognize the multidimensional nature of the causes of poverty. </a:t>
            </a:r>
          </a:p>
          <a:p>
            <a:pPr algn="just"/>
            <a:endParaRPr lang="en-US" dirty="0" smtClean="0"/>
          </a:p>
          <a:p>
            <a:pPr algn="just"/>
            <a:r>
              <a:rPr lang="en-US" dirty="0" smtClean="0"/>
              <a:t>They highlight strategies to alleviate poverty and acknowledge the need for a coherent macroeconomic framework to support them. </a:t>
            </a:r>
          </a:p>
          <a:p>
            <a:pPr algn="just"/>
            <a:endParaRPr lang="en-US" dirty="0" smtClean="0"/>
          </a:p>
          <a:p>
            <a:pPr algn="just"/>
            <a:r>
              <a:rPr lang="en-US" dirty="0" smtClean="0"/>
              <a:t>The PRSPs also base themselves on both medium and long term perspectives, including appropriate monitoring indicators against which progress could be measured.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r"/>
            <a:r>
              <a:rPr lang="en-US" b="1" dirty="0" smtClean="0"/>
              <a:t>Quality Assurance Program</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Quality Assurance Program has been launched in the Finance Division (GOP) from January 2006 to effectively control and improve its operational Quality, Performance and customer satisfaction. </a:t>
            </a:r>
          </a:p>
          <a:p>
            <a:pPr algn="just"/>
            <a:endParaRPr lang="en-US" dirty="0" smtClean="0"/>
          </a:p>
          <a:p>
            <a:pPr algn="just"/>
            <a:r>
              <a:rPr lang="en-US" dirty="0" smtClean="0"/>
              <a:t>The prime focus of this program is to increase its customer satisfaction level, raise its service Quality, Improve internal working efficiency and give the ministry a strong local and global credibility.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85000" lnSpcReduction="20000"/>
          </a:bodyPr>
          <a:lstStyle/>
          <a:p>
            <a:pPr algn="just">
              <a:buNone/>
            </a:pPr>
            <a:r>
              <a:rPr lang="en-US" dirty="0" smtClean="0"/>
              <a:t>Quality Policy</a:t>
            </a:r>
          </a:p>
          <a:p>
            <a:pPr algn="just"/>
            <a:r>
              <a:rPr lang="en-US" dirty="0" smtClean="0"/>
              <a:t>To provide the most effective and efficient services to the federal government, provincial governments and the citizen of Pakistan.</a:t>
            </a:r>
          </a:p>
          <a:p>
            <a:pPr algn="just"/>
            <a:endParaRPr lang="en-US" dirty="0" smtClean="0"/>
          </a:p>
          <a:p>
            <a:pPr algn="just">
              <a:buNone/>
            </a:pPr>
            <a:r>
              <a:rPr lang="en-US" dirty="0" smtClean="0"/>
              <a:t>Objectives</a:t>
            </a:r>
          </a:p>
          <a:p>
            <a:pPr algn="just"/>
            <a:r>
              <a:rPr lang="en-US" dirty="0" smtClean="0"/>
              <a:t>To enhance the performance level of the ministry of finance and its associated offices by adopting and implementing internationally recognized Quality Management system (QMS)/model of ISO-9001-2000</a:t>
            </a:r>
          </a:p>
          <a:p>
            <a:pPr algn="just"/>
            <a:endParaRPr lang="en-US" dirty="0" smtClean="0"/>
          </a:p>
          <a:p>
            <a:pPr>
              <a:buNone/>
            </a:pPr>
            <a:r>
              <a:rPr lang="en-US" dirty="0" smtClean="0"/>
              <a:t>Leadership style</a:t>
            </a:r>
          </a:p>
          <a:p>
            <a:r>
              <a:rPr lang="en-US" dirty="0" smtClean="0"/>
              <a:t>The leadership style in Finance Division is collaborative, cooperative and team work.</a:t>
            </a:r>
          </a:p>
          <a:p>
            <a:pPr algn="just"/>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31838"/>
          </a:xfrm>
        </p:spPr>
        <p:txBody>
          <a:bodyPr>
            <a:normAutofit fontScale="90000"/>
          </a:bodyPr>
          <a:lstStyle/>
          <a:p>
            <a:r>
              <a:rPr lang="en-US" b="1" dirty="0" smtClean="0"/>
              <a:t>Quality Approaches</a:t>
            </a:r>
            <a:br>
              <a:rPr lang="en-US" b="1"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pPr algn="just">
              <a:buNone/>
            </a:pPr>
            <a:r>
              <a:rPr lang="en-US" dirty="0" smtClean="0"/>
              <a:t>The following basic approaches apply;</a:t>
            </a:r>
          </a:p>
          <a:p>
            <a:pPr algn="just">
              <a:buNone/>
            </a:pPr>
            <a:endParaRPr lang="en-US" dirty="0" smtClean="0"/>
          </a:p>
          <a:p>
            <a:pPr algn="just"/>
            <a:r>
              <a:rPr lang="en-US" dirty="0" smtClean="0"/>
              <a:t>Quality is every employee’s commitment to excellence in his /her scope of work.</a:t>
            </a:r>
          </a:p>
          <a:p>
            <a:pPr algn="just"/>
            <a:endParaRPr lang="en-US" dirty="0" smtClean="0"/>
          </a:p>
          <a:p>
            <a:pPr algn="just"/>
            <a:r>
              <a:rPr lang="en-US" dirty="0" smtClean="0"/>
              <a:t>Quality will be converted into, measured by, and then controlled through the quality objectives.</a:t>
            </a:r>
          </a:p>
          <a:p>
            <a:pPr algn="just"/>
            <a:endParaRPr lang="en-US" dirty="0" smtClean="0"/>
          </a:p>
          <a:p>
            <a:pPr algn="just"/>
            <a:r>
              <a:rPr lang="en-US" dirty="0" smtClean="0"/>
              <a:t>Quality Assurance is a decentralized function and its leadership lies with the respective additional Finance Secretaries.</a:t>
            </a:r>
          </a:p>
          <a:p>
            <a:pPr algn="just"/>
            <a:endParaRPr lang="en-US" dirty="0" smtClean="0"/>
          </a:p>
          <a:p>
            <a:pPr algn="just"/>
            <a:r>
              <a:rPr lang="en-US" dirty="0" smtClean="0"/>
              <a:t>Quality is not just a process of problem detection during or after work, but more of a problem solving as well as continuous improvement processes of the entire Ministry.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Summary</a:t>
            </a:r>
            <a:endParaRPr lang="en-US" b="1" dirty="0"/>
          </a:p>
        </p:txBody>
      </p:sp>
      <p:sp>
        <p:nvSpPr>
          <p:cNvPr id="3" name="Content Placeholder 2"/>
          <p:cNvSpPr>
            <a:spLocks noGrp="1"/>
          </p:cNvSpPr>
          <p:nvPr>
            <p:ph idx="1"/>
          </p:nvPr>
        </p:nvSpPr>
        <p:spPr>
          <a:xfrm>
            <a:off x="457200" y="1295400"/>
            <a:ext cx="8229600" cy="4830763"/>
          </a:xfrm>
        </p:spPr>
        <p:txBody>
          <a:bodyPr/>
          <a:lstStyle/>
          <a:p>
            <a:r>
              <a:rPr lang="en-US" dirty="0" smtClean="0"/>
              <a:t>Ministry of Finance</a:t>
            </a:r>
          </a:p>
          <a:p>
            <a:pPr lvl="1"/>
            <a:r>
              <a:rPr lang="en-US" dirty="0" smtClean="0"/>
              <a:t>Functions</a:t>
            </a:r>
          </a:p>
          <a:p>
            <a:pPr lvl="1"/>
            <a:r>
              <a:rPr lang="en-US" dirty="0" smtClean="0"/>
              <a:t>Budget Preparation</a:t>
            </a:r>
          </a:p>
          <a:p>
            <a:pPr lvl="1"/>
            <a:r>
              <a:rPr lang="en-US" dirty="0" smtClean="0"/>
              <a:t>Quality Assurance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r>
              <a:rPr lang="en-US" dirty="0" smtClean="0"/>
              <a:t>	</a:t>
            </a:r>
            <a:endParaRPr lang="en-US" dirty="0"/>
          </a:p>
        </p:txBody>
      </p:sp>
      <p:sp>
        <p:nvSpPr>
          <p:cNvPr id="3" name="Content Placeholder 2"/>
          <p:cNvSpPr>
            <a:spLocks noGrp="1"/>
          </p:cNvSpPr>
          <p:nvPr>
            <p:ph idx="1"/>
          </p:nvPr>
        </p:nvSpPr>
        <p:spPr/>
        <p:txBody>
          <a:bodyPr/>
          <a:lstStyle/>
          <a:p>
            <a:r>
              <a:rPr lang="en-US" dirty="0" smtClean="0"/>
              <a:t>Federal Board of Revenue</a:t>
            </a:r>
          </a:p>
          <a:p>
            <a:pPr lvl="1"/>
            <a:r>
              <a:rPr lang="en-US" b="1" smtClean="0"/>
              <a:t>Federal Tax Ombudsman Pakistan</a:t>
            </a:r>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1186</Words>
  <Application>Microsoft Office PowerPoint</Application>
  <PresentationFormat>On-screen Show (4:3)</PresentationFormat>
  <Paragraphs>140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Regulatory Administrative Institutions MPA 517</vt:lpstr>
      <vt:lpstr>Recap</vt:lpstr>
      <vt:lpstr>PTA's Functions</vt:lpstr>
      <vt:lpstr>Responsibilities of Authority</vt:lpstr>
      <vt:lpstr>Today’s Lecture</vt:lpstr>
      <vt:lpstr>Introduction</vt:lpstr>
      <vt:lpstr>Mission Statement</vt:lpstr>
      <vt:lpstr>Functions</vt:lpstr>
      <vt:lpstr>MEDIUM-TERM BUDGETARY FRAMEWORK</vt:lpstr>
      <vt:lpstr>Objectives</vt:lpstr>
      <vt:lpstr>MTBF components</vt:lpstr>
      <vt:lpstr>Poverty Reduction Strategy Paper</vt:lpstr>
      <vt:lpstr>Slide 13</vt:lpstr>
      <vt:lpstr>Poverty Reduction Strategies</vt:lpstr>
      <vt:lpstr>Quality Assurance Program</vt:lpstr>
      <vt:lpstr>Slide 16</vt:lpstr>
      <vt:lpstr>Quality Approaches </vt:lpstr>
      <vt:lpstr>Summary</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
  <cp:lastModifiedBy>NTS</cp:lastModifiedBy>
  <cp:revision>51</cp:revision>
  <dcterms:created xsi:type="dcterms:W3CDTF">2006-08-16T00:00:00Z</dcterms:created>
  <dcterms:modified xsi:type="dcterms:W3CDTF">2014-06-21T05:11:00Z</dcterms:modified>
</cp:coreProperties>
</file>