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72" r:id="rId10"/>
    <p:sldId id="273" r:id="rId11"/>
    <p:sldId id="265" r:id="rId12"/>
    <p:sldId id="266" r:id="rId13"/>
    <p:sldId id="268" r:id="rId14"/>
    <p:sldId id="269" r:id="rId15"/>
    <p:sldId id="267" r:id="rId16"/>
    <p:sldId id="270" r:id="rId17"/>
    <p:sldId id="275" r:id="rId18"/>
    <p:sldId id="276" r:id="rId19"/>
    <p:sldId id="278" r:id="rId20"/>
    <p:sldId id="279" r:id="rId21"/>
    <p:sldId id="280" r:id="rId22"/>
    <p:sldId id="281" r:id="rId23"/>
    <p:sldId id="271" r:id="rId24"/>
    <p:sldId id="274"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D0AFF8-F892-4091-B9E8-DD85752B93D1}" type="datetimeFigureOut">
              <a:rPr lang="en-US" smtClean="0"/>
              <a:pPr/>
              <a:t>6/20/2014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E9B61B-ECBF-4158-B5EE-037A098567E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1DDB358-3586-44DA-A734-103FABC2274B}" type="datetime1">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CA7595-51F8-4670-BD3B-200A52EAC56D}" type="datetime1">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2C4B5F-EF13-4DF2-AC8D-71F92E291FFE}" type="datetime1">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670689E-BC9E-4ABC-A0ED-E43F8DCDF2D9}" type="datetime1">
              <a:rPr lang="en-US" smtClean="0"/>
              <a:pPr/>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44DBB17-AE07-4F42-BDD2-D9FE44511DAC}" type="datetime1">
              <a:rPr lang="en-US" smtClean="0"/>
              <a:pPr/>
              <a:t>6/20/2014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CF39AF4-8B4C-4C36-9CC3-34DB508D8FA3}" type="datetime1">
              <a:rPr lang="en-US" smtClean="0"/>
              <a:pPr/>
              <a:t>6/20/2014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543B91-3529-442C-B387-B3D206C6791C}" type="datetime1">
              <a:rPr lang="en-US" smtClean="0"/>
              <a:pPr/>
              <a:t>6/20/2014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36E986-8515-49D2-9A37-D61758ED2797}" type="datetime1">
              <a:rPr lang="en-US" smtClean="0"/>
              <a:pPr/>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DBD59B6-F159-4E4D-8B87-67844E69EE68}" type="datetime1">
              <a:rPr lang="en-US" smtClean="0"/>
              <a:pPr/>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19A073-2F95-418E-8FD1-38859D9D266E}" type="datetime1">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B77A41-BF00-43F3-9068-16A67F43455C}" type="datetime1">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AF5185-AF91-4733-BD7A-30E3688F8FC1}" type="datetime1">
              <a:rPr lang="en-US" smtClean="0"/>
              <a:pPr/>
              <a:t>6/20/2014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b="1" dirty="0" smtClean="0">
                <a:latin typeface="Times New Roman" pitchFamily="18" charset="0"/>
                <a:cs typeface="Times New Roman" pitchFamily="18" charset="0"/>
              </a:rPr>
              <a:t>Regulatory Administrative Institutions</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MPA 517</a:t>
            </a:r>
            <a:endParaRPr lang="en-US" sz="3200" dirty="0"/>
          </a:p>
        </p:txBody>
      </p:sp>
      <p:sp>
        <p:nvSpPr>
          <p:cNvPr id="3" name="Subtitle 2"/>
          <p:cNvSpPr>
            <a:spLocks noGrp="1"/>
          </p:cNvSpPr>
          <p:nvPr>
            <p:ph type="subTitle" idx="1"/>
          </p:nvPr>
        </p:nvSpPr>
        <p:spPr/>
        <p:txBody>
          <a:bodyPr/>
          <a:lstStyle/>
          <a:p>
            <a:pPr algn="r"/>
            <a:r>
              <a:rPr lang="en-US" b="1" dirty="0" smtClean="0">
                <a:solidFill>
                  <a:schemeClr val="tx1"/>
                </a:solidFill>
              </a:rPr>
              <a:t>Lecture-13</a:t>
            </a:r>
          </a:p>
          <a:p>
            <a:pPr algn="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Recap</a:t>
            </a:r>
            <a:endParaRPr lang="en-US" dirty="0"/>
          </a:p>
        </p:txBody>
      </p:sp>
      <p:sp>
        <p:nvSpPr>
          <p:cNvPr id="3" name="Content Placeholder 2"/>
          <p:cNvSpPr>
            <a:spLocks noGrp="1"/>
          </p:cNvSpPr>
          <p:nvPr>
            <p:ph idx="1"/>
          </p:nvPr>
        </p:nvSpPr>
        <p:spPr/>
        <p:txBody>
          <a:bodyPr>
            <a:normAutofit fontScale="77500" lnSpcReduction="20000"/>
          </a:bodyPr>
          <a:lstStyle/>
          <a:p>
            <a:pPr>
              <a:buNone/>
            </a:pPr>
            <a:endParaRPr lang="en-US" dirty="0" smtClean="0"/>
          </a:p>
          <a:p>
            <a:pPr>
              <a:buNone/>
            </a:pPr>
            <a:r>
              <a:rPr lang="en-US" dirty="0" smtClean="0"/>
              <a:t>National Highway &amp; Motorway Police</a:t>
            </a:r>
          </a:p>
          <a:p>
            <a:pPr>
              <a:buNone/>
            </a:pPr>
            <a:endParaRPr lang="en-US" dirty="0" smtClean="0"/>
          </a:p>
          <a:p>
            <a:r>
              <a:rPr lang="en-US" dirty="0" smtClean="0"/>
              <a:t>To ensure safety and security of road users.</a:t>
            </a:r>
          </a:p>
          <a:p>
            <a:r>
              <a:rPr lang="en-US" dirty="0" smtClean="0"/>
              <a:t>To provide prompt and appropriate assistance to road users.</a:t>
            </a:r>
          </a:p>
          <a:p>
            <a:r>
              <a:rPr lang="en-US" dirty="0" smtClean="0"/>
              <a:t>To manage traffic on Motorways and National Highways to prevent accidents.</a:t>
            </a:r>
          </a:p>
          <a:p>
            <a:r>
              <a:rPr lang="en-US" dirty="0" smtClean="0"/>
              <a:t>To brief and educate the road users on Motorways and Highways.</a:t>
            </a:r>
          </a:p>
          <a:p>
            <a:r>
              <a:rPr lang="en-US" dirty="0" smtClean="0"/>
              <a:t>Commitment to give due respect to all road users and be fair and firm</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National Highways Authority</a:t>
            </a:r>
            <a:endParaRPr lang="en-US" dirty="0"/>
          </a:p>
        </p:txBody>
      </p:sp>
      <p:sp>
        <p:nvSpPr>
          <p:cNvPr id="3" name="Content Placeholder 2"/>
          <p:cNvSpPr>
            <a:spLocks noGrp="1"/>
          </p:cNvSpPr>
          <p:nvPr>
            <p:ph idx="1"/>
          </p:nvPr>
        </p:nvSpPr>
        <p:spPr/>
        <p:txBody>
          <a:bodyPr/>
          <a:lstStyle/>
          <a:p>
            <a:pPr algn="just"/>
            <a:r>
              <a:rPr lang="en-US" dirty="0" smtClean="0"/>
              <a:t>Promote</a:t>
            </a:r>
          </a:p>
          <a:p>
            <a:pPr algn="just"/>
            <a:r>
              <a:rPr lang="en-US" dirty="0" smtClean="0"/>
              <a:t>Organize</a:t>
            </a:r>
          </a:p>
          <a:p>
            <a:pPr algn="just"/>
            <a:r>
              <a:rPr lang="en-US" dirty="0" smtClean="0"/>
              <a:t> Implement Programs for Construction, Development, Operation, Repairs and Maintenance of National Highways/ Motorways and Strategic Roads.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National Highway Council</a:t>
            </a:r>
            <a:endParaRPr lang="en-US" dirty="0"/>
          </a:p>
        </p:txBody>
      </p:sp>
      <p:sp>
        <p:nvSpPr>
          <p:cNvPr id="3" name="Content Placeholder 2"/>
          <p:cNvSpPr>
            <a:spLocks noGrp="1"/>
          </p:cNvSpPr>
          <p:nvPr>
            <p:ph idx="1"/>
          </p:nvPr>
        </p:nvSpPr>
        <p:spPr/>
        <p:txBody>
          <a:bodyPr/>
          <a:lstStyle/>
          <a:p>
            <a:r>
              <a:rPr lang="en-US" dirty="0" smtClean="0"/>
              <a:t>The basic function of the National Highway Council (NHC) is to lay down national policies and guidelines to be followed by NHA in the performance of its functions. The Council has the power to direct and regulate the affairs of NHA.</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Functions of Highway Council</a:t>
            </a:r>
            <a:br>
              <a:rPr lang="en-US" b="1" dirty="0" smtClean="0"/>
            </a:br>
            <a:endParaRPr lang="en-US" dirty="0"/>
          </a:p>
        </p:txBody>
      </p:sp>
      <p:sp>
        <p:nvSpPr>
          <p:cNvPr id="3" name="Content Placeholder 2"/>
          <p:cNvSpPr>
            <a:spLocks noGrp="1"/>
          </p:cNvSpPr>
          <p:nvPr>
            <p:ph idx="1"/>
          </p:nvPr>
        </p:nvSpPr>
        <p:spPr/>
        <p:txBody>
          <a:bodyPr/>
          <a:lstStyle/>
          <a:p>
            <a:pPr lvl="1" algn="just"/>
            <a:r>
              <a:rPr lang="en-US" dirty="0" smtClean="0"/>
              <a:t>To consider progress reports of the Authority.</a:t>
            </a:r>
          </a:p>
          <a:p>
            <a:pPr lvl="1" algn="just"/>
            <a:r>
              <a:rPr lang="en-US" dirty="0" smtClean="0"/>
              <a:t>To lay down national policies and guidelines to be followed by the Authority in the performance of its functions</a:t>
            </a:r>
          </a:p>
          <a:p>
            <a:pPr lvl="1" algn="just"/>
            <a:r>
              <a:rPr lang="en-US" dirty="0" smtClean="0"/>
              <a:t>To review and reappraise projects</a:t>
            </a:r>
          </a:p>
          <a:p>
            <a:pPr lvl="1" algn="just"/>
            <a:r>
              <a:rPr lang="en-US" dirty="0" smtClean="0"/>
              <a:t>To approve the annual budget of the Authority</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Construction Machinery Training Institute</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Construction Machinery Training Centre (CMTC) was established in May 1986 with the assistance of Government of Japan through Japan International Cooperation Agency (JICA). </a:t>
            </a:r>
          </a:p>
          <a:p>
            <a:pPr algn="just"/>
            <a:endParaRPr lang="en-US" dirty="0" smtClean="0"/>
          </a:p>
          <a:p>
            <a:pPr algn="just"/>
            <a:r>
              <a:rPr lang="en-US" dirty="0" smtClean="0"/>
              <a:t>The institute, a living memento of Pakistan – Japan friendship is functioning under the sponsorship of Ministry of Communications, Government of Pakistan and under the administrative control of Frontier Works Organization.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idx="1"/>
          </p:nvPr>
        </p:nvSpPr>
        <p:spPr/>
        <p:txBody>
          <a:bodyPr/>
          <a:lstStyle/>
          <a:p>
            <a:r>
              <a:rPr lang="en-US" dirty="0" smtClean="0"/>
              <a:t>Ministry of Information Technology and Telecom</a:t>
            </a:r>
          </a:p>
          <a:p>
            <a:pPr lvl="1"/>
            <a:r>
              <a:rPr lang="en-US" dirty="0" smtClean="0"/>
              <a:t>PTA</a:t>
            </a:r>
          </a:p>
          <a:p>
            <a:pPr lvl="1"/>
            <a:r>
              <a:rPr lang="en-US" dirty="0" smtClean="0"/>
              <a:t>Ecommerce and Telecom</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Ministry of Information Technology</a:t>
            </a:r>
            <a:endParaRPr lang="en-US" dirty="0"/>
          </a:p>
        </p:txBody>
      </p:sp>
      <p:sp>
        <p:nvSpPr>
          <p:cNvPr id="3" name="Content Placeholder 2"/>
          <p:cNvSpPr>
            <a:spLocks noGrp="1"/>
          </p:cNvSpPr>
          <p:nvPr>
            <p:ph idx="1"/>
          </p:nvPr>
        </p:nvSpPr>
        <p:spPr/>
        <p:txBody>
          <a:bodyPr>
            <a:normAutofit fontScale="92500" lnSpcReduction="10000"/>
          </a:bodyPr>
          <a:lstStyle/>
          <a:p>
            <a:pPr algn="just" fontAlgn="base">
              <a:buNone/>
            </a:pPr>
            <a:r>
              <a:rPr lang="en-US" dirty="0" smtClean="0"/>
              <a:t>	The Ministry of Information Technology (</a:t>
            </a:r>
            <a:r>
              <a:rPr lang="en-US" dirty="0" err="1" smtClean="0"/>
              <a:t>MoIT</a:t>
            </a:r>
            <a:r>
              <a:rPr lang="en-US" dirty="0" smtClean="0"/>
              <a:t>) is the national focal Ministry and enabling arm of the Government of Pakistan for planning, coordinating and directing efforts to initiate and launch Information Technology and Telecommunications programs and projects aimed at economic development of the country. </a:t>
            </a:r>
          </a:p>
          <a:p>
            <a:pPr algn="just" fontAlgn="base">
              <a:buNone/>
            </a:pPr>
            <a:endParaRPr lang="en-US" dirty="0" smtClean="0"/>
          </a:p>
          <a:p>
            <a:pPr algn="just" fontAlgn="base"/>
            <a:r>
              <a:rPr lang="en-US" dirty="0" err="1" smtClean="0"/>
              <a:t>MoIT</a:t>
            </a:r>
            <a:r>
              <a:rPr lang="en-US" dirty="0" smtClean="0"/>
              <a:t> consists of one division; Information Technology and Telecommunications Division.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Ministry of Information Technology</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b="1" dirty="0" smtClean="0"/>
              <a:t>Vision:</a:t>
            </a:r>
          </a:p>
          <a:p>
            <a:pPr algn="just">
              <a:buNone/>
            </a:pPr>
            <a:r>
              <a:rPr lang="en-US" dirty="0" smtClean="0"/>
              <a:t/>
            </a:r>
            <a:br>
              <a:rPr lang="en-US" dirty="0" smtClean="0"/>
            </a:br>
            <a:r>
              <a:rPr lang="en-US" dirty="0" smtClean="0"/>
              <a:t>Empowering the People of Pakistan through seamless access to accurate information and reliable services by means of ICT applications &amp; Telecom platforms; and establishing a knowledge based economy</a:t>
            </a:r>
          </a:p>
          <a:p>
            <a:pPr>
              <a:buNone/>
            </a:pPr>
            <a:endParaRPr lang="en-US" b="1" dirty="0" smtClean="0"/>
          </a:p>
          <a:p>
            <a:pPr>
              <a:buNone/>
            </a:pPr>
            <a:r>
              <a:rPr lang="en-US" b="1" dirty="0" smtClean="0"/>
              <a:t>Mission:</a:t>
            </a:r>
          </a:p>
          <a:p>
            <a:pPr algn="just">
              <a:buNone/>
            </a:pPr>
            <a:r>
              <a:rPr lang="en-US" b="1" dirty="0" smtClean="0"/>
              <a:t/>
            </a:r>
            <a:br>
              <a:rPr lang="en-US" b="1" dirty="0" smtClean="0"/>
            </a:br>
            <a:r>
              <a:rPr lang="en-US" dirty="0" smtClean="0"/>
              <a:t>To create an enabling environment through formulation and implementation of policies and legal framework; providing ICT infrastructure for enhancing productivity; facilitating good governance; improving delivery of public services and contributing towards the overall socio economic growth of the country.</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200" b="1" dirty="0" smtClean="0"/>
              <a:t>Pakistan Telecommunication Authority</a:t>
            </a:r>
            <a:endParaRPr lang="en-US" sz="3200" b="1" dirty="0"/>
          </a:p>
        </p:txBody>
      </p:sp>
      <p:sp>
        <p:nvSpPr>
          <p:cNvPr id="3" name="Content Placeholder 2"/>
          <p:cNvSpPr>
            <a:spLocks noGrp="1"/>
          </p:cNvSpPr>
          <p:nvPr>
            <p:ph idx="1"/>
          </p:nvPr>
        </p:nvSpPr>
        <p:spPr>
          <a:xfrm>
            <a:off x="457200" y="2133600"/>
            <a:ext cx="8229600" cy="3992563"/>
          </a:xfrm>
        </p:spPr>
        <p:txBody>
          <a:bodyPr/>
          <a:lstStyle/>
          <a:p>
            <a:pPr algn="just"/>
            <a:r>
              <a:rPr lang="en-US" dirty="0" smtClean="0"/>
              <a:t>Pakistan Telecommunication Authority (PTA) is Pakistani government agency responsible for the establishment, operation and maintenance of telecommunications in Pakistan.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PTA's Functions</a:t>
            </a:r>
            <a:endParaRPr lang="en-US" dirty="0"/>
          </a:p>
        </p:txBody>
      </p:sp>
      <p:sp>
        <p:nvSpPr>
          <p:cNvPr id="3" name="Content Placeholder 2"/>
          <p:cNvSpPr>
            <a:spLocks noGrp="1"/>
          </p:cNvSpPr>
          <p:nvPr>
            <p:ph idx="1"/>
          </p:nvPr>
        </p:nvSpPr>
        <p:spPr/>
        <p:txBody>
          <a:bodyPr>
            <a:normAutofit fontScale="62500" lnSpcReduction="20000"/>
          </a:bodyPr>
          <a:lstStyle/>
          <a:p>
            <a:pPr algn="just"/>
            <a:r>
              <a:rPr lang="en-US" dirty="0" smtClean="0"/>
              <a:t>To regulate the establishment, operation and maintenance of telecommunication systems and provision of telecommunication services in Pakistan.</a:t>
            </a:r>
          </a:p>
          <a:p>
            <a:pPr algn="just"/>
            <a:endParaRPr lang="en-US" dirty="0" smtClean="0"/>
          </a:p>
          <a:p>
            <a:pPr algn="just"/>
            <a:r>
              <a:rPr lang="en-US" dirty="0" smtClean="0"/>
              <a:t>To receive and expeditiously dispose of applications for the use of radio-frequency spectrum.</a:t>
            </a:r>
          </a:p>
          <a:p>
            <a:pPr algn="just"/>
            <a:endParaRPr lang="en-US" dirty="0" smtClean="0"/>
          </a:p>
          <a:p>
            <a:pPr algn="just"/>
            <a:r>
              <a:rPr lang="en-US" dirty="0" smtClean="0"/>
              <a:t>To promote and protect the interests of users of telecommunication services in Pakistan.</a:t>
            </a:r>
          </a:p>
          <a:p>
            <a:pPr algn="just"/>
            <a:endParaRPr lang="en-US" dirty="0" smtClean="0"/>
          </a:p>
          <a:p>
            <a:pPr algn="just"/>
            <a:r>
              <a:rPr lang="en-US" dirty="0" smtClean="0"/>
              <a:t>To promote the availability of a wide range of high quality, efficient, cost effective and competitive telecommunication services throughout Pakistan.</a:t>
            </a:r>
          </a:p>
          <a:p>
            <a:pPr algn="just">
              <a:buNone/>
            </a:pPr>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smtClean="0"/>
              <a:t>PTA's Functions</a:t>
            </a:r>
            <a:endParaRPr lang="en-US" dirty="0"/>
          </a:p>
        </p:txBody>
      </p:sp>
      <p:sp>
        <p:nvSpPr>
          <p:cNvPr id="3" name="Content Placeholder 2"/>
          <p:cNvSpPr>
            <a:spLocks noGrp="1"/>
          </p:cNvSpPr>
          <p:nvPr>
            <p:ph idx="1"/>
          </p:nvPr>
        </p:nvSpPr>
        <p:spPr/>
        <p:txBody>
          <a:bodyPr>
            <a:normAutofit fontScale="62500" lnSpcReduction="20000"/>
          </a:bodyPr>
          <a:lstStyle/>
          <a:p>
            <a:pPr algn="just"/>
            <a:r>
              <a:rPr lang="en-US" dirty="0" smtClean="0"/>
              <a:t>To promote rapid modernization of telecommunication systems and telecommunication </a:t>
            </a:r>
            <a:r>
              <a:rPr lang="en-US" dirty="0" smtClean="0"/>
              <a:t>services.</a:t>
            </a:r>
            <a:endParaRPr lang="en-US" dirty="0" smtClean="0"/>
          </a:p>
          <a:p>
            <a:pPr algn="just"/>
            <a:endParaRPr lang="en-US" dirty="0" smtClean="0"/>
          </a:p>
          <a:p>
            <a:pPr algn="just"/>
            <a:r>
              <a:rPr lang="en-US" dirty="0" smtClean="0"/>
              <a:t>To </a:t>
            </a:r>
            <a:r>
              <a:rPr lang="en-US" dirty="0" smtClean="0"/>
              <a:t>investigate and adjudicate on complaints and other claims made against licensees arising out of alleged contraventions of the provisions of this Act, the rules made and licenses issued there under and take action </a:t>
            </a:r>
            <a:r>
              <a:rPr lang="en-US" dirty="0" smtClean="0"/>
              <a:t>accordingly.</a:t>
            </a:r>
          </a:p>
          <a:p>
            <a:pPr algn="just"/>
            <a:endParaRPr lang="en-US" dirty="0" smtClean="0"/>
          </a:p>
          <a:p>
            <a:pPr algn="just"/>
            <a:r>
              <a:rPr lang="en-US" dirty="0" smtClean="0"/>
              <a:t>To </a:t>
            </a:r>
            <a:r>
              <a:rPr lang="en-US" dirty="0" smtClean="0"/>
              <a:t>make recommendations to the Federal Government on policies with respect to international telecommunications, provision of support for participation in international meetings and agreements to be executed in relation to the routing of international traffic and accounting </a:t>
            </a:r>
            <a:r>
              <a:rPr lang="en-US" dirty="0" smtClean="0"/>
              <a:t>settlements.</a:t>
            </a:r>
          </a:p>
          <a:p>
            <a:pPr algn="just"/>
            <a:endParaRPr lang="en-US" dirty="0" smtClean="0"/>
          </a:p>
          <a:p>
            <a:pPr algn="just"/>
            <a:r>
              <a:rPr lang="en-US" dirty="0" smtClean="0"/>
              <a:t>To </a:t>
            </a:r>
            <a:r>
              <a:rPr lang="en-US" dirty="0" smtClean="0"/>
              <a:t>perform such other functions as the Federal Government may assign from time to time.</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PTA &amp; 3G</a:t>
            </a:r>
            <a:endParaRPr lang="en-US" dirty="0"/>
          </a:p>
        </p:txBody>
      </p:sp>
      <p:sp>
        <p:nvSpPr>
          <p:cNvPr id="3" name="Content Placeholder 2"/>
          <p:cNvSpPr>
            <a:spLocks noGrp="1"/>
          </p:cNvSpPr>
          <p:nvPr>
            <p:ph idx="1"/>
          </p:nvPr>
        </p:nvSpPr>
        <p:spPr/>
        <p:txBody>
          <a:bodyPr/>
          <a:lstStyle/>
          <a:p>
            <a:pPr algn="just"/>
            <a:r>
              <a:rPr lang="en-US" dirty="0" smtClean="0"/>
              <a:t>The announcement of Pakistan Telecommunication Authority (PTA) for the 3G licenses auction is a real hard time for the mobile network operators in the country in terms of choosing future strategy as only three </a:t>
            </a:r>
            <a:r>
              <a:rPr lang="en-US" dirty="0" err="1" smtClean="0"/>
              <a:t>licences</a:t>
            </a:r>
            <a:r>
              <a:rPr lang="en-US" dirty="0" smtClean="0"/>
              <a:t> are available against five companies operating in the country.</a:t>
            </a:r>
          </a:p>
          <a:p>
            <a:pPr algn="just"/>
            <a:endParaRPr lang="en-US" dirty="0" smtClean="0"/>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3G License </a:t>
            </a:r>
            <a:r>
              <a:rPr lang="en-US" dirty="0" smtClean="0"/>
              <a:t>Auction</a:t>
            </a:r>
            <a:endParaRPr lang="en-US" dirty="0"/>
          </a:p>
        </p:txBody>
      </p:sp>
      <p:sp>
        <p:nvSpPr>
          <p:cNvPr id="3" name="Content Placeholder 2"/>
          <p:cNvSpPr>
            <a:spLocks noGrp="1"/>
          </p:cNvSpPr>
          <p:nvPr>
            <p:ph idx="1"/>
          </p:nvPr>
        </p:nvSpPr>
        <p:spPr>
          <a:xfrm>
            <a:off x="457200" y="1219200"/>
            <a:ext cx="8229600" cy="4906963"/>
          </a:xfrm>
        </p:spPr>
        <p:txBody>
          <a:bodyPr>
            <a:normAutofit fontScale="70000" lnSpcReduction="20000"/>
          </a:bodyPr>
          <a:lstStyle/>
          <a:p>
            <a:pPr algn="just"/>
            <a:endParaRPr lang="en-US" dirty="0" smtClean="0"/>
          </a:p>
          <a:p>
            <a:pPr algn="just"/>
            <a:r>
              <a:rPr lang="en-US" dirty="0" smtClean="0"/>
              <a:t>PTA was willing to auction 3G license as early as 2008, as it had completed the framework for 3G Mobile Phone Operations in Pakistan. </a:t>
            </a:r>
          </a:p>
          <a:p>
            <a:endParaRPr lang="en-US" dirty="0" smtClean="0"/>
          </a:p>
          <a:p>
            <a:pPr algn="just"/>
            <a:r>
              <a:rPr lang="en-US" dirty="0" smtClean="0"/>
              <a:t>Due to Government's negligence and lack of focus, the matter of the auction dragged on, being raised again in 2012 and 2013. </a:t>
            </a:r>
          </a:p>
          <a:p>
            <a:endParaRPr lang="en-US" dirty="0" smtClean="0"/>
          </a:p>
          <a:p>
            <a:pPr algn="just"/>
            <a:r>
              <a:rPr lang="en-US" dirty="0" smtClean="0"/>
              <a:t>One 4G licenses and three 3G licenses were finally auctioned on 23 April 2014. The 4G license was bagged by </a:t>
            </a:r>
            <a:r>
              <a:rPr lang="en-US" dirty="0" err="1" smtClean="0"/>
              <a:t>Zong</a:t>
            </a:r>
            <a:r>
              <a:rPr lang="en-US" dirty="0" smtClean="0"/>
              <a:t> (as well as 10 MHz 3G license), while the 3G licenses were auctioned to </a:t>
            </a:r>
            <a:r>
              <a:rPr lang="en-US" dirty="0" err="1" smtClean="0"/>
              <a:t>Telenor</a:t>
            </a:r>
            <a:r>
              <a:rPr lang="en-US" dirty="0" smtClean="0"/>
              <a:t> (5Mhz), </a:t>
            </a:r>
            <a:r>
              <a:rPr lang="en-US" dirty="0" err="1" smtClean="0"/>
              <a:t>Mobilink</a:t>
            </a:r>
            <a:r>
              <a:rPr lang="en-US" dirty="0" smtClean="0"/>
              <a:t> (10Mhz) and </a:t>
            </a:r>
            <a:r>
              <a:rPr lang="en-US" dirty="0" err="1" smtClean="0"/>
              <a:t>Ufone</a:t>
            </a:r>
            <a:r>
              <a:rPr lang="en-US" dirty="0" smtClean="0"/>
              <a:t> (5Mhz). </a:t>
            </a:r>
          </a:p>
          <a:p>
            <a:endParaRPr lang="en-US" dirty="0" smtClean="0"/>
          </a:p>
          <a:p>
            <a:pPr algn="just"/>
            <a:r>
              <a:rPr lang="en-US" dirty="0" smtClean="0"/>
              <a:t>One 4G license is still to be auctioned, while </a:t>
            </a:r>
            <a:r>
              <a:rPr lang="en-US" dirty="0" err="1" smtClean="0"/>
              <a:t>Warid</a:t>
            </a:r>
            <a:r>
              <a:rPr lang="en-US" dirty="0" smtClean="0"/>
              <a:t> Pakistan was the only operator in Pakistan not to bid on the auction. The auction raised a total of $1.112 billion for the PTA</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Responsibilities of Authority</a:t>
            </a:r>
            <a:br>
              <a:rPr lang="en-US" b="1" dirty="0" smtClean="0"/>
            </a:br>
            <a:endParaRPr lang="en-US" dirty="0"/>
          </a:p>
        </p:txBody>
      </p:sp>
      <p:sp>
        <p:nvSpPr>
          <p:cNvPr id="3" name="Content Placeholder 2"/>
          <p:cNvSpPr>
            <a:spLocks noGrp="1"/>
          </p:cNvSpPr>
          <p:nvPr>
            <p:ph idx="1"/>
          </p:nvPr>
        </p:nvSpPr>
        <p:spPr>
          <a:xfrm>
            <a:off x="457200" y="1295400"/>
            <a:ext cx="8229600" cy="5105400"/>
          </a:xfrm>
        </p:spPr>
        <p:txBody>
          <a:bodyPr>
            <a:normAutofit fontScale="62500" lnSpcReduction="20000"/>
          </a:bodyPr>
          <a:lstStyle/>
          <a:p>
            <a:pPr algn="just"/>
            <a:r>
              <a:rPr lang="en-US" dirty="0" smtClean="0"/>
              <a:t>In exercising its functions and powers under the Act, the authority shall ensure that?</a:t>
            </a:r>
          </a:p>
          <a:p>
            <a:pPr algn="just"/>
            <a:endParaRPr lang="en-US" dirty="0" smtClean="0"/>
          </a:p>
          <a:p>
            <a:pPr algn="just"/>
            <a:r>
              <a:rPr lang="en-US" dirty="0" smtClean="0"/>
              <a:t>Rights of licensees are duly protected;</a:t>
            </a:r>
            <a:br>
              <a:rPr lang="en-US" dirty="0" smtClean="0"/>
            </a:br>
            <a:r>
              <a:rPr lang="en-US" dirty="0" smtClean="0"/>
              <a:t>All of its decisions and determinations are made promptly, in an open equitable, non discriminatory, consistent and transparent manner;</a:t>
            </a:r>
          </a:p>
          <a:p>
            <a:pPr algn="just"/>
            <a:endParaRPr lang="en-US" dirty="0" smtClean="0"/>
          </a:p>
          <a:p>
            <a:pPr algn="just"/>
            <a:r>
              <a:rPr lang="en-US" dirty="0" smtClean="0"/>
              <a:t>All applications made to it are disposed of expeditiously;</a:t>
            </a:r>
          </a:p>
          <a:p>
            <a:pPr algn="just"/>
            <a:endParaRPr lang="en-US" dirty="0" smtClean="0"/>
          </a:p>
          <a:p>
            <a:pPr algn="just"/>
            <a:r>
              <a:rPr lang="en-US" dirty="0" smtClean="0"/>
              <a:t>The persons affected by its decisions or determination are given a due notice thereof and provided with an opportunity of being heard;</a:t>
            </a:r>
          </a:p>
          <a:p>
            <a:pPr algn="just"/>
            <a:endParaRPr lang="en-US" dirty="0" smtClean="0"/>
          </a:p>
          <a:p>
            <a:pPr algn="just"/>
            <a:r>
              <a:rPr lang="en-US" dirty="0" smtClean="0"/>
              <a:t>It encourages, except subject to the exclusive right of the company in basic telephone service, fair competition in the telecommunication sector; and</a:t>
            </a:r>
          </a:p>
          <a:p>
            <a:pPr algn="just"/>
            <a:endParaRPr lang="en-US" dirty="0" smtClean="0"/>
          </a:p>
          <a:p>
            <a:pPr algn="just"/>
            <a:r>
              <a:rPr lang="en-US" dirty="0" smtClean="0"/>
              <a:t>The interest of users of telecommunication services are duly safeguarded and protected.</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Controversy</a:t>
            </a:r>
            <a:br>
              <a:rPr lang="en-US" dirty="0" smtClean="0"/>
            </a:br>
            <a:endParaRPr lang="en-US" dirty="0"/>
          </a:p>
        </p:txBody>
      </p:sp>
      <p:sp>
        <p:nvSpPr>
          <p:cNvPr id="3" name="Content Placeholder 2"/>
          <p:cNvSpPr>
            <a:spLocks noGrp="1"/>
          </p:cNvSpPr>
          <p:nvPr>
            <p:ph idx="1"/>
          </p:nvPr>
        </p:nvSpPr>
        <p:spPr/>
        <p:txBody>
          <a:bodyPr/>
          <a:lstStyle/>
          <a:p>
            <a:r>
              <a:rPr lang="en-US" dirty="0" err="1" smtClean="0"/>
              <a:t>Youtube</a:t>
            </a:r>
            <a:endParaRPr lang="en-US" dirty="0" smtClean="0"/>
          </a:p>
          <a:p>
            <a:r>
              <a:rPr lang="en-US" dirty="0" smtClean="0"/>
              <a:t>Last.fm</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Benefits of telecommunication system</a:t>
            </a:r>
            <a:endParaRPr lang="en-US" dirty="0"/>
          </a:p>
        </p:txBody>
      </p:sp>
      <p:sp>
        <p:nvSpPr>
          <p:cNvPr id="3" name="Content Placeholder 2"/>
          <p:cNvSpPr>
            <a:spLocks noGrp="1"/>
          </p:cNvSpPr>
          <p:nvPr>
            <p:ph idx="1"/>
          </p:nvPr>
        </p:nvSpPr>
        <p:spPr/>
        <p:txBody>
          <a:bodyPr>
            <a:normAutofit fontScale="62500" lnSpcReduction="20000"/>
          </a:bodyPr>
          <a:lstStyle/>
          <a:p>
            <a:pPr algn="just"/>
            <a:endParaRPr lang="en-US" dirty="0" smtClean="0"/>
          </a:p>
          <a:p>
            <a:pPr algn="just">
              <a:lnSpc>
                <a:spcPct val="170000"/>
              </a:lnSpc>
            </a:pPr>
            <a:r>
              <a:rPr lang="en-US" dirty="0" smtClean="0"/>
              <a:t>Telecommunications </a:t>
            </a:r>
            <a:r>
              <a:rPr lang="en-US" dirty="0" smtClean="0"/>
              <a:t>involves sending and receiving messages over great distances through the use of electronic technology. Common examples include telephone systems, computers equipped with Internet service and handheld communication devices. Telecommunications systems are pervasive in all areas of society, including business, education and in the home. These systems offer a number of </a:t>
            </a:r>
            <a:r>
              <a:rPr lang="en-US" dirty="0" smtClean="0"/>
              <a:t>user advantages</a:t>
            </a:r>
          </a:p>
          <a:p>
            <a:pPr algn="just">
              <a:buNone/>
            </a:pPr>
            <a:r>
              <a:rPr lang="en-US" dirty="0" smtClean="0"/>
              <a:t/>
            </a:r>
            <a:br>
              <a:rPr lang="en-US" dirty="0" smtClean="0"/>
            </a:br>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Benefits of telecommunication system</a:t>
            </a:r>
            <a:endParaRPr lang="en-US" dirty="0"/>
          </a:p>
        </p:txBody>
      </p:sp>
      <p:sp>
        <p:nvSpPr>
          <p:cNvPr id="3" name="Content Placeholder 2"/>
          <p:cNvSpPr>
            <a:spLocks noGrp="1"/>
          </p:cNvSpPr>
          <p:nvPr>
            <p:ph idx="1"/>
          </p:nvPr>
        </p:nvSpPr>
        <p:spPr>
          <a:xfrm>
            <a:off x="457200" y="990600"/>
            <a:ext cx="8229600" cy="5486400"/>
          </a:xfrm>
        </p:spPr>
        <p:txBody>
          <a:bodyPr>
            <a:normAutofit fontScale="62500" lnSpcReduction="20000"/>
          </a:bodyPr>
          <a:lstStyle/>
          <a:p>
            <a:pPr fontAlgn="base">
              <a:buNone/>
            </a:pPr>
            <a:r>
              <a:rPr lang="en-US" b="1" dirty="0" smtClean="0"/>
              <a:t>Reaching Multiple </a:t>
            </a:r>
            <a:r>
              <a:rPr lang="en-US" b="1" dirty="0" smtClean="0"/>
              <a:t>Parties</a:t>
            </a:r>
          </a:p>
          <a:p>
            <a:pPr fontAlgn="base"/>
            <a:endParaRPr lang="en-US" dirty="0" smtClean="0"/>
          </a:p>
          <a:p>
            <a:pPr algn="just" fontAlgn="base"/>
            <a:r>
              <a:rPr lang="en-US" dirty="0" smtClean="0"/>
              <a:t>Telecommunications systems offer the advantage of bringing together or reaching multiple parties simultaneously. A user can send the same email to several different parties at one time, preventing the need to contact each party separately. The use of teleconferencing or videoconferencing in business can bring together members of an organization for a meeting who are scattered throughout a region, country or even the world; they don't need to be in the same physical location</a:t>
            </a:r>
            <a:r>
              <a:rPr lang="en-US" dirty="0" smtClean="0"/>
              <a:t>.</a:t>
            </a:r>
          </a:p>
          <a:p>
            <a:pPr algn="just" fontAlgn="base"/>
            <a:endParaRPr lang="en-US" dirty="0" smtClean="0"/>
          </a:p>
          <a:p>
            <a:pPr fontAlgn="base">
              <a:buNone/>
            </a:pPr>
            <a:r>
              <a:rPr lang="en-US" b="1" dirty="0" smtClean="0"/>
              <a:t>Speed</a:t>
            </a:r>
          </a:p>
          <a:p>
            <a:pPr fontAlgn="base">
              <a:buNone/>
            </a:pPr>
            <a:endParaRPr lang="en-US" dirty="0" smtClean="0"/>
          </a:p>
          <a:p>
            <a:pPr algn="just" fontAlgn="base"/>
            <a:r>
              <a:rPr lang="en-US" dirty="0" smtClean="0"/>
              <a:t>Telecommunications systems are of great benefit when speed is of the essence. The user can send a message or reach a party in seconds if necessary. In a business environment, this ensures managers have quick access to vital information they need to make rapid decisions that benefit the company. Salespeople who are away from the office can use a handheld device such as a Blackberry to obtain updated product specifications just prior to making a key </a:t>
            </a:r>
            <a:r>
              <a:rPr lang="en-US" dirty="0" smtClean="0"/>
              <a:t>presentation</a:t>
            </a:r>
            <a:endParaRPr lang="en-US"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t>Benefits of telecommunication system</a:t>
            </a:r>
            <a:endParaRPr lang="en-US" dirty="0"/>
          </a:p>
        </p:txBody>
      </p:sp>
      <p:sp>
        <p:nvSpPr>
          <p:cNvPr id="3" name="Content Placeholder 2"/>
          <p:cNvSpPr>
            <a:spLocks noGrp="1"/>
          </p:cNvSpPr>
          <p:nvPr>
            <p:ph idx="1"/>
          </p:nvPr>
        </p:nvSpPr>
        <p:spPr>
          <a:xfrm>
            <a:off x="457200" y="990600"/>
            <a:ext cx="8229600" cy="5410200"/>
          </a:xfrm>
        </p:spPr>
        <p:txBody>
          <a:bodyPr>
            <a:normAutofit fontScale="62500" lnSpcReduction="20000"/>
          </a:bodyPr>
          <a:lstStyle/>
          <a:p>
            <a:pPr fontAlgn="base">
              <a:buNone/>
            </a:pPr>
            <a:r>
              <a:rPr lang="en-US" b="1" dirty="0" smtClean="0"/>
              <a:t>Cost </a:t>
            </a:r>
            <a:r>
              <a:rPr lang="en-US" b="1" dirty="0" smtClean="0"/>
              <a:t>Savings</a:t>
            </a:r>
          </a:p>
          <a:p>
            <a:pPr fontAlgn="base">
              <a:buNone/>
            </a:pPr>
            <a:endParaRPr lang="en-US" dirty="0" smtClean="0"/>
          </a:p>
          <a:p>
            <a:pPr algn="just" fontAlgn="base"/>
            <a:r>
              <a:rPr lang="en-US" dirty="0" smtClean="0"/>
              <a:t>Although telecommunications systems typically require a large upfront expenditure by an organization, they can offer significant cost savings in the long run. Sending messages or providing access to information on a computerized system reduces the need for paper, which can also reduce supply and storage costs. Teleconferencing reduces an organization's travel costs, as meeting participants do not need to fly to company headquarters and stay in a hotel, as is the case with face-to-face meetings</a:t>
            </a:r>
            <a:r>
              <a:rPr lang="en-US" dirty="0" smtClean="0"/>
              <a:t>.</a:t>
            </a:r>
          </a:p>
          <a:p>
            <a:pPr fontAlgn="base"/>
            <a:endParaRPr lang="en-US" dirty="0" smtClean="0"/>
          </a:p>
          <a:p>
            <a:pPr fontAlgn="base">
              <a:buNone/>
            </a:pPr>
            <a:r>
              <a:rPr lang="en-US" b="1" dirty="0" smtClean="0"/>
              <a:t>Preventing </a:t>
            </a:r>
            <a:r>
              <a:rPr lang="en-US" b="1" dirty="0" smtClean="0"/>
              <a:t>Isolation</a:t>
            </a:r>
          </a:p>
          <a:p>
            <a:pPr fontAlgn="base">
              <a:buNone/>
            </a:pPr>
            <a:endParaRPr lang="en-US" dirty="0" smtClean="0"/>
          </a:p>
          <a:p>
            <a:pPr algn="just" fontAlgn="base"/>
            <a:r>
              <a:rPr lang="en-US" dirty="0" smtClean="0"/>
              <a:t>In addition to aiding employees working in remote locations, telecommunications systems can offer vital assistance to those who are isolated for other reasons. Disabled individuals with limited mobility or the elderly can use the Internet, email or other electronic devices to stay in touch with family members and friends. They also have ready access to information and entertainment that makes them feel more connected to the rest of the world; it often prevents boredom or loneliness.</a:t>
            </a:r>
          </a:p>
          <a:p>
            <a:pPr>
              <a:buNone/>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E-business- Telecommunication</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E-business, or electronic business, refers to the organizational system in an enterprise that applies computer-controlled technologies in its operational system in order to facilitate a more efficient execution of business activities. E-business requires an enterprise to invest in the application of information technology and IT professionals and the use of the Internet in its operations. There are notable advantages for businesses that select to apply telecommunications in their operations.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943600"/>
          </a:xfrm>
        </p:spPr>
        <p:txBody>
          <a:bodyPr>
            <a:normAutofit fontScale="62500" lnSpcReduction="20000"/>
          </a:bodyPr>
          <a:lstStyle/>
          <a:p>
            <a:pPr fontAlgn="base">
              <a:buNone/>
            </a:pPr>
            <a:r>
              <a:rPr lang="en-US" dirty="0" smtClean="0"/>
              <a:t>Reduced Operational </a:t>
            </a:r>
            <a:r>
              <a:rPr lang="en-US" dirty="0" smtClean="0"/>
              <a:t>Costs</a:t>
            </a:r>
          </a:p>
          <a:p>
            <a:pPr fontAlgn="base">
              <a:buNone/>
            </a:pPr>
            <a:endParaRPr lang="en-US" dirty="0" smtClean="0"/>
          </a:p>
          <a:p>
            <a:pPr algn="just" fontAlgn="base"/>
            <a:r>
              <a:rPr lang="en-US" dirty="0" smtClean="0"/>
              <a:t>Application of telecommunication systems in e-business provides the business with the opportunity to reduce its operational costs. For example, the use of automated machines reduces the costs set aside for wages and salaries because there is a reduced need for physical labor. Additionally, the use of the Internet for communication, such as email, saves the business from incurring phone, paper and postal charges. When the business engages in the use of video conferencing as a substitute for conducting personal meetings, it saves money and time spent on travel</a:t>
            </a:r>
            <a:r>
              <a:rPr lang="en-US" dirty="0" smtClean="0"/>
              <a:t>.</a:t>
            </a:r>
          </a:p>
          <a:p>
            <a:pPr fontAlgn="base"/>
            <a:endParaRPr lang="en-US" dirty="0" smtClean="0"/>
          </a:p>
          <a:p>
            <a:pPr fontAlgn="base">
              <a:buNone/>
            </a:pPr>
            <a:r>
              <a:rPr lang="en-US" dirty="0" smtClean="0"/>
              <a:t>Efficient Customer </a:t>
            </a:r>
            <a:r>
              <a:rPr lang="en-US" dirty="0" smtClean="0"/>
              <a:t>Service</a:t>
            </a:r>
          </a:p>
          <a:p>
            <a:pPr fontAlgn="base"/>
            <a:endParaRPr lang="en-US" dirty="0" smtClean="0"/>
          </a:p>
          <a:p>
            <a:pPr algn="just" fontAlgn="base"/>
            <a:r>
              <a:rPr lang="en-US" dirty="0" smtClean="0"/>
              <a:t>The application of telecommunications systems allows the business to improve its customer service. For instance, the use of the Internet in making orders and carrying out transactions provides a fast and reliable system of transmitting goods and services to a wider market. Online payment systems improve the process of cash transactions and reduce the costs incurred -- for example, reduction in interest charges and bank fees.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62500" lnSpcReduction="20000"/>
          </a:bodyPr>
          <a:lstStyle/>
          <a:p>
            <a:pPr fontAlgn="base">
              <a:buNone/>
            </a:pPr>
            <a:r>
              <a:rPr lang="en-US" dirty="0" smtClean="0"/>
              <a:t>Marketing </a:t>
            </a:r>
            <a:r>
              <a:rPr lang="en-US" dirty="0" smtClean="0"/>
              <a:t>Strategy</a:t>
            </a:r>
          </a:p>
          <a:p>
            <a:pPr fontAlgn="base"/>
            <a:endParaRPr lang="en-US" dirty="0" smtClean="0"/>
          </a:p>
          <a:p>
            <a:pPr algn="just" fontAlgn="base"/>
            <a:r>
              <a:rPr lang="en-US" dirty="0" smtClean="0"/>
              <a:t>In e-business, the organization can apply the use of a website to market their goods or services to a wider Internet market. As the online community expands, businesses have a wider audience to market their company and acquire new clients. A website allows customers to have uninterrupted access to your business details and carry out transactions. The business benefits in turn from increased sales and reduced advertising costs as compared to the use of traditional advertising avenues</a:t>
            </a:r>
            <a:r>
              <a:rPr lang="en-US" dirty="0" smtClean="0"/>
              <a:t>.</a:t>
            </a:r>
          </a:p>
          <a:p>
            <a:pPr fontAlgn="base"/>
            <a:endParaRPr lang="en-US" dirty="0" smtClean="0"/>
          </a:p>
          <a:p>
            <a:pPr fontAlgn="base">
              <a:buNone/>
            </a:pPr>
            <a:r>
              <a:rPr lang="en-US" dirty="0" smtClean="0"/>
              <a:t>Access to a Wider </a:t>
            </a:r>
            <a:r>
              <a:rPr lang="en-US" dirty="0" smtClean="0"/>
              <a:t>Market</a:t>
            </a:r>
          </a:p>
          <a:p>
            <a:pPr fontAlgn="base"/>
            <a:endParaRPr lang="en-US" dirty="0" smtClean="0"/>
          </a:p>
          <a:p>
            <a:pPr algn="just" fontAlgn="base"/>
            <a:r>
              <a:rPr lang="en-US" dirty="0" smtClean="0"/>
              <a:t>Using telecommunication systems in e-business gives a business the opportunity to access a wider client market. The business can tailor the marketing process to suit a variety of clients who visit the website. In addition, the enterprise can design its marketing strategy to center on a certain locality in order to establish a strong local market. Telecommunication systems also allow the business to expand its services to the national or global market, which in turn may lead to an increase in sales and profits.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p:txBody>
          <a:bodyPr/>
          <a:lstStyle/>
          <a:p>
            <a:r>
              <a:rPr lang="en-US" dirty="0" smtClean="0"/>
              <a:t>Ministry of Information Technology and </a:t>
            </a:r>
            <a:r>
              <a:rPr lang="en-US" dirty="0" smtClean="0"/>
              <a:t>Telecom</a:t>
            </a:r>
          </a:p>
          <a:p>
            <a:pPr lvl="1"/>
            <a:r>
              <a:rPr lang="en-US" dirty="0" smtClean="0"/>
              <a:t>PTA</a:t>
            </a: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p:txBody>
          <a:bodyPr/>
          <a:lstStyle/>
          <a:p>
            <a:r>
              <a:rPr lang="en-US" dirty="0" smtClean="0"/>
              <a:t>Ministry of Finance</a:t>
            </a:r>
          </a:p>
          <a:p>
            <a:pPr lvl="1"/>
            <a:r>
              <a:rPr lang="en-US" dirty="0" smtClean="0"/>
              <a:t>Federal board of Revenue</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TotalTime>
  <Words>1574</Words>
  <Application>Microsoft Office PowerPoint</Application>
  <PresentationFormat>On-screen Show (4:3)</PresentationFormat>
  <Paragraphs>151</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Regulatory Administrative Institutions MPA 517</vt:lpstr>
      <vt:lpstr>Recap</vt:lpstr>
      <vt:lpstr>National Highways Authority</vt:lpstr>
      <vt:lpstr>National Highway Council</vt:lpstr>
      <vt:lpstr>Functions of Highway Council </vt:lpstr>
      <vt:lpstr>Construction Machinery Training Institute</vt:lpstr>
      <vt:lpstr>Today’s Lecture</vt:lpstr>
      <vt:lpstr>Ministry of Information Technology</vt:lpstr>
      <vt:lpstr>Ministry of Information Technology</vt:lpstr>
      <vt:lpstr>Pakistan Telecommunication Authority</vt:lpstr>
      <vt:lpstr>PTA's Functions</vt:lpstr>
      <vt:lpstr>PTA's Functions</vt:lpstr>
      <vt:lpstr>PTA &amp; 3G</vt:lpstr>
      <vt:lpstr>3G License Auction</vt:lpstr>
      <vt:lpstr>Responsibilities of Authority </vt:lpstr>
      <vt:lpstr>Controversy </vt:lpstr>
      <vt:lpstr>Benefits of telecommunication system</vt:lpstr>
      <vt:lpstr>Benefits of telecommunication system</vt:lpstr>
      <vt:lpstr>Benefits of telecommunication system</vt:lpstr>
      <vt:lpstr>E-business- Telecommunication</vt:lpstr>
      <vt:lpstr>Slide 21</vt:lpstr>
      <vt:lpstr>Slide 22</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stdc_lp</cp:lastModifiedBy>
  <cp:revision>48</cp:revision>
  <dcterms:created xsi:type="dcterms:W3CDTF">2006-08-16T00:00:00Z</dcterms:created>
  <dcterms:modified xsi:type="dcterms:W3CDTF">2014-06-21T01:20:01Z</dcterms:modified>
</cp:coreProperties>
</file>