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4" r:id="rId18"/>
    <p:sldId id="275" r:id="rId19"/>
    <p:sldId id="276" r:id="rId20"/>
    <p:sldId id="272" r:id="rId21"/>
    <p:sldId id="273"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10D6F5-17DF-46B9-997A-6EA68C66743A}" type="datetimeFigureOut">
              <a:rPr lang="en-US" smtClean="0"/>
              <a:t>6/20/2014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12AC21-EDD3-455A-AD1C-B8F3EF08CA69}"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4E5145-2F5F-4AA1-9DC7-52C11F1CEFB6}" type="datetime1">
              <a:rPr lang="en-US" smtClean="0"/>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779F60-3888-464C-AB44-2B8E179B9324}" type="datetime1">
              <a:rPr lang="en-US" smtClean="0"/>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025C2B-4305-4DFE-AABD-C490D31FD571}" type="datetime1">
              <a:rPr lang="en-US" smtClean="0"/>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023C84-DEA5-48A5-9304-29D58560CFBC}" type="datetime1">
              <a:rPr lang="en-US" smtClean="0"/>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38049D4-DA72-46FE-8964-B6A7C462074F}" type="datetime1">
              <a:rPr lang="en-US" smtClean="0"/>
              <a:t>6/20/2014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6D46FB3-D460-463E-9F8D-0616DF0F12C2}" type="datetime1">
              <a:rPr lang="en-US" smtClean="0"/>
              <a:t>6/20/2014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FBE9BA-B823-40C9-A630-B3AD6FE701B5}" type="datetime1">
              <a:rPr lang="en-US" smtClean="0"/>
              <a:t>6/20/2014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20CC50-66AF-4E88-9050-639EE482E003}" type="datetime1">
              <a:rPr lang="en-US" smtClean="0"/>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A7E682-5CE7-420A-9005-00AAD1C63877}" type="datetime1">
              <a:rPr lang="en-US" smtClean="0"/>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E1D19E-2F31-442A-9E24-E5A783296C49}" type="datetime1">
              <a:rPr lang="en-US" smtClean="0"/>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CF0BB5-CF15-452D-9581-04B40AD4AF96}" type="datetime1">
              <a:rPr lang="en-US" smtClean="0"/>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44B819-37AD-4A19-99FD-CD82EC7F253A}" type="datetime1">
              <a:rPr lang="en-US" smtClean="0"/>
              <a:t>6/20/2014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b="1" dirty="0" smtClean="0">
                <a:latin typeface="Times New Roman" pitchFamily="18" charset="0"/>
                <a:cs typeface="Times New Roman" pitchFamily="18" charset="0"/>
              </a:rPr>
              <a:t>Regulatory Administrative Institutions</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MPA 517</a:t>
            </a:r>
            <a:endParaRPr lang="en-US" sz="3200" dirty="0"/>
          </a:p>
        </p:txBody>
      </p:sp>
      <p:sp>
        <p:nvSpPr>
          <p:cNvPr id="3" name="Subtitle 2"/>
          <p:cNvSpPr>
            <a:spLocks noGrp="1"/>
          </p:cNvSpPr>
          <p:nvPr>
            <p:ph type="subTitle" idx="1"/>
          </p:nvPr>
        </p:nvSpPr>
        <p:spPr/>
        <p:txBody>
          <a:bodyPr/>
          <a:lstStyle/>
          <a:p>
            <a:pPr algn="r"/>
            <a:r>
              <a:rPr lang="en-US" b="1" dirty="0" smtClean="0">
                <a:solidFill>
                  <a:schemeClr val="tx1"/>
                </a:solidFill>
              </a:rPr>
              <a:t>Lecture-12</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pPr algn="r"/>
            <a:r>
              <a:rPr lang="en-US" b="1" dirty="0" smtClean="0"/>
              <a:t>Recap</a:t>
            </a:r>
            <a:endParaRPr lang="en-US" b="1" dirty="0"/>
          </a:p>
        </p:txBody>
      </p:sp>
      <p:sp>
        <p:nvSpPr>
          <p:cNvPr id="3" name="Content Placeholder 2"/>
          <p:cNvSpPr>
            <a:spLocks noGrp="1"/>
          </p:cNvSpPr>
          <p:nvPr>
            <p:ph idx="1"/>
          </p:nvPr>
        </p:nvSpPr>
        <p:spPr>
          <a:xfrm>
            <a:off x="457200" y="1371600"/>
            <a:ext cx="8229600" cy="4754563"/>
          </a:xfrm>
        </p:spPr>
        <p:txBody>
          <a:bodyPr>
            <a:normAutofit lnSpcReduction="10000"/>
          </a:bodyPr>
          <a:lstStyle/>
          <a:p>
            <a:pPr algn="ctr">
              <a:buNone/>
            </a:pPr>
            <a:r>
              <a:rPr lang="en-US" b="1" dirty="0" smtClean="0"/>
              <a:t>Mission Statement of Ministry of Communication</a:t>
            </a:r>
          </a:p>
          <a:p>
            <a:endParaRPr lang="en-US" dirty="0" smtClean="0"/>
          </a:p>
          <a:p>
            <a:pPr algn="just"/>
            <a:r>
              <a:rPr lang="en-US" dirty="0" smtClean="0"/>
              <a:t>Achieving National Cohesion and integration through development of sustainable communication infrastructure for Socio-economic uplift of the country by providing enabling environment to facilitate movement of people, goods and services in minimum time and cost.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r"/>
            <a:r>
              <a:rPr lang="en-US" dirty="0" smtClean="0"/>
              <a:t>National Transport Research Centre</a:t>
            </a:r>
            <a:endParaRPr lang="en-US" dirty="0"/>
          </a:p>
        </p:txBody>
      </p:sp>
      <p:sp>
        <p:nvSpPr>
          <p:cNvPr id="3" name="Content Placeholder 2"/>
          <p:cNvSpPr>
            <a:spLocks noGrp="1"/>
          </p:cNvSpPr>
          <p:nvPr>
            <p:ph idx="1"/>
          </p:nvPr>
        </p:nvSpPr>
        <p:spPr>
          <a:xfrm>
            <a:off x="457200" y="1219200"/>
            <a:ext cx="8229600" cy="4906963"/>
          </a:xfrm>
        </p:spPr>
        <p:txBody>
          <a:bodyPr>
            <a:normAutofit/>
          </a:bodyPr>
          <a:lstStyle/>
          <a:p>
            <a:pPr algn="just"/>
            <a:r>
              <a:rPr lang="en-US" sz="2600" dirty="0" smtClean="0"/>
              <a:t>National Transport Research Centre (NTRC) was established in June 1974 in the Planning and Development Division, as one of its Technical Sections, to provide much needed research and development (R&amp;D) support for planning and appraisal of transport sector projects/plans in a coordinated and cost effective manner. NTRC was transferred as such to the Communications Division in November 1992. It is effectively functioning as an R&amp;D Wing of the Ministry of Communications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National Highway &amp; Motorway Police</a:t>
            </a:r>
            <a:endParaRPr lang="en-US" dirty="0"/>
          </a:p>
        </p:txBody>
      </p:sp>
      <p:sp>
        <p:nvSpPr>
          <p:cNvPr id="3" name="Content Placeholder 2"/>
          <p:cNvSpPr>
            <a:spLocks noGrp="1"/>
          </p:cNvSpPr>
          <p:nvPr>
            <p:ph idx="1"/>
          </p:nvPr>
        </p:nvSpPr>
        <p:spPr/>
        <p:txBody>
          <a:bodyPr>
            <a:normAutofit lnSpcReduction="10000"/>
          </a:bodyPr>
          <a:lstStyle/>
          <a:p>
            <a:r>
              <a:rPr lang="en-US" dirty="0" smtClean="0"/>
              <a:t>To ensure safety and security of road users.</a:t>
            </a:r>
          </a:p>
          <a:p>
            <a:r>
              <a:rPr lang="en-US" dirty="0" smtClean="0"/>
              <a:t>To provide prompt and appropriate assistance to road users.</a:t>
            </a:r>
          </a:p>
          <a:p>
            <a:r>
              <a:rPr lang="en-US" dirty="0" smtClean="0"/>
              <a:t>To manage traffic on Motorways and National Highways to prevent accidents.</a:t>
            </a:r>
          </a:p>
          <a:p>
            <a:r>
              <a:rPr lang="en-US" dirty="0" smtClean="0"/>
              <a:t>To brief and educate the road users on Motorways and Highways.</a:t>
            </a:r>
          </a:p>
          <a:p>
            <a:r>
              <a:rPr lang="en-US" dirty="0" smtClean="0"/>
              <a:t>Commitment to give due respect to all road users and be fair and firm.</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r>
              <a:rPr lang="en-US" dirty="0" smtClean="0"/>
              <a:t>National Highway Authority </a:t>
            </a:r>
          </a:p>
          <a:p>
            <a:r>
              <a:rPr lang="en-US" dirty="0" smtClean="0"/>
              <a:t>Construction Machinery Training Institute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National Highway Authority</a:t>
            </a:r>
            <a:endParaRPr lang="en-US" dirty="0"/>
          </a:p>
        </p:txBody>
      </p:sp>
      <p:sp>
        <p:nvSpPr>
          <p:cNvPr id="3" name="Content Placeholder 2"/>
          <p:cNvSpPr>
            <a:spLocks noGrp="1"/>
          </p:cNvSpPr>
          <p:nvPr>
            <p:ph idx="1"/>
          </p:nvPr>
        </p:nvSpPr>
        <p:spPr/>
        <p:txBody>
          <a:bodyPr/>
          <a:lstStyle/>
          <a:p>
            <a:pPr algn="just"/>
            <a:r>
              <a:rPr lang="en-US" dirty="0" smtClean="0"/>
              <a:t>The </a:t>
            </a:r>
            <a:r>
              <a:rPr lang="en-US" b="1" dirty="0" smtClean="0"/>
              <a:t>National Highway Authority</a:t>
            </a:r>
            <a:r>
              <a:rPr lang="en-US" dirty="0" smtClean="0"/>
              <a:t> is responsible for building and maintaining highways and motorways in Pakistan. The objective of the NHA is to "plan, promote and organize programmes for construction, development, operation, repairs &amp; maintenance of National Highways, Motorways &amp; strategic roads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History</a:t>
            </a:r>
            <a:endParaRPr lang="en-US" b="1" dirty="0"/>
          </a:p>
        </p:txBody>
      </p:sp>
      <p:sp>
        <p:nvSpPr>
          <p:cNvPr id="3" name="Content Placeholder 2"/>
          <p:cNvSpPr>
            <a:spLocks noGrp="1"/>
          </p:cNvSpPr>
          <p:nvPr>
            <p:ph idx="1"/>
          </p:nvPr>
        </p:nvSpPr>
        <p:spPr/>
        <p:txBody>
          <a:bodyPr/>
          <a:lstStyle/>
          <a:p>
            <a:pPr algn="just"/>
            <a:r>
              <a:rPr lang="en-US" dirty="0" smtClean="0"/>
              <a:t>In 1978, Government of Pakistan (</a:t>
            </a:r>
            <a:r>
              <a:rPr lang="en-US" dirty="0" err="1" smtClean="0"/>
              <a:t>GoP</a:t>
            </a:r>
            <a:r>
              <a:rPr lang="en-US" dirty="0" smtClean="0"/>
              <a:t>) decided to </a:t>
            </a:r>
            <a:r>
              <a:rPr lang="en-US" dirty="0" err="1" smtClean="0"/>
              <a:t>federalise</a:t>
            </a:r>
            <a:r>
              <a:rPr lang="en-US" dirty="0" smtClean="0"/>
              <a:t> five important inter-provincial roads named " National Highways" and created the National Highway Board for monitoring the development and maintenance of these federalized roads by provincial Highway Departments.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685800"/>
          <a:ext cx="8229600" cy="5486401"/>
        </p:xfrm>
        <a:graphic>
          <a:graphicData uri="http://schemas.openxmlformats.org/drawingml/2006/table">
            <a:tbl>
              <a:tblPr firstRow="1" bandRow="1">
                <a:tableStyleId>{073A0DAA-6AF3-43AB-8588-CEC1D06C72B9}</a:tableStyleId>
              </a:tblPr>
              <a:tblGrid>
                <a:gridCol w="4114800"/>
                <a:gridCol w="4114800"/>
              </a:tblGrid>
              <a:tr h="1735758">
                <a:tc>
                  <a:txBody>
                    <a:bodyPr/>
                    <a:lstStyle/>
                    <a:p>
                      <a:pPr marL="0" algn="just" defTabSz="914400" rtl="0" eaLnBrk="1" latinLnBrk="0" hangingPunct="1"/>
                      <a:r>
                        <a:rPr lang="en-US" b="1" dirty="0">
                          <a:solidFill>
                            <a:schemeClr val="tx1"/>
                          </a:solidFill>
                        </a:rPr>
                        <a:t>Mission Statement</a:t>
                      </a:r>
                      <a:endParaRPr lang="en-US" sz="1800" b="1" kern="1200" dirty="0">
                        <a:solidFill>
                          <a:schemeClr val="tx1"/>
                        </a:solidFill>
                        <a:latin typeface="+mn-lt"/>
                        <a:ea typeface="+mn-ea"/>
                        <a:cs typeface="+mn-cs"/>
                      </a:endParaRPr>
                    </a:p>
                  </a:txBody>
                  <a:tcPr marL="47625" marR="47625" marT="47625" marB="47625">
                    <a:solidFill>
                      <a:schemeClr val="bg1">
                        <a:lumMod val="50000"/>
                      </a:schemeClr>
                    </a:solidFill>
                  </a:tcPr>
                </a:tc>
                <a:tc>
                  <a:txBody>
                    <a:bodyPr/>
                    <a:lstStyle/>
                    <a:p>
                      <a:pPr algn="just"/>
                      <a:r>
                        <a:rPr lang="en-US" dirty="0">
                          <a:solidFill>
                            <a:schemeClr val="tx1"/>
                          </a:solidFill>
                        </a:rPr>
                        <a:t>To secure delivery of efficient, reliable, safe and environment friendly National Highway network with the view to improve quality of life in Pakistan.</a:t>
                      </a:r>
                    </a:p>
                  </a:txBody>
                  <a:tcPr marL="47625" marR="47625" marT="47625" marB="47625">
                    <a:solidFill>
                      <a:schemeClr val="bg1">
                        <a:lumMod val="85000"/>
                      </a:schemeClr>
                    </a:solidFill>
                  </a:tcPr>
                </a:tc>
              </a:tr>
              <a:tr h="1336478">
                <a:tc>
                  <a:txBody>
                    <a:bodyPr/>
                    <a:lstStyle/>
                    <a:p>
                      <a:pPr algn="l"/>
                      <a:r>
                        <a:rPr lang="en-US" b="1" dirty="0"/>
                        <a:t>Major Activities</a:t>
                      </a:r>
                      <a:endParaRPr lang="en-US" dirty="0"/>
                    </a:p>
                  </a:txBody>
                  <a:tcPr marL="47625" marR="47625" marT="47625" marB="47625"/>
                </a:tc>
                <a:tc>
                  <a:txBody>
                    <a:bodyPr/>
                    <a:lstStyle/>
                    <a:p>
                      <a:pPr algn="l"/>
                      <a:r>
                        <a:rPr lang="en-US" dirty="0"/>
                        <a:t>Construction, Maintenance, Improvement and Operation of National Highways and Motorway Network of Pakistan</a:t>
                      </a:r>
                    </a:p>
                  </a:txBody>
                  <a:tcPr marL="47625" marR="47625" marT="47625" marB="47625"/>
                </a:tc>
              </a:tr>
              <a:tr h="937199">
                <a:tc>
                  <a:txBody>
                    <a:bodyPr/>
                    <a:lstStyle/>
                    <a:p>
                      <a:pPr algn="l"/>
                      <a:r>
                        <a:rPr lang="en-US" b="1" dirty="0"/>
                        <a:t>Core Wings</a:t>
                      </a:r>
                      <a:endParaRPr lang="en-US" dirty="0"/>
                    </a:p>
                  </a:txBody>
                  <a:tcPr marL="47625" marR="47625" marT="47625" marB="47625"/>
                </a:tc>
                <a:tc>
                  <a:txBody>
                    <a:bodyPr/>
                    <a:lstStyle/>
                    <a:p>
                      <a:pPr algn="l"/>
                      <a:r>
                        <a:rPr lang="en-US"/>
                        <a:t>Planning, Operation, Construction, Motorways, Finance and Administration</a:t>
                      </a:r>
                    </a:p>
                  </a:txBody>
                  <a:tcPr marL="47625" marR="47625" marT="47625" marB="47625"/>
                </a:tc>
              </a:tr>
              <a:tr h="539767">
                <a:tc>
                  <a:txBody>
                    <a:bodyPr/>
                    <a:lstStyle/>
                    <a:p>
                      <a:pPr algn="l"/>
                      <a:r>
                        <a:rPr lang="en-US" b="1"/>
                        <a:t>Head Office</a:t>
                      </a:r>
                      <a:endParaRPr lang="en-US"/>
                    </a:p>
                  </a:txBody>
                  <a:tcPr marL="47625" marR="47625" marT="47625" marB="47625"/>
                </a:tc>
                <a:tc>
                  <a:txBody>
                    <a:bodyPr/>
                    <a:lstStyle/>
                    <a:p>
                      <a:pPr algn="l"/>
                      <a:r>
                        <a:rPr lang="en-US" dirty="0"/>
                        <a:t>NHA HQ, Islamabad</a:t>
                      </a:r>
                    </a:p>
                  </a:txBody>
                  <a:tcPr marL="47625" marR="47625" marT="47625" marB="47625"/>
                </a:tc>
              </a:tr>
              <a:tr h="937199">
                <a:tc>
                  <a:txBody>
                    <a:bodyPr/>
                    <a:lstStyle/>
                    <a:p>
                      <a:pPr algn="l"/>
                      <a:r>
                        <a:rPr lang="en-US" b="1"/>
                        <a:t>Regional Offices</a:t>
                      </a:r>
                      <a:endParaRPr lang="en-US"/>
                    </a:p>
                  </a:txBody>
                  <a:tcPr marL="47625" marR="47625" marT="47625" marB="47625"/>
                </a:tc>
                <a:tc>
                  <a:txBody>
                    <a:bodyPr/>
                    <a:lstStyle/>
                    <a:p>
                      <a:pPr algn="l"/>
                      <a:r>
                        <a:rPr lang="en-US" dirty="0"/>
                        <a:t>Lahore, Multan, Karachi, Peshawar, Quetta &amp; </a:t>
                      </a:r>
                      <a:r>
                        <a:rPr lang="en-US" dirty="0" err="1"/>
                        <a:t>Abbottabad</a:t>
                      </a:r>
                      <a:endParaRPr lang="en-US" dirty="0"/>
                    </a:p>
                  </a:txBody>
                  <a:tcPr marL="47625" marR="47625" marT="47625" marB="47625"/>
                </a:tc>
              </a:tr>
            </a:tbl>
          </a:graphicData>
        </a:graphic>
      </p:graphicFrame>
      <p:sp>
        <p:nvSpPr>
          <p:cNvPr id="3" name="Slide Number Placeholder 2"/>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Functions</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lgn="just"/>
            <a:r>
              <a:rPr lang="en-US" dirty="0" smtClean="0"/>
              <a:t>Plan</a:t>
            </a:r>
          </a:p>
          <a:p>
            <a:pPr algn="just"/>
            <a:r>
              <a:rPr lang="en-US" dirty="0" smtClean="0"/>
              <a:t>Promote</a:t>
            </a:r>
          </a:p>
          <a:p>
            <a:pPr algn="just"/>
            <a:r>
              <a:rPr lang="en-US" dirty="0" smtClean="0"/>
              <a:t>Organize</a:t>
            </a:r>
          </a:p>
          <a:p>
            <a:pPr algn="just"/>
            <a:r>
              <a:rPr lang="en-US" dirty="0" smtClean="0"/>
              <a:t> Implement Programs for Construction, Development, Operation, Repairs and Maintenance of National Highways/ Motorways and Strategic Roads.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b="1" dirty="0" smtClean="0"/>
              <a:t>Duties of NHA</a:t>
            </a:r>
            <a:endParaRPr lang="en-US" dirty="0"/>
          </a:p>
        </p:txBody>
      </p:sp>
      <p:sp>
        <p:nvSpPr>
          <p:cNvPr id="3" name="Content Placeholder 2"/>
          <p:cNvSpPr>
            <a:spLocks noGrp="1"/>
          </p:cNvSpPr>
          <p:nvPr>
            <p:ph idx="1"/>
          </p:nvPr>
        </p:nvSpPr>
        <p:spPr>
          <a:xfrm>
            <a:off x="457200" y="1066800"/>
            <a:ext cx="8229600" cy="5486400"/>
          </a:xfrm>
        </p:spPr>
        <p:txBody>
          <a:bodyPr>
            <a:normAutofit fontScale="85000" lnSpcReduction="10000"/>
          </a:bodyPr>
          <a:lstStyle/>
          <a:p>
            <a:pPr algn="just"/>
            <a:r>
              <a:rPr lang="en-US" dirty="0" smtClean="0"/>
              <a:t>Advise the Federal Government on matters relating to National Highways and Strategic Roads .</a:t>
            </a:r>
          </a:p>
          <a:p>
            <a:pPr algn="just"/>
            <a:r>
              <a:rPr lang="en-US" dirty="0" smtClean="0"/>
              <a:t>Frame a scheme or schemes for matters such as construction, expansion, operation and development of National Highways and Strategic Roads and undertake work/incur expenditure on such scheme(s).</a:t>
            </a:r>
          </a:p>
          <a:p>
            <a:pPr algn="just"/>
            <a:r>
              <a:rPr lang="en-US" dirty="0" smtClean="0"/>
              <a:t>Acquire any land in accordance with legal procedure and obtain and dispose of moveable and immovable property of interests therein.</a:t>
            </a:r>
          </a:p>
          <a:p>
            <a:pPr algn="just"/>
            <a:r>
              <a:rPr lang="en-US" dirty="0" smtClean="0"/>
              <a:t>Research and development in the field of Highways.</a:t>
            </a:r>
          </a:p>
          <a:p>
            <a:pPr algn="just"/>
            <a:r>
              <a:rPr lang="en-US" dirty="0" smtClean="0"/>
              <a:t>Procure plant, machinery, instruments and materials required for its use.</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Duties of NHA</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Enter into and perform all such contracts as it may consider necessary.</a:t>
            </a:r>
          </a:p>
          <a:p>
            <a:pPr algn="just"/>
            <a:r>
              <a:rPr lang="en-US" dirty="0" smtClean="0"/>
              <a:t>Levy, collect or cause to be collected tolls on National Highways, Strategic Roads and such other roads as may be entrusted to it and bridges thereon.</a:t>
            </a:r>
          </a:p>
          <a:p>
            <a:pPr algn="just"/>
            <a:r>
              <a:rPr lang="en-US" dirty="0" smtClean="0"/>
              <a:t>License facilities on roads under its control on such terms as it deems fit.</a:t>
            </a:r>
          </a:p>
          <a:p>
            <a:pPr algn="just"/>
            <a:r>
              <a:rPr lang="en-US" dirty="0" smtClean="0"/>
              <a:t>Cause studies, surveys, experiments and technical researches to be made or contribute towards the cost of such studies, surveys, experiments or technical researches made by any other agency.</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39762"/>
          </a:xfrm>
        </p:spPr>
        <p:txBody>
          <a:bodyPr>
            <a:normAutofit fontScale="90000"/>
          </a:bodyPr>
          <a:lstStyle/>
          <a:p>
            <a:pPr algn="r"/>
            <a:r>
              <a:rPr lang="en-US" b="1" dirty="0" smtClean="0"/>
              <a:t>National Highway Council</a:t>
            </a:r>
            <a:br>
              <a:rPr lang="en-US" b="1" dirty="0" smtClean="0"/>
            </a:br>
            <a:endParaRPr lang="en-US" dirty="0"/>
          </a:p>
        </p:txBody>
      </p:sp>
      <p:sp>
        <p:nvSpPr>
          <p:cNvPr id="3" name="Content Placeholder 2"/>
          <p:cNvSpPr>
            <a:spLocks noGrp="1"/>
          </p:cNvSpPr>
          <p:nvPr>
            <p:ph idx="1"/>
          </p:nvPr>
        </p:nvSpPr>
        <p:spPr/>
        <p:txBody>
          <a:bodyPr/>
          <a:lstStyle/>
          <a:p>
            <a:pPr algn="just"/>
            <a:r>
              <a:rPr lang="en-US" dirty="0" smtClean="0"/>
              <a:t>The basic function of the National Highway Council (NHC) is to lay down national policies and guidelines to be followed by NHA in the performance of its functions. The Council has the power to direct and regulate the affairs of NHA.</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Composition</a:t>
            </a:r>
            <a:br>
              <a:rPr lang="en-US" b="1" dirty="0" smtClean="0"/>
            </a:br>
            <a:endParaRPr lang="en-US" dirty="0"/>
          </a:p>
        </p:txBody>
      </p:sp>
      <p:sp>
        <p:nvSpPr>
          <p:cNvPr id="3" name="Content Placeholder 2"/>
          <p:cNvSpPr>
            <a:spLocks noGrp="1"/>
          </p:cNvSpPr>
          <p:nvPr>
            <p:ph idx="1"/>
          </p:nvPr>
        </p:nvSpPr>
        <p:spPr>
          <a:xfrm>
            <a:off x="457200" y="990600"/>
            <a:ext cx="8229600" cy="5135563"/>
          </a:xfrm>
        </p:spPr>
        <p:txBody>
          <a:bodyPr/>
          <a:lstStyle/>
          <a:p>
            <a:pPr algn="just"/>
            <a:r>
              <a:rPr lang="en-US" sz="1600" dirty="0" smtClean="0"/>
              <a:t>The NHC was previously headed by the Prime Minister of Pakistan. In July 2001, the provisions of the NHA Act, 1991 were amended by the </a:t>
            </a:r>
            <a:r>
              <a:rPr lang="en-US" sz="1600" dirty="0" err="1" smtClean="0"/>
              <a:t>GoP</a:t>
            </a:r>
            <a:r>
              <a:rPr lang="en-US" sz="1600" dirty="0" smtClean="0"/>
              <a:t> and the NHC was re-constituted. The revised composition of the NHC is given below:-</a:t>
            </a:r>
          </a:p>
          <a:p>
            <a:endParaRPr lang="en-US" dirty="0" smtClean="0"/>
          </a:p>
          <a:p>
            <a:endParaRPr lang="en-US" dirty="0"/>
          </a:p>
        </p:txBody>
      </p:sp>
      <p:graphicFrame>
        <p:nvGraphicFramePr>
          <p:cNvPr id="4" name="Table 3"/>
          <p:cNvGraphicFramePr>
            <a:graphicFrameLocks noGrp="1"/>
          </p:cNvGraphicFramePr>
          <p:nvPr/>
        </p:nvGraphicFramePr>
        <p:xfrm>
          <a:off x="533400" y="1985010"/>
          <a:ext cx="7924800" cy="4507230"/>
        </p:xfrm>
        <a:graphic>
          <a:graphicData uri="http://schemas.openxmlformats.org/drawingml/2006/table">
            <a:tbl>
              <a:tblPr firstRow="1" bandRow="1">
                <a:tableStyleId>{073A0DAA-6AF3-43AB-8588-CEC1D06C72B9}</a:tableStyleId>
              </a:tblPr>
              <a:tblGrid>
                <a:gridCol w="3962400"/>
                <a:gridCol w="3962400"/>
              </a:tblGrid>
              <a:tr h="493364">
                <a:tc>
                  <a:txBody>
                    <a:bodyPr/>
                    <a:lstStyle/>
                    <a:p>
                      <a:pPr>
                        <a:buFont typeface="Arial"/>
                        <a:buNone/>
                      </a:pPr>
                      <a:r>
                        <a:rPr lang="en-US" dirty="0"/>
                        <a:t>The Minister for Communications, Government of Pakistan</a:t>
                      </a:r>
                    </a:p>
                  </a:txBody>
                  <a:tcPr marL="47625" marR="47625" marT="47625" marB="47625" anchor="ctr"/>
                </a:tc>
                <a:tc>
                  <a:txBody>
                    <a:bodyPr/>
                    <a:lstStyle/>
                    <a:p>
                      <a:pPr algn="ctr"/>
                      <a:r>
                        <a:rPr lang="en-US" b="1" dirty="0"/>
                        <a:t>President</a:t>
                      </a:r>
                      <a:endParaRPr lang="en-US" dirty="0"/>
                    </a:p>
                  </a:txBody>
                  <a:tcPr marL="47625" marR="47625" marT="47625" marB="47625" anchor="ctr"/>
                </a:tc>
              </a:tr>
              <a:tr h="493364">
                <a:tc>
                  <a:txBody>
                    <a:bodyPr/>
                    <a:lstStyle/>
                    <a:p>
                      <a:pPr>
                        <a:buFont typeface="Arial"/>
                        <a:buNone/>
                      </a:pPr>
                      <a:r>
                        <a:rPr lang="en-US" dirty="0" smtClean="0"/>
                        <a:t>The </a:t>
                      </a:r>
                      <a:r>
                        <a:rPr lang="en-US" dirty="0"/>
                        <a:t>Secretary Finance Division, Government of Pakistan</a:t>
                      </a:r>
                    </a:p>
                  </a:txBody>
                  <a:tcPr marL="47625" marR="47625" marT="47625" marB="47625" anchor="ctr"/>
                </a:tc>
                <a:tc>
                  <a:txBody>
                    <a:bodyPr/>
                    <a:lstStyle/>
                    <a:p>
                      <a:pPr algn="ctr"/>
                      <a:r>
                        <a:rPr lang="en-US" b="1" dirty="0"/>
                        <a:t>Member</a:t>
                      </a:r>
                      <a:endParaRPr lang="en-US" dirty="0"/>
                    </a:p>
                  </a:txBody>
                  <a:tcPr marL="47625" marR="47625" marT="47625" marB="47625" anchor="ctr"/>
                </a:tc>
              </a:tr>
              <a:tr h="493364">
                <a:tc>
                  <a:txBody>
                    <a:bodyPr/>
                    <a:lstStyle/>
                    <a:p>
                      <a:pPr>
                        <a:buFont typeface="Arial"/>
                        <a:buNone/>
                      </a:pPr>
                      <a:r>
                        <a:rPr lang="en-US" dirty="0"/>
                        <a:t>The Secretary Planning &amp; Development Division, Government of Pakistan</a:t>
                      </a:r>
                    </a:p>
                  </a:txBody>
                  <a:tcPr marL="47625" marR="47625" marT="47625" marB="47625" anchor="ctr"/>
                </a:tc>
                <a:tc>
                  <a:txBody>
                    <a:bodyPr/>
                    <a:lstStyle/>
                    <a:p>
                      <a:pPr algn="ctr"/>
                      <a:r>
                        <a:rPr lang="en-US" b="1" dirty="0"/>
                        <a:t>Member</a:t>
                      </a:r>
                      <a:endParaRPr lang="en-US" dirty="0"/>
                    </a:p>
                  </a:txBody>
                  <a:tcPr marL="47625" marR="47625" marT="47625" marB="47625" anchor="ctr"/>
                </a:tc>
              </a:tr>
              <a:tr h="493364">
                <a:tc>
                  <a:txBody>
                    <a:bodyPr/>
                    <a:lstStyle/>
                    <a:p>
                      <a:pPr>
                        <a:buFont typeface="Arial"/>
                        <a:buNone/>
                      </a:pPr>
                      <a:r>
                        <a:rPr lang="en-US" dirty="0"/>
                        <a:t>The Secretary Communications, Government of Pakistan</a:t>
                      </a:r>
                    </a:p>
                  </a:txBody>
                  <a:tcPr marL="47625" marR="47625" marT="47625" marB="47625" anchor="ctr"/>
                </a:tc>
                <a:tc>
                  <a:txBody>
                    <a:bodyPr/>
                    <a:lstStyle/>
                    <a:p>
                      <a:pPr algn="ctr"/>
                      <a:r>
                        <a:rPr lang="en-US" b="1" dirty="0"/>
                        <a:t>Member</a:t>
                      </a:r>
                      <a:endParaRPr lang="en-US" dirty="0"/>
                    </a:p>
                  </a:txBody>
                  <a:tcPr marL="47625" marR="47625" marT="47625" marB="47625" anchor="ctr"/>
                </a:tc>
              </a:tr>
              <a:tr h="703554">
                <a:tc>
                  <a:txBody>
                    <a:bodyPr/>
                    <a:lstStyle/>
                    <a:p>
                      <a:pPr>
                        <a:buFont typeface="Arial"/>
                        <a:buNone/>
                      </a:pPr>
                      <a:r>
                        <a:rPr lang="en-US" dirty="0"/>
                        <a:t>A Professional in the field of Highway Construction and Management (nominated by the President)</a:t>
                      </a:r>
                    </a:p>
                  </a:txBody>
                  <a:tcPr marL="47625" marR="47625" marT="47625" marB="47625" anchor="ctr"/>
                </a:tc>
                <a:tc>
                  <a:txBody>
                    <a:bodyPr/>
                    <a:lstStyle/>
                    <a:p>
                      <a:pPr algn="ctr"/>
                      <a:r>
                        <a:rPr lang="en-US" b="1" dirty="0"/>
                        <a:t>Member</a:t>
                      </a:r>
                      <a:endParaRPr lang="en-US" dirty="0"/>
                    </a:p>
                  </a:txBody>
                  <a:tcPr marL="47625" marR="47625" marT="47625" marB="47625" anchor="ctr"/>
                </a:tc>
              </a:tr>
              <a:tr h="493364">
                <a:tc>
                  <a:txBody>
                    <a:bodyPr/>
                    <a:lstStyle/>
                    <a:p>
                      <a:pPr>
                        <a:buFont typeface="Arial"/>
                        <a:buNone/>
                      </a:pPr>
                      <a:r>
                        <a:rPr lang="en-US" dirty="0"/>
                        <a:t>A Professional in the field of Finance &amp; Accounts (nominated by the President)</a:t>
                      </a:r>
                    </a:p>
                  </a:txBody>
                  <a:tcPr marL="47625" marR="47625" marT="47625" marB="47625" anchor="ctr"/>
                </a:tc>
                <a:tc>
                  <a:txBody>
                    <a:bodyPr/>
                    <a:lstStyle/>
                    <a:p>
                      <a:pPr algn="ctr"/>
                      <a:r>
                        <a:rPr lang="en-US" b="1" dirty="0"/>
                        <a:t>Member</a:t>
                      </a:r>
                      <a:endParaRPr lang="en-US" dirty="0"/>
                    </a:p>
                  </a:txBody>
                  <a:tcPr marL="47625" marR="47625" marT="47625" marB="47625" anchor="ctr"/>
                </a:tc>
              </a:tr>
              <a:tr h="283173">
                <a:tc>
                  <a:txBody>
                    <a:bodyPr/>
                    <a:lstStyle/>
                    <a:p>
                      <a:pPr>
                        <a:buFont typeface="Arial"/>
                        <a:buNone/>
                      </a:pPr>
                      <a:r>
                        <a:rPr lang="en-US" dirty="0"/>
                        <a:t>The Chairman NHA</a:t>
                      </a:r>
                    </a:p>
                  </a:txBody>
                  <a:tcPr marL="47625" marR="47625" marT="47625" marB="47625" anchor="ctr"/>
                </a:tc>
                <a:tc>
                  <a:txBody>
                    <a:bodyPr/>
                    <a:lstStyle/>
                    <a:p>
                      <a:pPr algn="ctr"/>
                      <a:r>
                        <a:rPr lang="en-US" b="1" dirty="0"/>
                        <a:t>Member/Secretary</a:t>
                      </a:r>
                      <a:endParaRPr lang="en-US" dirty="0"/>
                    </a:p>
                  </a:txBody>
                  <a:tcPr marL="47625" marR="47625" marT="47625" marB="47625" anchor="ctr"/>
                </a:tc>
              </a:tr>
            </a:tbl>
          </a:graphicData>
        </a:graphic>
      </p:graphicFrame>
      <p:sp>
        <p:nvSpPr>
          <p:cNvPr id="5" name="Slide Number Placeholder 4"/>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579438"/>
          </a:xfrm>
        </p:spPr>
        <p:txBody>
          <a:bodyPr>
            <a:normAutofit fontScale="90000"/>
          </a:bodyPr>
          <a:lstStyle/>
          <a:p>
            <a:pPr algn="r"/>
            <a:r>
              <a:rPr lang="en-US" b="1" dirty="0" smtClean="0"/>
              <a:t>Functions of Highway Council</a:t>
            </a:r>
            <a:br>
              <a:rPr lang="en-US" b="1" dirty="0" smtClean="0"/>
            </a:br>
            <a:endParaRPr lang="en-US" dirty="0"/>
          </a:p>
        </p:txBody>
      </p:sp>
      <p:sp>
        <p:nvSpPr>
          <p:cNvPr id="3" name="Content Placeholder 2"/>
          <p:cNvSpPr>
            <a:spLocks noGrp="1"/>
          </p:cNvSpPr>
          <p:nvPr>
            <p:ph idx="1"/>
          </p:nvPr>
        </p:nvSpPr>
        <p:spPr>
          <a:xfrm>
            <a:off x="457200" y="1066800"/>
            <a:ext cx="8229600" cy="5059363"/>
          </a:xfrm>
        </p:spPr>
        <p:txBody>
          <a:bodyPr>
            <a:normAutofit fontScale="85000" lnSpcReduction="20000"/>
          </a:bodyPr>
          <a:lstStyle/>
          <a:p>
            <a:pPr algn="just"/>
            <a:r>
              <a:rPr lang="en-US" dirty="0" smtClean="0"/>
              <a:t>To approve five year plans and perspective plans, prepared by the board in consultation with the planning &amp; Development Division, for the construction, development, repair &amp; maintenance of National Highways &amp; Strategic Roads specially entrusted to the Authority by the Federal Government or by Provincial Government or other Authority concerned.</a:t>
            </a:r>
          </a:p>
          <a:p>
            <a:pPr algn="just"/>
            <a:endParaRPr lang="en-US" dirty="0" smtClean="0"/>
          </a:p>
          <a:p>
            <a:pPr lvl="1" algn="just"/>
            <a:r>
              <a:rPr lang="en-US" dirty="0" smtClean="0"/>
              <a:t>To consider progress reports of the Authority.</a:t>
            </a:r>
          </a:p>
          <a:p>
            <a:pPr lvl="1" algn="just"/>
            <a:r>
              <a:rPr lang="en-US" dirty="0" smtClean="0"/>
              <a:t>To lay down national policies and guidelines to be followed by the Authority in the performance of its functions</a:t>
            </a:r>
          </a:p>
          <a:p>
            <a:pPr lvl="1" algn="just"/>
            <a:r>
              <a:rPr lang="en-US" dirty="0" smtClean="0"/>
              <a:t>To review and reappraise projects</a:t>
            </a:r>
          </a:p>
          <a:p>
            <a:pPr lvl="1" algn="just"/>
            <a:r>
              <a:rPr lang="en-US" dirty="0" smtClean="0"/>
              <a:t>To approve the annual budget of the Authority</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sz="3100" b="1" dirty="0" smtClean="0"/>
              <a:t>Construction Machinery Training Institute</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Construction Machinery Training Centre (CMTC) was established in May 1986 with the assistance of Government of Japan through Japan International Cooperation Agency (JICA). </a:t>
            </a:r>
          </a:p>
          <a:p>
            <a:pPr algn="just"/>
            <a:endParaRPr lang="en-US" dirty="0" smtClean="0"/>
          </a:p>
          <a:p>
            <a:pPr algn="just"/>
            <a:r>
              <a:rPr lang="en-US" dirty="0" smtClean="0"/>
              <a:t>The institute, a living memento of Pakistan – Japan friendship is functioning under the sponsorship of Ministry of Communications, Government of Pakistan and under the administrative control of Frontier Works Organization. </a:t>
            </a:r>
          </a:p>
          <a:p>
            <a:pPr algn="just"/>
            <a:endParaRPr lang="en-US" dirty="0" smtClean="0"/>
          </a:p>
          <a:p>
            <a:pPr algn="just"/>
            <a:r>
              <a:rPr lang="en-US" dirty="0" smtClean="0"/>
              <a:t>The Centre, having successfully met the aims and objectives, was upgraded in 1992 and renamed as Construction Machinery Training Institute (CTTI).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Mission &amp; Vision Statement</a:t>
            </a:r>
            <a:endParaRPr lang="en-US" dirty="0"/>
          </a:p>
        </p:txBody>
      </p:sp>
      <p:sp>
        <p:nvSpPr>
          <p:cNvPr id="3" name="Content Placeholder 2"/>
          <p:cNvSpPr>
            <a:spLocks noGrp="1"/>
          </p:cNvSpPr>
          <p:nvPr>
            <p:ph idx="1"/>
          </p:nvPr>
        </p:nvSpPr>
        <p:spPr/>
        <p:txBody>
          <a:bodyPr>
            <a:normAutofit/>
          </a:bodyPr>
          <a:lstStyle/>
          <a:p>
            <a:r>
              <a:rPr lang="en-US" dirty="0" smtClean="0"/>
              <a:t>To provide high-quality education and training that support student goals, a skilled workforce, and the economic vitality of our communities. </a:t>
            </a:r>
          </a:p>
          <a:p>
            <a:r>
              <a:rPr lang="en-US" i="1" dirty="0" smtClean="0"/>
              <a:t>"Children are the living arrows from your bow whose souls dwell in the house of tomorrow which you cannot visit, not even in your dreams"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Benefits </a:t>
            </a:r>
            <a:r>
              <a:rPr lang="en-US" dirty="0" smtClean="0"/>
              <a:t>of Transportation System</a:t>
            </a:r>
            <a:endParaRPr lang="en-US" dirty="0"/>
          </a:p>
        </p:txBody>
      </p:sp>
      <p:sp>
        <p:nvSpPr>
          <p:cNvPr id="3" name="Content Placeholder 2"/>
          <p:cNvSpPr>
            <a:spLocks noGrp="1"/>
          </p:cNvSpPr>
          <p:nvPr>
            <p:ph idx="1"/>
          </p:nvPr>
        </p:nvSpPr>
        <p:spPr/>
        <p:txBody>
          <a:bodyPr>
            <a:normAutofit fontScale="55000" lnSpcReduction="20000"/>
          </a:bodyPr>
          <a:lstStyle/>
          <a:p>
            <a:pPr algn="just">
              <a:buNone/>
            </a:pPr>
            <a:r>
              <a:rPr lang="en-US" b="1" dirty="0" smtClean="0"/>
              <a:t>(</a:t>
            </a:r>
            <a:r>
              <a:rPr lang="en-US" b="1" dirty="0" err="1" smtClean="0"/>
              <a:t>i</a:t>
            </a:r>
            <a:r>
              <a:rPr lang="en-US" b="1" dirty="0" smtClean="0"/>
              <a:t>)Better Production in both Agriculture and Industrial Sectors</a:t>
            </a:r>
            <a:r>
              <a:rPr lang="en-US" b="1" dirty="0" smtClean="0"/>
              <a:t>:</a:t>
            </a:r>
          </a:p>
          <a:p>
            <a:pPr algn="just">
              <a:buNone/>
            </a:pPr>
            <a:endParaRPr lang="en-US" dirty="0" smtClean="0"/>
          </a:p>
          <a:p>
            <a:pPr algn="just"/>
            <a:r>
              <a:rPr lang="en-US" dirty="0" smtClean="0"/>
              <a:t>Transport system has helped in the growth in industrial and agricultural production. It has been transporting raw materials and </a:t>
            </a:r>
            <a:r>
              <a:rPr lang="en-US" dirty="0" err="1" smtClean="0"/>
              <a:t>labour</a:t>
            </a:r>
            <a:r>
              <a:rPr lang="en-US" dirty="0" smtClean="0"/>
              <a:t> to the places of production and by carrying the products produced by these sectors to different parts of the country and other countries of the world</a:t>
            </a:r>
            <a:r>
              <a:rPr lang="en-US" dirty="0" smtClean="0"/>
              <a:t>.</a:t>
            </a:r>
          </a:p>
          <a:p>
            <a:pPr algn="just"/>
            <a:endParaRPr lang="en-US" dirty="0" smtClean="0"/>
          </a:p>
          <a:p>
            <a:pPr algn="just">
              <a:buNone/>
            </a:pPr>
            <a:r>
              <a:rPr lang="en-US" b="1" dirty="0" smtClean="0"/>
              <a:t>(ii)Reduction in Cost of Production</a:t>
            </a:r>
            <a:r>
              <a:rPr lang="en-US" b="1" dirty="0" smtClean="0"/>
              <a:t>:</a:t>
            </a:r>
          </a:p>
          <a:p>
            <a:pPr algn="just">
              <a:buNone/>
            </a:pPr>
            <a:endParaRPr lang="en-US" dirty="0" smtClean="0"/>
          </a:p>
          <a:p>
            <a:pPr algn="just"/>
            <a:r>
              <a:rPr lang="en-US" dirty="0" smtClean="0"/>
              <a:t>The transportation network reduces the cost of manufactured goods and lowers the price in the markets</a:t>
            </a:r>
            <a:r>
              <a:rPr lang="en-US" dirty="0" smtClean="0"/>
              <a:t>.</a:t>
            </a:r>
          </a:p>
          <a:p>
            <a:pPr algn="just"/>
            <a:endParaRPr lang="en-US" dirty="0" smtClean="0"/>
          </a:p>
          <a:p>
            <a:pPr algn="just">
              <a:buNone/>
            </a:pPr>
            <a:r>
              <a:rPr lang="en-US" b="1" dirty="0" smtClean="0"/>
              <a:t>(iii) Reduction in Scarcity</a:t>
            </a:r>
            <a:r>
              <a:rPr lang="en-US" b="1" dirty="0" smtClean="0"/>
              <a:t>:</a:t>
            </a:r>
          </a:p>
          <a:p>
            <a:pPr algn="just">
              <a:buNone/>
            </a:pPr>
            <a:endParaRPr lang="en-US" dirty="0" smtClean="0"/>
          </a:p>
          <a:p>
            <a:pPr algn="just"/>
            <a:r>
              <a:rPr lang="en-US" dirty="0" smtClean="0"/>
              <a:t>It helps in solving the problem of scarcity of goods and factors in different regions of the country.</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a:buNone/>
            </a:pPr>
            <a:r>
              <a:rPr lang="en-US" b="1" dirty="0" smtClean="0"/>
              <a:t>(iv) Growth in Foreign Trade:</a:t>
            </a:r>
            <a:endParaRPr lang="en-US" dirty="0" smtClean="0"/>
          </a:p>
          <a:p>
            <a:r>
              <a:rPr lang="en-US" dirty="0" smtClean="0"/>
              <a:t>It helps in promoting foreign trade of the country. A country's exports/imports cannot develop without good ports, shipping and cargo facilities. Thus, transportation system makes a network for transactions among different regions as well as with other countries.</a:t>
            </a:r>
          </a:p>
          <a:p>
            <a:pPr>
              <a:buNone/>
            </a:pPr>
            <a:r>
              <a:rPr lang="en-US" b="1" dirty="0" smtClean="0"/>
              <a:t>(v)Specialization of </a:t>
            </a:r>
            <a:r>
              <a:rPr lang="en-US" b="1" dirty="0" err="1" smtClean="0"/>
              <a:t>Labour</a:t>
            </a:r>
            <a:r>
              <a:rPr lang="en-US" b="1" dirty="0" smtClean="0"/>
              <a:t> and Mobilization of Resources:</a:t>
            </a:r>
            <a:endParaRPr lang="en-US" dirty="0" smtClean="0"/>
          </a:p>
          <a:p>
            <a:r>
              <a:rPr lang="en-US" dirty="0" smtClean="0"/>
              <a:t>By the efficient and effective transportation system, the benefits of specialization of </a:t>
            </a:r>
            <a:r>
              <a:rPr lang="en-US" dirty="0" err="1" smtClean="0"/>
              <a:t>labour</a:t>
            </a:r>
            <a:r>
              <a:rPr lang="en-US" dirty="0" smtClean="0"/>
              <a:t> and proper mobilization can be achieved. Thus, an economic system makes the best use of resources through good transport system.</a:t>
            </a:r>
          </a:p>
          <a:p>
            <a:pPr>
              <a:buNone/>
            </a:pPr>
            <a:r>
              <a:rPr lang="en-US" b="1" dirty="0" smtClean="0"/>
              <a:t>(vi)Promotion of Tourism:</a:t>
            </a:r>
            <a:endParaRPr lang="en-US" dirty="0" smtClean="0"/>
          </a:p>
          <a:p>
            <a:r>
              <a:rPr lang="en-US" dirty="0" smtClean="0"/>
              <a:t>An ideal transportation promotes tourism system or services all over the country.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Social Benefits</a:t>
            </a:r>
            <a:endParaRPr lang="en-US" dirty="0"/>
          </a:p>
        </p:txBody>
      </p:sp>
      <p:sp>
        <p:nvSpPr>
          <p:cNvPr id="3" name="Content Placeholder 2"/>
          <p:cNvSpPr>
            <a:spLocks noGrp="1"/>
          </p:cNvSpPr>
          <p:nvPr>
            <p:ph idx="1"/>
          </p:nvPr>
        </p:nvSpPr>
        <p:spPr/>
        <p:txBody>
          <a:bodyPr>
            <a:normAutofit fontScale="55000" lnSpcReduction="20000"/>
          </a:bodyPr>
          <a:lstStyle/>
          <a:p>
            <a:pPr>
              <a:buNone/>
            </a:pPr>
            <a:endParaRPr lang="en-US" b="1" dirty="0" smtClean="0"/>
          </a:p>
          <a:p>
            <a:pPr>
              <a:buNone/>
            </a:pPr>
            <a:r>
              <a:rPr lang="en-US" b="1" dirty="0" smtClean="0"/>
              <a:t>(</a:t>
            </a:r>
            <a:r>
              <a:rPr lang="en-US" b="1" dirty="0" err="1" smtClean="0"/>
              <a:t>i</a:t>
            </a:r>
            <a:r>
              <a:rPr lang="en-US" b="1" dirty="0" smtClean="0"/>
              <a:t>) More Employment Opportunities:</a:t>
            </a:r>
            <a:endParaRPr lang="en-US" dirty="0" smtClean="0"/>
          </a:p>
          <a:p>
            <a:r>
              <a:rPr lang="en-US" dirty="0" smtClean="0"/>
              <a:t>Transport helps to create employment opportunities and thus, it provides employment through helping mobility of workers. About 18 </a:t>
            </a:r>
            <a:r>
              <a:rPr lang="en-US" dirty="0" err="1" smtClean="0"/>
              <a:t>lakhs</a:t>
            </a:r>
            <a:r>
              <a:rPr lang="en-US" dirty="0" smtClean="0"/>
              <a:t> people are employed in Indian railways. In the same way, </a:t>
            </a:r>
            <a:r>
              <a:rPr lang="en-US" dirty="0" err="1" smtClean="0"/>
              <a:t>lakhs</a:t>
            </a:r>
            <a:r>
              <a:rPr lang="en-US" dirty="0" smtClean="0"/>
              <a:t> of people are employed in roadways, shipping and air transport.</a:t>
            </a:r>
          </a:p>
          <a:p>
            <a:pPr>
              <a:buNone/>
            </a:pPr>
            <a:r>
              <a:rPr lang="en-US" b="1" dirty="0" smtClean="0"/>
              <a:t>(ii) Educational Expansion:</a:t>
            </a:r>
            <a:endParaRPr lang="en-US" dirty="0" smtClean="0"/>
          </a:p>
          <a:p>
            <a:r>
              <a:rPr lang="en-US" dirty="0" smtClean="0"/>
              <a:t>Developed means of transport helps in the expansion of education even in remote areas of the country. It provides mobility to teachers, students and teaching aids. Means of transport are the source of advertisement also. In this way, they also help in expanding education.</a:t>
            </a:r>
          </a:p>
          <a:p>
            <a:pPr>
              <a:buNone/>
            </a:pPr>
            <a:r>
              <a:rPr lang="en-US" b="1" dirty="0" smtClean="0"/>
              <a:t>(iii) Social and Cultural Spirit:</a:t>
            </a:r>
            <a:endParaRPr lang="en-US" dirty="0" smtClean="0"/>
          </a:p>
          <a:p>
            <a:r>
              <a:rPr lang="en-US" dirty="0" smtClean="0"/>
              <a:t>Means of transport brings together persons living at different corners of the country. They exchange their views. They have the common problems, because of their living together. Consequently social and cultural unity emerges. Thus, developed means of transportation are also responsible for international brotherhood.</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National Highway Authority </a:t>
            </a:r>
          </a:p>
          <a:p>
            <a:r>
              <a:rPr lang="en-US" dirty="0" smtClean="0"/>
              <a:t>Construction Machinery Training Institute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r>
              <a:rPr lang="en-US" dirty="0" smtClean="0"/>
              <a:t> Ministry of Information Technology and Telecom</a:t>
            </a:r>
          </a:p>
          <a:p>
            <a:pPr lvl="1"/>
            <a:r>
              <a:rPr lang="en-US" smtClean="0"/>
              <a:t>PTA</a:t>
            </a:r>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TotalTime>
  <Words>1336</Words>
  <Application>Microsoft Office PowerPoint</Application>
  <PresentationFormat>On-screen Show (4:3)</PresentationFormat>
  <Paragraphs>135</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Regulatory Administrative Institutions MPA 517</vt:lpstr>
      <vt:lpstr>Recap</vt:lpstr>
      <vt:lpstr>National Transport Research Centre</vt:lpstr>
      <vt:lpstr>National Highway &amp; Motorway Police</vt:lpstr>
      <vt:lpstr>Today’s Lecture</vt:lpstr>
      <vt:lpstr>National Highway Authority</vt:lpstr>
      <vt:lpstr>History</vt:lpstr>
      <vt:lpstr>Slide 8</vt:lpstr>
      <vt:lpstr>Functions </vt:lpstr>
      <vt:lpstr>Duties of NHA</vt:lpstr>
      <vt:lpstr>Duties of NHA</vt:lpstr>
      <vt:lpstr>National Highway Council </vt:lpstr>
      <vt:lpstr>Composition </vt:lpstr>
      <vt:lpstr>Functions of Highway Council </vt:lpstr>
      <vt:lpstr>Construction Machinery Training Institute </vt:lpstr>
      <vt:lpstr>Mission &amp; Vision Statement</vt:lpstr>
      <vt:lpstr>Benefits of Transportation System</vt:lpstr>
      <vt:lpstr>Slide 18</vt:lpstr>
      <vt:lpstr>Social Benefits</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 517</dc:title>
  <dc:creator/>
  <cp:lastModifiedBy>stdc_lp</cp:lastModifiedBy>
  <cp:revision>43</cp:revision>
  <dcterms:created xsi:type="dcterms:W3CDTF">2006-08-16T00:00:00Z</dcterms:created>
  <dcterms:modified xsi:type="dcterms:W3CDTF">2014-06-20T23:11:51Z</dcterms:modified>
</cp:coreProperties>
</file>