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66" r:id="rId4"/>
    <p:sldId id="258" r:id="rId5"/>
    <p:sldId id="259" r:id="rId6"/>
    <p:sldId id="260" r:id="rId7"/>
    <p:sldId id="261" r:id="rId8"/>
    <p:sldId id="262" r:id="rId9"/>
    <p:sldId id="263" r:id="rId10"/>
    <p:sldId id="264" r:id="rId11"/>
    <p:sldId id="265" r:id="rId12"/>
    <p:sldId id="267" r:id="rId13"/>
    <p:sldId id="268" r:id="rId14"/>
    <p:sldId id="269" r:id="rId15"/>
    <p:sldId id="270" r:id="rId16"/>
    <p:sldId id="271" r:id="rId17"/>
    <p:sldId id="272" r:id="rId18"/>
    <p:sldId id="273"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141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305919F-62B9-48CF-91EE-948C524DCEB4}" type="datetimeFigureOut">
              <a:rPr lang="en-US" smtClean="0"/>
              <a:pPr/>
              <a:t>6/19/2014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B82C345-5100-45CC-B4C7-7EC3E32EE96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A805E27-C87F-4015-9C7C-AC3A92186E3A}" type="datetime1">
              <a:rPr lang="en-US" smtClean="0"/>
              <a:pPr/>
              <a:t>6/19/2014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5DB6BC2-69D2-4D07-9CA9-3062939D5172}" type="datetime1">
              <a:rPr lang="en-US" smtClean="0"/>
              <a:pPr/>
              <a:t>6/19/2014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77D961B-1E5D-4B66-828C-15FC112CC819}" type="datetime1">
              <a:rPr lang="en-US" smtClean="0"/>
              <a:pPr/>
              <a:t>6/19/2014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44B1869-DFAD-4AAE-AAE4-29B2CE0C8E64}" type="datetime1">
              <a:rPr lang="en-US" smtClean="0"/>
              <a:pPr/>
              <a:t>6/19/2014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3E84EB8-6181-4AC0-AA19-277B81D644F9}" type="datetime1">
              <a:rPr lang="en-US" smtClean="0"/>
              <a:pPr/>
              <a:t>6/19/2014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0AB6102-D5E1-4EAD-B836-89618B660EBC}" type="datetime1">
              <a:rPr lang="en-US" smtClean="0"/>
              <a:pPr/>
              <a:t>6/19/2014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0891F7-2C72-411A-BB5B-1FD3E0C62385}" type="datetime1">
              <a:rPr lang="en-US" smtClean="0"/>
              <a:pPr/>
              <a:t>6/19/2014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003E5F-3238-40A5-92CA-4134E3DF510E}" type="datetime1">
              <a:rPr lang="en-US" smtClean="0"/>
              <a:pPr/>
              <a:t>6/19/2014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EBFF7B-C019-40BA-8249-98F3B786711A}" type="datetime1">
              <a:rPr lang="en-US" smtClean="0"/>
              <a:pPr/>
              <a:t>6/19/2014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3C6363-806E-4033-8084-C14A257F455B}" type="datetime1">
              <a:rPr lang="en-US" smtClean="0"/>
              <a:pPr/>
              <a:t>6/19/2014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699CDA-02E1-4D5C-88EC-A5B6163469DF}" type="datetime1">
              <a:rPr lang="en-US" smtClean="0"/>
              <a:pPr/>
              <a:t>6/19/2014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E1733F-77BC-4C97-8159-6F83BDBDD3BB}" type="datetime1">
              <a:rPr lang="en-US" smtClean="0"/>
              <a:pPr/>
              <a:t>6/19/2014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200" b="1" dirty="0" smtClean="0">
                <a:latin typeface="Times New Roman" pitchFamily="18" charset="0"/>
                <a:cs typeface="Times New Roman" pitchFamily="18" charset="0"/>
              </a:rPr>
              <a:t>Regulatory Administrative Institutions</a:t>
            </a:r>
            <a:br>
              <a:rPr lang="en-US" sz="3200" b="1" dirty="0" smtClean="0">
                <a:latin typeface="Times New Roman" pitchFamily="18" charset="0"/>
                <a:cs typeface="Times New Roman" pitchFamily="18" charset="0"/>
              </a:rPr>
            </a:br>
            <a:r>
              <a:rPr lang="en-US" sz="3200" b="1" dirty="0" smtClean="0">
                <a:latin typeface="Times New Roman" pitchFamily="18" charset="0"/>
                <a:cs typeface="Times New Roman" pitchFamily="18" charset="0"/>
              </a:rPr>
              <a:t>MPA 517</a:t>
            </a:r>
            <a:endParaRPr lang="en-US" sz="3200" dirty="0"/>
          </a:p>
        </p:txBody>
      </p:sp>
      <p:sp>
        <p:nvSpPr>
          <p:cNvPr id="3" name="Subtitle 2"/>
          <p:cNvSpPr>
            <a:spLocks noGrp="1"/>
          </p:cNvSpPr>
          <p:nvPr>
            <p:ph type="subTitle" idx="1"/>
          </p:nvPr>
        </p:nvSpPr>
        <p:spPr/>
        <p:txBody>
          <a:bodyPr/>
          <a:lstStyle/>
          <a:p>
            <a:pPr algn="r"/>
            <a:r>
              <a:rPr lang="en-US" b="1" dirty="0" smtClean="0">
                <a:solidFill>
                  <a:schemeClr val="tx1"/>
                </a:solidFill>
              </a:rPr>
              <a:t>Lecture-11</a:t>
            </a:r>
            <a:endParaRPr lang="en-US" b="1" dirty="0">
              <a:solidFill>
                <a:schemeClr val="tx1"/>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Recap</a:t>
            </a:r>
            <a:endParaRPr lang="en-US" dirty="0"/>
          </a:p>
        </p:txBody>
      </p:sp>
      <p:sp>
        <p:nvSpPr>
          <p:cNvPr id="3" name="Content Placeholder 2"/>
          <p:cNvSpPr>
            <a:spLocks noGrp="1"/>
          </p:cNvSpPr>
          <p:nvPr>
            <p:ph idx="1"/>
          </p:nvPr>
        </p:nvSpPr>
        <p:spPr/>
        <p:txBody>
          <a:bodyPr>
            <a:normAutofit fontScale="62500" lnSpcReduction="20000"/>
          </a:bodyPr>
          <a:lstStyle/>
          <a:p>
            <a:pPr algn="just">
              <a:buNone/>
            </a:pPr>
            <a:r>
              <a:rPr lang="en-US" dirty="0" smtClean="0"/>
              <a:t>Disadvantages of </a:t>
            </a:r>
            <a:r>
              <a:rPr lang="en-US" dirty="0" smtClean="0"/>
              <a:t>Privatization</a:t>
            </a:r>
          </a:p>
          <a:p>
            <a:pPr algn="just"/>
            <a:endParaRPr lang="en-US" dirty="0" smtClean="0"/>
          </a:p>
          <a:p>
            <a:pPr algn="just"/>
            <a:r>
              <a:rPr lang="en-US" dirty="0" smtClean="0"/>
              <a:t>Government </a:t>
            </a:r>
            <a:r>
              <a:rPr lang="en-US" dirty="0" smtClean="0"/>
              <a:t>no longer receives profits (if it was previously profitable), therefore, the revenue accruing to the government from public sector enterprises becomes shortened as a result of privatization.</a:t>
            </a:r>
          </a:p>
          <a:p>
            <a:pPr algn="just"/>
            <a:endParaRPr lang="en-US" dirty="0" smtClean="0"/>
          </a:p>
          <a:p>
            <a:pPr algn="just"/>
            <a:r>
              <a:rPr lang="en-US" dirty="0" smtClean="0"/>
              <a:t>Privatization may decrease safety due to greater profit incentives.</a:t>
            </a:r>
          </a:p>
          <a:p>
            <a:pPr algn="just"/>
            <a:endParaRPr lang="en-US" dirty="0" smtClean="0"/>
          </a:p>
          <a:p>
            <a:pPr algn="just"/>
            <a:r>
              <a:rPr lang="en-US" dirty="0" smtClean="0"/>
              <a:t>In extremely unavoidable cases, staff down-sizing could result to workers lay-off, and then unemployment rises. This aptly results to more crimes and social vices because ‘an idle hand is a devil’s workshop’.</a:t>
            </a:r>
          </a:p>
          <a:p>
            <a:pPr algn="just"/>
            <a:endParaRPr lang="en-US" dirty="0" smtClean="0"/>
          </a:p>
          <a:p>
            <a:pPr algn="just"/>
            <a:r>
              <a:rPr lang="en-US" dirty="0" smtClean="0"/>
              <a:t>Prices may actually rise if the service was previously subsidized by the government. This is a common experience after a successful privatization process. This becomes imperative in a bid to provide qualitative service, improve efficiency and profitability.</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cap="all" dirty="0" smtClean="0"/>
              <a:t>Ministry of privatization</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70000" lnSpcReduction="20000"/>
          </a:bodyPr>
          <a:lstStyle/>
          <a:p>
            <a:pPr>
              <a:buNone/>
            </a:pPr>
            <a:r>
              <a:rPr lang="en-US" dirty="0" smtClean="0"/>
              <a:t>The main objectives of </a:t>
            </a:r>
            <a:r>
              <a:rPr lang="en-US" dirty="0" smtClean="0"/>
              <a:t>privatization </a:t>
            </a:r>
            <a:r>
              <a:rPr lang="en-US" dirty="0" smtClean="0"/>
              <a:t>are as follows:</a:t>
            </a:r>
          </a:p>
          <a:p>
            <a:pPr>
              <a:buNone/>
            </a:pPr>
            <a:endParaRPr lang="en-US" dirty="0" smtClean="0"/>
          </a:p>
          <a:p>
            <a:pPr algn="just"/>
            <a:r>
              <a:rPr lang="en-US" dirty="0" smtClean="0"/>
              <a:t>To improve the operational efficiency and overall performance of entities proposed to be privatized and to promote competition.</a:t>
            </a:r>
          </a:p>
          <a:p>
            <a:endParaRPr lang="en-US" dirty="0" smtClean="0"/>
          </a:p>
          <a:p>
            <a:pPr algn="just"/>
            <a:r>
              <a:rPr lang="en-US" dirty="0" smtClean="0"/>
              <a:t>To reduce the financial burden imposed upon the Government by public enterprises and to release resources for utilization on alternate urgent requirements such as those of the social sectors and the development of physical and technological infrastructure, thereby accelerating the pace of industrialization.</a:t>
            </a:r>
          </a:p>
          <a:p>
            <a:endParaRPr lang="en-US" dirty="0" smtClean="0"/>
          </a:p>
          <a:p>
            <a:pPr algn="just"/>
            <a:r>
              <a:rPr lang="en-US" dirty="0" smtClean="0"/>
              <a:t>To promote and strengthen the capital market by broadening and deepening its base through enlarging the number of share-holders and listing new enterprises.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Lecture</a:t>
            </a:r>
            <a:endParaRPr lang="en-US" dirty="0"/>
          </a:p>
        </p:txBody>
      </p:sp>
      <p:sp>
        <p:nvSpPr>
          <p:cNvPr id="3" name="Content Placeholder 2"/>
          <p:cNvSpPr>
            <a:spLocks noGrp="1"/>
          </p:cNvSpPr>
          <p:nvPr>
            <p:ph idx="1"/>
          </p:nvPr>
        </p:nvSpPr>
        <p:spPr/>
        <p:txBody>
          <a:bodyPr/>
          <a:lstStyle/>
          <a:p>
            <a:r>
              <a:rPr lang="en-US" dirty="0" smtClean="0"/>
              <a:t>Ministry of Communications</a:t>
            </a:r>
          </a:p>
          <a:p>
            <a:pPr lvl="1" algn="just"/>
            <a:r>
              <a:rPr lang="en-US" dirty="0" smtClean="0"/>
              <a:t>Functions</a:t>
            </a:r>
          </a:p>
          <a:p>
            <a:pPr lvl="1" algn="just"/>
            <a:r>
              <a:rPr lang="en-US" dirty="0" smtClean="0"/>
              <a:t>History</a:t>
            </a:r>
          </a:p>
          <a:p>
            <a:pPr lvl="1" algn="just"/>
            <a:r>
              <a:rPr lang="en-US" dirty="0" smtClean="0"/>
              <a:t>Mission Statement</a:t>
            </a:r>
          </a:p>
          <a:p>
            <a:pPr lvl="1" algn="just"/>
            <a:r>
              <a:rPr lang="en-US" dirty="0" smtClean="0"/>
              <a:t>Link Division</a:t>
            </a:r>
          </a:p>
          <a:p>
            <a:pPr lvl="1" algn="just"/>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dirty="0" smtClean="0"/>
              <a:t>Ministry of Communications</a:t>
            </a:r>
            <a:r>
              <a:rPr lang="en-US" dirty="0" smtClean="0"/>
              <a:t/>
            </a:r>
            <a:br>
              <a:rPr lang="en-US" dirty="0" smtClean="0"/>
            </a:br>
            <a:endParaRPr lang="en-US" dirty="0"/>
          </a:p>
        </p:txBody>
      </p:sp>
      <p:sp>
        <p:nvSpPr>
          <p:cNvPr id="3" name="Content Placeholder 2"/>
          <p:cNvSpPr>
            <a:spLocks noGrp="1"/>
          </p:cNvSpPr>
          <p:nvPr>
            <p:ph idx="1"/>
          </p:nvPr>
        </p:nvSpPr>
        <p:spPr>
          <a:xfrm>
            <a:off x="457200" y="1066800"/>
            <a:ext cx="8229600" cy="5334000"/>
          </a:xfrm>
        </p:spPr>
        <p:txBody>
          <a:bodyPr>
            <a:normAutofit fontScale="70000" lnSpcReduction="20000"/>
          </a:bodyPr>
          <a:lstStyle/>
          <a:p>
            <a:pPr algn="just"/>
            <a:r>
              <a:rPr lang="en-US" dirty="0" smtClean="0"/>
              <a:t>The Ministry of Communications is a Cabinet-level ministry of the Pakistani Government responsible for </a:t>
            </a:r>
            <a:r>
              <a:rPr lang="en-US" dirty="0" err="1" smtClean="0"/>
              <a:t>analysing</a:t>
            </a:r>
            <a:r>
              <a:rPr lang="en-US" dirty="0" smtClean="0"/>
              <a:t>, formulating and implementing central policy on communications and transportation. It is the one of the oldest ministries, created August 14, 1947. </a:t>
            </a:r>
          </a:p>
          <a:p>
            <a:pPr algn="just"/>
            <a:endParaRPr lang="en-US" dirty="0" smtClean="0"/>
          </a:p>
          <a:p>
            <a:pPr algn="just"/>
            <a:r>
              <a:rPr lang="en-US" dirty="0" smtClean="0"/>
              <a:t>The Ministry of Communications has jurisdiction over telegraph and telephone communications as well as public radio, technical means of radio and television broadcasting and the distribution of periodicals. </a:t>
            </a:r>
          </a:p>
          <a:p>
            <a:pPr algn="just"/>
            <a:endParaRPr lang="en-US" dirty="0" smtClean="0"/>
          </a:p>
          <a:p>
            <a:pPr algn="just"/>
            <a:r>
              <a:rPr lang="en-US" dirty="0" smtClean="0"/>
              <a:t>The Ministry and its political executive, the Communications Minister, are headquartered in the Cabinet Secretariat, Islamabad Capital Venue. </a:t>
            </a:r>
          </a:p>
          <a:p>
            <a:pPr algn="just"/>
            <a:endParaRPr lang="en-US" dirty="0" smtClean="0"/>
          </a:p>
          <a:p>
            <a:pPr algn="just"/>
            <a:r>
              <a:rPr lang="en-US" dirty="0" smtClean="0"/>
              <a:t>The Communications Minister is a public appointee who must be a member of Parliament. As of 2011, the Communications Minister is </a:t>
            </a:r>
            <a:r>
              <a:rPr lang="en-US" dirty="0" err="1" smtClean="0"/>
              <a:t>Arbab</a:t>
            </a:r>
            <a:r>
              <a:rPr lang="en-US" dirty="0" smtClean="0"/>
              <a:t> </a:t>
            </a:r>
            <a:r>
              <a:rPr lang="en-US" dirty="0" err="1" smtClean="0"/>
              <a:t>Alamgir</a:t>
            </a:r>
            <a:r>
              <a:rPr lang="en-US" dirty="0" smtClean="0"/>
              <a:t> Khan of the Pakistan Peoples Party.</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731838"/>
          </a:xfrm>
        </p:spPr>
        <p:txBody>
          <a:bodyPr>
            <a:normAutofit fontScale="90000"/>
          </a:bodyPr>
          <a:lstStyle/>
          <a:p>
            <a:pPr algn="r"/>
            <a:r>
              <a:rPr lang="en-US" b="1" dirty="0" smtClean="0"/>
              <a:t>History</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70000" lnSpcReduction="20000"/>
          </a:bodyPr>
          <a:lstStyle/>
          <a:p>
            <a:pPr algn="just"/>
            <a:r>
              <a:rPr lang="en-US" dirty="0" smtClean="0"/>
              <a:t>When the Ministry was created in 1947, </a:t>
            </a:r>
            <a:r>
              <a:rPr lang="en-US" dirty="0" err="1" smtClean="0"/>
              <a:t>Sardar</a:t>
            </a:r>
            <a:r>
              <a:rPr lang="en-US" dirty="0" smtClean="0"/>
              <a:t> </a:t>
            </a:r>
            <a:r>
              <a:rPr lang="en-US" dirty="0" err="1" smtClean="0"/>
              <a:t>Abdur</a:t>
            </a:r>
            <a:r>
              <a:rPr lang="en-US" dirty="0" smtClean="0"/>
              <a:t> </a:t>
            </a:r>
            <a:r>
              <a:rPr lang="en-US" dirty="0" err="1" smtClean="0"/>
              <a:t>Rab</a:t>
            </a:r>
            <a:r>
              <a:rPr lang="en-US" dirty="0" smtClean="0"/>
              <a:t> </a:t>
            </a:r>
            <a:r>
              <a:rPr lang="en-US" dirty="0" err="1" smtClean="0"/>
              <a:t>Nishtar</a:t>
            </a:r>
            <a:r>
              <a:rPr lang="en-US" dirty="0" smtClean="0"/>
              <a:t> was appointed as the first Communications Minister. </a:t>
            </a:r>
          </a:p>
          <a:p>
            <a:pPr algn="just"/>
            <a:endParaRPr lang="en-US" dirty="0" smtClean="0"/>
          </a:p>
          <a:p>
            <a:pPr algn="just"/>
            <a:r>
              <a:rPr lang="en-US" dirty="0" smtClean="0"/>
              <a:t>The Communications Ministry was merged in 1971–72 with the Ministry of Hajj. </a:t>
            </a:r>
          </a:p>
          <a:p>
            <a:pPr algn="just"/>
            <a:endParaRPr lang="en-US" dirty="0" smtClean="0"/>
          </a:p>
          <a:p>
            <a:pPr algn="just"/>
            <a:r>
              <a:rPr lang="en-US" dirty="0" smtClean="0"/>
              <a:t>In 1974 the Ministry of Hajj against became a separate Ministry, and the new Ministry of Communications and Railways was formed. Railways broke off in later years, became a Division of the Communications Ministry from 2002–03, and then separated again. </a:t>
            </a:r>
          </a:p>
          <a:p>
            <a:pPr algn="just"/>
            <a:endParaRPr lang="en-US" dirty="0" smtClean="0"/>
          </a:p>
          <a:p>
            <a:pPr algn="just"/>
            <a:r>
              <a:rPr lang="en-US" dirty="0" smtClean="0"/>
              <a:t>In 2004, the Ports and Shipping Wing becoming an independent Division of the Ministry.</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Mission Statement</a:t>
            </a:r>
            <a:r>
              <a:rPr lang="en-US" dirty="0" smtClean="0"/>
              <a:t/>
            </a:r>
            <a:br>
              <a:rPr lang="en-US" dirty="0" smtClean="0"/>
            </a:br>
            <a:endParaRPr lang="en-US" dirty="0"/>
          </a:p>
        </p:txBody>
      </p:sp>
      <p:sp>
        <p:nvSpPr>
          <p:cNvPr id="3" name="Content Placeholder 2"/>
          <p:cNvSpPr>
            <a:spLocks noGrp="1"/>
          </p:cNvSpPr>
          <p:nvPr>
            <p:ph idx="1"/>
          </p:nvPr>
        </p:nvSpPr>
        <p:spPr/>
        <p:txBody>
          <a:bodyPr/>
          <a:lstStyle/>
          <a:p>
            <a:pPr algn="just" fontAlgn="base"/>
            <a:r>
              <a:rPr lang="en-US" dirty="0" smtClean="0"/>
              <a:t> Achieving National Cohesion and integration through development of sustainable communication infrastructure for Socio-economic uplift of the country by providing enabling environment to facilitate movement of people, goods and services in minimum time and cost.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dirty="0" smtClean="0"/>
              <a:t>Functions of the Ministry</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85000" lnSpcReduction="20000"/>
          </a:bodyPr>
          <a:lstStyle/>
          <a:p>
            <a:pPr fontAlgn="base"/>
            <a:r>
              <a:rPr lang="en-US" dirty="0" smtClean="0"/>
              <a:t> The main objectives / functions of the Ministry of Communications are:</a:t>
            </a:r>
            <a:br>
              <a:rPr lang="en-US" dirty="0" smtClean="0"/>
            </a:br>
            <a:endParaRPr lang="en-US" dirty="0" smtClean="0"/>
          </a:p>
          <a:p>
            <a:pPr fontAlgn="base"/>
            <a:r>
              <a:rPr lang="en-US" dirty="0" smtClean="0"/>
              <a:t>Prioritization  of development projects and operational activities according to  economic, social and strategic needs of the country.</a:t>
            </a:r>
          </a:p>
          <a:p>
            <a:pPr fontAlgn="base"/>
            <a:r>
              <a:rPr lang="en-US" dirty="0" smtClean="0"/>
              <a:t>Provide effective support to the economy.</a:t>
            </a:r>
          </a:p>
          <a:p>
            <a:pPr fontAlgn="base"/>
            <a:r>
              <a:rPr lang="en-US" dirty="0" smtClean="0"/>
              <a:t>Promote  international competitiveness of our exports and increase operational  effectiveness to meet challenges of globalization.</a:t>
            </a:r>
          </a:p>
          <a:p>
            <a:pPr fontAlgn="base"/>
            <a:r>
              <a:rPr lang="en-US" dirty="0" smtClean="0"/>
              <a:t>Integrate remote areas of the country into the economic mainstream.</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pPr algn="r"/>
            <a:r>
              <a:rPr lang="en-US" b="1" dirty="0" smtClean="0"/>
              <a:t>Functions of the Ministry</a:t>
            </a:r>
            <a:endParaRPr lang="en-US" dirty="0"/>
          </a:p>
        </p:txBody>
      </p:sp>
      <p:sp>
        <p:nvSpPr>
          <p:cNvPr id="3" name="Content Placeholder 2"/>
          <p:cNvSpPr>
            <a:spLocks noGrp="1"/>
          </p:cNvSpPr>
          <p:nvPr>
            <p:ph idx="1"/>
          </p:nvPr>
        </p:nvSpPr>
        <p:spPr>
          <a:xfrm>
            <a:off x="457200" y="1447800"/>
            <a:ext cx="8229600" cy="4678363"/>
          </a:xfrm>
        </p:spPr>
        <p:txBody>
          <a:bodyPr>
            <a:normAutofit fontScale="70000" lnSpcReduction="20000"/>
          </a:bodyPr>
          <a:lstStyle/>
          <a:p>
            <a:pPr algn="just" fontAlgn="base"/>
            <a:r>
              <a:rPr lang="en-US" dirty="0" smtClean="0"/>
              <a:t>Improve project monitoring and implementation.</a:t>
            </a:r>
          </a:p>
          <a:p>
            <a:pPr algn="just" fontAlgn="base"/>
            <a:r>
              <a:rPr lang="en-US" dirty="0" smtClean="0"/>
              <a:t>Train and improve quality of human resources.</a:t>
            </a:r>
          </a:p>
          <a:p>
            <a:pPr algn="just" fontAlgn="base"/>
            <a:r>
              <a:rPr lang="en-US" dirty="0" smtClean="0"/>
              <a:t>Enhance good governance through incentives and disciplinary action.</a:t>
            </a:r>
          </a:p>
          <a:p>
            <a:pPr algn="just" fontAlgn="base"/>
            <a:r>
              <a:rPr lang="en-US" dirty="0" smtClean="0"/>
              <a:t>Improve values and ethics to build responsive organizations.</a:t>
            </a:r>
          </a:p>
          <a:p>
            <a:pPr algn="just" fontAlgn="base"/>
            <a:r>
              <a:rPr lang="en-US" dirty="0" smtClean="0"/>
              <a:t>Provide safe and smooth travel on National Highways &amp; Motorways.</a:t>
            </a:r>
          </a:p>
          <a:p>
            <a:pPr algn="just" fontAlgn="base"/>
            <a:r>
              <a:rPr lang="en-US" dirty="0" smtClean="0"/>
              <a:t>Provide an efficient, reliable and speedy postal service matching the private sector courier services.</a:t>
            </a:r>
          </a:p>
          <a:p>
            <a:pPr algn="just" fontAlgn="base"/>
            <a:r>
              <a:rPr lang="en-US" dirty="0" smtClean="0"/>
              <a:t>Carry out research on road engineering, building and management.</a:t>
            </a:r>
          </a:p>
          <a:p>
            <a:pPr algn="just" fontAlgn="base"/>
            <a:r>
              <a:rPr lang="en-US" dirty="0" smtClean="0"/>
              <a:t>Modernize post and provide exemplary service to the public.</a:t>
            </a:r>
          </a:p>
          <a:p>
            <a:pPr algn="just" fontAlgn="base"/>
            <a:r>
              <a:rPr lang="en-US" dirty="0" smtClean="0"/>
              <a:t>Open up unexplored areas through expanding national roads networks.</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dirty="0" smtClean="0"/>
              <a:t>Organization of the Division</a:t>
            </a:r>
            <a:r>
              <a:rPr lang="en-US" dirty="0" smtClean="0"/>
              <a:t/>
            </a:r>
            <a:br>
              <a:rPr lang="en-US" dirty="0" smtClean="0"/>
            </a:br>
            <a:endParaRPr lang="en-US" dirty="0"/>
          </a:p>
        </p:txBody>
      </p:sp>
      <p:sp>
        <p:nvSpPr>
          <p:cNvPr id="3" name="Content Placeholder 2"/>
          <p:cNvSpPr>
            <a:spLocks noGrp="1"/>
          </p:cNvSpPr>
          <p:nvPr>
            <p:ph idx="1"/>
          </p:nvPr>
        </p:nvSpPr>
        <p:spPr>
          <a:xfrm>
            <a:off x="457200" y="1676400"/>
            <a:ext cx="8229600" cy="4449763"/>
          </a:xfrm>
        </p:spPr>
        <p:txBody>
          <a:bodyPr>
            <a:normAutofit fontScale="92500" lnSpcReduction="10000"/>
          </a:bodyPr>
          <a:lstStyle/>
          <a:p>
            <a:pPr algn="just" fontAlgn="base"/>
            <a:r>
              <a:rPr lang="en-US" dirty="0" smtClean="0"/>
              <a:t> The  Ministry of Communications consists of the main Ministry headed by a  Federal Secretary. It has been organized into 2 wings (namely)  Administration Wing headed by Joint Secretary-I and Roads &amp; Road  Transport Wing headed by Joint Secretary-II. There are a number of  autonomous as well as attached / subordinate departments under the  Ministry. The existing staff strength of Ministry of Communications  (Main) is 198.</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r"/>
            <a:r>
              <a:rPr lang="en-US" dirty="0" smtClean="0"/>
              <a:t>Departments / Organizations</a:t>
            </a:r>
            <a:endParaRPr lang="en-US" dirty="0"/>
          </a:p>
        </p:txBody>
      </p:sp>
      <p:sp>
        <p:nvSpPr>
          <p:cNvPr id="3" name="Content Placeholder 2"/>
          <p:cNvSpPr>
            <a:spLocks noGrp="1"/>
          </p:cNvSpPr>
          <p:nvPr>
            <p:ph idx="1"/>
          </p:nvPr>
        </p:nvSpPr>
        <p:spPr/>
        <p:txBody>
          <a:bodyPr/>
          <a:lstStyle/>
          <a:p>
            <a:pPr algn="just" fontAlgn="base">
              <a:buNone/>
            </a:pPr>
            <a:r>
              <a:rPr lang="en-US" dirty="0" smtClean="0"/>
              <a:t>   The Ministry of Communications exercise administrative control over the following Departments / Organizations: </a:t>
            </a:r>
          </a:p>
          <a:p>
            <a:pPr fontAlgn="base">
              <a:buNone/>
            </a:pPr>
            <a:r>
              <a:rPr lang="en-US" dirty="0" smtClean="0"/>
              <a:t/>
            </a:r>
            <a:br>
              <a:rPr lang="en-US" dirty="0" smtClean="0"/>
            </a:br>
            <a:r>
              <a:rPr lang="en-US" dirty="0" smtClean="0"/>
              <a:t> </a:t>
            </a:r>
            <a:r>
              <a:rPr lang="en-US" dirty="0" err="1" smtClean="0"/>
              <a:t>i</a:t>
            </a:r>
            <a:r>
              <a:rPr lang="en-US" dirty="0" smtClean="0"/>
              <a:t>) National Transport Research </a:t>
            </a:r>
            <a:r>
              <a:rPr lang="en-US" dirty="0" smtClean="0"/>
              <a:t>Centre</a:t>
            </a:r>
            <a:r>
              <a:rPr lang="en-US" dirty="0" smtClean="0"/>
              <a:t/>
            </a:r>
            <a:br>
              <a:rPr lang="en-US" dirty="0" smtClean="0"/>
            </a:br>
            <a:r>
              <a:rPr lang="en-US" dirty="0" smtClean="0"/>
              <a:t> ii) National Highway &amp; Motorway Police</a:t>
            </a:r>
            <a:br>
              <a:rPr lang="en-US" dirty="0" smtClean="0"/>
            </a:br>
            <a:r>
              <a:rPr lang="en-US" dirty="0" smtClean="0"/>
              <a:t> iii) National Highway Authority </a:t>
            </a:r>
            <a:br>
              <a:rPr lang="en-US" dirty="0" smtClean="0"/>
            </a:br>
            <a:r>
              <a:rPr lang="en-US" dirty="0" smtClean="0"/>
              <a:t> iv) Construction Machinery Training Institute</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pPr algn="r"/>
            <a:r>
              <a:rPr lang="en-US" dirty="0" smtClean="0"/>
              <a:t>National Transport Research Centre</a:t>
            </a:r>
            <a:endParaRPr lang="en-US" dirty="0"/>
          </a:p>
        </p:txBody>
      </p:sp>
      <p:sp>
        <p:nvSpPr>
          <p:cNvPr id="3" name="Content Placeholder 2"/>
          <p:cNvSpPr>
            <a:spLocks noGrp="1"/>
          </p:cNvSpPr>
          <p:nvPr>
            <p:ph idx="1"/>
          </p:nvPr>
        </p:nvSpPr>
        <p:spPr>
          <a:xfrm>
            <a:off x="457200" y="1143000"/>
            <a:ext cx="8229600" cy="4983163"/>
          </a:xfrm>
        </p:spPr>
        <p:txBody>
          <a:bodyPr>
            <a:normAutofit/>
          </a:bodyPr>
          <a:lstStyle/>
          <a:p>
            <a:pPr algn="just"/>
            <a:r>
              <a:rPr lang="en-US" sz="2200" dirty="0" smtClean="0"/>
              <a:t>National Transport Research Centre (NTRC) was established in June 1974 in the Planning and Development Division, as one of its Technical Sections, to provide much needed research and development (R&amp;D) support for planning and appraisal of transport sector projects/plans in a coordinated and cost effective manner. NTRC was transferred as such to the Communications Division in November 1992. It is effectively functioning as an R&amp;D Wing of </a:t>
            </a:r>
            <a:r>
              <a:rPr lang="en-US" sz="2200" dirty="0" smtClean="0"/>
              <a:t>the Ministry </a:t>
            </a:r>
            <a:r>
              <a:rPr lang="en-US" sz="2200" dirty="0" smtClean="0"/>
              <a:t>of </a:t>
            </a:r>
            <a:r>
              <a:rPr lang="en-US" sz="2200" dirty="0" smtClean="0"/>
              <a:t>Communications</a:t>
            </a:r>
          </a:p>
          <a:p>
            <a:pPr algn="just"/>
            <a:endParaRPr lang="en-US" sz="2200" b="1" dirty="0" smtClean="0"/>
          </a:p>
          <a:p>
            <a:pPr algn="ctr">
              <a:buNone/>
            </a:pPr>
            <a:r>
              <a:rPr lang="en-US" dirty="0" smtClean="0"/>
              <a:t>MISSION </a:t>
            </a:r>
            <a:r>
              <a:rPr lang="en-US" dirty="0" smtClean="0"/>
              <a:t>STATEMENT</a:t>
            </a:r>
            <a:endParaRPr lang="en-US" dirty="0" smtClean="0"/>
          </a:p>
          <a:p>
            <a:r>
              <a:rPr lang="en-US" sz="2200" dirty="0" smtClean="0"/>
              <a:t>To achieve self-sufficiency in the fields of Transport Planning, Road Engineering and Road Safety through indigenous R&amp;D work.</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pPr algn="r"/>
            <a:r>
              <a:rPr lang="en-US" dirty="0" smtClean="0"/>
              <a:t>Functions</a:t>
            </a:r>
            <a:endParaRPr lang="en-US" dirty="0"/>
          </a:p>
        </p:txBody>
      </p:sp>
      <p:sp>
        <p:nvSpPr>
          <p:cNvPr id="3" name="Content Placeholder 2"/>
          <p:cNvSpPr>
            <a:spLocks noGrp="1"/>
          </p:cNvSpPr>
          <p:nvPr>
            <p:ph idx="1"/>
          </p:nvPr>
        </p:nvSpPr>
        <p:spPr>
          <a:xfrm>
            <a:off x="457200" y="990600"/>
            <a:ext cx="8229600" cy="5135563"/>
          </a:xfrm>
        </p:spPr>
        <p:txBody>
          <a:bodyPr>
            <a:normAutofit fontScale="92500"/>
          </a:bodyPr>
          <a:lstStyle/>
          <a:p>
            <a:pPr algn="just"/>
            <a:r>
              <a:rPr lang="en-US" sz="2400" b="1" dirty="0" smtClean="0"/>
              <a:t>To undertake research studies in the field of Transport Planning and Engineering so that transport projects and plans are based on planning assumptions determined specifically for Pakistani conditions. </a:t>
            </a:r>
            <a:endParaRPr lang="en-US" sz="2400" b="1" dirty="0" smtClean="0"/>
          </a:p>
          <a:p>
            <a:pPr algn="just"/>
            <a:endParaRPr lang="en-US" sz="2400" dirty="0" smtClean="0"/>
          </a:p>
          <a:p>
            <a:pPr algn="just"/>
            <a:r>
              <a:rPr lang="en-US" sz="2400" b="1" dirty="0" smtClean="0"/>
              <a:t>To provide countrywide transport information especially in the highly fragmented sub sectors of Roads and Road Transport. </a:t>
            </a:r>
            <a:endParaRPr lang="en-US" sz="2400" b="1" dirty="0" smtClean="0"/>
          </a:p>
          <a:p>
            <a:pPr algn="just"/>
            <a:endParaRPr lang="en-US" sz="2400" dirty="0" smtClean="0"/>
          </a:p>
          <a:p>
            <a:pPr algn="just"/>
            <a:r>
              <a:rPr lang="en-US" sz="2400" b="1" dirty="0" smtClean="0"/>
              <a:t>To implement/execute pilot demonstration projects to establish the viability of research efforts. </a:t>
            </a:r>
            <a:endParaRPr lang="en-US" sz="2400" b="1" dirty="0" smtClean="0"/>
          </a:p>
          <a:p>
            <a:pPr algn="just"/>
            <a:endParaRPr lang="en-US" sz="2400" dirty="0" smtClean="0"/>
          </a:p>
          <a:p>
            <a:pPr algn="just"/>
            <a:r>
              <a:rPr lang="en-US" sz="2400" b="1" dirty="0" smtClean="0"/>
              <a:t>To arrange training courses, seminars, etc. in the field of Transport Planning and Engineering.</a:t>
            </a:r>
            <a:endParaRPr lang="en-US" sz="2400" dirty="0" smtClean="0"/>
          </a:p>
          <a:p>
            <a:pPr algn="just"/>
            <a:endParaRPr lang="en-US" sz="24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National Highway &amp; Motorway Police</a:t>
            </a:r>
            <a:endParaRPr lang="en-US" dirty="0"/>
          </a:p>
        </p:txBody>
      </p:sp>
      <p:sp>
        <p:nvSpPr>
          <p:cNvPr id="3" name="Content Placeholder 2"/>
          <p:cNvSpPr>
            <a:spLocks noGrp="1"/>
          </p:cNvSpPr>
          <p:nvPr>
            <p:ph idx="1"/>
          </p:nvPr>
        </p:nvSpPr>
        <p:spPr/>
        <p:txBody>
          <a:bodyPr>
            <a:normAutofit/>
          </a:bodyPr>
          <a:lstStyle/>
          <a:p>
            <a:pPr algn="just">
              <a:buNone/>
            </a:pPr>
            <a:r>
              <a:rPr lang="en-US" sz="2400" b="1" dirty="0" smtClean="0"/>
              <a:t>Vision</a:t>
            </a:r>
          </a:p>
          <a:p>
            <a:pPr algn="just">
              <a:buNone/>
            </a:pPr>
            <a:r>
              <a:rPr lang="en-US" sz="2400" b="1" dirty="0" smtClean="0"/>
              <a:t>	</a:t>
            </a:r>
            <a:r>
              <a:rPr lang="en-US" sz="2400" b="1" dirty="0" smtClean="0"/>
              <a:t>To </a:t>
            </a:r>
            <a:r>
              <a:rPr lang="en-US" sz="2400" b="1" dirty="0" smtClean="0"/>
              <a:t>ensure a safe and secure driving environment on Highways &amp; Motorways.</a:t>
            </a:r>
            <a:endParaRPr lang="en-US" sz="2400" dirty="0" smtClean="0"/>
          </a:p>
          <a:p>
            <a:pPr algn="just"/>
            <a:endParaRPr lang="en-US" sz="2400" b="1" dirty="0" smtClean="0"/>
          </a:p>
          <a:p>
            <a:pPr algn="just">
              <a:buNone/>
            </a:pPr>
            <a:r>
              <a:rPr lang="en-US" sz="2400" b="1" dirty="0" smtClean="0"/>
              <a:t>Mission Statement</a:t>
            </a:r>
          </a:p>
          <a:p>
            <a:pPr algn="just">
              <a:buNone/>
            </a:pPr>
            <a:r>
              <a:rPr lang="en-US" sz="2400" b="1" dirty="0" smtClean="0"/>
              <a:t/>
            </a:r>
            <a:br>
              <a:rPr lang="en-US" sz="2400" b="1" dirty="0" smtClean="0"/>
            </a:br>
            <a:r>
              <a:rPr lang="en-US" sz="2400" b="1" dirty="0" smtClean="0"/>
              <a:t>Service above self, to ensure safety &amp; security of road users, and provide prompt assistance to road-users in distress. In this </a:t>
            </a:r>
            <a:r>
              <a:rPr lang="en-US" sz="2400" b="1" dirty="0" smtClean="0"/>
              <a:t>endeavor, </a:t>
            </a:r>
            <a:r>
              <a:rPr lang="en-US" sz="2400" b="1" dirty="0" smtClean="0"/>
              <a:t>it is indeed our commitment to extend due respect to all road users, be fair and uphold ethical practices at all times</a:t>
            </a:r>
            <a:endParaRPr lang="en-US" sz="2400"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Objectives</a:t>
            </a:r>
            <a:endParaRPr lang="en-US" dirty="0"/>
          </a:p>
        </p:txBody>
      </p:sp>
      <p:sp>
        <p:nvSpPr>
          <p:cNvPr id="3" name="Content Placeholder 2"/>
          <p:cNvSpPr>
            <a:spLocks noGrp="1"/>
          </p:cNvSpPr>
          <p:nvPr>
            <p:ph idx="1"/>
          </p:nvPr>
        </p:nvSpPr>
        <p:spPr/>
        <p:txBody>
          <a:bodyPr>
            <a:normAutofit lnSpcReduction="10000"/>
          </a:bodyPr>
          <a:lstStyle/>
          <a:p>
            <a:r>
              <a:rPr lang="en-US" dirty="0" smtClean="0"/>
              <a:t>To ensure safety and security of road users</a:t>
            </a:r>
            <a:r>
              <a:rPr lang="en-US" dirty="0" smtClean="0"/>
              <a:t>.</a:t>
            </a:r>
          </a:p>
          <a:p>
            <a:r>
              <a:rPr lang="en-US" dirty="0" smtClean="0"/>
              <a:t>To </a:t>
            </a:r>
            <a:r>
              <a:rPr lang="en-US" dirty="0" smtClean="0"/>
              <a:t>provide prompt and appropriate assistance to road users</a:t>
            </a:r>
            <a:r>
              <a:rPr lang="en-US" dirty="0" smtClean="0"/>
              <a:t>.</a:t>
            </a:r>
          </a:p>
          <a:p>
            <a:r>
              <a:rPr lang="en-US" dirty="0" smtClean="0"/>
              <a:t>To </a:t>
            </a:r>
            <a:r>
              <a:rPr lang="en-US" dirty="0" smtClean="0"/>
              <a:t>manage traffic on Motorways and National Highways to prevent accidents</a:t>
            </a:r>
            <a:r>
              <a:rPr lang="en-US" dirty="0" smtClean="0"/>
              <a:t>.</a:t>
            </a:r>
          </a:p>
          <a:p>
            <a:r>
              <a:rPr lang="en-US" dirty="0" smtClean="0"/>
              <a:t>To </a:t>
            </a:r>
            <a:r>
              <a:rPr lang="en-US" dirty="0" smtClean="0"/>
              <a:t>brief and educate the road users on Motorways and Highways</a:t>
            </a:r>
            <a:r>
              <a:rPr lang="en-US" dirty="0" smtClean="0"/>
              <a:t>.</a:t>
            </a:r>
          </a:p>
          <a:p>
            <a:r>
              <a:rPr lang="en-US" dirty="0" smtClean="0"/>
              <a:t>Commitment </a:t>
            </a:r>
            <a:r>
              <a:rPr lang="en-US" dirty="0" smtClean="0"/>
              <a:t>to give due respect to all road users and be fair and firm.</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pPr algn="r"/>
            <a:r>
              <a:rPr lang="en-US" dirty="0" smtClean="0"/>
              <a:t>Campaign</a:t>
            </a:r>
            <a:endParaRPr lang="en-US" dirty="0"/>
          </a:p>
        </p:txBody>
      </p:sp>
      <p:sp>
        <p:nvSpPr>
          <p:cNvPr id="3" name="Content Placeholder 2"/>
          <p:cNvSpPr>
            <a:spLocks noGrp="1"/>
          </p:cNvSpPr>
          <p:nvPr>
            <p:ph idx="1"/>
          </p:nvPr>
        </p:nvSpPr>
        <p:spPr>
          <a:xfrm>
            <a:off x="457200" y="1219200"/>
            <a:ext cx="8229600" cy="4906963"/>
          </a:xfrm>
        </p:spPr>
        <p:txBody>
          <a:bodyPr/>
          <a:lstStyle/>
          <a:p>
            <a:pPr algn="just"/>
            <a:r>
              <a:rPr lang="en-US" dirty="0" smtClean="0"/>
              <a:t>Campaign against overcharging and </a:t>
            </a:r>
            <a:r>
              <a:rPr lang="en-US" dirty="0" smtClean="0"/>
              <a:t>overloading</a:t>
            </a:r>
          </a:p>
          <a:p>
            <a:pPr algn="just"/>
            <a:r>
              <a:rPr lang="en-US" dirty="0" smtClean="0"/>
              <a:t>Polio Eradication Campaign </a:t>
            </a:r>
            <a:endParaRPr lang="en-US" dirty="0" smtClean="0"/>
          </a:p>
          <a:p>
            <a:pPr algn="just"/>
            <a:r>
              <a:rPr lang="en-US" dirty="0" smtClean="0"/>
              <a:t>Public Friendly Police’ Campaign</a:t>
            </a:r>
            <a:r>
              <a:rPr lang="en-US" dirty="0" smtClean="0"/>
              <a:t>.</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Summary</a:t>
            </a:r>
            <a:endParaRPr lang="en-US" b="1" dirty="0"/>
          </a:p>
        </p:txBody>
      </p:sp>
      <p:sp>
        <p:nvSpPr>
          <p:cNvPr id="3" name="Content Placeholder 2"/>
          <p:cNvSpPr>
            <a:spLocks noGrp="1"/>
          </p:cNvSpPr>
          <p:nvPr>
            <p:ph idx="1"/>
          </p:nvPr>
        </p:nvSpPr>
        <p:spPr/>
        <p:txBody>
          <a:bodyPr/>
          <a:lstStyle/>
          <a:p>
            <a:r>
              <a:rPr lang="en-US" dirty="0" smtClean="0"/>
              <a:t>Ministry of Communications</a:t>
            </a:r>
          </a:p>
          <a:p>
            <a:pPr lvl="1" algn="just"/>
            <a:r>
              <a:rPr lang="en-US" dirty="0" smtClean="0"/>
              <a:t>Functions</a:t>
            </a:r>
          </a:p>
          <a:p>
            <a:pPr lvl="1" algn="just"/>
            <a:r>
              <a:rPr lang="en-US" dirty="0" smtClean="0"/>
              <a:t>History</a:t>
            </a:r>
          </a:p>
          <a:p>
            <a:pPr lvl="1" algn="just"/>
            <a:r>
              <a:rPr lang="en-US" dirty="0" smtClean="0"/>
              <a:t>Mission Statement</a:t>
            </a:r>
          </a:p>
          <a:p>
            <a:pPr lvl="1" algn="just"/>
            <a:r>
              <a:rPr lang="en-US" dirty="0" smtClean="0"/>
              <a:t>National Transport Research </a:t>
            </a:r>
            <a:r>
              <a:rPr lang="en-US" dirty="0" smtClean="0"/>
              <a:t>Centre</a:t>
            </a:r>
          </a:p>
          <a:p>
            <a:pPr lvl="1" algn="just"/>
            <a:r>
              <a:rPr lang="en-US" dirty="0" smtClean="0"/>
              <a:t>National Highway &amp; Motorway Police</a:t>
            </a:r>
            <a:endParaRPr lang="en-US" dirty="0" smtClean="0"/>
          </a:p>
          <a:p>
            <a:pPr lvl="1"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Next Lecture</a:t>
            </a:r>
            <a:endParaRPr lang="en-US" b="1" dirty="0"/>
          </a:p>
        </p:txBody>
      </p:sp>
      <p:sp>
        <p:nvSpPr>
          <p:cNvPr id="3" name="Content Placeholder 2"/>
          <p:cNvSpPr>
            <a:spLocks noGrp="1"/>
          </p:cNvSpPr>
          <p:nvPr>
            <p:ph idx="1"/>
          </p:nvPr>
        </p:nvSpPr>
        <p:spPr/>
        <p:txBody>
          <a:bodyPr/>
          <a:lstStyle/>
          <a:p>
            <a:r>
              <a:rPr lang="en-US" dirty="0" smtClean="0"/>
              <a:t>National Highway Authority </a:t>
            </a:r>
            <a:endParaRPr lang="en-US" dirty="0" smtClean="0"/>
          </a:p>
          <a:p>
            <a:r>
              <a:rPr lang="en-US" dirty="0" smtClean="0"/>
              <a:t>Construction </a:t>
            </a:r>
            <a:r>
              <a:rPr lang="en-US" dirty="0" smtClean="0"/>
              <a:t>Machinery Training Institute</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TotalTime>
  <Words>833</Words>
  <Application>Microsoft Office PowerPoint</Application>
  <PresentationFormat>On-screen Show (4:3)</PresentationFormat>
  <Paragraphs>122</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Regulatory Administrative Institutions MPA 517</vt:lpstr>
      <vt:lpstr>Recap</vt:lpstr>
      <vt:lpstr>Ministry of privatization </vt:lpstr>
      <vt:lpstr>Today’s Lecture</vt:lpstr>
      <vt:lpstr>Ministry of Communications </vt:lpstr>
      <vt:lpstr>History </vt:lpstr>
      <vt:lpstr>Mission Statement </vt:lpstr>
      <vt:lpstr>Functions of the Ministry </vt:lpstr>
      <vt:lpstr>Functions of the Ministry</vt:lpstr>
      <vt:lpstr>Organization of the Division </vt:lpstr>
      <vt:lpstr>Departments / Organizations</vt:lpstr>
      <vt:lpstr>National Transport Research Centre</vt:lpstr>
      <vt:lpstr>Functions</vt:lpstr>
      <vt:lpstr>National Highway &amp; Motorway Police</vt:lpstr>
      <vt:lpstr>Objectives</vt:lpstr>
      <vt:lpstr>Campaign</vt:lpstr>
      <vt:lpstr>Summary</vt:lpstr>
      <vt:lpstr>Next Lecture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
  <cp:lastModifiedBy>U</cp:lastModifiedBy>
  <cp:revision>42</cp:revision>
  <dcterms:created xsi:type="dcterms:W3CDTF">2006-08-16T00:00:00Z</dcterms:created>
  <dcterms:modified xsi:type="dcterms:W3CDTF">2014-06-19T09:07:56Z</dcterms:modified>
</cp:coreProperties>
</file>