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15"/>
    <p:sldId id="269" r:id="rId16"/>
    <p:sldId id="273" r:id="rId17"/>
    <p:sldId id="270"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7A51F1-A169-4BAD-9928-8B48EBE0F9BB}" type="datetimeFigureOut">
              <a:rPr lang="en-US" smtClean="0"/>
              <a:pPr/>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AA4C8A-D601-4093-BFC0-3BAA84FC473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B439B31-3A27-4683-B82C-78577C30C0A0}"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BC955-DE3C-4B4E-B737-9378828CB526}"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B0CC0C-055F-4462-8DF2-E58282A9ED5B}"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AB8493-3E26-4D50-9334-F26C4BFEEF57}" type="datetime1">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DB15BA-0DC2-4586-88F6-BD413313F99A}" type="datetime1">
              <a:rPr lang="en-US" smtClean="0"/>
              <a:pPr/>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8DA1E9-6046-4BC9-BCB9-A5157A4FE720}" type="datetime1">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BCA879-B7E1-46D8-AAA8-8C57C13E63BC}" type="datetime1">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D8337D-9FB3-4F28-BC26-E7A534B7A385}" type="datetime1">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B5D4D1-CFD5-49F1-91AE-BAD3BB082BFE}" type="datetime1">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B96553-ED74-4663-84C6-A14FD7EB9764}"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8E2321-8B52-46AB-AE43-02156475AB5D}"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8435BA-CB96-411F-AC5D-C32D33EEBFEB}" type="datetime1">
              <a:rPr lang="en-US" smtClean="0"/>
              <a:pPr/>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latin typeface="Times New Roman" pitchFamily="18" charset="0"/>
                <a:cs typeface="Times New Roman" pitchFamily="18" charset="0"/>
              </a:rPr>
              <a:t>Regulatory Administrative Institutions</a:t>
            </a:r>
            <a:br>
              <a:rPr lang="en-US" sz="3600" b="1" dirty="0" smtClean="0">
                <a:latin typeface="Times New Roman" pitchFamily="18" charset="0"/>
                <a:cs typeface="Times New Roman" pitchFamily="18" charset="0"/>
              </a:rPr>
            </a:br>
            <a:r>
              <a:rPr lang="en-US" sz="3600" b="1" dirty="0" smtClean="0">
                <a:latin typeface="Times New Roman" pitchFamily="18" charset="0"/>
                <a:cs typeface="Times New Roman" pitchFamily="18" charset="0"/>
              </a:rPr>
              <a:t>MPA 517</a:t>
            </a:r>
            <a:endParaRPr lang="en-US" sz="3600" dirty="0"/>
          </a:p>
        </p:txBody>
      </p:sp>
      <p:sp>
        <p:nvSpPr>
          <p:cNvPr id="3" name="Subtitle 2"/>
          <p:cNvSpPr>
            <a:spLocks noGrp="1"/>
          </p:cNvSpPr>
          <p:nvPr>
            <p:ph type="subTitle" idx="1"/>
          </p:nvPr>
        </p:nvSpPr>
        <p:spPr/>
        <p:txBody>
          <a:bodyPr/>
          <a:lstStyle/>
          <a:p>
            <a:pPr algn="r"/>
            <a:r>
              <a:rPr lang="en-US" b="1" dirty="0" smtClean="0">
                <a:solidFill>
                  <a:schemeClr val="tx1"/>
                </a:solidFill>
              </a:rPr>
              <a:t>Lecture-10</a:t>
            </a:r>
          </a:p>
          <a:p>
            <a:pPr algn="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dirty="0" smtClean="0"/>
              <a:t>Recap</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10000"/>
          </a:bodyPr>
          <a:lstStyle/>
          <a:p>
            <a:pPr algn="just"/>
            <a:r>
              <a:rPr lang="en-US" dirty="0" smtClean="0"/>
              <a:t>Economic Affairs Division is responsible for assessment of requirements, programming and negotiations of external economic assistance related to the Government of Pakistan and its constituent units from foreign Governments and multilateral agencies.</a:t>
            </a:r>
          </a:p>
          <a:p>
            <a:endParaRPr lang="en-US" dirty="0" smtClean="0"/>
          </a:p>
          <a:p>
            <a:pPr algn="just"/>
            <a:r>
              <a:rPr lang="en-US" dirty="0" smtClean="0"/>
              <a:t>The issues regarding external debt management and matters relating to technical assistance to foreign countries, credit to friendly countries on lending / re-lending of foreign loans and monitoring of aid utilization are being handled by this division.</a:t>
            </a:r>
          </a:p>
          <a:p>
            <a:pPr lvl="0"/>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dirty="0" smtClean="0"/>
              <a:t>Functions</a:t>
            </a: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algn="just"/>
            <a:r>
              <a:rPr lang="en-US" dirty="0" smtClean="0"/>
              <a:t>Matters relating to technical assistance to foreign countries.</a:t>
            </a:r>
          </a:p>
          <a:p>
            <a:pPr algn="just"/>
            <a:endParaRPr lang="en-US" dirty="0" smtClean="0"/>
          </a:p>
          <a:p>
            <a:pPr algn="just"/>
            <a:r>
              <a:rPr lang="en-US" dirty="0" smtClean="0"/>
              <a:t>External debt management, including authorization of remittances for all external debt service, compilation, accounting and analysis of economic assistance from foreign governments and organizations.</a:t>
            </a:r>
          </a:p>
          <a:p>
            <a:pPr algn="just"/>
            <a:endParaRPr lang="en-US" dirty="0" smtClean="0"/>
          </a:p>
          <a:p>
            <a:pPr algn="just"/>
            <a:r>
              <a:rPr lang="en-US" dirty="0" smtClean="0"/>
              <a:t>Review and appraisal of international and regional economic trends and their impact on the national economy. Proposals concerning change in international economic order.</a:t>
            </a:r>
          </a:p>
          <a:p>
            <a:pPr algn="just"/>
            <a:endParaRPr lang="en-US" dirty="0" smtClean="0"/>
          </a:p>
          <a:p>
            <a:pPr algn="just"/>
            <a:r>
              <a:rPr lang="en-US" dirty="0" smtClean="0"/>
              <a:t>Matters relating to transfer of technology under UNDP assistance.</a:t>
            </a:r>
          </a:p>
          <a:p>
            <a:pPr algn="just"/>
            <a:endParaRPr lang="en-US" dirty="0" smtClean="0"/>
          </a:p>
          <a:p>
            <a:pPr algn="just"/>
            <a:r>
              <a:rPr lang="en-US" dirty="0" smtClean="0"/>
              <a:t>Matters relating to Islamic Development Bank.</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Advantages of Privatization</a:t>
            </a: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marL="514350" indent="-514350">
              <a:buAutoNum type="arabicPeriod"/>
            </a:pPr>
            <a:endParaRPr lang="en-US" dirty="0" smtClean="0"/>
          </a:p>
          <a:p>
            <a:pPr marL="514350" indent="-514350">
              <a:buAutoNum type="arabicPeriod"/>
            </a:pPr>
            <a:r>
              <a:rPr lang="en-US" dirty="0" smtClean="0"/>
              <a:t>Increase in efficiency and Profitability</a:t>
            </a:r>
          </a:p>
          <a:p>
            <a:pPr marL="514350" indent="-514350" algn="just">
              <a:buNone/>
            </a:pPr>
            <a:r>
              <a:rPr lang="en-US" dirty="0" smtClean="0"/>
              <a:t/>
            </a:r>
            <a:br>
              <a:rPr lang="en-US" dirty="0" smtClean="0"/>
            </a:br>
            <a:r>
              <a:rPr lang="en-US" dirty="0" smtClean="0"/>
              <a:t>Most Govt. industries and services are inefficient and running in losses, when these will be transferred to private sector, their administration will improve and non-development expenditures will be reduced, their efficiency will increase and will be converted into profitable ventures.</a:t>
            </a:r>
          </a:p>
          <a:p>
            <a:pPr marL="514350" indent="-514350" algn="just">
              <a:buNone/>
            </a:pPr>
            <a:endParaRPr lang="en-US" dirty="0" smtClean="0"/>
          </a:p>
          <a:p>
            <a:pPr>
              <a:buNone/>
            </a:pPr>
            <a:r>
              <a:rPr lang="en-US" dirty="0" smtClean="0"/>
              <a:t>2. Increase in Foreign Investment and Export Earnings</a:t>
            </a:r>
          </a:p>
          <a:p>
            <a:pPr algn="just">
              <a:buNone/>
            </a:pPr>
            <a:r>
              <a:rPr lang="en-US" dirty="0" smtClean="0"/>
              <a:t/>
            </a:r>
            <a:br>
              <a:rPr lang="en-US" dirty="0" smtClean="0"/>
            </a:br>
            <a:r>
              <a:rPr lang="en-US" dirty="0" smtClean="0"/>
              <a:t>Privatization will increase foreign investment when foreigners will purchase them. Their production will increase which will more foreign exchange for Pakistan and if these enterprises are set up by foreign loans, these loans will be repaid out of the sale proceeds, which will reduce the burden of foreign loans.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dirty="0" smtClean="0"/>
              <a:t>Today’s Lecture</a:t>
            </a:r>
            <a:endParaRPr lang="en-US" dirty="0"/>
          </a:p>
        </p:txBody>
      </p:sp>
      <p:sp>
        <p:nvSpPr>
          <p:cNvPr id="3" name="Content Placeholder 2"/>
          <p:cNvSpPr>
            <a:spLocks noGrp="1"/>
          </p:cNvSpPr>
          <p:nvPr>
            <p:ph idx="1"/>
          </p:nvPr>
        </p:nvSpPr>
        <p:spPr>
          <a:xfrm>
            <a:off x="457200" y="1066800"/>
            <a:ext cx="8229600" cy="5059363"/>
          </a:xfrm>
        </p:spPr>
        <p:txBody>
          <a:bodyPr/>
          <a:lstStyle/>
          <a:p>
            <a:pPr lvl="0"/>
            <a:r>
              <a:rPr lang="en-US" dirty="0" smtClean="0"/>
              <a:t>Disadvantages of Privatization</a:t>
            </a:r>
          </a:p>
          <a:p>
            <a:pPr lvl="0"/>
            <a:r>
              <a:rPr lang="en-US" dirty="0" smtClean="0"/>
              <a:t>Ministry of  Privatization</a:t>
            </a:r>
          </a:p>
          <a:p>
            <a:pPr lvl="0"/>
            <a:endParaRPr lang="en-US" sz="24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29600" cy="381000"/>
          </a:xfrm>
        </p:spPr>
        <p:txBody>
          <a:bodyPr>
            <a:normAutofit fontScale="90000"/>
          </a:bodyPr>
          <a:lstStyle/>
          <a:p>
            <a:pPr lvl="0" algn="r"/>
            <a:r>
              <a:rPr lang="en-US" dirty="0" smtClean="0"/>
              <a:t>Disadvantages of Privatization</a:t>
            </a:r>
            <a:br>
              <a:rPr lang="en-US" dirty="0" smtClean="0"/>
            </a:br>
            <a:endParaRPr lang="en-US" dirty="0"/>
          </a:p>
        </p:txBody>
      </p:sp>
      <p:sp>
        <p:nvSpPr>
          <p:cNvPr id="3" name="Content Placeholder 2"/>
          <p:cNvSpPr>
            <a:spLocks noGrp="1"/>
          </p:cNvSpPr>
          <p:nvPr>
            <p:ph idx="1"/>
          </p:nvPr>
        </p:nvSpPr>
        <p:spPr>
          <a:xfrm>
            <a:off x="457200" y="1295400"/>
            <a:ext cx="8229600" cy="5257800"/>
          </a:xfrm>
        </p:spPr>
        <p:txBody>
          <a:bodyPr>
            <a:normAutofit fontScale="47500" lnSpcReduction="20000"/>
          </a:bodyPr>
          <a:lstStyle/>
          <a:p>
            <a:pPr marL="514350" indent="-514350">
              <a:buAutoNum type="arabicPeriod"/>
            </a:pPr>
            <a:endParaRPr lang="en-US" u="sng" dirty="0" smtClean="0"/>
          </a:p>
          <a:p>
            <a:pPr marL="514350" indent="-514350">
              <a:buAutoNum type="arabicPeriod"/>
            </a:pPr>
            <a:r>
              <a:rPr lang="en-US" u="sng" dirty="0" smtClean="0"/>
              <a:t>Increase in Tax Evasion</a:t>
            </a:r>
          </a:p>
          <a:p>
            <a:pPr marL="514350" indent="-514350" algn="just">
              <a:buNone/>
            </a:pPr>
            <a:r>
              <a:rPr lang="en-US" dirty="0" smtClean="0"/>
              <a:t/>
            </a:r>
            <a:br>
              <a:rPr lang="en-US" dirty="0" smtClean="0"/>
            </a:br>
            <a:r>
              <a:rPr lang="en-US" dirty="0" smtClean="0"/>
              <a:t>Private sector generally tries to avoid payment of taxes. Thus privatization of enterprises will result in the decrease of tax income.</a:t>
            </a:r>
          </a:p>
          <a:p>
            <a:pPr marL="514350" indent="-514350" algn="just">
              <a:buNone/>
            </a:pPr>
            <a:endParaRPr lang="en-US" dirty="0" smtClean="0"/>
          </a:p>
          <a:p>
            <a:pPr>
              <a:buNone/>
            </a:pPr>
            <a:r>
              <a:rPr lang="en-US" dirty="0" smtClean="0"/>
              <a:t>2. 	</a:t>
            </a:r>
            <a:r>
              <a:rPr lang="en-US" u="sng" dirty="0" smtClean="0"/>
              <a:t>Concentration of Wealth</a:t>
            </a:r>
          </a:p>
          <a:p>
            <a:pPr algn="just">
              <a:buNone/>
            </a:pPr>
            <a:r>
              <a:rPr lang="en-US" dirty="0" smtClean="0"/>
              <a:t/>
            </a:r>
            <a:br>
              <a:rPr lang="en-US" dirty="0" smtClean="0"/>
            </a:br>
            <a:r>
              <a:rPr lang="en-US" dirty="0" smtClean="0"/>
              <a:t>Privatization of large industrial units and services sector such as banks and insurance companies will increase concentration of wealth in private hands. It means only rich people will reap the fruits of industrialization and the society will be divided between “haves and have-nots”.</a:t>
            </a:r>
          </a:p>
          <a:p>
            <a:pPr>
              <a:buNone/>
            </a:pPr>
            <a:endParaRPr lang="en-US" dirty="0" smtClean="0"/>
          </a:p>
          <a:p>
            <a:pPr>
              <a:buNone/>
            </a:pPr>
            <a:r>
              <a:rPr lang="en-US" dirty="0" smtClean="0"/>
              <a:t>3. 	</a:t>
            </a:r>
            <a:r>
              <a:rPr lang="en-US" u="sng" dirty="0" smtClean="0"/>
              <a:t>Exploitation by Private Sector</a:t>
            </a:r>
          </a:p>
          <a:p>
            <a:pPr algn="just">
              <a:buNone/>
            </a:pPr>
            <a:r>
              <a:rPr lang="en-US" dirty="0" smtClean="0"/>
              <a:t/>
            </a:r>
            <a:br>
              <a:rPr lang="en-US" dirty="0" smtClean="0"/>
            </a:br>
            <a:r>
              <a:rPr lang="en-US" dirty="0" smtClean="0"/>
              <a:t>Privatization will result in exploitation by rich people. They may charge more prices for their goods and services. They may terminate workers to reduce cost of production. Thus different types of exploitation may be started and the concept of welfare state for Pakistan will be jeopardized.</a:t>
            </a:r>
          </a:p>
          <a:p>
            <a:pPr>
              <a:buNone/>
            </a:pPr>
            <a:endParaRPr lang="en-US" dirty="0" smtClean="0"/>
          </a:p>
          <a:p>
            <a:pPr>
              <a:buNone/>
            </a:pPr>
            <a:r>
              <a:rPr lang="en-US" dirty="0" smtClean="0"/>
              <a:t>4. 	</a:t>
            </a:r>
            <a:r>
              <a:rPr lang="en-US" u="sng" dirty="0" smtClean="0"/>
              <a:t>National Security Endangered</a:t>
            </a:r>
          </a:p>
          <a:p>
            <a:pPr>
              <a:buNone/>
            </a:pPr>
            <a:r>
              <a:rPr lang="en-US" dirty="0" smtClean="0"/>
              <a:t/>
            </a:r>
            <a:br>
              <a:rPr lang="en-US" dirty="0" smtClean="0"/>
            </a:br>
            <a:r>
              <a:rPr lang="en-US" dirty="0" smtClean="0"/>
              <a:t>Telecommunication, Civil Aviation (Airlines) and railways if privatized then it would be a security risk for the country.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dirty="0" smtClean="0"/>
              <a:t>Disadvantages of Privatization</a:t>
            </a:r>
            <a:endParaRPr lang="en-US" dirty="0"/>
          </a:p>
        </p:txBody>
      </p:sp>
      <p:sp>
        <p:nvSpPr>
          <p:cNvPr id="3" name="Content Placeholder 2"/>
          <p:cNvSpPr>
            <a:spLocks noGrp="1"/>
          </p:cNvSpPr>
          <p:nvPr>
            <p:ph idx="1"/>
          </p:nvPr>
        </p:nvSpPr>
        <p:spPr>
          <a:xfrm>
            <a:off x="457200" y="1371600"/>
            <a:ext cx="8229600" cy="5105400"/>
          </a:xfrm>
        </p:spPr>
        <p:txBody>
          <a:bodyPr>
            <a:normAutofit fontScale="70000" lnSpcReduction="20000"/>
          </a:bodyPr>
          <a:lstStyle/>
          <a:p>
            <a:pPr algn="just"/>
            <a:r>
              <a:rPr lang="en-US" dirty="0" smtClean="0"/>
              <a:t>Government no longer receives profits (if it was previously profitable), therefore, the revenue accruing to the government from public sector enterprises becomes shortened as a result of privatization.</a:t>
            </a:r>
          </a:p>
          <a:p>
            <a:pPr algn="just"/>
            <a:endParaRPr lang="en-US" dirty="0" smtClean="0"/>
          </a:p>
          <a:p>
            <a:pPr algn="just"/>
            <a:r>
              <a:rPr lang="en-US" dirty="0" smtClean="0"/>
              <a:t>Privatization may decrease safety due to greater profit incentives.</a:t>
            </a:r>
          </a:p>
          <a:p>
            <a:pPr algn="just"/>
            <a:endParaRPr lang="en-US" dirty="0" smtClean="0"/>
          </a:p>
          <a:p>
            <a:pPr algn="just"/>
            <a:r>
              <a:rPr lang="en-US" dirty="0" smtClean="0"/>
              <a:t>In extremely unavoidable cases, staff down-sizing could result to workers lay-off, and then unemployment rises. This aptly results to more crimes and social vices because ‘an idle hand is a devil’s workshop’.</a:t>
            </a:r>
          </a:p>
          <a:p>
            <a:pPr algn="just"/>
            <a:endParaRPr lang="en-US" dirty="0" smtClean="0"/>
          </a:p>
          <a:p>
            <a:pPr algn="just"/>
            <a:r>
              <a:rPr lang="en-US" dirty="0" smtClean="0"/>
              <a:t>Prices may actually rise if the service was previously subsidized by the government. This is a common experience after a successful privatization process. This becomes imperative in a bid to provide qualitative service, improve efficiency and profitability.</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457200"/>
          </a:xfrm>
        </p:spPr>
        <p:txBody>
          <a:bodyPr>
            <a:normAutofit fontScale="90000"/>
          </a:bodyPr>
          <a:lstStyle/>
          <a:p>
            <a:pPr algn="r"/>
            <a:r>
              <a:rPr lang="en-US" dirty="0" smtClean="0"/>
              <a:t>Disadvantages of Privatization</a:t>
            </a:r>
            <a:endParaRPr lang="en-US" dirty="0"/>
          </a:p>
        </p:txBody>
      </p:sp>
      <p:sp>
        <p:nvSpPr>
          <p:cNvPr id="3" name="Content Placeholder 2"/>
          <p:cNvSpPr>
            <a:spLocks noGrp="1"/>
          </p:cNvSpPr>
          <p:nvPr>
            <p:ph idx="1"/>
          </p:nvPr>
        </p:nvSpPr>
        <p:spPr>
          <a:xfrm>
            <a:off x="457200" y="990600"/>
            <a:ext cx="8229600" cy="5486400"/>
          </a:xfrm>
        </p:spPr>
        <p:txBody>
          <a:bodyPr>
            <a:normAutofit fontScale="55000" lnSpcReduction="20000"/>
          </a:bodyPr>
          <a:lstStyle/>
          <a:p>
            <a:pPr algn="just"/>
            <a:endParaRPr lang="en-US" dirty="0" smtClean="0"/>
          </a:p>
          <a:p>
            <a:pPr algn="just"/>
            <a:r>
              <a:rPr lang="en-US" dirty="0" smtClean="0"/>
              <a:t>Privatization alone may not lead to better quality or cost reduction in public service delivery.</a:t>
            </a:r>
          </a:p>
          <a:p>
            <a:endParaRPr lang="en-US" dirty="0" smtClean="0"/>
          </a:p>
          <a:p>
            <a:pPr algn="just"/>
            <a:r>
              <a:rPr lang="en-US" dirty="0" smtClean="0"/>
              <a:t>The standard economic measures used to make privatization decisions fail to accurately assess the real costs and benefits of care.</a:t>
            </a:r>
          </a:p>
          <a:p>
            <a:endParaRPr lang="en-US" dirty="0" smtClean="0"/>
          </a:p>
          <a:p>
            <a:pPr algn="just"/>
            <a:r>
              <a:rPr lang="en-US" dirty="0" smtClean="0"/>
              <a:t>A major concern to the organized </a:t>
            </a:r>
            <a:r>
              <a:rPr lang="en-US" dirty="0" err="1" smtClean="0"/>
              <a:t>labour</a:t>
            </a:r>
            <a:r>
              <a:rPr lang="en-US" dirty="0" smtClean="0"/>
              <a:t> is the impact of privatization on job security and employment. Workers layoffs, erosion of wages and benefits, and decreased levels of union membership could be parts of </a:t>
            </a:r>
            <a:r>
              <a:rPr lang="en-US" dirty="0" err="1" smtClean="0"/>
              <a:t>labour’s</a:t>
            </a:r>
            <a:r>
              <a:rPr lang="en-US" dirty="0" smtClean="0"/>
              <a:t> setbacks for embracing privatization.</a:t>
            </a:r>
          </a:p>
          <a:p>
            <a:endParaRPr lang="en-US" dirty="0" smtClean="0"/>
          </a:p>
          <a:p>
            <a:r>
              <a:rPr lang="en-US" dirty="0" smtClean="0"/>
              <a:t>There are concerns that constitutional protections of citizens may suffer a setback as a result of privatization which may threaten citizens’ constitutional rights.</a:t>
            </a:r>
          </a:p>
          <a:p>
            <a:endParaRPr lang="en-US" dirty="0" smtClean="0"/>
          </a:p>
          <a:p>
            <a:pPr algn="just"/>
            <a:r>
              <a:rPr lang="en-US" dirty="0" smtClean="0"/>
              <a:t>One of the disadvantages is that the privatized company will no longer operate in the public interest. While a state-owned company primarily serves the citizens of the state, the primary goal of a privately operated company is to make profit. It may make these profits at the expense of its customers without serving them properly. For example, it may choose the market which is most profitable to operate in and leave less wealthy customers without a service.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639762"/>
          </a:xfrm>
        </p:spPr>
        <p:txBody>
          <a:bodyPr>
            <a:normAutofit fontScale="90000"/>
          </a:bodyPr>
          <a:lstStyle/>
          <a:p>
            <a:pPr algn="r"/>
            <a:r>
              <a:rPr lang="en-US" sz="3600" b="1" cap="all" dirty="0" smtClean="0"/>
              <a:t>Ministry of privatization</a:t>
            </a:r>
            <a:r>
              <a:rPr lang="en-US" dirty="0" smtClean="0"/>
              <a:t/>
            </a:r>
            <a:br>
              <a:rPr lang="en-US" dirty="0" smtClean="0"/>
            </a:br>
            <a:endParaRPr lang="en-US" dirty="0"/>
          </a:p>
        </p:txBody>
      </p:sp>
      <p:sp>
        <p:nvSpPr>
          <p:cNvPr id="3" name="Content Placeholder 2"/>
          <p:cNvSpPr>
            <a:spLocks noGrp="1"/>
          </p:cNvSpPr>
          <p:nvPr>
            <p:ph idx="1"/>
          </p:nvPr>
        </p:nvSpPr>
        <p:spPr>
          <a:xfrm>
            <a:off x="457200" y="1295400"/>
            <a:ext cx="8229600" cy="4830763"/>
          </a:xfrm>
        </p:spPr>
        <p:txBody>
          <a:bodyPr>
            <a:normAutofit fontScale="70000" lnSpcReduction="20000"/>
          </a:bodyPr>
          <a:lstStyle/>
          <a:p>
            <a:pPr>
              <a:buNone/>
            </a:pPr>
            <a:r>
              <a:rPr lang="en-US" dirty="0" smtClean="0"/>
              <a:t>The main objectives of </a:t>
            </a:r>
            <a:r>
              <a:rPr lang="en-US" dirty="0" err="1" smtClean="0"/>
              <a:t>privatisation</a:t>
            </a:r>
            <a:r>
              <a:rPr lang="en-US" dirty="0" smtClean="0"/>
              <a:t> are as follows:</a:t>
            </a:r>
          </a:p>
          <a:p>
            <a:pPr>
              <a:buNone/>
            </a:pPr>
            <a:endParaRPr lang="en-US" dirty="0" smtClean="0"/>
          </a:p>
          <a:p>
            <a:pPr algn="just"/>
            <a:r>
              <a:rPr lang="en-US" dirty="0" smtClean="0"/>
              <a:t>To improve the operational efficiency and overall performance of entities proposed to be privatized and to promote competition.</a:t>
            </a:r>
          </a:p>
          <a:p>
            <a:endParaRPr lang="en-US" dirty="0" smtClean="0"/>
          </a:p>
          <a:p>
            <a:pPr algn="just"/>
            <a:r>
              <a:rPr lang="en-US" dirty="0" smtClean="0"/>
              <a:t>To reduce the financial burden imposed upon the Government by public enterprises and to release resources for utilization on alternate urgent requirements such as those of the social sectors and the development of physical and technological infrastructure, thereby accelerating the pace of industrialization.</a:t>
            </a:r>
          </a:p>
          <a:p>
            <a:endParaRPr lang="en-US" dirty="0" smtClean="0"/>
          </a:p>
          <a:p>
            <a:pPr algn="just"/>
            <a:r>
              <a:rPr lang="en-US" dirty="0" smtClean="0"/>
              <a:t>To promote and strengthen the capital market by broadening and deepening its base through enlarging the number of share-holders and listing new enterprises.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dirty="0" smtClean="0"/>
              <a:t>Strategic plan</a:t>
            </a:r>
            <a:endParaRPr lang="en-US" dirty="0"/>
          </a:p>
        </p:txBody>
      </p:sp>
      <p:sp>
        <p:nvSpPr>
          <p:cNvPr id="3" name="Content Placeholder 2"/>
          <p:cNvSpPr>
            <a:spLocks noGrp="1"/>
          </p:cNvSpPr>
          <p:nvPr>
            <p:ph idx="1"/>
          </p:nvPr>
        </p:nvSpPr>
        <p:spPr>
          <a:xfrm>
            <a:off x="457200" y="1295400"/>
            <a:ext cx="8229600" cy="4830763"/>
          </a:xfrm>
        </p:spPr>
        <p:txBody>
          <a:bodyPr>
            <a:normAutofit fontScale="85000" lnSpcReduction="20000"/>
          </a:bodyPr>
          <a:lstStyle/>
          <a:p>
            <a:pPr algn="just"/>
            <a:endParaRPr lang="en-US" dirty="0" smtClean="0"/>
          </a:p>
          <a:p>
            <a:pPr algn="just"/>
            <a:r>
              <a:rPr lang="en-US" dirty="0" smtClean="0"/>
              <a:t>Safeguard the interests of the consumers by formulating a regulatory framework prior to divestiture, particularly in the case of utilities.</a:t>
            </a:r>
          </a:p>
          <a:p>
            <a:pPr algn="just"/>
            <a:endParaRPr lang="en-US" dirty="0" smtClean="0"/>
          </a:p>
          <a:p>
            <a:pPr algn="just"/>
            <a:r>
              <a:rPr lang="en-US" dirty="0" smtClean="0"/>
              <a:t>Avoid concentration of economic power in a few hands and to secure widespread ownership of assets being divested.</a:t>
            </a:r>
          </a:p>
          <a:p>
            <a:pPr algn="just"/>
            <a:endParaRPr lang="en-US" dirty="0" smtClean="0"/>
          </a:p>
          <a:p>
            <a:pPr algn="just"/>
            <a:r>
              <a:rPr lang="en-US" dirty="0" smtClean="0"/>
              <a:t>Provide reasonable compensation to employees rendered surplus as a result of </a:t>
            </a:r>
            <a:r>
              <a:rPr lang="en-US" dirty="0" err="1" smtClean="0"/>
              <a:t>privatisation</a:t>
            </a:r>
            <a:r>
              <a:rPr lang="en-US" dirty="0" smtClean="0"/>
              <a:t> and help in their retraining for employment elsewhere.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715962"/>
          </a:xfrm>
        </p:spPr>
        <p:txBody>
          <a:bodyPr>
            <a:normAutofit fontScale="90000"/>
          </a:bodyPr>
          <a:lstStyle/>
          <a:p>
            <a:pPr algn="r"/>
            <a:r>
              <a:rPr lang="en-US" b="1" cap="all" dirty="0" smtClean="0"/>
              <a:t>Privatization EXAMPLES</a:t>
            </a:r>
            <a:r>
              <a:rPr lang="en-US" dirty="0" smtClean="0"/>
              <a:t/>
            </a:r>
            <a:br>
              <a:rPr lang="en-US" dirty="0" smtClean="0"/>
            </a:br>
            <a:endParaRPr lang="en-US" dirty="0"/>
          </a:p>
        </p:txBody>
      </p:sp>
      <p:graphicFrame>
        <p:nvGraphicFramePr>
          <p:cNvPr id="5" name="Content Placeholder 4"/>
          <p:cNvGraphicFramePr>
            <a:graphicFrameLocks noGrp="1"/>
          </p:cNvGraphicFramePr>
          <p:nvPr>
            <p:ph idx="1"/>
          </p:nvPr>
        </p:nvGraphicFramePr>
        <p:xfrm>
          <a:off x="457200" y="1600200"/>
          <a:ext cx="8229600" cy="4820920"/>
        </p:xfrm>
        <a:graphic>
          <a:graphicData uri="http://schemas.openxmlformats.org/drawingml/2006/table">
            <a:tbl>
              <a:tblPr firstRow="1" bandRow="1">
                <a:tableStyleId>{073A0DAA-6AF3-43AB-8588-CEC1D06C72B9}</a:tableStyleId>
              </a:tblPr>
              <a:tblGrid>
                <a:gridCol w="2286000"/>
                <a:gridCol w="1828800"/>
                <a:gridCol w="4114800"/>
              </a:tblGrid>
              <a:tr h="370840">
                <a:tc gridSpan="2">
                  <a:txBody>
                    <a:bodyPr/>
                    <a:lstStyle/>
                    <a:p>
                      <a:pPr algn="ctr"/>
                      <a:r>
                        <a:rPr lang="en-US" dirty="0"/>
                        <a:t>Sr. No</a:t>
                      </a:r>
                      <a:endParaRPr lang="en-US" dirty="0">
                        <a:solidFill>
                          <a:srgbClr val="707070"/>
                        </a:solidFill>
                        <a:latin typeface="Times New Roman"/>
                      </a:endParaRPr>
                    </a:p>
                  </a:txBody>
                  <a:tcPr marL="68580" marR="68580" marT="0" marB="0"/>
                </a:tc>
                <a:tc hMerge="1">
                  <a:txBody>
                    <a:bodyPr/>
                    <a:lstStyle/>
                    <a:p>
                      <a:endParaRPr lang="en-US"/>
                    </a:p>
                  </a:txBody>
                  <a:tcPr/>
                </a:tc>
                <a:tc>
                  <a:txBody>
                    <a:bodyPr/>
                    <a:lstStyle/>
                    <a:p>
                      <a:pPr algn="ctr"/>
                      <a:r>
                        <a:rPr lang="en-US"/>
                        <a:t>Name of Units</a:t>
                      </a:r>
                      <a:endParaRPr lang="en-US">
                        <a:solidFill>
                          <a:srgbClr val="707070"/>
                        </a:solidFill>
                        <a:latin typeface="Times New Roman"/>
                      </a:endParaRPr>
                    </a:p>
                  </a:txBody>
                  <a:tcPr marL="68580" marR="68580" marT="0" marB="0"/>
                </a:tc>
              </a:tr>
              <a:tr h="370840">
                <a:tc gridSpan="3">
                  <a:txBody>
                    <a:bodyPr/>
                    <a:lstStyle/>
                    <a:p>
                      <a:pPr algn="ctr"/>
                      <a:r>
                        <a:rPr lang="en-US" b="1" dirty="0"/>
                        <a:t>Banking and Finance</a:t>
                      </a:r>
                      <a:endParaRPr lang="en-US" b="1" dirty="0">
                        <a:solidFill>
                          <a:srgbClr val="707070"/>
                        </a:solidFill>
                        <a:latin typeface="Times New Roman"/>
                      </a:endParaRPr>
                    </a:p>
                  </a:txBody>
                  <a:tcPr marL="68580" marR="68580" marT="0" marB="0"/>
                </a:tc>
                <a:tc hMerge="1">
                  <a:txBody>
                    <a:bodyPr/>
                    <a:lstStyle/>
                    <a:p>
                      <a:endParaRPr lang="en-US"/>
                    </a:p>
                  </a:txBody>
                  <a:tcPr/>
                </a:tc>
                <a:tc hMerge="1">
                  <a:txBody>
                    <a:bodyPr/>
                    <a:lstStyle/>
                    <a:p>
                      <a:endParaRPr lang="en-US"/>
                    </a:p>
                  </a:txBody>
                  <a:tcPr/>
                </a:tc>
              </a:tr>
              <a:tr h="370840">
                <a:tc>
                  <a:txBody>
                    <a:bodyPr/>
                    <a:lstStyle/>
                    <a:p>
                      <a:pPr marL="457200" indent="-461010" algn="r"/>
                      <a:r>
                        <a:rPr lang="x-none"/>
                        <a:t>1</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dirty="0"/>
                        <a:t>National Investment Trust Limited (NITL)</a:t>
                      </a:r>
                      <a:endParaRPr lang="en-US" dirty="0">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2</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Small and Medium Enterprise (SME) Bank</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3</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Allied Bank Limited (ABL)</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4</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First Women Bank Ltd (FWBL)</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5</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United Bank Limited (UBL)</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6</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Habib Bank Limited (HBL)</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7</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National Bank of Pakistan (NBP)</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8</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National Insurance Company (NIC)</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9</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Pakistan Reinsurance Company (PRC)</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10</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a:t>State Life Insurance Corporation  (SLIC)</a:t>
                      </a:r>
                      <a:endParaRPr lang="en-US">
                        <a:solidFill>
                          <a:srgbClr val="707070"/>
                        </a:solidFill>
                        <a:latin typeface="Times New Roman"/>
                      </a:endParaRPr>
                    </a:p>
                  </a:txBody>
                  <a:tcPr marL="68580" marR="68580" marT="0" marB="0"/>
                </a:tc>
                <a:tc hMerge="1">
                  <a:txBody>
                    <a:bodyPr/>
                    <a:lstStyle/>
                    <a:p>
                      <a:endParaRPr lang="en-US">
                        <a:solidFill>
                          <a:srgbClr val="707070"/>
                        </a:solidFill>
                        <a:latin typeface="Times New Roman"/>
                      </a:endParaRPr>
                    </a:p>
                  </a:txBody>
                  <a:tcPr marL="68580" marR="68580" marT="0" marB="0"/>
                </a:tc>
              </a:tr>
              <a:tr h="370840">
                <a:tc>
                  <a:txBody>
                    <a:bodyPr/>
                    <a:lstStyle/>
                    <a:p>
                      <a:pPr marL="457200" indent="-461010" algn="r"/>
                      <a:r>
                        <a:rPr lang="x-none"/>
                        <a:t>11</a:t>
                      </a:r>
                      <a:r>
                        <a:rPr lang="x-none" sz="700"/>
                        <a:t>                </a:t>
                      </a:r>
                      <a:r>
                        <a:rPr lang="x-none"/>
                        <a:t> </a:t>
                      </a:r>
                      <a:endParaRPr lang="x-none">
                        <a:solidFill>
                          <a:srgbClr val="707070"/>
                        </a:solidFill>
                        <a:latin typeface="Times New Roman"/>
                      </a:endParaRPr>
                    </a:p>
                  </a:txBody>
                  <a:tcPr marL="68580" marR="68580" marT="0" marB="0"/>
                </a:tc>
                <a:tc gridSpan="2">
                  <a:txBody>
                    <a:bodyPr/>
                    <a:lstStyle/>
                    <a:p>
                      <a:r>
                        <a:rPr lang="en-US" dirty="0"/>
                        <a:t>House Building Finance Corporation (HBFC)</a:t>
                      </a:r>
                      <a:endParaRPr lang="en-US" dirty="0">
                        <a:solidFill>
                          <a:srgbClr val="707070"/>
                        </a:solidFill>
                        <a:latin typeface="Times New Roman"/>
                      </a:endParaRPr>
                    </a:p>
                  </a:txBody>
                  <a:tcPr marL="68580" marR="68580" marT="0" marB="0"/>
                </a:tc>
                <a:tc hMerge="1">
                  <a:txBody>
                    <a:bodyPr/>
                    <a:lstStyle/>
                    <a:p>
                      <a:endParaRPr lang="en-US" dirty="0">
                        <a:solidFill>
                          <a:srgbClr val="707070"/>
                        </a:solidFill>
                        <a:latin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79438"/>
          </a:xfrm>
        </p:spPr>
        <p:txBody>
          <a:bodyPr>
            <a:normAutofit fontScale="90000"/>
          </a:bodyPr>
          <a:lstStyle/>
          <a:p>
            <a:pPr algn="r"/>
            <a:r>
              <a:rPr lang="en-US" b="1" cap="all" dirty="0" smtClean="0"/>
              <a:t>Privatization EXAMPLES</a:t>
            </a:r>
            <a:endParaRPr lang="en-US" dirty="0"/>
          </a:p>
        </p:txBody>
      </p:sp>
      <p:graphicFrame>
        <p:nvGraphicFramePr>
          <p:cNvPr id="5" name="Content Placeholder 4"/>
          <p:cNvGraphicFramePr>
            <a:graphicFrameLocks noGrp="1"/>
          </p:cNvGraphicFramePr>
          <p:nvPr>
            <p:ph idx="1"/>
          </p:nvPr>
        </p:nvGraphicFramePr>
        <p:xfrm>
          <a:off x="457200" y="1219200"/>
          <a:ext cx="8229600" cy="5044437"/>
        </p:xfrm>
        <a:graphic>
          <a:graphicData uri="http://schemas.openxmlformats.org/drawingml/2006/table">
            <a:tbl>
              <a:tblPr firstRow="1" bandRow="1">
                <a:tableStyleId>{073A0DAA-6AF3-43AB-8588-CEC1D06C72B9}</a:tableStyleId>
              </a:tblPr>
              <a:tblGrid>
                <a:gridCol w="1371600"/>
                <a:gridCol w="6858000"/>
              </a:tblGrid>
              <a:tr h="499533">
                <a:tc gridSpan="2">
                  <a:txBody>
                    <a:bodyPr/>
                    <a:lstStyle/>
                    <a:p>
                      <a:pPr algn="ctr"/>
                      <a:r>
                        <a:rPr lang="en-US" b="1" dirty="0">
                          <a:solidFill>
                            <a:schemeClr val="tx1"/>
                          </a:solidFill>
                          <a:latin typeface="Times New Roman"/>
                        </a:rPr>
                        <a:t>Engineering</a:t>
                      </a:r>
                      <a:endParaRPr lang="en-US" dirty="0">
                        <a:solidFill>
                          <a:schemeClr val="tx1"/>
                        </a:solidFill>
                        <a:latin typeface="Times New Roman"/>
                      </a:endParaRPr>
                    </a:p>
                  </a:txBody>
                  <a:tcPr marL="68580" marR="68580" marT="0" marB="0">
                    <a:solidFill>
                      <a:schemeClr val="bg1"/>
                    </a:solidFill>
                  </a:tcPr>
                </a:tc>
                <a:tc hMerge="1">
                  <a:txBody>
                    <a:bodyPr/>
                    <a:lstStyle/>
                    <a:p>
                      <a:endParaRPr lang="en-US"/>
                    </a:p>
                  </a:txBody>
                  <a:tcPr/>
                </a:tc>
              </a:tr>
              <a:tr h="499533">
                <a:tc>
                  <a:txBody>
                    <a:bodyPr/>
                    <a:lstStyle/>
                    <a:p>
                      <a:pPr marL="457200" indent="-228600"/>
                      <a:r>
                        <a:rPr lang="en-US" dirty="0" smtClean="0">
                          <a:solidFill>
                            <a:srgbClr val="707070"/>
                          </a:solidFill>
                          <a:latin typeface="Times New Roman"/>
                        </a:rPr>
                        <a:t>1</a:t>
                      </a:r>
                      <a:endParaRPr lang="en-US" dirty="0">
                        <a:solidFill>
                          <a:srgbClr val="707070"/>
                        </a:solidFill>
                        <a:latin typeface="Times New Roman"/>
                      </a:endParaRPr>
                    </a:p>
                  </a:txBody>
                  <a:tcPr marL="68580" marR="68580" marT="0" marB="0"/>
                </a:tc>
                <a:tc>
                  <a:txBody>
                    <a:bodyPr/>
                    <a:lstStyle/>
                    <a:p>
                      <a:r>
                        <a:rPr lang="en-US" dirty="0">
                          <a:solidFill>
                            <a:srgbClr val="707070"/>
                          </a:solidFill>
                          <a:latin typeface="Times New Roman"/>
                        </a:rPr>
                        <a:t>State Engineering Corporation and its units and subsidiaries</a:t>
                      </a:r>
                    </a:p>
                  </a:txBody>
                  <a:tcPr marL="68580" marR="68580" marT="0" marB="0"/>
                </a:tc>
              </a:tr>
              <a:tr h="499533">
                <a:tc>
                  <a:txBody>
                    <a:bodyPr/>
                    <a:lstStyle/>
                    <a:p>
                      <a:pPr marL="457200" indent="-228600"/>
                      <a:r>
                        <a:rPr lang="en-US" dirty="0" smtClean="0">
                          <a:solidFill>
                            <a:srgbClr val="707070"/>
                          </a:solidFill>
                          <a:latin typeface="Times New Roman"/>
                        </a:rPr>
                        <a:t>2</a:t>
                      </a:r>
                      <a:endParaRPr lang="en-US" dirty="0">
                        <a:solidFill>
                          <a:srgbClr val="707070"/>
                        </a:solidFill>
                        <a:latin typeface="Times New Roman"/>
                      </a:endParaRPr>
                    </a:p>
                  </a:txBody>
                  <a:tcPr marL="68580" marR="68580" marT="0" marB="0"/>
                </a:tc>
                <a:tc>
                  <a:txBody>
                    <a:bodyPr/>
                    <a:lstStyle/>
                    <a:p>
                      <a:r>
                        <a:rPr lang="en-US" dirty="0">
                          <a:solidFill>
                            <a:srgbClr val="707070"/>
                          </a:solidFill>
                          <a:latin typeface="Times New Roman"/>
                        </a:rPr>
                        <a:t>Pakistan Engineering Company (PECO)</a:t>
                      </a:r>
                    </a:p>
                  </a:txBody>
                  <a:tcPr marL="68580" marR="68580" marT="0" marB="0"/>
                </a:tc>
              </a:tr>
              <a:tr h="499533">
                <a:tc>
                  <a:txBody>
                    <a:bodyPr/>
                    <a:lstStyle/>
                    <a:p>
                      <a:pPr marL="457200" indent="-228600"/>
                      <a:r>
                        <a:rPr lang="en-US" dirty="0" smtClean="0">
                          <a:solidFill>
                            <a:srgbClr val="707070"/>
                          </a:solidFill>
                          <a:latin typeface="Times New Roman"/>
                        </a:rPr>
                        <a:t>3</a:t>
                      </a:r>
                      <a:endParaRPr lang="en-US" dirty="0">
                        <a:solidFill>
                          <a:srgbClr val="707070"/>
                        </a:solidFill>
                        <a:latin typeface="Times New Roman"/>
                      </a:endParaRPr>
                    </a:p>
                  </a:txBody>
                  <a:tcPr marL="68580" marR="68580" marT="0" marB="0"/>
                </a:tc>
                <a:tc>
                  <a:txBody>
                    <a:bodyPr/>
                    <a:lstStyle/>
                    <a:p>
                      <a:r>
                        <a:rPr lang="en-US" dirty="0">
                          <a:solidFill>
                            <a:srgbClr val="707070"/>
                          </a:solidFill>
                          <a:latin typeface="Times New Roman"/>
                        </a:rPr>
                        <a:t>Pakistan Machine Tool Factory  (PMTF)</a:t>
                      </a:r>
                    </a:p>
                  </a:txBody>
                  <a:tcPr marL="68580" marR="68580" marT="0" marB="0"/>
                </a:tc>
              </a:tr>
              <a:tr h="499533">
                <a:tc>
                  <a:txBody>
                    <a:bodyPr/>
                    <a:lstStyle/>
                    <a:p>
                      <a:pPr marL="457200" indent="-228600"/>
                      <a:r>
                        <a:rPr lang="en-US" dirty="0" smtClean="0">
                          <a:solidFill>
                            <a:srgbClr val="707070"/>
                          </a:solidFill>
                          <a:latin typeface="Times New Roman"/>
                        </a:rPr>
                        <a:t>4</a:t>
                      </a:r>
                      <a:endParaRPr lang="en-US" dirty="0">
                        <a:solidFill>
                          <a:srgbClr val="707070"/>
                        </a:solidFill>
                        <a:latin typeface="Times New Roman"/>
                      </a:endParaRPr>
                    </a:p>
                  </a:txBody>
                  <a:tcPr marL="68580" marR="68580" marT="0" marB="0"/>
                </a:tc>
                <a:tc>
                  <a:txBody>
                    <a:bodyPr/>
                    <a:lstStyle/>
                    <a:p>
                      <a:r>
                        <a:rPr lang="en-US" dirty="0" err="1">
                          <a:solidFill>
                            <a:srgbClr val="707070"/>
                          </a:solidFill>
                          <a:latin typeface="Times New Roman"/>
                        </a:rPr>
                        <a:t>Sindh</a:t>
                      </a:r>
                      <a:r>
                        <a:rPr lang="en-US" dirty="0">
                          <a:solidFill>
                            <a:srgbClr val="707070"/>
                          </a:solidFill>
                          <a:latin typeface="Times New Roman"/>
                        </a:rPr>
                        <a:t> Engineering Limited (SEL)</a:t>
                      </a:r>
                    </a:p>
                  </a:txBody>
                  <a:tcPr marL="68580" marR="68580" marT="0" marB="0"/>
                </a:tc>
              </a:tr>
              <a:tr h="499533">
                <a:tc>
                  <a:txBody>
                    <a:bodyPr/>
                    <a:lstStyle/>
                    <a:p>
                      <a:pPr marL="457200" indent="-228600"/>
                      <a:r>
                        <a:rPr lang="en-US" dirty="0" smtClean="0">
                          <a:solidFill>
                            <a:srgbClr val="707070"/>
                          </a:solidFill>
                          <a:latin typeface="Times New Roman"/>
                        </a:rPr>
                        <a:t>5</a:t>
                      </a:r>
                      <a:endParaRPr lang="en-US" dirty="0">
                        <a:solidFill>
                          <a:srgbClr val="707070"/>
                        </a:solidFill>
                        <a:latin typeface="Times New Roman"/>
                      </a:endParaRPr>
                    </a:p>
                  </a:txBody>
                  <a:tcPr marL="68580" marR="68580" marT="0" marB="0"/>
                </a:tc>
                <a:tc>
                  <a:txBody>
                    <a:bodyPr/>
                    <a:lstStyle/>
                    <a:p>
                      <a:r>
                        <a:rPr lang="en-US" dirty="0">
                          <a:solidFill>
                            <a:srgbClr val="707070"/>
                          </a:solidFill>
                          <a:latin typeface="Times New Roman"/>
                        </a:rPr>
                        <a:t>Heavy Electrical Complex (HEC)</a:t>
                      </a:r>
                    </a:p>
                  </a:txBody>
                  <a:tcPr marL="68580" marR="68580" marT="0" marB="0"/>
                </a:tc>
              </a:tr>
              <a:tr h="499533">
                <a:tc>
                  <a:txBody>
                    <a:bodyPr/>
                    <a:lstStyle/>
                    <a:p>
                      <a:pPr marL="457200" indent="-228600"/>
                      <a:r>
                        <a:rPr lang="en-US" dirty="0" smtClean="0">
                          <a:solidFill>
                            <a:srgbClr val="707070"/>
                          </a:solidFill>
                          <a:latin typeface="Times New Roman"/>
                        </a:rPr>
                        <a:t>6</a:t>
                      </a:r>
                      <a:endParaRPr lang="en-US" dirty="0">
                        <a:solidFill>
                          <a:srgbClr val="707070"/>
                        </a:solidFill>
                        <a:latin typeface="Times New Roman"/>
                      </a:endParaRPr>
                    </a:p>
                  </a:txBody>
                  <a:tcPr marL="68580" marR="68580" marT="0" marB="0"/>
                </a:tc>
                <a:tc>
                  <a:txBody>
                    <a:bodyPr/>
                    <a:lstStyle/>
                    <a:p>
                      <a:r>
                        <a:rPr lang="en-US" dirty="0">
                          <a:solidFill>
                            <a:srgbClr val="707070"/>
                          </a:solidFill>
                          <a:latin typeface="Times New Roman"/>
                        </a:rPr>
                        <a:t>National Construction Limited (NCL)</a:t>
                      </a:r>
                    </a:p>
                  </a:txBody>
                  <a:tcPr marL="68580" marR="68580" marT="0" marB="0"/>
                </a:tc>
              </a:tr>
              <a:tr h="499533">
                <a:tc>
                  <a:txBody>
                    <a:bodyPr/>
                    <a:lstStyle/>
                    <a:p>
                      <a:pPr marL="457200" indent="-228600"/>
                      <a:r>
                        <a:rPr lang="en-US" dirty="0" smtClean="0">
                          <a:solidFill>
                            <a:srgbClr val="707070"/>
                          </a:solidFill>
                          <a:latin typeface="Times New Roman"/>
                        </a:rPr>
                        <a:t>7</a:t>
                      </a:r>
                      <a:endParaRPr lang="en-US" dirty="0">
                        <a:solidFill>
                          <a:srgbClr val="707070"/>
                        </a:solidFill>
                        <a:latin typeface="Times New Roman"/>
                      </a:endParaRPr>
                    </a:p>
                  </a:txBody>
                  <a:tcPr marL="68580" marR="68580" marT="0" marB="0"/>
                </a:tc>
                <a:tc>
                  <a:txBody>
                    <a:bodyPr/>
                    <a:lstStyle/>
                    <a:p>
                      <a:r>
                        <a:rPr lang="en-US" dirty="0">
                          <a:solidFill>
                            <a:srgbClr val="707070"/>
                          </a:solidFill>
                          <a:latin typeface="Times New Roman"/>
                        </a:rPr>
                        <a:t>Pakistan Steel Mills Corporation &amp; its units</a:t>
                      </a:r>
                    </a:p>
                  </a:txBody>
                  <a:tcPr marL="68580" marR="68580" marT="0" marB="0"/>
                </a:tc>
              </a:tr>
              <a:tr h="499533">
                <a:tc>
                  <a:txBody>
                    <a:bodyPr/>
                    <a:lstStyle/>
                    <a:p>
                      <a:pPr marL="457200" indent="-228600"/>
                      <a:r>
                        <a:rPr lang="en-US" dirty="0" smtClean="0">
                          <a:solidFill>
                            <a:srgbClr val="707070"/>
                          </a:solidFill>
                          <a:latin typeface="Times New Roman"/>
                        </a:rPr>
                        <a:t>8</a:t>
                      </a:r>
                      <a:endParaRPr lang="en-US" dirty="0">
                        <a:solidFill>
                          <a:srgbClr val="707070"/>
                        </a:solidFill>
                        <a:latin typeface="Times New Roman"/>
                      </a:endParaRPr>
                    </a:p>
                  </a:txBody>
                  <a:tcPr marL="68580" marR="68580" marT="0" marB="0"/>
                </a:tc>
                <a:tc>
                  <a:txBody>
                    <a:bodyPr/>
                    <a:lstStyle/>
                    <a:p>
                      <a:r>
                        <a:rPr lang="en-US" dirty="0">
                          <a:solidFill>
                            <a:srgbClr val="707070"/>
                          </a:solidFill>
                          <a:latin typeface="Times New Roman"/>
                        </a:rPr>
                        <a:t>Pakistan Steel Fabricating Company Ltd</a:t>
                      </a:r>
                    </a:p>
                  </a:txBody>
                  <a:tcPr marL="68580" marR="68580" marT="0" marB="0"/>
                </a:tc>
              </a:tr>
              <a:tr h="499533">
                <a:tc gridSpan="2">
                  <a:txBody>
                    <a:bodyPr/>
                    <a:lstStyle/>
                    <a:p>
                      <a:pPr marL="457200" indent="-228600"/>
                      <a:r>
                        <a:rPr lang="en-US" dirty="0" smtClean="0">
                          <a:solidFill>
                            <a:srgbClr val="FF0000"/>
                          </a:solidFill>
                          <a:latin typeface="Times New Roman"/>
                        </a:rPr>
                        <a:t>http://www.privatisation.gov.pk/Policy%20and%20Objectives/Privatisation%20Programme.htm</a:t>
                      </a:r>
                      <a:endParaRPr lang="en-US" dirty="0">
                        <a:solidFill>
                          <a:srgbClr val="FF0000"/>
                        </a:solidFill>
                        <a:latin typeface="Times New Roman"/>
                      </a:endParaRPr>
                    </a:p>
                  </a:txBody>
                  <a:tcPr marL="68580" marR="68580" marT="0" marB="0"/>
                </a:tc>
                <a:tc hMerge="1">
                  <a:txBody>
                    <a:bodyPr/>
                    <a:lstStyle/>
                    <a:p>
                      <a:endParaRPr lang="en-US" dirty="0">
                        <a:solidFill>
                          <a:srgbClr val="707070"/>
                        </a:solidFill>
                        <a:latin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533400"/>
          </a:xfrm>
        </p:spPr>
        <p:txBody>
          <a:bodyPr>
            <a:normAutofit fontScale="90000"/>
          </a:bodyPr>
          <a:lstStyle/>
          <a:p>
            <a:pPr algn="r"/>
            <a:r>
              <a:rPr lang="en-US" b="1" cap="all" dirty="0" smtClean="0"/>
              <a:t>CONSTRAINTS</a:t>
            </a:r>
            <a:r>
              <a:rPr lang="en-US" cap="all" dirty="0" smtClean="0"/>
              <a:t/>
            </a:r>
            <a:br>
              <a:rPr lang="en-US" cap="all" dirty="0" smtClean="0"/>
            </a:br>
            <a:endParaRPr lang="en-US" dirty="0"/>
          </a:p>
        </p:txBody>
      </p:sp>
      <p:sp>
        <p:nvSpPr>
          <p:cNvPr id="3" name="Content Placeholder 2"/>
          <p:cNvSpPr>
            <a:spLocks noGrp="1"/>
          </p:cNvSpPr>
          <p:nvPr>
            <p:ph idx="1"/>
          </p:nvPr>
        </p:nvSpPr>
        <p:spPr>
          <a:xfrm>
            <a:off x="457200" y="1295400"/>
            <a:ext cx="8229600" cy="4876800"/>
          </a:xfrm>
        </p:spPr>
        <p:txBody>
          <a:bodyPr>
            <a:normAutofit fontScale="85000" lnSpcReduction="10000"/>
          </a:bodyPr>
          <a:lstStyle/>
          <a:p>
            <a:endParaRPr lang="en-US" dirty="0" smtClean="0"/>
          </a:p>
          <a:p>
            <a:pPr algn="just"/>
            <a:r>
              <a:rPr lang="en-US" dirty="0" smtClean="0"/>
              <a:t>In the beginning there was a lot of mistrust about the Government policies and prospective investors had little confidence in Pakistan’s economy and continuity of policies. Much of this criticism vanished when people witnessed continuity of policies and bipartisan support to the principles of liberalization, deregulation and privatization.  </a:t>
            </a:r>
          </a:p>
          <a:p>
            <a:pPr algn="just"/>
            <a:endParaRPr lang="en-US" dirty="0" smtClean="0"/>
          </a:p>
          <a:p>
            <a:pPr algn="just"/>
            <a:r>
              <a:rPr lang="en-US" dirty="0" smtClean="0"/>
              <a:t>Substantial progress has been made to accelerate the pace of privatization by overcoming resistance from the vested interests and negative market sentiment.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Notwithstanding the above, the Government is taking further measures to overcome the following constraints in the implementation of the </a:t>
            </a:r>
            <a:r>
              <a:rPr lang="en-US" dirty="0" err="1" smtClean="0"/>
              <a:t>privatisation</a:t>
            </a:r>
            <a:r>
              <a:rPr lang="en-US" dirty="0" smtClean="0"/>
              <a:t> policy and to further improve transparency:</a:t>
            </a:r>
          </a:p>
          <a:p>
            <a:endParaRPr lang="en-US" dirty="0" smtClean="0"/>
          </a:p>
          <a:p>
            <a:pPr marL="914400" lvl="1" indent="-514350">
              <a:buFont typeface="+mj-lt"/>
              <a:buAutoNum type="arabicPeriod"/>
            </a:pPr>
            <a:r>
              <a:rPr lang="en-US" dirty="0" smtClean="0"/>
              <a:t>Perception issues and lack of understanding about the </a:t>
            </a:r>
            <a:r>
              <a:rPr lang="en-US" dirty="0" err="1" smtClean="0"/>
              <a:t>privatisation</a:t>
            </a:r>
            <a:r>
              <a:rPr lang="en-US" dirty="0" smtClean="0"/>
              <a:t> process</a:t>
            </a:r>
          </a:p>
          <a:p>
            <a:pPr marL="914400" lvl="1" indent="-514350">
              <a:buFont typeface="+mj-lt"/>
              <a:buAutoNum type="arabicPeriod"/>
            </a:pPr>
            <a:r>
              <a:rPr lang="en-US" dirty="0" smtClean="0"/>
              <a:t>Regulatory uncertainty particularly in the utilities and infrastructure sectors</a:t>
            </a:r>
          </a:p>
          <a:p>
            <a:pPr marL="914400" lvl="1" indent="-514350">
              <a:buFont typeface="+mj-lt"/>
              <a:buAutoNum type="arabicPeriod"/>
            </a:pPr>
            <a:r>
              <a:rPr lang="en-US" dirty="0" smtClean="0"/>
              <a:t>Litigation from losing parties and occasionally from public</a:t>
            </a:r>
          </a:p>
          <a:p>
            <a:pPr marL="914400" lvl="1" indent="-514350">
              <a:buFont typeface="+mj-lt"/>
              <a:buAutoNum type="arabicPeriod"/>
            </a:pPr>
            <a:r>
              <a:rPr lang="en-US" dirty="0" smtClean="0"/>
              <a:t>Continued opposition both overt and covert from the vested interests.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467600" cy="571500"/>
          </a:xfrm>
        </p:spPr>
        <p:txBody>
          <a:bodyPr>
            <a:normAutofit fontScale="90000"/>
          </a:bodyPr>
          <a:lstStyle/>
          <a:p>
            <a:pPr algn="r"/>
            <a:r>
              <a:rPr lang="en-US" cap="all" dirty="0" smtClean="0"/>
              <a:t>REMEDY</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5181600"/>
          </a:xfrm>
        </p:spPr>
        <p:txBody>
          <a:bodyPr>
            <a:normAutofit fontScale="55000" lnSpcReduction="20000"/>
          </a:bodyPr>
          <a:lstStyle/>
          <a:p>
            <a:pPr algn="just">
              <a:lnSpc>
                <a:spcPct val="120000"/>
              </a:lnSpc>
            </a:pPr>
            <a:endParaRPr lang="en-US" dirty="0" smtClean="0"/>
          </a:p>
          <a:p>
            <a:pPr algn="just">
              <a:lnSpc>
                <a:spcPct val="120000"/>
              </a:lnSpc>
            </a:pPr>
            <a:r>
              <a:rPr lang="en-US" sz="4000" dirty="0" smtClean="0"/>
              <a:t>Many people ignore the hidden costs of the services provided by the public sector due to their inefficiencies. There is very limited awareness of the cost incurred to the Government (and indirectly to the people) in the shape of subsidies. Therefore, there is a need to rationalize tariff structures to reflect cost of service.</a:t>
            </a:r>
          </a:p>
          <a:p>
            <a:pPr algn="just">
              <a:lnSpc>
                <a:spcPct val="120000"/>
              </a:lnSpc>
            </a:pPr>
            <a:endParaRPr lang="en-US" sz="4000" dirty="0" smtClean="0"/>
          </a:p>
          <a:p>
            <a:pPr algn="just">
              <a:lnSpc>
                <a:spcPct val="120000"/>
              </a:lnSpc>
            </a:pPr>
            <a:r>
              <a:rPr lang="en-US" sz="4000" dirty="0" smtClean="0"/>
              <a:t>Resistance of vested interests has subsided to a large extent but whenever an entity is brought on the privatization agenda, the interest groups benefiting from its continued national ownership start their tactics to resist privatization. The PC remains vigilant of their resistance and uses various methods to overcome the resistance.</a:t>
            </a:r>
          </a:p>
          <a:p>
            <a:pPr algn="just">
              <a:lnSpc>
                <a:spcPct val="120000"/>
              </a:lnSpc>
              <a:buNone/>
            </a:pPr>
            <a:r>
              <a:rPr lang="en-US" sz="4000" dirty="0" smtClean="0"/>
              <a:t> </a:t>
            </a:r>
          </a:p>
          <a:p>
            <a:endParaRPr lang="en-US"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lgn="just">
              <a:lnSpc>
                <a:spcPct val="120000"/>
              </a:lnSpc>
            </a:pPr>
            <a:r>
              <a:rPr lang="en-US" dirty="0" smtClean="0"/>
              <a:t>Being realistic in the amount of proceeds that can be obtained from the transactions; in some    instances, those opposed to </a:t>
            </a:r>
            <a:r>
              <a:rPr lang="en-US" dirty="0" err="1" smtClean="0"/>
              <a:t>privastisation</a:t>
            </a:r>
            <a:r>
              <a:rPr lang="en-US" dirty="0" smtClean="0"/>
              <a:t> </a:t>
            </a:r>
            <a:r>
              <a:rPr lang="en-US" dirty="0" smtClean="0"/>
              <a:t>inflate expectations of likely proceeds with the intention of raising controversy and undermining the </a:t>
            </a:r>
            <a:r>
              <a:rPr lang="en-US" dirty="0" err="1" smtClean="0"/>
              <a:t>privatisation</a:t>
            </a:r>
            <a:r>
              <a:rPr lang="en-US" dirty="0" smtClean="0"/>
              <a:t> process. </a:t>
            </a:r>
          </a:p>
          <a:p>
            <a:pPr>
              <a:lnSpc>
                <a:spcPct val="120000"/>
              </a:lnSpc>
              <a:buNone/>
            </a:pPr>
            <a:endParaRPr lang="en-US" dirty="0" smtClean="0"/>
          </a:p>
          <a:p>
            <a:pPr algn="just">
              <a:lnSpc>
                <a:spcPct val="120000"/>
              </a:lnSpc>
            </a:pPr>
            <a:r>
              <a:rPr lang="en-US" dirty="0" smtClean="0"/>
              <a:t>Ensuring that federal investigation teams carry out their work with an open mind and in a professional manner so as not to demoralize investors and others involved in the </a:t>
            </a:r>
            <a:r>
              <a:rPr lang="en-US" dirty="0" err="1" smtClean="0"/>
              <a:t>privatisation</a:t>
            </a:r>
            <a:r>
              <a:rPr lang="en-US" dirty="0" smtClean="0"/>
              <a:t> process so that decisions are taken at different for a based on sound business practices.</a:t>
            </a:r>
          </a:p>
          <a:p>
            <a:pPr>
              <a:lnSpc>
                <a:spcPct val="120000"/>
              </a:lnSpc>
              <a:buNone/>
            </a:pPr>
            <a:endParaRPr lang="en-US" dirty="0" smtClean="0"/>
          </a:p>
          <a:p>
            <a:pPr algn="just">
              <a:lnSpc>
                <a:spcPct val="120000"/>
              </a:lnSpc>
            </a:pPr>
            <a:r>
              <a:rPr lang="en-US" dirty="0" smtClean="0"/>
              <a:t>Developing, structuring and timing capital market transactions in a manner that broadens, deepens and strengthens the capital markets in </a:t>
            </a:r>
            <a:r>
              <a:rPr lang="en-US" dirty="0" smtClean="0"/>
              <a:t>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r"/>
            <a:r>
              <a:rPr lang="en-US" b="1" dirty="0" smtClean="0"/>
              <a:t>Summary</a:t>
            </a:r>
            <a:endParaRPr lang="en-US" b="1" dirty="0"/>
          </a:p>
        </p:txBody>
      </p:sp>
      <p:sp>
        <p:nvSpPr>
          <p:cNvPr id="3" name="Content Placeholder 2"/>
          <p:cNvSpPr>
            <a:spLocks noGrp="1"/>
          </p:cNvSpPr>
          <p:nvPr>
            <p:ph idx="1"/>
          </p:nvPr>
        </p:nvSpPr>
        <p:spPr>
          <a:xfrm>
            <a:off x="457200" y="1295400"/>
            <a:ext cx="8229600" cy="4830763"/>
          </a:xfrm>
        </p:spPr>
        <p:txBody>
          <a:bodyPr/>
          <a:lstStyle/>
          <a:p>
            <a:pPr lvl="0"/>
            <a:r>
              <a:rPr lang="en-US" dirty="0" smtClean="0"/>
              <a:t>Disadvantages of Privatization</a:t>
            </a:r>
          </a:p>
          <a:p>
            <a:pPr lvl="0"/>
            <a:r>
              <a:rPr lang="en-US" dirty="0" smtClean="0"/>
              <a:t>Ministry of  Privatization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Ministry of Communications</a:t>
            </a:r>
          </a:p>
          <a:p>
            <a:pPr lvl="1" algn="just"/>
            <a:r>
              <a:rPr lang="en-US" dirty="0" smtClean="0"/>
              <a:t>Functions as a central policy making and administrative authority on Communications and Transport Sector in the Country. Ministry of Communications consists of one division Communications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1119</Words>
  <Application>Microsoft Office PowerPoint</Application>
  <PresentationFormat>On-screen Show (4:3)</PresentationFormat>
  <Paragraphs>164</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Regulatory Administrative Institutions MPA 517</vt:lpstr>
      <vt:lpstr>Recap</vt:lpstr>
      <vt:lpstr>Functions</vt:lpstr>
      <vt:lpstr>Advantages of Privatization</vt:lpstr>
      <vt:lpstr>Today’s Lecture</vt:lpstr>
      <vt:lpstr>Disadvantages of Privatization </vt:lpstr>
      <vt:lpstr>Disadvantages of Privatization</vt:lpstr>
      <vt:lpstr>Disadvantages of Privatization</vt:lpstr>
      <vt:lpstr>Ministry of privatization </vt:lpstr>
      <vt:lpstr>Strategic plan</vt:lpstr>
      <vt:lpstr>Privatization EXAMPLES </vt:lpstr>
      <vt:lpstr>Privatization EXAMPLES</vt:lpstr>
      <vt:lpstr>CONSTRAINTS </vt:lpstr>
      <vt:lpstr>Slide 14</vt:lpstr>
      <vt:lpstr>REMEDY </vt:lpstr>
      <vt:lpstr>Slide 16</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
  <cp:lastModifiedBy>stdc_lp</cp:lastModifiedBy>
  <cp:revision>46</cp:revision>
  <dcterms:created xsi:type="dcterms:W3CDTF">2006-08-16T00:00:00Z</dcterms:created>
  <dcterms:modified xsi:type="dcterms:W3CDTF">2014-06-20T20:19:02Z</dcterms:modified>
</cp:coreProperties>
</file>