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65" r:id="rId3"/>
    <p:sldId id="258" r:id="rId4"/>
    <p:sldId id="259" r:id="rId5"/>
    <p:sldId id="260" r:id="rId6"/>
    <p:sldId id="261" r:id="rId7"/>
    <p:sldId id="266" r:id="rId8"/>
    <p:sldId id="263" r:id="rId9"/>
    <p:sldId id="264" r:id="rId10"/>
    <p:sldId id="267" r:id="rId11"/>
    <p:sldId id="268" r:id="rId12"/>
    <p:sldId id="269" r:id="rId13"/>
    <p:sldId id="270" r:id="rId14"/>
    <p:sldId id="271" r:id="rId15"/>
    <p:sldId id="272" r:id="rId16"/>
    <p:sldId id="275" r:id="rId17"/>
    <p:sldId id="273" r:id="rId18"/>
    <p:sldId id="274" r:id="rId19"/>
    <p:sldId id="277" r:id="rId20"/>
    <p:sldId id="27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9CEDC7-0A90-4DAA-82C6-BB447301CB8C}" type="datetimeFigureOut">
              <a:rPr lang="en-US" smtClean="0"/>
              <a:pPr/>
              <a:t>6/7/2014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2ADC1A-67F3-4798-848C-560C731F574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56B994-4E3A-4AC7-A8E6-72C5105B10AC}" type="datetime1">
              <a:rPr lang="en-US" smtClean="0"/>
              <a:pPr/>
              <a:t>6/7/2014</a:t>
            </a:fld>
            <a:endParaRPr lang="en-US"/>
          </a:p>
        </p:txBody>
      </p:sp>
      <p:sp>
        <p:nvSpPr>
          <p:cNvPr id="5" name="Footer Placeholder 4"/>
          <p:cNvSpPr>
            <a:spLocks noGrp="1"/>
          </p:cNvSpPr>
          <p:nvPr>
            <p:ph type="ftr" sz="quarter" idx="11"/>
          </p:nvPr>
        </p:nvSpPr>
        <p:spPr/>
        <p:txBody>
          <a:bodyPr/>
          <a:lstStyle/>
          <a:p>
            <a:r>
              <a:rPr lang="en-US" smtClean="0"/>
              <a:t>Regulatory Administrative Institutions    MPA 517</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9193C5-1FDC-4C3F-8B81-7E8F28FD5D71}" type="datetime1">
              <a:rPr lang="en-US" smtClean="0"/>
              <a:pPr/>
              <a:t>6/7/2014</a:t>
            </a:fld>
            <a:endParaRPr lang="en-US"/>
          </a:p>
        </p:txBody>
      </p:sp>
      <p:sp>
        <p:nvSpPr>
          <p:cNvPr id="5" name="Footer Placeholder 4"/>
          <p:cNvSpPr>
            <a:spLocks noGrp="1"/>
          </p:cNvSpPr>
          <p:nvPr>
            <p:ph type="ftr" sz="quarter" idx="11"/>
          </p:nvPr>
        </p:nvSpPr>
        <p:spPr/>
        <p:txBody>
          <a:bodyPr/>
          <a:lstStyle/>
          <a:p>
            <a:r>
              <a:rPr lang="en-US" smtClean="0"/>
              <a:t>Regulatory Administrative Institutions    MPA 517</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73631-4CBB-4CF3-84D0-FBBC09FB0656}" type="datetime1">
              <a:rPr lang="en-US" smtClean="0"/>
              <a:pPr/>
              <a:t>6/7/2014</a:t>
            </a:fld>
            <a:endParaRPr lang="en-US"/>
          </a:p>
        </p:txBody>
      </p:sp>
      <p:sp>
        <p:nvSpPr>
          <p:cNvPr id="5" name="Footer Placeholder 4"/>
          <p:cNvSpPr>
            <a:spLocks noGrp="1"/>
          </p:cNvSpPr>
          <p:nvPr>
            <p:ph type="ftr" sz="quarter" idx="11"/>
          </p:nvPr>
        </p:nvSpPr>
        <p:spPr/>
        <p:txBody>
          <a:bodyPr/>
          <a:lstStyle/>
          <a:p>
            <a:r>
              <a:rPr lang="en-US" smtClean="0"/>
              <a:t>Regulatory Administrative Institutions    MPA 517</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FB1874-8FB4-495C-8C83-70DCC4421794}" type="datetime1">
              <a:rPr lang="en-US" smtClean="0"/>
              <a:pPr/>
              <a:t>6/7/2014</a:t>
            </a:fld>
            <a:endParaRPr lang="en-US"/>
          </a:p>
        </p:txBody>
      </p:sp>
      <p:sp>
        <p:nvSpPr>
          <p:cNvPr id="6" name="Footer Placeholder 5"/>
          <p:cNvSpPr>
            <a:spLocks noGrp="1"/>
          </p:cNvSpPr>
          <p:nvPr>
            <p:ph type="ftr" sz="quarter" idx="11"/>
          </p:nvPr>
        </p:nvSpPr>
        <p:spPr/>
        <p:txBody>
          <a:bodyPr/>
          <a:lstStyle/>
          <a:p>
            <a:r>
              <a:rPr lang="en-US" smtClean="0"/>
              <a:t>Regulatory Administrative Institutions    MPA 517</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D6421C-54B0-4E6F-8675-9231F618EAAC}" type="datetime1">
              <a:rPr lang="en-US" smtClean="0"/>
              <a:pPr/>
              <a:t>6/7/2014</a:t>
            </a:fld>
            <a:endParaRPr lang="en-US"/>
          </a:p>
        </p:txBody>
      </p:sp>
      <p:sp>
        <p:nvSpPr>
          <p:cNvPr id="8" name="Footer Placeholder 7"/>
          <p:cNvSpPr>
            <a:spLocks noGrp="1"/>
          </p:cNvSpPr>
          <p:nvPr>
            <p:ph type="ftr" sz="quarter" idx="11"/>
          </p:nvPr>
        </p:nvSpPr>
        <p:spPr/>
        <p:txBody>
          <a:bodyPr/>
          <a:lstStyle/>
          <a:p>
            <a:r>
              <a:rPr lang="en-US" smtClean="0"/>
              <a:t>Regulatory Administrative Institutions    MPA 517</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296CE0-E7EF-4686-9C9F-B2F4FB7C8AAA}" type="datetime1">
              <a:rPr lang="en-US" smtClean="0"/>
              <a:pPr/>
              <a:t>6/7/2014</a:t>
            </a:fld>
            <a:endParaRPr lang="en-US"/>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3DE5E1-08F0-4B66-803D-14306280878E}" type="datetime1">
              <a:rPr lang="en-US" smtClean="0"/>
              <a:pPr/>
              <a:t>6/7/2014</a:t>
            </a:fld>
            <a:endParaRPr lang="en-US"/>
          </a:p>
        </p:txBody>
      </p:sp>
      <p:sp>
        <p:nvSpPr>
          <p:cNvPr id="3" name="Footer Placeholder 2"/>
          <p:cNvSpPr>
            <a:spLocks noGrp="1"/>
          </p:cNvSpPr>
          <p:nvPr>
            <p:ph type="ftr" sz="quarter" idx="11"/>
          </p:nvPr>
        </p:nvSpPr>
        <p:spPr/>
        <p:txBody>
          <a:bodyPr/>
          <a:lstStyle/>
          <a:p>
            <a:r>
              <a:rPr lang="en-US" smtClean="0"/>
              <a:t>Regulatory Administrative Institutions    MPA 517</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A0F2D-99A5-43B7-9AF4-F81E52C8A098}" type="datetime1">
              <a:rPr lang="en-US" smtClean="0"/>
              <a:pPr/>
              <a:t>6/7/2014</a:t>
            </a:fld>
            <a:endParaRPr lang="en-US"/>
          </a:p>
        </p:txBody>
      </p:sp>
      <p:sp>
        <p:nvSpPr>
          <p:cNvPr id="6" name="Footer Placeholder 5"/>
          <p:cNvSpPr>
            <a:spLocks noGrp="1"/>
          </p:cNvSpPr>
          <p:nvPr>
            <p:ph type="ftr" sz="quarter" idx="11"/>
          </p:nvPr>
        </p:nvSpPr>
        <p:spPr/>
        <p:txBody>
          <a:bodyPr/>
          <a:lstStyle/>
          <a:p>
            <a:r>
              <a:rPr lang="en-US" smtClean="0"/>
              <a:t>Regulatory Administrative Institutions    MPA 517</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0DFF8E-30A6-43D2-B23D-47BC936DC5FD}" type="datetime1">
              <a:rPr lang="en-US" smtClean="0"/>
              <a:pPr/>
              <a:t>6/7/2014</a:t>
            </a:fld>
            <a:endParaRPr lang="en-US"/>
          </a:p>
        </p:txBody>
      </p:sp>
      <p:sp>
        <p:nvSpPr>
          <p:cNvPr id="6" name="Footer Placeholder 5"/>
          <p:cNvSpPr>
            <a:spLocks noGrp="1"/>
          </p:cNvSpPr>
          <p:nvPr>
            <p:ph type="ftr" sz="quarter" idx="11"/>
          </p:nvPr>
        </p:nvSpPr>
        <p:spPr/>
        <p:txBody>
          <a:bodyPr/>
          <a:lstStyle/>
          <a:p>
            <a:r>
              <a:rPr lang="en-US" smtClean="0"/>
              <a:t>Regulatory Administrative Institutions    MPA 517</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C6A915-242C-4EA1-8D9D-2AADE316D884}" type="datetime1">
              <a:rPr lang="en-US" smtClean="0"/>
              <a:pPr/>
              <a:t>6/7/2014</a:t>
            </a:fld>
            <a:endParaRPr lang="en-US"/>
          </a:p>
        </p:txBody>
      </p:sp>
      <p:sp>
        <p:nvSpPr>
          <p:cNvPr id="5" name="Footer Placeholder 4"/>
          <p:cNvSpPr>
            <a:spLocks noGrp="1"/>
          </p:cNvSpPr>
          <p:nvPr>
            <p:ph type="ftr" sz="quarter" idx="11"/>
          </p:nvPr>
        </p:nvSpPr>
        <p:spPr/>
        <p:txBody>
          <a:bodyPr/>
          <a:lstStyle/>
          <a:p>
            <a:r>
              <a:rPr lang="en-US" smtClean="0"/>
              <a:t>Regulatory Administrative Institutions    MPA 517</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CACA58-1DC4-41DF-87C0-57FABA4481E4}" type="datetime1">
              <a:rPr lang="en-US" smtClean="0"/>
              <a:pPr/>
              <a:t>6/7/2014</a:t>
            </a:fld>
            <a:endParaRPr lang="en-US"/>
          </a:p>
        </p:txBody>
      </p:sp>
      <p:sp>
        <p:nvSpPr>
          <p:cNvPr id="5" name="Footer Placeholder 4"/>
          <p:cNvSpPr>
            <a:spLocks noGrp="1"/>
          </p:cNvSpPr>
          <p:nvPr>
            <p:ph type="ftr" sz="quarter" idx="11"/>
          </p:nvPr>
        </p:nvSpPr>
        <p:spPr/>
        <p:txBody>
          <a:bodyPr/>
          <a:lstStyle/>
          <a:p>
            <a:r>
              <a:rPr lang="en-US" smtClean="0"/>
              <a:t>Regulatory Administrative Institutions    MPA 517</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0F28C9-816D-42A0-BB8B-92F5741B7DA8}" type="datetime1">
              <a:rPr lang="en-US" smtClean="0"/>
              <a:pPr/>
              <a:t>6/7/2014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Regulatory Administrative Institutions    MPA 517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200" b="1" dirty="0" smtClean="0">
                <a:latin typeface="+mn-lt"/>
                <a:ea typeface="+mn-ea"/>
                <a:cs typeface="+mn-cs"/>
              </a:rPr>
              <a:t>Regulatory Administrative Institutions</a:t>
            </a:r>
            <a:br>
              <a:rPr lang="en-US" sz="3200" b="1" dirty="0" smtClean="0">
                <a:latin typeface="+mn-lt"/>
                <a:ea typeface="+mn-ea"/>
                <a:cs typeface="+mn-cs"/>
              </a:rPr>
            </a:br>
            <a:r>
              <a:rPr lang="en-US" sz="3200" b="1" dirty="0" smtClean="0">
                <a:latin typeface="+mn-lt"/>
                <a:ea typeface="+mn-ea"/>
                <a:cs typeface="+mn-cs"/>
              </a:rPr>
              <a:t/>
            </a:r>
            <a:br>
              <a:rPr lang="en-US" sz="3200" b="1" dirty="0" smtClean="0">
                <a:latin typeface="+mn-lt"/>
                <a:ea typeface="+mn-ea"/>
                <a:cs typeface="+mn-cs"/>
              </a:rPr>
            </a:br>
            <a:r>
              <a:rPr lang="en-US" sz="3200" b="1" dirty="0" smtClean="0">
                <a:latin typeface="+mn-lt"/>
                <a:ea typeface="+mn-ea"/>
                <a:cs typeface="+mn-cs"/>
              </a:rPr>
              <a:t>MPA 517</a:t>
            </a:r>
          </a:p>
        </p:txBody>
      </p:sp>
      <p:sp>
        <p:nvSpPr>
          <p:cNvPr id="4" name="Subtitle 3"/>
          <p:cNvSpPr>
            <a:spLocks noGrp="1"/>
          </p:cNvSpPr>
          <p:nvPr>
            <p:ph type="subTitle" idx="1"/>
          </p:nvPr>
        </p:nvSpPr>
        <p:spPr/>
        <p:txBody>
          <a:bodyPr>
            <a:normAutofit/>
          </a:bodyPr>
          <a:lstStyle/>
          <a:p>
            <a:pPr algn="r"/>
            <a:r>
              <a:rPr lang="en-US" b="1" dirty="0" smtClean="0">
                <a:solidFill>
                  <a:schemeClr val="tx1"/>
                </a:solidFill>
              </a:rPr>
              <a:t>Lecture 01</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
        <p:nvSpPr>
          <p:cNvPr id="6" name="Footer Placeholder 5"/>
          <p:cNvSpPr>
            <a:spLocks noGrp="1"/>
          </p:cNvSpPr>
          <p:nvPr>
            <p:ph type="ftr" sz="quarter" idx="11"/>
          </p:nvPr>
        </p:nvSpPr>
        <p:spPr/>
        <p:txBody>
          <a:bodyPr/>
          <a:lstStyle/>
          <a:p>
            <a:r>
              <a:rPr lang="en-US" smtClean="0"/>
              <a:t>Regulatory Administrative Institutions    MPA 517</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b="1" smtClean="0">
                <a:latin typeface="Times New Roman" pitchFamily="18" charset="0"/>
                <a:ea typeface="+mn-ea"/>
                <a:cs typeface="Times New Roman" pitchFamily="18" charset="0"/>
              </a:rPr>
              <a:t>   </a:t>
            </a:r>
            <a:r>
              <a:rPr lang="en-US" sz="3000" b="1" smtClean="0">
                <a:latin typeface="Times New Roman" pitchFamily="18" charset="0"/>
                <a:ea typeface="+mn-ea"/>
                <a:cs typeface="Times New Roman" pitchFamily="18" charset="0"/>
              </a:rPr>
              <a:t>Introduction</a:t>
            </a:r>
            <a:r>
              <a:rPr lang="en-US" b="1" dirty="0" smtClean="0"/>
              <a:t>	</a:t>
            </a:r>
            <a:endParaRPr lang="en-US" b="1" dirty="0"/>
          </a:p>
        </p:txBody>
      </p:sp>
      <p:sp>
        <p:nvSpPr>
          <p:cNvPr id="3" name="Content Placeholder 2"/>
          <p:cNvSpPr>
            <a:spLocks noGrp="1"/>
          </p:cNvSpPr>
          <p:nvPr>
            <p:ph idx="1"/>
          </p:nvPr>
        </p:nvSpPr>
        <p:spPr/>
        <p:txBody>
          <a:bodyPr>
            <a:normAutofit fontScale="92500" lnSpcReduction="20000"/>
          </a:bodyPr>
          <a:lstStyle/>
          <a:p>
            <a:endParaRPr lang="en-US" dirty="0" smtClean="0"/>
          </a:p>
          <a:p>
            <a:pPr algn="ctr">
              <a:buNone/>
            </a:pPr>
            <a:r>
              <a:rPr lang="en-US" dirty="0" smtClean="0">
                <a:latin typeface="Times New Roman" pitchFamily="18" charset="0"/>
                <a:cs typeface="Times New Roman" pitchFamily="18" charset="0"/>
              </a:rPr>
              <a:t>Dr. Muhammad </a:t>
            </a:r>
            <a:r>
              <a:rPr lang="en-US" dirty="0" err="1" smtClean="0">
                <a:latin typeface="Times New Roman" pitchFamily="18" charset="0"/>
                <a:cs typeface="Times New Roman" pitchFamily="18" charset="0"/>
              </a:rPr>
              <a:t>Shakil</a:t>
            </a:r>
            <a:r>
              <a:rPr lang="en-US" dirty="0" smtClean="0">
                <a:latin typeface="Times New Roman" pitchFamily="18" charset="0"/>
                <a:cs typeface="Times New Roman" pitchFamily="18" charset="0"/>
              </a:rPr>
              <a:t> Ahmad</a:t>
            </a:r>
          </a:p>
          <a:p>
            <a:pPr algn="ctr">
              <a:buNone/>
            </a:pPr>
            <a:r>
              <a:rPr lang="en-US" dirty="0" smtClean="0">
                <a:latin typeface="Times New Roman" pitchFamily="18" charset="0"/>
                <a:cs typeface="Times New Roman" pitchFamily="18" charset="0"/>
              </a:rPr>
              <a:t>Assistant Professor</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PhD (Management)</a:t>
            </a:r>
          </a:p>
          <a:p>
            <a:pPr algn="ctr">
              <a:buNone/>
            </a:pPr>
            <a:r>
              <a:rPr lang="en-US" dirty="0" smtClean="0">
                <a:latin typeface="Times New Roman" pitchFamily="18" charset="0"/>
                <a:cs typeface="Times New Roman" pitchFamily="18" charset="0"/>
              </a:rPr>
              <a:t>Universiti Teknologi Malaysia</a:t>
            </a:r>
          </a:p>
          <a:p>
            <a:pPr algn="ctr">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MS (Management)</a:t>
            </a:r>
          </a:p>
          <a:p>
            <a:pPr algn="ctr">
              <a:buNone/>
            </a:pPr>
            <a:r>
              <a:rPr lang="en-US" dirty="0" smtClean="0">
                <a:latin typeface="Times New Roman" pitchFamily="18" charset="0"/>
                <a:cs typeface="Times New Roman" pitchFamily="18" charset="0"/>
              </a:rPr>
              <a:t>COMSATS Institute of IT, Abbottabad</a:t>
            </a:r>
          </a:p>
          <a:p>
            <a:pPr algn="ctr">
              <a:buNone/>
            </a:pPr>
            <a:endParaRPr lang="en-US" dirty="0" smtClean="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Core Course Objective</a:t>
            </a:r>
            <a:endParaRPr lang="en-US" b="1" dirty="0"/>
          </a:p>
        </p:txBody>
      </p:sp>
      <p:sp>
        <p:nvSpPr>
          <p:cNvPr id="3" name="Content Placeholder 2"/>
          <p:cNvSpPr>
            <a:spLocks noGrp="1"/>
          </p:cNvSpPr>
          <p:nvPr>
            <p:ph idx="1"/>
          </p:nvPr>
        </p:nvSpPr>
        <p:spPr>
          <a:xfrm>
            <a:off x="457200" y="1371600"/>
            <a:ext cx="8229600" cy="4754563"/>
          </a:xfrm>
        </p:spPr>
        <p:txBody>
          <a:bodyPr>
            <a:noAutofit/>
          </a:bodyPr>
          <a:lstStyle/>
          <a:p>
            <a:pPr algn="just">
              <a:lnSpc>
                <a:spcPct val="170000"/>
              </a:lnSpc>
              <a:buNone/>
            </a:pPr>
            <a:r>
              <a:rPr lang="en-US" sz="2000" dirty="0" smtClean="0">
                <a:latin typeface="Times New Roman" pitchFamily="18" charset="0"/>
                <a:cs typeface="Times New Roman" pitchFamily="18" charset="0"/>
              </a:rPr>
              <a:t>	Regulatory agencies deal in the area of administrative law—regulation or rulemaking (codifying and enforcing rules and regulations and imposing supervision or oversight for the benefit of the public at large). Some independent regulatory agencies perform investigations or audits, and some are authorized to fine the relevant parties and order certain measures. In this course, we should provide more insight on each of regulatory body in Pakistan.</a:t>
            </a:r>
          </a:p>
          <a:p>
            <a:pPr>
              <a:buNone/>
            </a:pP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
        <p:nvSpPr>
          <p:cNvPr id="5" name="Footer Placeholder 4"/>
          <p:cNvSpPr>
            <a:spLocks noGrp="1"/>
          </p:cNvSpPr>
          <p:nvPr>
            <p:ph type="ftr" sz="quarter" idx="11"/>
          </p:nvPr>
        </p:nvSpPr>
        <p:spPr>
          <a:xfrm>
            <a:off x="3124200" y="6356350"/>
            <a:ext cx="3429000" cy="501650"/>
          </a:xfrm>
        </p:spPr>
        <p:txBody>
          <a:bodyPr/>
          <a:lstStyle/>
          <a:p>
            <a:r>
              <a:rPr lang="en-US" dirty="0" smtClean="0"/>
              <a:t>Regulatory Administrative Institutions    MPA 517</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Learning Objectives</a:t>
            </a:r>
            <a:endParaRPr lang="en-US" b="1" dirty="0"/>
          </a:p>
        </p:txBody>
      </p:sp>
      <p:sp>
        <p:nvSpPr>
          <p:cNvPr id="3" name="Content Placeholder 2"/>
          <p:cNvSpPr>
            <a:spLocks noGrp="1"/>
          </p:cNvSpPr>
          <p:nvPr>
            <p:ph idx="1"/>
          </p:nvPr>
        </p:nvSpPr>
        <p:spPr>
          <a:xfrm>
            <a:off x="457200" y="1371600"/>
            <a:ext cx="8229600" cy="4754563"/>
          </a:xfrm>
        </p:spPr>
        <p:txBody>
          <a:bodyPr>
            <a:normAutofit lnSpcReduction="10000"/>
          </a:bodyPr>
          <a:lstStyle/>
          <a:p>
            <a:pPr algn="just"/>
            <a:r>
              <a:rPr lang="en-US" dirty="0" smtClean="0"/>
              <a:t>This course is designed to provide insight on each of regulatory authority in Pakistan</a:t>
            </a:r>
          </a:p>
          <a:p>
            <a:pPr algn="just"/>
            <a:r>
              <a:rPr lang="en-US" dirty="0" smtClean="0"/>
              <a:t>Role of regulatory agencies including their functions</a:t>
            </a:r>
          </a:p>
          <a:p>
            <a:pPr algn="just"/>
            <a:r>
              <a:rPr lang="en-US" dirty="0" smtClean="0"/>
              <a:t>What is administrative law and its implication </a:t>
            </a:r>
          </a:p>
          <a:p>
            <a:pPr algn="just"/>
            <a:r>
              <a:rPr lang="en-US" dirty="0" smtClean="0"/>
              <a:t>Why regulations are important and how its provide powers to administrative authorities</a:t>
            </a:r>
          </a:p>
          <a:p>
            <a:pPr algn="just"/>
            <a:r>
              <a:rPr lang="en-US" dirty="0" smtClean="0"/>
              <a:t>Discussion on each of regulatory body in Pakistan</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
        <p:nvSpPr>
          <p:cNvPr id="5" name="Footer Placeholder 4"/>
          <p:cNvSpPr>
            <a:spLocks noGrp="1"/>
          </p:cNvSpPr>
          <p:nvPr>
            <p:ph type="ftr" sz="quarter" idx="11"/>
          </p:nvPr>
        </p:nvSpPr>
        <p:spPr/>
        <p:txBody>
          <a:bodyPr/>
          <a:lstStyle/>
          <a:p>
            <a:r>
              <a:rPr lang="en-US" smtClean="0"/>
              <a:t>Regulatory Administrative Institutions    MPA 517</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pPr algn="r"/>
            <a:r>
              <a:rPr lang="en-US" b="1" dirty="0" smtClean="0"/>
              <a:t>Outcome</a:t>
            </a:r>
            <a:endParaRPr lang="en-US" b="1" dirty="0"/>
          </a:p>
        </p:txBody>
      </p:sp>
      <p:sp>
        <p:nvSpPr>
          <p:cNvPr id="3" name="Content Placeholder 2"/>
          <p:cNvSpPr>
            <a:spLocks noGrp="1"/>
          </p:cNvSpPr>
          <p:nvPr>
            <p:ph idx="1"/>
          </p:nvPr>
        </p:nvSpPr>
        <p:spPr>
          <a:xfrm>
            <a:off x="457200" y="2514600"/>
            <a:ext cx="8229600" cy="2925763"/>
          </a:xfrm>
        </p:spPr>
        <p:txBody>
          <a:bodyPr/>
          <a:lstStyle/>
          <a:p>
            <a:pPr algn="just">
              <a:buNone/>
            </a:pPr>
            <a:r>
              <a:rPr lang="en-US" dirty="0" smtClean="0"/>
              <a:t>	Students will learn how to analyze “How different regulatory bodies are functioning and their administrative control”</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Regulatory Administrative Institutions    MPA 517</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pPr algn="r"/>
            <a:r>
              <a:rPr lang="en-US" b="1" dirty="0" smtClean="0"/>
              <a:t>Course Outline</a:t>
            </a:r>
            <a:endParaRPr lang="en-US" b="1" dirty="0"/>
          </a:p>
        </p:txBody>
      </p:sp>
      <p:sp>
        <p:nvSpPr>
          <p:cNvPr id="3" name="Content Placeholder 2"/>
          <p:cNvSpPr>
            <a:spLocks noGrp="1"/>
          </p:cNvSpPr>
          <p:nvPr>
            <p:ph idx="1"/>
          </p:nvPr>
        </p:nvSpPr>
        <p:spPr>
          <a:xfrm>
            <a:off x="457200" y="1219200"/>
            <a:ext cx="8229600" cy="5105400"/>
          </a:xfrm>
        </p:spPr>
        <p:txBody>
          <a:bodyPr>
            <a:normAutofit/>
          </a:bodyPr>
          <a:lstStyle/>
          <a:p>
            <a:pPr marL="514350" indent="-514350" algn="just">
              <a:buFont typeface="+mj-lt"/>
              <a:buAutoNum type="arabicParenR"/>
            </a:pPr>
            <a:r>
              <a:rPr lang="en-US" sz="2800" b="1" dirty="0" smtClean="0"/>
              <a:t>Regulatory agency</a:t>
            </a:r>
          </a:p>
          <a:p>
            <a:pPr marL="514350" indent="-514350" algn="just">
              <a:buFont typeface="+mj-lt"/>
              <a:buAutoNum type="arabicParenR"/>
            </a:pPr>
            <a:r>
              <a:rPr lang="en-US" sz="2800" b="1" dirty="0" smtClean="0"/>
              <a:t>Functions of regulatory agencies</a:t>
            </a:r>
          </a:p>
          <a:p>
            <a:pPr marL="514350" indent="-514350" algn="just">
              <a:buFont typeface="+mj-lt"/>
              <a:buAutoNum type="arabicParenR"/>
            </a:pPr>
            <a:r>
              <a:rPr lang="en-US" sz="2800" b="1" dirty="0" smtClean="0"/>
              <a:t>History of regulatory body</a:t>
            </a:r>
          </a:p>
          <a:p>
            <a:pPr marL="514350" indent="-514350" algn="just">
              <a:buFont typeface="+mj-lt"/>
              <a:buAutoNum type="arabicParenR"/>
            </a:pPr>
            <a:r>
              <a:rPr lang="en-US" sz="2800" b="1" dirty="0" smtClean="0"/>
              <a:t>Nationalization in Pakistan</a:t>
            </a:r>
          </a:p>
          <a:p>
            <a:pPr marL="514350" indent="-514350" algn="just">
              <a:buFont typeface="+mj-lt"/>
              <a:buAutoNum type="arabicParenR"/>
            </a:pPr>
            <a:r>
              <a:rPr lang="en-US" sz="2800" b="1" dirty="0" smtClean="0"/>
              <a:t>Privatization</a:t>
            </a:r>
          </a:p>
          <a:p>
            <a:pPr marL="514350" indent="-514350" algn="just">
              <a:buFont typeface="+mj-lt"/>
              <a:buAutoNum type="arabicParenR"/>
            </a:pPr>
            <a:r>
              <a:rPr lang="en-US" sz="2800" b="1" dirty="0" smtClean="0"/>
              <a:t>Procedure to create and implement regulations</a:t>
            </a:r>
          </a:p>
          <a:p>
            <a:pPr marL="514350" indent="-514350" algn="just">
              <a:buFont typeface="+mj-lt"/>
              <a:buAutoNum type="arabicParenR"/>
            </a:pPr>
            <a:r>
              <a:rPr lang="en-US" sz="2800" b="1" dirty="0" smtClean="0"/>
              <a:t>Administrative law</a:t>
            </a:r>
          </a:p>
          <a:p>
            <a:pPr marL="514350" indent="-514350" algn="just">
              <a:buFont typeface="+mj-lt"/>
              <a:buAutoNum type="arabicParenR"/>
            </a:pPr>
            <a:r>
              <a:rPr lang="en-US" sz="2800" b="1" dirty="0" smtClean="0"/>
              <a:t>Empowerment</a:t>
            </a:r>
          </a:p>
          <a:p>
            <a:pPr marL="514350" indent="-514350" algn="just">
              <a:buFont typeface="+mj-lt"/>
              <a:buAutoNum type="arabicParenR"/>
            </a:pPr>
            <a:r>
              <a:rPr lang="en-US" sz="2800" b="1" dirty="0" smtClean="0"/>
              <a:t>Audit</a:t>
            </a:r>
          </a:p>
          <a:p>
            <a:pPr marL="514350" indent="-514350" algn="just">
              <a:buFont typeface="+mj-lt"/>
              <a:buAutoNum type="arabicParenR"/>
            </a:pPr>
            <a:endParaRPr lang="en-US" sz="2800" b="1" dirty="0" smtClean="0"/>
          </a:p>
          <a:p>
            <a:pPr marL="514350" indent="-514350" algn="just">
              <a:buFont typeface="+mj-lt"/>
              <a:buAutoNum type="arabicParenR"/>
            </a:pPr>
            <a:endParaRPr lang="en-US" sz="2800" b="1" dirty="0" smtClean="0"/>
          </a:p>
          <a:p>
            <a:pPr marL="514350" indent="-514350" algn="just">
              <a:buFont typeface="+mj-lt"/>
              <a:buAutoNum type="arabicParenR"/>
            </a:pPr>
            <a:endParaRPr lang="en-US" sz="2800" b="1" dirty="0" smtClean="0"/>
          </a:p>
          <a:p>
            <a:pPr marL="514350" indent="-514350" algn="just">
              <a:buFont typeface="+mj-lt"/>
              <a:buAutoNum type="arabicParenR"/>
            </a:pPr>
            <a:endParaRPr lang="en-US" sz="2800" b="1" dirty="0" smtClean="0"/>
          </a:p>
          <a:p>
            <a:pPr marL="514350" indent="-514350">
              <a:buFont typeface="+mj-lt"/>
              <a:buAutoNum type="arabicParenR"/>
            </a:pPr>
            <a:endParaRPr lang="en-US" sz="2000" dirty="0" smtClean="0"/>
          </a:p>
          <a:p>
            <a:pPr marL="514350" indent="-514350">
              <a:buFont typeface="+mj-lt"/>
              <a:buAutoNum type="arabicParenR"/>
            </a:pPr>
            <a:endParaRPr lang="en-US" sz="2000" dirty="0" smtClean="0"/>
          </a:p>
          <a:p>
            <a:pPr marL="514350" indent="-514350">
              <a:buFont typeface="+mj-lt"/>
              <a:buAutoNum type="arabicParenR"/>
            </a:pPr>
            <a:endParaRPr lang="en-US" sz="2000" dirty="0" smtClean="0"/>
          </a:p>
          <a:p>
            <a:pPr marL="514350" indent="-514350">
              <a:buFont typeface="+mj-lt"/>
              <a:buAutoNum type="arabicParenR"/>
            </a:pP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Course Outline</a:t>
            </a:r>
            <a:endParaRPr lang="en-US" dirty="0"/>
          </a:p>
        </p:txBody>
      </p:sp>
      <p:sp>
        <p:nvSpPr>
          <p:cNvPr id="3" name="Content Placeholder 2"/>
          <p:cNvSpPr>
            <a:spLocks noGrp="1"/>
          </p:cNvSpPr>
          <p:nvPr>
            <p:ph idx="1"/>
          </p:nvPr>
        </p:nvSpPr>
        <p:spPr>
          <a:xfrm>
            <a:off x="457200" y="1295400"/>
            <a:ext cx="8229600" cy="4830763"/>
          </a:xfrm>
        </p:spPr>
        <p:txBody>
          <a:bodyPr/>
          <a:lstStyle/>
          <a:p>
            <a:pPr marL="514350" indent="-514350" algn="just">
              <a:buNone/>
            </a:pPr>
            <a:r>
              <a:rPr lang="en-US" b="1" dirty="0" smtClean="0"/>
              <a:t>10) Principles for Regulatory Quality and Performance</a:t>
            </a:r>
          </a:p>
          <a:p>
            <a:pPr marL="514350" indent="-514350" algn="just">
              <a:buNone/>
            </a:pPr>
            <a:r>
              <a:rPr lang="en-US" b="1" dirty="0" smtClean="0"/>
              <a:t>11)  Country principles for better regulation</a:t>
            </a:r>
            <a:endParaRPr lang="en-US" dirty="0" smtClean="0"/>
          </a:p>
          <a:p>
            <a:pPr marL="514350" indent="-514350" algn="just">
              <a:buNone/>
            </a:pPr>
            <a:r>
              <a:rPr lang="en-US" b="1" dirty="0" smtClean="0"/>
              <a:t>12) Relationship between product market policies and regulatory reform</a:t>
            </a:r>
          </a:p>
          <a:p>
            <a:pPr marL="514350" indent="-514350" algn="just">
              <a:buAutoNum type="arabicParenR" startAt="13"/>
            </a:pPr>
            <a:r>
              <a:rPr lang="en-US" b="1" dirty="0" smtClean="0"/>
              <a:t>Regulatory bodies in Pakistan</a:t>
            </a:r>
          </a:p>
          <a:p>
            <a:pPr marL="514350" indent="-514350" algn="just">
              <a:buAutoNum type="arabicParenR" startAt="13"/>
            </a:pPr>
            <a:r>
              <a:rPr lang="en-US" b="1" dirty="0" smtClean="0"/>
              <a:t> Ministries in Pakistan</a:t>
            </a:r>
          </a:p>
          <a:p>
            <a:pPr marL="514350" indent="-514350" algn="just">
              <a:buAutoNum type="arabicParenR" startAt="13"/>
            </a:pPr>
            <a:r>
              <a:rPr lang="en-US" b="1" dirty="0" smtClean="0"/>
              <a:t> PENRA, NEPRA, HEC, OGRA, DRAP, ……</a:t>
            </a:r>
            <a:endParaRPr lang="en-US" dirty="0" smtClean="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r"/>
            <a:r>
              <a:rPr lang="en-US" b="1" dirty="0" smtClean="0"/>
              <a:t>Grading</a:t>
            </a:r>
            <a:endParaRPr lang="en-US" b="1"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
        <p:nvSpPr>
          <p:cNvPr id="6" name="Content Placeholder 5"/>
          <p:cNvSpPr txBox="1">
            <a:spLocks noGrp="1" noChangeArrowheads="1"/>
          </p:cNvSpPr>
          <p:nvPr>
            <p:ph idx="1"/>
          </p:nvPr>
        </p:nvSpPr>
        <p:spPr bwMode="auto">
          <a:xfrm>
            <a:off x="533400" y="1295400"/>
            <a:ext cx="8229600" cy="4832092"/>
          </a:xfrm>
          <a:prstGeom prst="rect">
            <a:avLst/>
          </a:prstGeom>
          <a:noFill/>
          <a:ln w="9525">
            <a:noFill/>
            <a:miter lim="800000"/>
            <a:headEnd/>
            <a:tailEnd/>
          </a:ln>
        </p:spPr>
        <p:txBody>
          <a:bodyPr wrap="square">
            <a:spAutoFit/>
          </a:bodyPr>
          <a:lstStyle/>
          <a:p>
            <a:pPr>
              <a:buNone/>
            </a:pPr>
            <a:r>
              <a:rPr lang="en-US" sz="2000" b="1" dirty="0" smtClean="0">
                <a:cs typeface="Arial" charset="0"/>
              </a:rPr>
              <a:t>Marks Distribution</a:t>
            </a:r>
          </a:p>
          <a:p>
            <a:pPr>
              <a:buNone/>
            </a:pPr>
            <a:endParaRPr lang="en-US" sz="2000" b="1" dirty="0" smtClean="0">
              <a:cs typeface="Arial" charset="0"/>
            </a:endParaRPr>
          </a:p>
          <a:p>
            <a:pPr>
              <a:buFontTx/>
              <a:buAutoNum type="arabicPeriod"/>
            </a:pPr>
            <a:r>
              <a:rPr lang="en-US" sz="2000" dirty="0" smtClean="0">
                <a:cs typeface="Arial" charset="0"/>
              </a:rPr>
              <a:t>Assignments </a:t>
            </a:r>
            <a:r>
              <a:rPr lang="en-US" sz="2000" dirty="0">
                <a:cs typeface="Arial" charset="0"/>
              </a:rPr>
              <a:t>(04) 	</a:t>
            </a:r>
            <a:r>
              <a:rPr lang="en-US" sz="2000" dirty="0" smtClean="0">
                <a:cs typeface="Arial" charset="0"/>
              </a:rPr>
              <a:t>  </a:t>
            </a:r>
            <a:r>
              <a:rPr lang="en-US" sz="2000" dirty="0">
                <a:cs typeface="Arial" charset="0"/>
              </a:rPr>
              <a:t>15 </a:t>
            </a:r>
          </a:p>
          <a:p>
            <a:pPr>
              <a:buFontTx/>
              <a:buAutoNum type="arabicPeriod"/>
            </a:pPr>
            <a:r>
              <a:rPr lang="en-US" sz="2000" dirty="0">
                <a:cs typeface="Arial" charset="0"/>
              </a:rPr>
              <a:t>Quiz (04)		</a:t>
            </a:r>
            <a:r>
              <a:rPr lang="en-US" sz="2000" dirty="0" smtClean="0">
                <a:cs typeface="Arial" charset="0"/>
              </a:rPr>
              <a:t>  10</a:t>
            </a:r>
            <a:endParaRPr lang="en-US" sz="2000" dirty="0">
              <a:cs typeface="Arial" charset="0"/>
            </a:endParaRPr>
          </a:p>
          <a:p>
            <a:pPr>
              <a:buFontTx/>
              <a:buAutoNum type="arabicPeriod"/>
            </a:pPr>
            <a:r>
              <a:rPr lang="en-US" sz="2000" dirty="0" err="1">
                <a:cs typeface="Arial" charset="0"/>
              </a:rPr>
              <a:t>Sessional</a:t>
            </a:r>
            <a:r>
              <a:rPr lang="en-US" sz="2000" dirty="0">
                <a:cs typeface="Arial" charset="0"/>
              </a:rPr>
              <a:t> Exam 1	</a:t>
            </a:r>
            <a:r>
              <a:rPr lang="en-US" sz="2000" dirty="0" smtClean="0">
                <a:cs typeface="Arial" charset="0"/>
              </a:rPr>
              <a:t>  </a:t>
            </a:r>
            <a:r>
              <a:rPr lang="en-US" sz="2000" dirty="0">
                <a:cs typeface="Arial" charset="0"/>
              </a:rPr>
              <a:t>10</a:t>
            </a:r>
          </a:p>
          <a:p>
            <a:pPr>
              <a:buFontTx/>
              <a:buAutoNum type="arabicPeriod"/>
            </a:pPr>
            <a:r>
              <a:rPr lang="en-US" sz="2000" dirty="0" err="1">
                <a:cs typeface="Arial" charset="0"/>
              </a:rPr>
              <a:t>Sessional</a:t>
            </a:r>
            <a:r>
              <a:rPr lang="en-US" sz="2000" dirty="0">
                <a:cs typeface="Arial" charset="0"/>
              </a:rPr>
              <a:t> Exam 2	</a:t>
            </a:r>
            <a:r>
              <a:rPr lang="en-US" sz="2000" dirty="0" smtClean="0">
                <a:cs typeface="Arial" charset="0"/>
              </a:rPr>
              <a:t>  15</a:t>
            </a:r>
            <a:endParaRPr lang="en-US" sz="2000" dirty="0">
              <a:cs typeface="Arial" charset="0"/>
            </a:endParaRPr>
          </a:p>
          <a:p>
            <a:pPr>
              <a:buFontTx/>
              <a:buAutoNum type="arabicPeriod"/>
            </a:pPr>
            <a:endParaRPr lang="en-US" sz="2000" dirty="0">
              <a:cs typeface="Arial" charset="0"/>
            </a:endParaRPr>
          </a:p>
          <a:p>
            <a:pPr>
              <a:buNone/>
            </a:pPr>
            <a:r>
              <a:rPr lang="en-US" sz="2000" b="1" dirty="0">
                <a:cs typeface="Arial" charset="0"/>
              </a:rPr>
              <a:t>Internal </a:t>
            </a:r>
            <a:r>
              <a:rPr lang="en-US" sz="2000" b="1" dirty="0" smtClean="0">
                <a:cs typeface="Arial" charset="0"/>
              </a:rPr>
              <a:t>Total Marks</a:t>
            </a:r>
            <a:r>
              <a:rPr lang="en-US" sz="2000" b="1" dirty="0">
                <a:cs typeface="Arial" charset="0"/>
              </a:rPr>
              <a:t>	</a:t>
            </a:r>
            <a:r>
              <a:rPr lang="en-US" sz="2000" b="1" dirty="0" smtClean="0">
                <a:cs typeface="Arial" charset="0"/>
              </a:rPr>
              <a:t>  50</a:t>
            </a:r>
            <a:endParaRPr lang="en-US" sz="2000" b="1" dirty="0">
              <a:cs typeface="Arial" charset="0"/>
            </a:endParaRPr>
          </a:p>
          <a:p>
            <a:endParaRPr lang="en-US" sz="2000" dirty="0">
              <a:cs typeface="Arial" charset="0"/>
            </a:endParaRPr>
          </a:p>
          <a:p>
            <a:pPr>
              <a:buNone/>
            </a:pPr>
            <a:r>
              <a:rPr lang="en-US" sz="2000" dirty="0">
                <a:cs typeface="Arial" charset="0"/>
              </a:rPr>
              <a:t>5. </a:t>
            </a:r>
            <a:r>
              <a:rPr lang="en-US" sz="2000" dirty="0" smtClean="0">
                <a:cs typeface="Arial" charset="0"/>
              </a:rPr>
              <a:t>	Final </a:t>
            </a:r>
            <a:r>
              <a:rPr lang="en-US" sz="2000" dirty="0">
                <a:cs typeface="Arial" charset="0"/>
              </a:rPr>
              <a:t>Examination	</a:t>
            </a:r>
            <a:r>
              <a:rPr lang="en-US" sz="2000" dirty="0" smtClean="0">
                <a:cs typeface="Arial" charset="0"/>
              </a:rPr>
              <a:t>  50</a:t>
            </a:r>
            <a:endParaRPr lang="en-US" sz="2000" dirty="0">
              <a:cs typeface="Arial" charset="0"/>
            </a:endParaRPr>
          </a:p>
          <a:p>
            <a:endParaRPr lang="en-US" sz="2000" dirty="0">
              <a:cs typeface="Arial" charset="0"/>
            </a:endParaRPr>
          </a:p>
          <a:p>
            <a:pPr>
              <a:buNone/>
            </a:pPr>
            <a:r>
              <a:rPr lang="en-US" sz="2000" b="1" dirty="0">
                <a:cs typeface="Arial" charset="0"/>
              </a:rPr>
              <a:t>Total			</a:t>
            </a:r>
            <a:r>
              <a:rPr lang="en-US" sz="2000" b="1" dirty="0" smtClean="0">
                <a:cs typeface="Arial" charset="0"/>
              </a:rPr>
              <a:t>  100 </a:t>
            </a:r>
            <a:endParaRPr lang="en-US" sz="2000" b="1" dirty="0">
              <a:cs typeface="Arial" charset="0"/>
            </a:endParaRPr>
          </a:p>
          <a:p>
            <a:pPr>
              <a:buNone/>
            </a:pPr>
            <a:r>
              <a:rPr lang="en-US" sz="2000" b="1" dirty="0" smtClean="0">
                <a:solidFill>
                  <a:srgbClr val="FF0000"/>
                </a:solidFill>
                <a:cs typeface="Arial" charset="0"/>
              </a:rPr>
              <a:t>Passing </a:t>
            </a:r>
            <a:r>
              <a:rPr lang="en-US" sz="2000" b="1" dirty="0">
                <a:solidFill>
                  <a:srgbClr val="FF0000"/>
                </a:solidFill>
                <a:cs typeface="Arial" charset="0"/>
              </a:rPr>
              <a:t>Marks</a:t>
            </a:r>
            <a:r>
              <a:rPr lang="en-US" sz="2000" b="1" dirty="0">
                <a:cs typeface="Arial" charset="0"/>
              </a:rPr>
              <a:t>: </a:t>
            </a:r>
            <a:r>
              <a:rPr lang="en-US" sz="2000" b="1" dirty="0" smtClean="0">
                <a:cs typeface="Arial" charset="0"/>
              </a:rPr>
              <a:t>		  50</a:t>
            </a:r>
            <a:endParaRPr lang="en-US" sz="2000" dirty="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cs typeface="Arial" charset="0"/>
              </a:rPr>
              <a:t>Text &amp; Reference Books</a:t>
            </a:r>
            <a:endParaRPr lang="en-US" dirty="0"/>
          </a:p>
        </p:txBody>
      </p:sp>
      <p:sp>
        <p:nvSpPr>
          <p:cNvPr id="3" name="Content Placeholder 2"/>
          <p:cNvSpPr>
            <a:spLocks noGrp="1"/>
          </p:cNvSpPr>
          <p:nvPr>
            <p:ph idx="1"/>
          </p:nvPr>
        </p:nvSpPr>
        <p:spPr/>
        <p:txBody>
          <a:bodyPr>
            <a:normAutofit/>
          </a:bodyPr>
          <a:lstStyle/>
          <a:p>
            <a:pPr>
              <a:buNone/>
            </a:pPr>
            <a:r>
              <a:rPr lang="en-US" dirty="0" smtClean="0">
                <a:cs typeface="Arial" charset="0"/>
              </a:rPr>
              <a:t>Text:</a:t>
            </a:r>
          </a:p>
          <a:p>
            <a:pPr>
              <a:buNone/>
            </a:pPr>
            <a:endParaRPr lang="en-US" dirty="0" smtClean="0">
              <a:cs typeface="Arial" charset="0"/>
            </a:endParaRPr>
          </a:p>
          <a:p>
            <a:pPr algn="just">
              <a:buNone/>
            </a:pPr>
            <a:r>
              <a:rPr lang="en-US" b="1" dirty="0" smtClean="0">
                <a:cs typeface="Arial" charset="0"/>
              </a:rPr>
              <a:t>	</a:t>
            </a:r>
            <a:r>
              <a:rPr lang="en-US" b="1" dirty="0" smtClean="0"/>
              <a:t>The Political Economy of Public Administration: Institutional Choice in the Public Sector</a:t>
            </a:r>
          </a:p>
          <a:p>
            <a:pPr algn="ctr">
              <a:buNone/>
            </a:pPr>
            <a:r>
              <a:rPr lang="en-US" dirty="0" smtClean="0"/>
              <a:t>                                        Murray J. Horn</a:t>
            </a:r>
            <a:endParaRPr lang="en-US" b="1" dirty="0" smtClean="0">
              <a:cs typeface="Arial" charset="0"/>
            </a:endParaRPr>
          </a:p>
          <a:p>
            <a:endParaRPr lang="en-US" dirty="0" smtClean="0">
              <a:cs typeface="Arial" charset="0"/>
            </a:endParaRPr>
          </a:p>
          <a:p>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latin typeface="Times New Roman" pitchFamily="18" charset="0"/>
                <a:cs typeface="Times New Roman" pitchFamily="18" charset="0"/>
              </a:rPr>
              <a:t>What is regulation?</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sz="2800" dirty="0" smtClean="0">
                <a:latin typeface="Times New Roman" pitchFamily="18" charset="0"/>
                <a:cs typeface="Times New Roman" pitchFamily="18" charset="0"/>
              </a:rPr>
              <a:t>A </a:t>
            </a:r>
            <a:r>
              <a:rPr lang="en-US" sz="2800" b="1" dirty="0" smtClean="0">
                <a:latin typeface="Times New Roman" pitchFamily="18" charset="0"/>
                <a:cs typeface="Times New Roman" pitchFamily="18" charset="0"/>
              </a:rPr>
              <a:t>regulation</a:t>
            </a:r>
            <a:r>
              <a:rPr lang="en-US" sz="2800" dirty="0" smtClean="0">
                <a:latin typeface="Times New Roman" pitchFamily="18" charset="0"/>
                <a:cs typeface="Times New Roman" pitchFamily="18" charset="0"/>
              </a:rPr>
              <a:t> is a rule or law designed to control or govern conduct. In </a:t>
            </a:r>
            <a:r>
              <a:rPr lang="en-US" sz="2800" u="sng" dirty="0" smtClean="0">
                <a:latin typeface="Times New Roman" pitchFamily="18" charset="0"/>
                <a:cs typeface="Times New Roman" pitchFamily="18" charset="0"/>
              </a:rPr>
              <a:t>statist</a:t>
            </a:r>
            <a:r>
              <a:rPr lang="en-US" sz="2800" dirty="0" smtClean="0">
                <a:latin typeface="Times New Roman" pitchFamily="18" charset="0"/>
                <a:cs typeface="Times New Roman" pitchFamily="18" charset="0"/>
              </a:rPr>
              <a:t> mechanisms, it can also be extended to monitoring and enforcement of rules as established by </a:t>
            </a:r>
            <a:r>
              <a:rPr lang="en-US" sz="2800" u="sng" dirty="0" smtClean="0">
                <a:latin typeface="Times New Roman" pitchFamily="18" charset="0"/>
                <a:cs typeface="Times New Roman" pitchFamily="18" charset="0"/>
              </a:rPr>
              <a:t>primary</a:t>
            </a:r>
            <a:r>
              <a:rPr lang="en-US" sz="2800" dirty="0" smtClean="0">
                <a:latin typeface="Times New Roman" pitchFamily="18" charset="0"/>
                <a:cs typeface="Times New Roman" pitchFamily="18" charset="0"/>
              </a:rPr>
              <a:t> and/or </a:t>
            </a:r>
            <a:r>
              <a:rPr lang="en-US" sz="2800" u="sng" dirty="0" smtClean="0">
                <a:latin typeface="Times New Roman" pitchFamily="18" charset="0"/>
                <a:cs typeface="Times New Roman" pitchFamily="18" charset="0"/>
              </a:rPr>
              <a:t>delegated legislation</a:t>
            </a:r>
            <a:r>
              <a:rPr lang="en-US" sz="2800" dirty="0" smtClean="0">
                <a:latin typeface="Times New Roman" pitchFamily="18" charset="0"/>
                <a:cs typeface="Times New Roman" pitchFamily="18" charset="0"/>
              </a:rPr>
              <a:t>. In this form, it is generally a </a:t>
            </a:r>
            <a:r>
              <a:rPr lang="en-US" sz="2800" u="sng" dirty="0" smtClean="0">
                <a:latin typeface="Times New Roman" pitchFamily="18" charset="0"/>
                <a:cs typeface="Times New Roman" pitchFamily="18" charset="0"/>
              </a:rPr>
              <a:t>written instrument</a:t>
            </a:r>
            <a:r>
              <a:rPr lang="en-US" sz="2800" dirty="0" smtClean="0">
                <a:latin typeface="Times New Roman" pitchFamily="18" charset="0"/>
                <a:cs typeface="Times New Roman" pitchFamily="18" charset="0"/>
              </a:rPr>
              <a:t> containing rules having the force of statist law (as opposed to </a:t>
            </a:r>
            <a:r>
              <a:rPr lang="en-US" sz="2800" u="sng" dirty="0" smtClean="0">
                <a:latin typeface="Times New Roman" pitchFamily="18" charset="0"/>
                <a:cs typeface="Times New Roman" pitchFamily="18" charset="0"/>
              </a:rPr>
              <a:t>natural law</a:t>
            </a:r>
            <a:r>
              <a:rPr lang="en-US" sz="2800" dirty="0" smtClean="0">
                <a:latin typeface="Times New Roman" pitchFamily="18" charset="0"/>
                <a:cs typeface="Times New Roman" pitchFamily="18" charset="0"/>
              </a:rPr>
              <a:t>). Other forms of regulation are </a:t>
            </a:r>
            <a:r>
              <a:rPr lang="en-US" sz="2800" u="sng" dirty="0" smtClean="0">
                <a:latin typeface="Times New Roman" pitchFamily="18" charset="0"/>
                <a:cs typeface="Times New Roman" pitchFamily="18" charset="0"/>
              </a:rPr>
              <a:t>self regulation</a:t>
            </a:r>
            <a:endParaRPr lang="en-US" sz="28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rmAutofit fontScale="90000"/>
          </a:bodyPr>
          <a:lstStyle/>
          <a:p>
            <a:pPr algn="r"/>
            <a:r>
              <a:rPr lang="en-US" dirty="0" err="1" smtClean="0">
                <a:latin typeface="Times New Roman" pitchFamily="18" charset="0"/>
                <a:cs typeface="Times New Roman" pitchFamily="18" charset="0"/>
              </a:rPr>
              <a:t>Statism</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30763"/>
          </a:xfrm>
        </p:spPr>
        <p:txBody>
          <a:bodyPr/>
          <a:lstStyle/>
          <a:p>
            <a:pPr algn="just"/>
            <a:r>
              <a:rPr lang="en-US" dirty="0" smtClean="0"/>
              <a:t>In political science, </a:t>
            </a:r>
            <a:r>
              <a:rPr lang="en-US" b="1" dirty="0" err="1" smtClean="0"/>
              <a:t>statism</a:t>
            </a:r>
            <a:r>
              <a:rPr lang="en-US" dirty="0" smtClean="0"/>
              <a:t> is the belief that the state should control either economic or social policy, or both, to some degree. </a:t>
            </a:r>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smtClean="0">
                <a:latin typeface="Times New Roman" pitchFamily="18" charset="0"/>
                <a:cs typeface="Times New Roman" pitchFamily="18" charset="0"/>
              </a:rPr>
              <a:t>Economic </a:t>
            </a:r>
            <a:r>
              <a:rPr lang="en-US" dirty="0" err="1" smtClean="0">
                <a:latin typeface="Times New Roman" pitchFamily="18" charset="0"/>
                <a:cs typeface="Times New Roman" pitchFamily="18" charset="0"/>
              </a:rPr>
              <a:t>statism</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678363"/>
          </a:xfrm>
        </p:spPr>
        <p:txBody>
          <a:bodyPr/>
          <a:lstStyle/>
          <a:p>
            <a:pPr algn="just"/>
            <a:r>
              <a:rPr lang="en-US" dirty="0" smtClean="0"/>
              <a:t>Economic </a:t>
            </a:r>
            <a:r>
              <a:rPr lang="en-US" dirty="0" err="1" smtClean="0"/>
              <a:t>statism</a:t>
            </a:r>
            <a:r>
              <a:rPr lang="en-US" dirty="0" smtClean="0"/>
              <a:t> promotes the view that the state has a major, necessary, and legitimate role in directing the economy, either directly through state-owned enterprises and other types of machinery of government, or indirectly through economic planning</a:t>
            </a:r>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8229600" cy="639762"/>
          </a:xfrm>
        </p:spPr>
        <p:txBody>
          <a:bodyPr>
            <a:normAutofit fontScale="90000"/>
          </a:bodyPr>
          <a:lstStyle/>
          <a:p>
            <a:pPr algn="r"/>
            <a:r>
              <a:rPr lang="en-US" b="1" dirty="0" smtClean="0">
                <a:latin typeface="Times New Roman" pitchFamily="18" charset="0"/>
                <a:cs typeface="Times New Roman" pitchFamily="18" charset="0"/>
              </a:rPr>
              <a:t>State interventionism</a:t>
            </a:r>
            <a:r>
              <a:rPr lang="en-US" b="1" dirty="0" smtClean="0"/>
              <a:t/>
            </a:r>
            <a:br>
              <a:rPr lang="en-US" b="1" dirty="0" smtClean="0"/>
            </a:br>
            <a:endParaRPr lang="en-US" dirty="0"/>
          </a:p>
        </p:txBody>
      </p:sp>
      <p:sp>
        <p:nvSpPr>
          <p:cNvPr id="3" name="Content Placeholder 2"/>
          <p:cNvSpPr>
            <a:spLocks noGrp="1"/>
          </p:cNvSpPr>
          <p:nvPr>
            <p:ph idx="1"/>
          </p:nvPr>
        </p:nvSpPr>
        <p:spPr>
          <a:xfrm>
            <a:off x="457200" y="1143000"/>
            <a:ext cx="8229600" cy="4983163"/>
          </a:xfrm>
        </p:spPr>
        <p:txBody>
          <a:bodyPr>
            <a:normAutofit/>
          </a:bodyPr>
          <a:lstStyle/>
          <a:p>
            <a:pPr algn="just"/>
            <a:r>
              <a:rPr lang="en-US" dirty="0" smtClean="0"/>
              <a:t>The term </a:t>
            </a:r>
            <a:r>
              <a:rPr lang="en-US" i="1" dirty="0" err="1" smtClean="0"/>
              <a:t>statism</a:t>
            </a:r>
            <a:r>
              <a:rPr lang="en-US" dirty="0" smtClean="0"/>
              <a:t> is sometimes used to refer to market economies with large amounts of government intervention, regulation or influence over a market or mixed-market economy. Economic interventionism asserts that the state has a legitimate or necessary role within the framework of a </a:t>
            </a:r>
            <a:r>
              <a:rPr lang="en-US" u="sng" dirty="0" smtClean="0"/>
              <a:t>capitalist economy</a:t>
            </a:r>
            <a:r>
              <a:rPr lang="en-US" dirty="0" smtClean="0"/>
              <a:t> by intervening in markets, attempting to promote economic growth and trying to enhance employment levels.</a:t>
            </a:r>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latin typeface="Times New Roman" pitchFamily="18" charset="0"/>
                <a:cs typeface="Times New Roman" pitchFamily="18" charset="0"/>
              </a:rPr>
              <a:t>Capitalism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r>
              <a:rPr lang="en-US" b="1" dirty="0" smtClean="0"/>
              <a:t>Capitalism</a:t>
            </a:r>
            <a:r>
              <a:rPr lang="en-US" dirty="0" smtClean="0"/>
              <a:t> is an economic system in which trade, industry, and the means of production are controlled by private owners with the goal of making profits</a:t>
            </a:r>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92162"/>
          </a:xfrm>
        </p:spPr>
        <p:txBody>
          <a:bodyPr>
            <a:normAutofit fontScale="90000"/>
          </a:bodyPr>
          <a:lstStyle/>
          <a:p>
            <a:pPr algn="r"/>
            <a:r>
              <a:rPr lang="en-US" b="1" dirty="0" smtClean="0">
                <a:latin typeface="Times New Roman" pitchFamily="18" charset="0"/>
                <a:cs typeface="Times New Roman" pitchFamily="18" charset="0"/>
              </a:rPr>
              <a:t>State socialism</a:t>
            </a:r>
            <a:r>
              <a:rPr lang="en-US" b="1" dirty="0" smtClean="0"/>
              <a:t/>
            </a:r>
            <a:br>
              <a:rPr lang="en-US" b="1" dirty="0" smtClean="0"/>
            </a:br>
            <a:endParaRPr lang="en-US" dirty="0"/>
          </a:p>
        </p:txBody>
      </p:sp>
      <p:sp>
        <p:nvSpPr>
          <p:cNvPr id="3" name="Content Placeholder 2"/>
          <p:cNvSpPr>
            <a:spLocks noGrp="1"/>
          </p:cNvSpPr>
          <p:nvPr>
            <p:ph idx="1"/>
          </p:nvPr>
        </p:nvSpPr>
        <p:spPr>
          <a:xfrm>
            <a:off x="457200" y="1295400"/>
            <a:ext cx="8229600" cy="4830763"/>
          </a:xfrm>
        </p:spPr>
        <p:txBody>
          <a:bodyPr/>
          <a:lstStyle/>
          <a:p>
            <a:pPr algn="just"/>
            <a:r>
              <a:rPr lang="en-US" dirty="0" smtClean="0"/>
              <a:t>State socialism broadly refers to forms of socialism based on state ownership of the means of production and state-directed allocation of resources. It is often used in reference to Soviet-type economic systems of former Communist states</a:t>
            </a:r>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State capitalism</a:t>
            </a:r>
            <a:br>
              <a:rPr lang="en-US" b="1" dirty="0" smtClean="0"/>
            </a:br>
            <a:endParaRPr lang="en-US" dirty="0"/>
          </a:p>
        </p:txBody>
      </p:sp>
      <p:sp>
        <p:nvSpPr>
          <p:cNvPr id="3" name="Content Placeholder 2"/>
          <p:cNvSpPr>
            <a:spLocks noGrp="1"/>
          </p:cNvSpPr>
          <p:nvPr>
            <p:ph idx="1"/>
          </p:nvPr>
        </p:nvSpPr>
        <p:spPr/>
        <p:txBody>
          <a:bodyPr/>
          <a:lstStyle/>
          <a:p>
            <a:pPr algn="just"/>
            <a:r>
              <a:rPr lang="en-US" dirty="0" err="1" smtClean="0"/>
              <a:t>Statism</a:t>
            </a:r>
            <a:r>
              <a:rPr lang="en-US" dirty="0" smtClean="0"/>
              <a:t> may be used to refer to state capitalism. State capitalism refers to forms of capitalism that feature high concentrations of state-owned commercial enterprises.</a:t>
            </a:r>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State social institutions</a:t>
            </a:r>
            <a:br>
              <a:rPr lang="en-US" b="1" dirty="0" smtClean="0"/>
            </a:br>
            <a:endParaRPr lang="en-US" dirty="0"/>
          </a:p>
        </p:txBody>
      </p:sp>
      <p:sp>
        <p:nvSpPr>
          <p:cNvPr id="3" name="Content Placeholder 2"/>
          <p:cNvSpPr>
            <a:spLocks noGrp="1"/>
          </p:cNvSpPr>
          <p:nvPr>
            <p:ph idx="1"/>
          </p:nvPr>
        </p:nvSpPr>
        <p:spPr>
          <a:xfrm>
            <a:off x="457200" y="1066800"/>
            <a:ext cx="8229600" cy="5059363"/>
          </a:xfrm>
        </p:spPr>
        <p:txBody>
          <a:bodyPr>
            <a:normAutofit/>
          </a:bodyPr>
          <a:lstStyle/>
          <a:p>
            <a:pPr algn="just"/>
            <a:r>
              <a:rPr lang="en-US" dirty="0" smtClean="0"/>
              <a:t>An important </a:t>
            </a:r>
            <a:r>
              <a:rPr lang="en-US" smtClean="0"/>
              <a:t>feature of socialist </a:t>
            </a:r>
            <a:r>
              <a:rPr lang="en-US" dirty="0" smtClean="0"/>
              <a:t>states is the existence of numerous state-sponsored social organizations (trade unions, youth organizations, women's organizations, associations of teachers, writers, journalists and other professionals, consumer cooperatives, sports clubs, etc.) which are integrated into the political system.</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State social institutions</a:t>
            </a:r>
            <a:endParaRPr lang="en-US" dirty="0"/>
          </a:p>
        </p:txBody>
      </p:sp>
      <p:sp>
        <p:nvSpPr>
          <p:cNvPr id="3" name="Content Placeholder 2"/>
          <p:cNvSpPr>
            <a:spLocks noGrp="1"/>
          </p:cNvSpPr>
          <p:nvPr>
            <p:ph idx="1"/>
          </p:nvPr>
        </p:nvSpPr>
        <p:spPr/>
        <p:txBody>
          <a:bodyPr/>
          <a:lstStyle/>
          <a:p>
            <a:pPr algn="just"/>
            <a:r>
              <a:rPr lang="en-US" dirty="0" smtClean="0"/>
              <a:t>In some socialist states,</a:t>
            </a:r>
            <a:r>
              <a:rPr lang="en-US" baseline="30000" dirty="0" smtClean="0"/>
              <a:t> </a:t>
            </a:r>
            <a:r>
              <a:rPr lang="en-US" dirty="0" smtClean="0"/>
              <a:t>representatives of these organizations are guaranteed a certain number of seats on the national legislative bodies. In socialist states, the social organizations are expected to promote social unity and cohesion, to serve as a link between the government and society, and to provide a forum for recruitment of new communist party members.</a:t>
            </a:r>
          </a:p>
          <a:p>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What is regulation</a:t>
            </a:r>
          </a:p>
          <a:p>
            <a:r>
              <a:rPr lang="en-US" dirty="0" err="1" smtClean="0">
                <a:latin typeface="Times New Roman" pitchFamily="18" charset="0"/>
                <a:cs typeface="Times New Roman" pitchFamily="18" charset="0"/>
              </a:rPr>
              <a:t>Statism</a:t>
            </a:r>
            <a:endParaRPr lang="en-US" dirty="0" smtClean="0">
              <a:latin typeface="Times New Roman" pitchFamily="18" charset="0"/>
              <a:cs typeface="Times New Roman" pitchFamily="18" charset="0"/>
            </a:endParaRPr>
          </a:p>
          <a:p>
            <a:pPr lvl="1"/>
            <a:r>
              <a:rPr lang="en-US" dirty="0" smtClean="0">
                <a:latin typeface="Times New Roman" pitchFamily="18" charset="0"/>
                <a:cs typeface="Times New Roman" pitchFamily="18" charset="0"/>
              </a:rPr>
              <a:t>Different types of </a:t>
            </a:r>
            <a:r>
              <a:rPr lang="en-US" dirty="0" err="1" smtClean="0">
                <a:latin typeface="Times New Roman" pitchFamily="18" charset="0"/>
                <a:cs typeface="Times New Roman" pitchFamily="18" charset="0"/>
              </a:rPr>
              <a:t>statism</a:t>
            </a:r>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Next Lecture</a:t>
            </a:r>
            <a:endParaRPr lang="en-US" dirty="0"/>
          </a:p>
        </p:txBody>
      </p:sp>
      <p:sp>
        <p:nvSpPr>
          <p:cNvPr id="3" name="Content Placeholder 2"/>
          <p:cNvSpPr>
            <a:spLocks noGrp="1"/>
          </p:cNvSpPr>
          <p:nvPr>
            <p:ph idx="1"/>
          </p:nvPr>
        </p:nvSpPr>
        <p:spPr/>
        <p:txBody>
          <a:bodyPr/>
          <a:lstStyle/>
          <a:p>
            <a:r>
              <a:rPr lang="en-US" dirty="0" smtClean="0"/>
              <a:t>Why Regulations?</a:t>
            </a:r>
          </a:p>
          <a:p>
            <a:r>
              <a:rPr lang="en-US" dirty="0" smtClean="0"/>
              <a:t>Types of regulations</a:t>
            </a:r>
          </a:p>
          <a:p>
            <a:r>
              <a:rPr lang="en-US" dirty="0" smtClean="0"/>
              <a:t>Importance of regulation</a:t>
            </a:r>
            <a:endParaRPr lang="en-US" dirty="0"/>
          </a:p>
        </p:txBody>
      </p:sp>
      <p:sp>
        <p:nvSpPr>
          <p:cNvPr id="4" name="Footer Placeholder 3"/>
          <p:cNvSpPr>
            <a:spLocks noGrp="1"/>
          </p:cNvSpPr>
          <p:nvPr>
            <p:ph type="ftr" sz="quarter" idx="11"/>
          </p:nvPr>
        </p:nvSpPr>
        <p:spPr/>
        <p:txBody>
          <a:bodyPr/>
          <a:lstStyle/>
          <a:p>
            <a:r>
              <a:rPr lang="en-US" smtClean="0"/>
              <a:t>Regulatory Administrative Institutions    MPA 517</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459</Words>
  <Application>Microsoft Office PowerPoint</Application>
  <PresentationFormat>On-screen Show (4:3)</PresentationFormat>
  <Paragraphs>132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Regulatory Administrative Institutions  MPA 517</vt:lpstr>
      <vt:lpstr>   Introduction </vt:lpstr>
      <vt:lpstr>Core Course Objective</vt:lpstr>
      <vt:lpstr>Learning Objectives</vt:lpstr>
      <vt:lpstr>Outcome</vt:lpstr>
      <vt:lpstr>Course Outline</vt:lpstr>
      <vt:lpstr>Course Outline</vt:lpstr>
      <vt:lpstr>Grading</vt:lpstr>
      <vt:lpstr>Text &amp; Reference Books</vt:lpstr>
      <vt:lpstr>What is regulation?</vt:lpstr>
      <vt:lpstr>Statism </vt:lpstr>
      <vt:lpstr>Economic statism </vt:lpstr>
      <vt:lpstr>State interventionism </vt:lpstr>
      <vt:lpstr>Capitalism</vt:lpstr>
      <vt:lpstr>State socialism </vt:lpstr>
      <vt:lpstr>State capitalism </vt:lpstr>
      <vt:lpstr>State social institutions </vt:lpstr>
      <vt:lpstr>State social institutions</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dc:creator>
  <cp:lastModifiedBy>stdc_lp</cp:lastModifiedBy>
  <cp:revision>89</cp:revision>
  <dcterms:created xsi:type="dcterms:W3CDTF">2006-08-16T00:00:00Z</dcterms:created>
  <dcterms:modified xsi:type="dcterms:W3CDTF">2014-06-07T17:21:48Z</dcterms:modified>
</cp:coreProperties>
</file>