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E5CC70-D47B-480E-A9A9-BDE48CD884EF}"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821997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5CC70-D47B-480E-A9A9-BDE48CD884EF}"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681765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E5CC70-D47B-480E-A9A9-BDE48CD884EF}"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356608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E5CC70-D47B-480E-A9A9-BDE48CD884EF}"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799759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E5CC70-D47B-480E-A9A9-BDE48CD884EF}" type="datetimeFigureOut">
              <a:rPr lang="en-US" smtClean="0"/>
              <a:pPr/>
              <a:t>6/12/2014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1124689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E5CC70-D47B-480E-A9A9-BDE48CD884EF}" type="datetimeFigureOut">
              <a:rPr lang="en-US" smtClean="0"/>
              <a:pPr/>
              <a:t>6/12/2014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1813649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5CC70-D47B-480E-A9A9-BDE48CD884EF}" type="datetimeFigureOut">
              <a:rPr lang="en-US" smtClean="0"/>
              <a:pPr/>
              <a:t>6/12/2014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830595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5CC70-D47B-480E-A9A9-BDE48CD884EF}"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1245699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5CC70-D47B-480E-A9A9-BDE48CD884EF}"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2725218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5CC70-D47B-480E-A9A9-BDE48CD884EF}"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3895676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5CC70-D47B-480E-A9A9-BDE48CD884EF}"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3192942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5CC70-D47B-480E-A9A9-BDE48CD884EF}" type="datetimeFigureOut">
              <a:rPr lang="en-US" smtClean="0"/>
              <a:pPr/>
              <a:t>6/12/2014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D42628-CC38-4DB1-9FEF-F82125821F3F}" type="slidenum">
              <a:rPr lang="en-US" smtClean="0"/>
              <a:pPr/>
              <a:t>‹#›</a:t>
            </a:fld>
            <a:endParaRPr lang="en-US"/>
          </a:p>
        </p:txBody>
      </p:sp>
    </p:spTree>
    <p:extLst>
      <p:ext uri="{BB962C8B-B14F-4D97-AF65-F5344CB8AC3E}">
        <p14:creationId xmlns:p14="http://schemas.microsoft.com/office/powerpoint/2010/main" xmlns="" val="4209263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latin typeface="+mn-lt"/>
                <a:ea typeface="Times New Roman"/>
                <a:cs typeface="Times New Roman"/>
                <a:sym typeface="Times New Roman"/>
              </a:rPr>
              <a:t>Lecture 09</a:t>
            </a:r>
            <a:br>
              <a:rPr lang="en-US" sz="4000" b="1" dirty="0" smtClean="0">
                <a:latin typeface="+mn-lt"/>
                <a:ea typeface="Times New Roman"/>
                <a:cs typeface="Times New Roman"/>
                <a:sym typeface="Times New Roman"/>
              </a:rPr>
            </a:br>
            <a:r>
              <a:rPr lang="en-US" sz="4000" b="1" dirty="0" smtClean="0">
                <a:latin typeface="+mn-lt"/>
              </a:rPr>
              <a:t>NATURAL RESOURCE PLANNING AND MANAGEMENT</a:t>
            </a:r>
            <a:endParaRPr lang="en-US" sz="4000" b="1" dirty="0">
              <a:latin typeface="+mn-lt"/>
            </a:endParaRP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3918805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Recap Lecture 08</a:t>
            </a:r>
            <a:endParaRPr lang="en-US" sz="5400" b="1" dirty="0"/>
          </a:p>
        </p:txBody>
      </p:sp>
      <p:sp>
        <p:nvSpPr>
          <p:cNvPr id="3" name="Content Placeholder 2"/>
          <p:cNvSpPr>
            <a:spLocks noGrp="1"/>
          </p:cNvSpPr>
          <p:nvPr>
            <p:ph idx="1"/>
          </p:nvPr>
        </p:nvSpPr>
        <p:spPr/>
        <p:txBody>
          <a:bodyPr/>
          <a:lstStyle/>
          <a:p>
            <a:r>
              <a:rPr lang="en-US" dirty="0"/>
              <a:t>Resource </a:t>
            </a:r>
            <a:r>
              <a:rPr lang="en-US" dirty="0" smtClean="0"/>
              <a:t>Security </a:t>
            </a:r>
            <a:r>
              <a:rPr lang="en-US" dirty="0" err="1" smtClean="0"/>
              <a:t>vs</a:t>
            </a:r>
            <a:r>
              <a:rPr lang="en-US" dirty="0" smtClean="0"/>
              <a:t> Resource Scarcity</a:t>
            </a:r>
          </a:p>
          <a:p>
            <a:r>
              <a:rPr lang="en-US" dirty="0"/>
              <a:t>Meeting the challenges of Resource Scarcity </a:t>
            </a:r>
            <a:endParaRPr lang="en-US" dirty="0" smtClean="0"/>
          </a:p>
          <a:p>
            <a:r>
              <a:rPr lang="en-US" dirty="0"/>
              <a:t>Resource </a:t>
            </a:r>
            <a:r>
              <a:rPr lang="en-US" dirty="0" smtClean="0"/>
              <a:t>nationalism</a:t>
            </a:r>
          </a:p>
          <a:p>
            <a:r>
              <a:rPr lang="en-US" dirty="0"/>
              <a:t>Demographic </a:t>
            </a:r>
            <a:r>
              <a:rPr lang="en-US" dirty="0" smtClean="0"/>
              <a:t>futures</a:t>
            </a:r>
          </a:p>
          <a:p>
            <a:r>
              <a:rPr lang="en-US" dirty="0" smtClean="0"/>
              <a:t>Conflict Management</a:t>
            </a:r>
          </a:p>
          <a:p>
            <a:r>
              <a:rPr lang="en-US" dirty="0" smtClean="0"/>
              <a:t>Cooperation Models</a:t>
            </a:r>
            <a:endParaRPr lang="en-US" dirty="0"/>
          </a:p>
        </p:txBody>
      </p:sp>
    </p:spTree>
    <p:extLst>
      <p:ext uri="{BB962C8B-B14F-4D97-AF65-F5344CB8AC3E}">
        <p14:creationId xmlns:p14="http://schemas.microsoft.com/office/powerpoint/2010/main" xmlns="" val="2690249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new model </a:t>
            </a:r>
            <a:r>
              <a:rPr lang="en-US" dirty="0"/>
              <a:t>	</a:t>
            </a:r>
          </a:p>
        </p:txBody>
      </p:sp>
      <p:sp>
        <p:nvSpPr>
          <p:cNvPr id="3" name="Content Placeholder 2"/>
          <p:cNvSpPr>
            <a:spLocks noGrp="1"/>
          </p:cNvSpPr>
          <p:nvPr>
            <p:ph idx="1"/>
          </p:nvPr>
        </p:nvSpPr>
        <p:spPr/>
        <p:txBody>
          <a:bodyPr>
            <a:normAutofit fontScale="92500" lnSpcReduction="20000"/>
          </a:bodyPr>
          <a:lstStyle/>
          <a:p>
            <a:r>
              <a:rPr lang="en-US" dirty="0" smtClean="0"/>
              <a:t>Synergy </a:t>
            </a:r>
            <a:r>
              <a:rPr lang="en-US" dirty="0"/>
              <a:t>model of trade and development. </a:t>
            </a:r>
            <a:endParaRPr lang="en-US" dirty="0" smtClean="0"/>
          </a:p>
          <a:p>
            <a:r>
              <a:rPr lang="en-US" dirty="0" smtClean="0"/>
              <a:t>Specifically</a:t>
            </a:r>
            <a:r>
              <a:rPr lang="en-US" dirty="0"/>
              <a:t>, creating an enabling </a:t>
            </a:r>
            <a:r>
              <a:rPr lang="en-US" dirty="0" smtClean="0"/>
              <a:t>environment </a:t>
            </a:r>
            <a:r>
              <a:rPr lang="en-US" dirty="0"/>
              <a:t>in which an open and responsible trade system can be established. </a:t>
            </a:r>
            <a:endParaRPr lang="en-US" dirty="0" smtClean="0"/>
          </a:p>
          <a:p>
            <a:r>
              <a:rPr lang="en-US" dirty="0" smtClean="0"/>
              <a:t>Such </a:t>
            </a:r>
            <a:r>
              <a:rPr lang="en-US" dirty="0"/>
              <a:t>a trade system would be </a:t>
            </a:r>
            <a:r>
              <a:rPr lang="en-US" dirty="0" smtClean="0"/>
              <a:t>characterized </a:t>
            </a:r>
            <a:r>
              <a:rPr lang="en-US" dirty="0"/>
              <a:t>by standards, resource governance and a supply-chain oriented approach. </a:t>
            </a:r>
            <a:endParaRPr lang="en-US" dirty="0" smtClean="0"/>
          </a:p>
          <a:p>
            <a:r>
              <a:rPr lang="en-US" dirty="0" smtClean="0"/>
              <a:t>This </a:t>
            </a:r>
            <a:r>
              <a:rPr lang="en-US" dirty="0"/>
              <a:t>would enable all parties to obtain long-term benefits. </a:t>
            </a:r>
            <a:endParaRPr lang="en-US" dirty="0" smtClean="0"/>
          </a:p>
          <a:p>
            <a:r>
              <a:rPr lang="en-US" dirty="0" smtClean="0"/>
              <a:t>In </a:t>
            </a:r>
            <a:r>
              <a:rPr lang="en-US" dirty="0"/>
              <a:t>addition, resource exports would provide a route out of aid-dependency for resource-producing countries in the developing world. 	</a:t>
            </a:r>
          </a:p>
          <a:p>
            <a:endParaRPr lang="en-US" dirty="0"/>
          </a:p>
        </p:txBody>
      </p:sp>
    </p:spTree>
    <p:extLst>
      <p:ext uri="{BB962C8B-B14F-4D97-AF65-F5344CB8AC3E}">
        <p14:creationId xmlns:p14="http://schemas.microsoft.com/office/powerpoint/2010/main" xmlns="" val="3862373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Technological innovations </a:t>
            </a:r>
            <a:endParaRPr lang="en-US" dirty="0"/>
          </a:p>
        </p:txBody>
      </p:sp>
      <p:sp>
        <p:nvSpPr>
          <p:cNvPr id="3" name="Content Placeholder 2"/>
          <p:cNvSpPr>
            <a:spLocks noGrp="1"/>
          </p:cNvSpPr>
          <p:nvPr>
            <p:ph idx="1"/>
          </p:nvPr>
        </p:nvSpPr>
        <p:spPr/>
        <p:txBody>
          <a:bodyPr>
            <a:normAutofit lnSpcReduction="10000"/>
          </a:bodyPr>
          <a:lstStyle/>
          <a:p>
            <a:r>
              <a:rPr lang="en-US" sz="3200" dirty="0" smtClean="0"/>
              <a:t>Agricultural technology</a:t>
            </a:r>
          </a:p>
          <a:p>
            <a:endParaRPr lang="en-US" sz="3200" dirty="0"/>
          </a:p>
          <a:p>
            <a:pPr lvl="1"/>
            <a:r>
              <a:rPr lang="en-US" sz="2800" dirty="0"/>
              <a:t>Scientific advances or revolution on genomics (biology) and nanotechnology (physics and chemistry) </a:t>
            </a:r>
          </a:p>
          <a:p>
            <a:pPr lvl="1"/>
            <a:r>
              <a:rPr lang="en-US" sz="2800" dirty="0" smtClean="0"/>
              <a:t>Improved </a:t>
            </a:r>
            <a:r>
              <a:rPr lang="en-US" sz="2800" dirty="0"/>
              <a:t>farm management </a:t>
            </a:r>
          </a:p>
          <a:p>
            <a:pPr lvl="1"/>
            <a:r>
              <a:rPr lang="en-US" sz="2800" dirty="0" smtClean="0"/>
              <a:t>Precision </a:t>
            </a:r>
            <a:r>
              <a:rPr lang="en-US" sz="2800" dirty="0"/>
              <a:t>agriculture - </a:t>
            </a:r>
            <a:r>
              <a:rPr lang="en-US" sz="2800" dirty="0" smtClean="0"/>
              <a:t>characterized </a:t>
            </a:r>
            <a:r>
              <a:rPr lang="en-US" sz="2800" dirty="0"/>
              <a:t>as </a:t>
            </a:r>
            <a:r>
              <a:rPr lang="en-US" sz="2800" dirty="0" smtClean="0"/>
              <a:t>mechanization </a:t>
            </a:r>
            <a:r>
              <a:rPr lang="en-US" sz="2800" dirty="0"/>
              <a:t>and automated activity - to decrease risk and mitigate the challenges of climatic changes </a:t>
            </a:r>
          </a:p>
        </p:txBody>
      </p:sp>
    </p:spTree>
    <p:extLst>
      <p:ext uri="{BB962C8B-B14F-4D97-AF65-F5344CB8AC3E}">
        <p14:creationId xmlns:p14="http://schemas.microsoft.com/office/powerpoint/2010/main" xmlns="" val="3385508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Technological innovations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Energy </a:t>
            </a:r>
            <a:r>
              <a:rPr lang="en-US" dirty="0"/>
              <a:t>and climate change related </a:t>
            </a:r>
            <a:r>
              <a:rPr lang="en-US" dirty="0" smtClean="0"/>
              <a:t>technology.</a:t>
            </a:r>
            <a:endParaRPr lang="en-US" dirty="0"/>
          </a:p>
          <a:p>
            <a:pPr lvl="1"/>
            <a:r>
              <a:rPr lang="en-US" dirty="0" smtClean="0"/>
              <a:t>Technological </a:t>
            </a:r>
            <a:r>
              <a:rPr lang="en-US" dirty="0"/>
              <a:t>developments have made the exploitation of unconventional oil and gas economically viable. </a:t>
            </a:r>
            <a:endParaRPr lang="en-US" dirty="0" smtClean="0"/>
          </a:p>
          <a:p>
            <a:pPr lvl="1"/>
            <a:r>
              <a:rPr lang="en-US" dirty="0" smtClean="0"/>
              <a:t>For </a:t>
            </a:r>
            <a:r>
              <a:rPr lang="en-US" dirty="0"/>
              <a:t>instance, with the emergence of shale gas, the US will not only have sufficient natural gas to meet its domestic needs but also the potential to generate global exports for decades to </a:t>
            </a:r>
            <a:r>
              <a:rPr lang="en-US" dirty="0" smtClean="0"/>
              <a:t>come.</a:t>
            </a:r>
          </a:p>
          <a:p>
            <a:pPr lvl="1"/>
            <a:r>
              <a:rPr lang="en-US" dirty="0" smtClean="0"/>
              <a:t>In </a:t>
            </a:r>
            <a:r>
              <a:rPr lang="en-US" dirty="0"/>
              <a:t>addition, with advanced technology, US domestic oil production will be increased through the exploration of difficult-to-access oil deposits. </a:t>
            </a:r>
            <a:endParaRPr lang="en-US" dirty="0" smtClean="0"/>
          </a:p>
          <a:p>
            <a:pPr lvl="1"/>
            <a:r>
              <a:rPr lang="en-US" dirty="0" smtClean="0"/>
              <a:t>This </a:t>
            </a:r>
            <a:r>
              <a:rPr lang="en-US" dirty="0"/>
              <a:t>could lead to a substantial reduction in energy dependence on overseas supplies. Globally, the share of non-hydrocarbon energy (</a:t>
            </a:r>
            <a:r>
              <a:rPr lang="en-US" dirty="0" err="1"/>
              <a:t>eg</a:t>
            </a:r>
            <a:r>
              <a:rPr lang="en-US" dirty="0"/>
              <a:t> nuclear, wind and solar) in the total mix will reach 25% by 2050. 	</a:t>
            </a:r>
          </a:p>
        </p:txBody>
      </p:sp>
    </p:spTree>
    <p:extLst>
      <p:ext uri="{BB962C8B-B14F-4D97-AF65-F5344CB8AC3E}">
        <p14:creationId xmlns:p14="http://schemas.microsoft.com/office/powerpoint/2010/main" xmlns="" val="4243551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Technological innovations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Carbon </a:t>
            </a:r>
            <a:r>
              <a:rPr lang="en-US" dirty="0"/>
              <a:t>capture and storage can help solve the problems of CO2 emissions caused by fossil fuel combustion. </a:t>
            </a:r>
          </a:p>
          <a:p>
            <a:r>
              <a:rPr lang="en-US" dirty="0" smtClean="0"/>
              <a:t>Artificial </a:t>
            </a:r>
            <a:r>
              <a:rPr lang="en-US" dirty="0"/>
              <a:t>photosynthesis (AP) is an innovative approach to planetary renewable energy and carbon management in the long-term. It provides an alternative form of energy to both fossil fuels and biofuels. It also represents a means of </a:t>
            </a:r>
            <a:r>
              <a:rPr lang="en-US" dirty="0" err="1"/>
              <a:t>stabilising</a:t>
            </a:r>
            <a:r>
              <a:rPr lang="en-US" dirty="0"/>
              <a:t> atmospheric CO2. The Global Artificial Photosynthesis (GAP) Project has the potential to become a valuable adjunct to, or even supplant, other bioenergy and </a:t>
            </a:r>
            <a:r>
              <a:rPr lang="en-US" dirty="0" err="1"/>
              <a:t>biosequestration</a:t>
            </a:r>
            <a:r>
              <a:rPr lang="en-US" dirty="0"/>
              <a:t> policy options by allowing researchers to refine and enhance the process of photosynthesis. </a:t>
            </a:r>
          </a:p>
          <a:p>
            <a:r>
              <a:rPr lang="en-US" dirty="0" smtClean="0"/>
              <a:t>Other </a:t>
            </a:r>
            <a:r>
              <a:rPr lang="en-US" dirty="0"/>
              <a:t>technologies include geo-engineering, off-world water, </a:t>
            </a:r>
            <a:r>
              <a:rPr lang="en-US" dirty="0" err="1"/>
              <a:t>graphene</a:t>
            </a:r>
            <a:r>
              <a:rPr lang="en-US" dirty="0"/>
              <a:t> technology and 3D printing. 	</a:t>
            </a:r>
          </a:p>
          <a:p>
            <a:endParaRPr lang="en-US" dirty="0"/>
          </a:p>
        </p:txBody>
      </p:sp>
    </p:spTree>
    <p:extLst>
      <p:ext uri="{BB962C8B-B14F-4D97-AF65-F5344CB8AC3E}">
        <p14:creationId xmlns:p14="http://schemas.microsoft.com/office/powerpoint/2010/main" xmlns="" val="3492295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Technological Gap</a:t>
            </a:r>
            <a:endParaRPr lang="en-US" dirty="0"/>
          </a:p>
        </p:txBody>
      </p:sp>
      <p:sp>
        <p:nvSpPr>
          <p:cNvPr id="3" name="Content Placeholder 2"/>
          <p:cNvSpPr>
            <a:spLocks noGrp="1"/>
          </p:cNvSpPr>
          <p:nvPr>
            <p:ph idx="1"/>
          </p:nvPr>
        </p:nvSpPr>
        <p:spPr>
          <a:xfrm>
            <a:off x="628650" y="1593612"/>
            <a:ext cx="7886700" cy="4575175"/>
          </a:xfrm>
        </p:spPr>
        <p:txBody>
          <a:bodyPr>
            <a:noAutofit/>
          </a:bodyPr>
          <a:lstStyle/>
          <a:p>
            <a:r>
              <a:rPr lang="en-US" dirty="0" smtClean="0"/>
              <a:t>The </a:t>
            </a:r>
            <a:r>
              <a:rPr lang="en-US" dirty="0"/>
              <a:t>technological gap between developed and developing countries needs to be </a:t>
            </a:r>
            <a:r>
              <a:rPr lang="en-US" dirty="0" smtClean="0"/>
              <a:t>addressed.</a:t>
            </a:r>
          </a:p>
          <a:p>
            <a:r>
              <a:rPr lang="en-US" dirty="0" smtClean="0"/>
              <a:t>Transfer </a:t>
            </a:r>
            <a:r>
              <a:rPr lang="en-US" dirty="0"/>
              <a:t>of knowledge and technical capacity would do much to assist the latter in meeting resource challenges. </a:t>
            </a:r>
            <a:endParaRPr lang="en-US" dirty="0" smtClean="0"/>
          </a:p>
          <a:p>
            <a:r>
              <a:rPr lang="en-US" dirty="0" smtClean="0"/>
              <a:t>Whilst </a:t>
            </a:r>
            <a:r>
              <a:rPr lang="en-US" dirty="0"/>
              <a:t>intellectual property rights for innovations should be respected, this should not prevent the dissemination of technologies. </a:t>
            </a:r>
            <a:endParaRPr lang="en-US" dirty="0" smtClean="0"/>
          </a:p>
          <a:p>
            <a:r>
              <a:rPr lang="en-US" dirty="0" smtClean="0"/>
              <a:t>Further </a:t>
            </a:r>
            <a:r>
              <a:rPr lang="en-US" dirty="0"/>
              <a:t>joint research and development projects between developed and developing countries could be established</a:t>
            </a:r>
            <a:r>
              <a:rPr lang="en-US" dirty="0" smtClean="0"/>
              <a:t>.</a:t>
            </a:r>
            <a:r>
              <a:rPr lang="en-US" dirty="0"/>
              <a:t>	</a:t>
            </a:r>
          </a:p>
        </p:txBody>
      </p:sp>
    </p:spTree>
    <p:extLst>
      <p:ext uri="{BB962C8B-B14F-4D97-AF65-F5344CB8AC3E}">
        <p14:creationId xmlns:p14="http://schemas.microsoft.com/office/powerpoint/2010/main" xmlns="" val="6860027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Multiple, simultaneous crises: donor and NGO capacity to </a:t>
            </a:r>
            <a:r>
              <a:rPr lang="en-US" b="1" dirty="0" smtClean="0"/>
              <a:t>respond</a:t>
            </a:r>
            <a:endParaRPr lang="en-US" dirty="0"/>
          </a:p>
        </p:txBody>
      </p:sp>
      <p:sp>
        <p:nvSpPr>
          <p:cNvPr id="3" name="Content Placeholder 2"/>
          <p:cNvSpPr>
            <a:spLocks noGrp="1"/>
          </p:cNvSpPr>
          <p:nvPr>
            <p:ph idx="1"/>
          </p:nvPr>
        </p:nvSpPr>
        <p:spPr>
          <a:xfrm>
            <a:off x="628650" y="1690688"/>
            <a:ext cx="7886700" cy="4486275"/>
          </a:xfrm>
        </p:spPr>
        <p:txBody>
          <a:bodyPr>
            <a:noAutofit/>
          </a:bodyPr>
          <a:lstStyle/>
          <a:p>
            <a:r>
              <a:rPr lang="en-US" dirty="0" smtClean="0"/>
              <a:t>The </a:t>
            </a:r>
            <a:r>
              <a:rPr lang="en-US" dirty="0"/>
              <a:t>countries and regions most at risk from resource-related multiple, </a:t>
            </a:r>
            <a:r>
              <a:rPr lang="en-US" dirty="0" smtClean="0"/>
              <a:t>simultaneous.</a:t>
            </a:r>
          </a:p>
          <a:p>
            <a:r>
              <a:rPr lang="en-US" dirty="0" smtClean="0"/>
              <a:t>Crises </a:t>
            </a:r>
            <a:r>
              <a:rPr lang="en-US" dirty="0"/>
              <a:t>are either party to territorial disputes (</a:t>
            </a:r>
            <a:r>
              <a:rPr lang="en-US" dirty="0" err="1"/>
              <a:t>eg</a:t>
            </a:r>
            <a:r>
              <a:rPr lang="en-US" dirty="0"/>
              <a:t> East and South China Sea , Sudan and South Sudan) or are highly dependent on resource exports (</a:t>
            </a:r>
            <a:r>
              <a:rPr lang="en-US" dirty="0" err="1"/>
              <a:t>eg</a:t>
            </a:r>
            <a:r>
              <a:rPr lang="en-US" dirty="0"/>
              <a:t> states in the Persian Gulf and North Africa). </a:t>
            </a:r>
            <a:endParaRPr lang="en-US" dirty="0" smtClean="0"/>
          </a:p>
          <a:p>
            <a:r>
              <a:rPr lang="en-US" dirty="0" smtClean="0"/>
              <a:t>Regional </a:t>
            </a:r>
            <a:r>
              <a:rPr lang="en-US" dirty="0"/>
              <a:t>crisis management mechanisms would go some way to address these risks, by increasing the capacity to handle crises and enabling more meaningful contributions by donors and NGOs. </a:t>
            </a:r>
          </a:p>
        </p:txBody>
      </p:sp>
    </p:spTree>
    <p:extLst>
      <p:ext uri="{BB962C8B-B14F-4D97-AF65-F5344CB8AC3E}">
        <p14:creationId xmlns:p14="http://schemas.microsoft.com/office/powerpoint/2010/main" xmlns="" val="25049980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State and citizen: a changing relationship</a:t>
            </a:r>
            <a:r>
              <a:rPr lang="en-US" b="1" dirty="0" smtClean="0"/>
              <a:t>?</a:t>
            </a:r>
            <a:endParaRPr lang="en-US" dirty="0"/>
          </a:p>
        </p:txBody>
      </p:sp>
      <p:sp>
        <p:nvSpPr>
          <p:cNvPr id="3" name="Content Placeholder 2"/>
          <p:cNvSpPr>
            <a:spLocks noGrp="1"/>
          </p:cNvSpPr>
          <p:nvPr>
            <p:ph idx="1"/>
          </p:nvPr>
        </p:nvSpPr>
        <p:spPr/>
        <p:txBody>
          <a:bodyPr>
            <a:noAutofit/>
          </a:bodyPr>
          <a:lstStyle/>
          <a:p>
            <a:r>
              <a:rPr lang="en-US" sz="2400" dirty="0" smtClean="0"/>
              <a:t>States will need to consider dramatic changes to economic development models if they want to retain the role of main resource provider to citizens. </a:t>
            </a:r>
          </a:p>
          <a:p>
            <a:r>
              <a:rPr lang="en-US" sz="2400" dirty="0" smtClean="0"/>
              <a:t>Current pressure points and competing forces include: </a:t>
            </a:r>
            <a:r>
              <a:rPr lang="en-US" sz="2400" dirty="0" err="1" smtClean="0"/>
              <a:t>globalisation</a:t>
            </a:r>
            <a:r>
              <a:rPr lang="en-US" sz="2400" dirty="0" smtClean="0"/>
              <a:t> and social cohesion; costs of global governance; tensions between different resource allocation models; and alliances that transcend state boundaries. </a:t>
            </a:r>
          </a:p>
          <a:p>
            <a:r>
              <a:rPr lang="en-US" sz="2400" dirty="0" smtClean="0"/>
              <a:t>The growth of megacities challenge existing state structures and may gradually displace them. This shift in power, along with the increasing emergence of “</a:t>
            </a:r>
            <a:r>
              <a:rPr lang="en-US" sz="2400" dirty="0" err="1" smtClean="0"/>
              <a:t>netizens</a:t>
            </a:r>
            <a:r>
              <a:rPr lang="en-US" sz="2400" dirty="0" smtClean="0"/>
              <a:t>” could assist to check irresponsible </a:t>
            </a:r>
            <a:r>
              <a:rPr lang="en-US" sz="2400" dirty="0" err="1" smtClean="0"/>
              <a:t>behaviours</a:t>
            </a:r>
            <a:r>
              <a:rPr lang="en-US" sz="2400" dirty="0" smtClean="0"/>
              <a:t> of states and open up the debate about resource management.</a:t>
            </a:r>
            <a:endParaRPr lang="en-US" sz="2400" dirty="0"/>
          </a:p>
        </p:txBody>
      </p:sp>
    </p:spTree>
    <p:extLst>
      <p:ext uri="{BB962C8B-B14F-4D97-AF65-F5344CB8AC3E}">
        <p14:creationId xmlns:p14="http://schemas.microsoft.com/office/powerpoint/2010/main" xmlns="" val="26883357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State and citizen: a changing relationship?</a:t>
            </a:r>
            <a:endParaRPr lang="en-US" dirty="0"/>
          </a:p>
        </p:txBody>
      </p:sp>
      <p:sp>
        <p:nvSpPr>
          <p:cNvPr id="3" name="Content Placeholder 2"/>
          <p:cNvSpPr>
            <a:spLocks noGrp="1"/>
          </p:cNvSpPr>
          <p:nvPr>
            <p:ph idx="1"/>
          </p:nvPr>
        </p:nvSpPr>
        <p:spPr/>
        <p:txBody>
          <a:bodyPr>
            <a:normAutofit/>
          </a:bodyPr>
          <a:lstStyle/>
          <a:p>
            <a:r>
              <a:rPr lang="en-US" sz="3600" dirty="0" smtClean="0"/>
              <a:t>Citizens </a:t>
            </a:r>
            <a:r>
              <a:rPr lang="en-US" sz="3600" dirty="0"/>
              <a:t>should be informed about the way in which the state manages global </a:t>
            </a:r>
            <a:r>
              <a:rPr lang="en-US" sz="3600" dirty="0" smtClean="0"/>
              <a:t>resource competition </a:t>
            </a:r>
            <a:r>
              <a:rPr lang="en-US" sz="3600" dirty="0"/>
              <a:t>and the local impact. </a:t>
            </a:r>
            <a:endParaRPr lang="en-US" sz="3600" dirty="0" smtClean="0"/>
          </a:p>
          <a:p>
            <a:r>
              <a:rPr lang="en-US" sz="3600" dirty="0" smtClean="0"/>
              <a:t>Greater </a:t>
            </a:r>
            <a:r>
              <a:rPr lang="en-US" sz="3600" dirty="0"/>
              <a:t>transparency and accountability would lead to more equitable access to resources and could do much to maintain the legitimacy of the state</a:t>
            </a:r>
            <a:r>
              <a:rPr lang="en-US" sz="3600" dirty="0" smtClean="0"/>
              <a:t>.</a:t>
            </a:r>
            <a:r>
              <a:rPr lang="en-US" sz="3600" dirty="0"/>
              <a:t>	</a:t>
            </a:r>
          </a:p>
          <a:p>
            <a:endParaRPr lang="en-US" sz="3600" dirty="0"/>
          </a:p>
        </p:txBody>
      </p:sp>
    </p:spTree>
    <p:extLst>
      <p:ext uri="{BB962C8B-B14F-4D97-AF65-F5344CB8AC3E}">
        <p14:creationId xmlns:p14="http://schemas.microsoft.com/office/powerpoint/2010/main" xmlns="" val="1363799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Global trade in resources: ensuring freedom, efficiency and </a:t>
            </a:r>
            <a:r>
              <a:rPr lang="en-US" b="1" dirty="0" smtClean="0"/>
              <a:t>transparency</a:t>
            </a:r>
            <a:endParaRPr lang="en-US" dirty="0"/>
          </a:p>
        </p:txBody>
      </p:sp>
      <p:sp>
        <p:nvSpPr>
          <p:cNvPr id="3" name="Content Placeholder 2"/>
          <p:cNvSpPr>
            <a:spLocks noGrp="1"/>
          </p:cNvSpPr>
          <p:nvPr>
            <p:ph idx="1"/>
          </p:nvPr>
        </p:nvSpPr>
        <p:spPr/>
        <p:txBody>
          <a:bodyPr>
            <a:normAutofit fontScale="92500" lnSpcReduction="20000"/>
          </a:bodyPr>
          <a:lstStyle/>
          <a:p>
            <a:r>
              <a:rPr lang="en-US" sz="3200" dirty="0" smtClean="0"/>
              <a:t>The </a:t>
            </a:r>
            <a:r>
              <a:rPr lang="en-US" sz="3200" dirty="0"/>
              <a:t>global market is the best means to ensure the sustainability of resource </a:t>
            </a:r>
            <a:r>
              <a:rPr lang="en-US" sz="3200" dirty="0" smtClean="0"/>
              <a:t>availability, providing </a:t>
            </a:r>
            <a:r>
              <a:rPr lang="en-US" sz="3200" dirty="0"/>
              <a:t>it is built on a normative framework including transparency, fairness and democratic </a:t>
            </a:r>
            <a:r>
              <a:rPr lang="en-US" sz="3200" dirty="0" smtClean="0"/>
              <a:t>principles.</a:t>
            </a:r>
          </a:p>
          <a:p>
            <a:r>
              <a:rPr lang="en-US" sz="3200" dirty="0" smtClean="0"/>
              <a:t>It </a:t>
            </a:r>
            <a:r>
              <a:rPr lang="en-US" sz="3200" dirty="0"/>
              <a:t>should ensure the participation of all actors and establish a risk assessment system so as to create rapid response capability. </a:t>
            </a:r>
            <a:endParaRPr lang="en-US" sz="3200" dirty="0" smtClean="0"/>
          </a:p>
          <a:p>
            <a:r>
              <a:rPr lang="en-US" sz="3200" dirty="0" smtClean="0"/>
              <a:t>Better </a:t>
            </a:r>
            <a:r>
              <a:rPr lang="en-US" sz="3200" dirty="0"/>
              <a:t>information and enhanced cooperation among states would be needed to achieve this ideal global market. 	</a:t>
            </a:r>
          </a:p>
          <a:p>
            <a:endParaRPr lang="en-US" sz="3200" dirty="0"/>
          </a:p>
        </p:txBody>
      </p:sp>
    </p:spTree>
    <p:extLst>
      <p:ext uri="{BB962C8B-B14F-4D97-AF65-F5344CB8AC3E}">
        <p14:creationId xmlns:p14="http://schemas.microsoft.com/office/powerpoint/2010/main" xmlns="" val="13780824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New models of engagement: power dynamics in the context of balancing resources </a:t>
            </a:r>
            <a:r>
              <a:rPr lang="en-US" dirty="0"/>
              <a:t>	</a:t>
            </a:r>
          </a:p>
        </p:txBody>
      </p:sp>
      <p:sp>
        <p:nvSpPr>
          <p:cNvPr id="3" name="Content Placeholder 2"/>
          <p:cNvSpPr>
            <a:spLocks noGrp="1"/>
          </p:cNvSpPr>
          <p:nvPr>
            <p:ph idx="1"/>
          </p:nvPr>
        </p:nvSpPr>
        <p:spPr/>
        <p:txBody>
          <a:bodyPr>
            <a:normAutofit fontScale="92500" lnSpcReduction="10000"/>
          </a:bodyPr>
          <a:lstStyle/>
          <a:p>
            <a:r>
              <a:rPr lang="en-US" dirty="0" smtClean="0"/>
              <a:t>A </a:t>
            </a:r>
            <a:r>
              <a:rPr lang="en-US" dirty="0"/>
              <a:t>key question for the 21st century: how can states achieve effective and equitable </a:t>
            </a:r>
            <a:r>
              <a:rPr lang="en-US" dirty="0" smtClean="0"/>
              <a:t>global </a:t>
            </a:r>
            <a:r>
              <a:rPr lang="en-US" dirty="0"/>
              <a:t>governance? The United Nations and non-governmental </a:t>
            </a:r>
            <a:r>
              <a:rPr lang="en-US" dirty="0" smtClean="0"/>
              <a:t>organizations </a:t>
            </a:r>
            <a:r>
              <a:rPr lang="en-US" dirty="0"/>
              <a:t>can play a significant role but there are limitations. In contrast, nation states are still the dominant actors. </a:t>
            </a:r>
            <a:endParaRPr lang="en-US" dirty="0" smtClean="0"/>
          </a:p>
          <a:p>
            <a:r>
              <a:rPr lang="en-US" dirty="0" smtClean="0"/>
              <a:t>A </a:t>
            </a:r>
            <a:r>
              <a:rPr lang="en-US" dirty="0"/>
              <a:t>new type of global governance regime could be established to balance resource </a:t>
            </a:r>
            <a:r>
              <a:rPr lang="en-US" dirty="0" smtClean="0"/>
              <a:t>supply </a:t>
            </a:r>
            <a:r>
              <a:rPr lang="en-US" dirty="0"/>
              <a:t>and demand among sovereign states. This would require a revision of the UN system, in particular an expansion of the mandate of the Security Council (UNSC) to include non-traditional security issues, such as food security, energy security and climate change. It would benefit from greater NGO input to the resolution-making process</a:t>
            </a:r>
            <a:r>
              <a:rPr lang="en-US" dirty="0" smtClean="0"/>
              <a:t>.</a:t>
            </a:r>
            <a:endParaRPr lang="en-US" dirty="0"/>
          </a:p>
        </p:txBody>
      </p:sp>
    </p:spTree>
    <p:extLst>
      <p:ext uri="{BB962C8B-B14F-4D97-AF65-F5344CB8AC3E}">
        <p14:creationId xmlns:p14="http://schemas.microsoft.com/office/powerpoint/2010/main" xmlns="" val="4098879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models of engagement: power dynamics in the context of balancing resources </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NGOs</a:t>
            </a:r>
            <a:r>
              <a:rPr lang="en-US" dirty="0"/>
              <a:t>, particularly special interest or lobby groups, play an active role in influencing </a:t>
            </a:r>
            <a:r>
              <a:rPr lang="en-US" dirty="0" smtClean="0"/>
              <a:t>governments</a:t>
            </a:r>
            <a:r>
              <a:rPr lang="en-US" dirty="0"/>
              <a:t>’ decisions on resource governance, for example on climate change. They often have in-depth knowledge of the subject. However, many of them lack the capacity and secure funding base necessary to ensure a sustainable and long-term input. They may also be seen to lack legitimacy in some circles. </a:t>
            </a:r>
          </a:p>
          <a:p>
            <a:r>
              <a:rPr lang="en-US" dirty="0"/>
              <a:t>The governance of resources at a global level could be strengthened by ensuring </a:t>
            </a:r>
            <a:r>
              <a:rPr lang="en-US" dirty="0" smtClean="0"/>
              <a:t>greater </a:t>
            </a:r>
            <a:r>
              <a:rPr lang="en-US" dirty="0"/>
              <a:t>co-operation between the existing institutions, both governmental and non-governmental. Supporting the evolution and development of existing bodies is preferable to the creation of new institutions or agencies</a:t>
            </a:r>
            <a:r>
              <a:rPr lang="en-US" dirty="0" smtClean="0"/>
              <a:t>.</a:t>
            </a:r>
            <a:endParaRPr lang="en-US" dirty="0"/>
          </a:p>
          <a:p>
            <a:endParaRPr lang="en-US" dirty="0"/>
          </a:p>
        </p:txBody>
      </p:sp>
    </p:spTree>
    <p:extLst>
      <p:ext uri="{BB962C8B-B14F-4D97-AF65-F5344CB8AC3E}">
        <p14:creationId xmlns:p14="http://schemas.microsoft.com/office/powerpoint/2010/main" xmlns="" val="3748443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Winners and </a:t>
            </a:r>
            <a:r>
              <a:rPr lang="en-US" b="1" dirty="0" smtClean="0"/>
              <a:t>losers</a:t>
            </a:r>
            <a:endParaRPr lang="en-US" dirty="0"/>
          </a:p>
        </p:txBody>
      </p:sp>
      <p:sp>
        <p:nvSpPr>
          <p:cNvPr id="3" name="Content Placeholder 2"/>
          <p:cNvSpPr>
            <a:spLocks noGrp="1"/>
          </p:cNvSpPr>
          <p:nvPr>
            <p:ph idx="1"/>
          </p:nvPr>
        </p:nvSpPr>
        <p:spPr/>
        <p:txBody>
          <a:bodyPr>
            <a:normAutofit fontScale="92500"/>
          </a:bodyPr>
          <a:lstStyle/>
          <a:p>
            <a:r>
              <a:rPr lang="en-US" dirty="0" smtClean="0"/>
              <a:t>What </a:t>
            </a:r>
            <a:r>
              <a:rPr lang="en-US" dirty="0"/>
              <a:t>are the characteristics/attributes of “winners” and “losers” in terms of resources? </a:t>
            </a:r>
          </a:p>
          <a:p>
            <a:r>
              <a:rPr lang="en-US" dirty="0" smtClean="0"/>
              <a:t>Winners </a:t>
            </a:r>
            <a:r>
              <a:rPr lang="en-US" dirty="0"/>
              <a:t>are endowed with resources, </a:t>
            </a:r>
            <a:r>
              <a:rPr lang="en-US" dirty="0" err="1"/>
              <a:t>eg</a:t>
            </a:r>
            <a:r>
              <a:rPr lang="en-US" dirty="0"/>
              <a:t> oil, gas and some precious minerals. They are self-sufficient and have stable societies allowing them to manage their resources strategically, ensuring supplies are resilient and secure and distributed in an equitable way. </a:t>
            </a:r>
            <a:endParaRPr lang="en-US" dirty="0" smtClean="0"/>
          </a:p>
          <a:p>
            <a:r>
              <a:rPr lang="en-US" dirty="0" smtClean="0"/>
              <a:t>In </a:t>
            </a:r>
            <a:r>
              <a:rPr lang="en-US" dirty="0"/>
              <a:t>stark contrast, losers are victims of the “Dutch disease” or the resource curse - the damaging effect on an economy as a result of the rapid exploitation and export of natural resources</a:t>
            </a:r>
            <a:r>
              <a:rPr lang="en-US" dirty="0" smtClean="0"/>
              <a:t>.</a:t>
            </a:r>
            <a:endParaRPr lang="en-US" dirty="0"/>
          </a:p>
          <a:p>
            <a:endParaRPr lang="en-US" dirty="0"/>
          </a:p>
        </p:txBody>
      </p:sp>
    </p:spTree>
    <p:extLst>
      <p:ext uri="{BB962C8B-B14F-4D97-AF65-F5344CB8AC3E}">
        <p14:creationId xmlns:p14="http://schemas.microsoft.com/office/powerpoint/2010/main" xmlns="" val="512259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Winners and losers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barriers that prevent losers from becoming winners are multiple. They could </a:t>
            </a:r>
            <a:r>
              <a:rPr lang="en-US" dirty="0" smtClean="0"/>
              <a:t>include </a:t>
            </a:r>
            <a:r>
              <a:rPr lang="en-US" dirty="0"/>
              <a:t>geographical factors, an absence of strong aspiration, or limited strategic ability to change status. There may also be counter-productive influences from winners who want to retain the status quo. </a:t>
            </a:r>
          </a:p>
          <a:p>
            <a:r>
              <a:rPr lang="en-US" dirty="0" smtClean="0"/>
              <a:t>One </a:t>
            </a:r>
            <a:r>
              <a:rPr lang="en-US" dirty="0"/>
              <a:t>remedy could be a non-zero sum approach to resource security. Individual </a:t>
            </a:r>
            <a:r>
              <a:rPr lang="en-US" dirty="0" smtClean="0"/>
              <a:t>states could </a:t>
            </a:r>
            <a:r>
              <a:rPr lang="en-US" dirty="0"/>
              <a:t>take collaborative action to establish a regulatory system through resilient approaches. This system should be transparent. The tools to encourage losers to become winners should be “carrots” rather than “sticks</a:t>
            </a:r>
            <a:r>
              <a:rPr lang="en-US" dirty="0" smtClean="0"/>
              <a:t>”.</a:t>
            </a:r>
            <a:r>
              <a:rPr lang="en-US" dirty="0"/>
              <a:t>	</a:t>
            </a:r>
          </a:p>
          <a:p>
            <a:endParaRPr lang="en-US" dirty="0"/>
          </a:p>
          <a:p>
            <a:endParaRPr lang="en-US" dirty="0"/>
          </a:p>
        </p:txBody>
      </p:sp>
    </p:spTree>
    <p:extLst>
      <p:ext uri="{BB962C8B-B14F-4D97-AF65-F5344CB8AC3E}">
        <p14:creationId xmlns:p14="http://schemas.microsoft.com/office/powerpoint/2010/main" xmlns="" val="4098806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State </a:t>
            </a:r>
            <a:r>
              <a:rPr lang="en-US" b="1" dirty="0" smtClean="0"/>
              <a:t>responsiveness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Megacities </a:t>
            </a:r>
            <a:r>
              <a:rPr lang="en-US" dirty="0"/>
              <a:t>could share information about challenges and solutions. Cooperation between mayors of these megacities would assist to generate top-down measures and improve the access of citizens to resources. </a:t>
            </a:r>
          </a:p>
          <a:p>
            <a:r>
              <a:rPr lang="en-US" dirty="0" smtClean="0"/>
              <a:t>Integrate </a:t>
            </a:r>
            <a:r>
              <a:rPr lang="en-US" dirty="0"/>
              <a:t>actors from multiple social/political levels into the policy-making process. This would create pressure for accountability from the grassroots. </a:t>
            </a:r>
          </a:p>
          <a:p>
            <a:r>
              <a:rPr lang="en-US" dirty="0" smtClean="0"/>
              <a:t>Highlight </a:t>
            </a:r>
            <a:r>
              <a:rPr lang="en-US" dirty="0"/>
              <a:t>the responsibility of civil servants to devise mechanisms to ensure sufficient resources. For example, introduce the model of a “traffic lights system” - especially for food and water. (This is currently used in the UK to show nutritional value on food packaging</a:t>
            </a:r>
            <a:r>
              <a:rPr lang="en-US" dirty="0" smtClean="0"/>
              <a:t>).</a:t>
            </a:r>
          </a:p>
          <a:p>
            <a:r>
              <a:rPr lang="en-US" dirty="0" smtClean="0"/>
              <a:t>Establish </a:t>
            </a:r>
            <a:r>
              <a:rPr lang="en-US" dirty="0"/>
              <a:t>a social voting regime, in which a referendum could take place every 4 years on resource governance</a:t>
            </a:r>
            <a:r>
              <a:rPr lang="en-US" dirty="0" smtClean="0"/>
              <a:t>.</a:t>
            </a:r>
            <a:endParaRPr lang="en-US" dirty="0"/>
          </a:p>
        </p:txBody>
      </p:sp>
    </p:spTree>
    <p:extLst>
      <p:ext uri="{BB962C8B-B14F-4D97-AF65-F5344CB8AC3E}">
        <p14:creationId xmlns:p14="http://schemas.microsoft.com/office/powerpoint/2010/main" xmlns="" val="1772565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Redefining economic growth</a:t>
            </a:r>
            <a:r>
              <a:rPr lang="en-US" b="1"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Gross </a:t>
            </a:r>
            <a:r>
              <a:rPr lang="en-US" dirty="0"/>
              <a:t>Domestic Product (GDP) is broadly accepted as the indicator by which to </a:t>
            </a:r>
            <a:r>
              <a:rPr lang="en-US" dirty="0" smtClean="0"/>
              <a:t>evaluate </a:t>
            </a:r>
            <a:r>
              <a:rPr lang="en-US" dirty="0"/>
              <a:t>the economic growth of countries. However, there are other factors that can provide insights into the potential for growth or otherwise: </a:t>
            </a:r>
          </a:p>
          <a:p>
            <a:pPr lvl="1"/>
            <a:r>
              <a:rPr lang="en-US" dirty="0" smtClean="0"/>
              <a:t>The </a:t>
            </a:r>
            <a:r>
              <a:rPr lang="en-US" dirty="0"/>
              <a:t>nature of human </a:t>
            </a:r>
            <a:r>
              <a:rPr lang="en-US" dirty="0" err="1"/>
              <a:t>behaviour</a:t>
            </a:r>
            <a:r>
              <a:rPr lang="en-US" dirty="0"/>
              <a:t>. For example, the Fukushima disaster in 2011 prompted many countries to re-consider their reliance on nuclear energy. </a:t>
            </a:r>
          </a:p>
          <a:p>
            <a:pPr lvl="1"/>
            <a:r>
              <a:rPr lang="en-US" dirty="0" smtClean="0"/>
              <a:t>The </a:t>
            </a:r>
            <a:r>
              <a:rPr lang="en-US" dirty="0"/>
              <a:t>potential to re-define a new economy-rather than a high-carbon economy, a new economy could be </a:t>
            </a:r>
            <a:r>
              <a:rPr lang="en-US" dirty="0" err="1"/>
              <a:t>characterised</a:t>
            </a:r>
            <a:r>
              <a:rPr lang="en-US" dirty="0"/>
              <a:t> as green and low-carbon. </a:t>
            </a:r>
          </a:p>
          <a:p>
            <a:pPr lvl="1"/>
            <a:r>
              <a:rPr lang="en-US" dirty="0" smtClean="0"/>
              <a:t>The </a:t>
            </a:r>
            <a:r>
              <a:rPr lang="en-US" dirty="0"/>
              <a:t>role of the middle class in growing a country’s economy. For instance, in China, the emergence of the middle class has stimulated change. </a:t>
            </a:r>
          </a:p>
          <a:p>
            <a:pPr lvl="1"/>
            <a:r>
              <a:rPr lang="en-US" dirty="0" smtClean="0"/>
              <a:t>Technological </a:t>
            </a:r>
            <a:r>
              <a:rPr lang="en-US" dirty="0"/>
              <a:t>developments that enable more efficient growth. </a:t>
            </a:r>
          </a:p>
          <a:p>
            <a:pPr lvl="1"/>
            <a:r>
              <a:rPr lang="en-US" dirty="0" smtClean="0"/>
              <a:t>Balance </a:t>
            </a:r>
            <a:r>
              <a:rPr lang="en-US" dirty="0"/>
              <a:t>within the economy between manufacture and non-manufacturing </a:t>
            </a:r>
            <a:r>
              <a:rPr lang="en-US" dirty="0" smtClean="0"/>
              <a:t>industry</a:t>
            </a:r>
            <a:r>
              <a:rPr lang="en-US" dirty="0"/>
              <a:t>.	</a:t>
            </a:r>
          </a:p>
          <a:p>
            <a:endParaRPr lang="en-US" dirty="0"/>
          </a:p>
        </p:txBody>
      </p:sp>
    </p:spTree>
    <p:extLst>
      <p:ext uri="{BB962C8B-B14F-4D97-AF65-F5344CB8AC3E}">
        <p14:creationId xmlns:p14="http://schemas.microsoft.com/office/powerpoint/2010/main" xmlns="" val="42482075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Interconnectivity: perceptions and actions for future resource security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a:t>inter-connection between resources such as oil, gas, food and fisheries require </a:t>
            </a:r>
            <a:r>
              <a:rPr lang="en-US" dirty="0" smtClean="0"/>
              <a:t>a systematic </a:t>
            </a:r>
            <a:r>
              <a:rPr lang="en-US" dirty="0"/>
              <a:t>approach in order to develop policy and address their relative scarcity. However, at the international level, resource security is not addressed at, </a:t>
            </a:r>
            <a:r>
              <a:rPr lang="en-US" dirty="0" err="1"/>
              <a:t>eg</a:t>
            </a:r>
            <a:r>
              <a:rPr lang="en-US" dirty="0"/>
              <a:t> the UN Security Council and nationally, governments and the private sector have not collaborated efficiently to address scarcity. </a:t>
            </a:r>
          </a:p>
          <a:p>
            <a:r>
              <a:rPr lang="en-US" dirty="0" smtClean="0"/>
              <a:t>An </a:t>
            </a:r>
            <a:r>
              <a:rPr lang="en-US" dirty="0"/>
              <a:t>understanding of the disconnect between the private and public sector could lead to </a:t>
            </a:r>
            <a:r>
              <a:rPr lang="en-US" dirty="0" smtClean="0"/>
              <a:t>more </a:t>
            </a:r>
            <a:r>
              <a:rPr lang="en-US" dirty="0"/>
              <a:t>effective public-private sector partnerships in the future. This is challenging but could be assisted by an institutional approach with, </a:t>
            </a:r>
            <a:r>
              <a:rPr lang="en-US" dirty="0" err="1"/>
              <a:t>eg</a:t>
            </a:r>
            <a:r>
              <a:rPr lang="en-US" dirty="0"/>
              <a:t> regular expert meetings prompting international action to address problems such as rising food prices</a:t>
            </a:r>
            <a:r>
              <a:rPr lang="en-US" dirty="0" smtClean="0"/>
              <a:t>.</a:t>
            </a:r>
            <a:endParaRPr lang="en-US" dirty="0"/>
          </a:p>
          <a:p>
            <a:pPr marL="0" indent="0">
              <a:buNone/>
            </a:pPr>
            <a:endParaRPr lang="en-US" dirty="0"/>
          </a:p>
          <a:p>
            <a:endParaRPr lang="en-US" dirty="0"/>
          </a:p>
        </p:txBody>
      </p:sp>
    </p:spTree>
    <p:extLst>
      <p:ext uri="{BB962C8B-B14F-4D97-AF65-F5344CB8AC3E}">
        <p14:creationId xmlns:p14="http://schemas.microsoft.com/office/powerpoint/2010/main" xmlns="" val="39439540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Interconnectivity: perceptions and actions for future resource security </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Resource </a:t>
            </a:r>
            <a:r>
              <a:rPr lang="en-US" sz="3200" dirty="0"/>
              <a:t>scarcity or crises should not be exaggerated. Competition among states </a:t>
            </a:r>
            <a:r>
              <a:rPr lang="en-US" sz="3200" dirty="0" smtClean="0"/>
              <a:t>does </a:t>
            </a:r>
            <a:r>
              <a:rPr lang="en-US" sz="3200" dirty="0"/>
              <a:t>not necessarily lead to conflict or war as long as they highlight the necessity for cooperation to ensure their resource security. </a:t>
            </a:r>
          </a:p>
          <a:p>
            <a:r>
              <a:rPr lang="en-US" sz="3200" dirty="0"/>
              <a:t>Platforms for resource producers and consumers could be established to allow </a:t>
            </a:r>
            <a:r>
              <a:rPr lang="en-US" sz="3200" dirty="0" smtClean="0"/>
              <a:t>collaborative </a:t>
            </a:r>
            <a:r>
              <a:rPr lang="en-US" sz="3200" dirty="0"/>
              <a:t>decision-making on production and consumption. This will help to reduce the resource-related vulnerability faced by both producers and consumers</a:t>
            </a:r>
            <a:r>
              <a:rPr lang="en-US" sz="3200" dirty="0" smtClean="0"/>
              <a:t>.</a:t>
            </a:r>
            <a:endParaRPr lang="en-US" sz="3200" dirty="0"/>
          </a:p>
        </p:txBody>
      </p:sp>
    </p:spTree>
    <p:extLst>
      <p:ext uri="{BB962C8B-B14F-4D97-AF65-F5344CB8AC3E}">
        <p14:creationId xmlns:p14="http://schemas.microsoft.com/office/powerpoint/2010/main" xmlns="" val="1239196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Interconnectivity: perceptions and actions for future resource security </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Resources </a:t>
            </a:r>
            <a:r>
              <a:rPr lang="en-US" sz="3200" dirty="0"/>
              <a:t>should be governed at multiple levels: global, regional, national and </a:t>
            </a:r>
            <a:r>
              <a:rPr lang="en-US" sz="3200" dirty="0" smtClean="0"/>
              <a:t>sub-national</a:t>
            </a:r>
            <a:r>
              <a:rPr lang="en-US" sz="3200" dirty="0"/>
              <a:t>. Strong and effective leadership at different levels would improve the efficiency of resource governance. </a:t>
            </a:r>
          </a:p>
          <a:p>
            <a:r>
              <a:rPr lang="en-US" sz="3200" dirty="0"/>
              <a:t>“Future Studies” could be established at universities as a distinct field of study to </a:t>
            </a:r>
            <a:r>
              <a:rPr lang="en-US" sz="3200" dirty="0" smtClean="0"/>
              <a:t>promote </a:t>
            </a:r>
            <a:r>
              <a:rPr lang="en-US" sz="3200" dirty="0"/>
              <a:t>and inform long-term strategic thinking in governments and in the private sector, particularly with regard to resource security</a:t>
            </a:r>
            <a:r>
              <a:rPr lang="en-US" sz="3200" dirty="0" smtClean="0"/>
              <a:t>.</a:t>
            </a:r>
            <a:endParaRPr lang="en-US" sz="3200" dirty="0"/>
          </a:p>
        </p:txBody>
      </p:sp>
    </p:spTree>
    <p:extLst>
      <p:ext uri="{BB962C8B-B14F-4D97-AF65-F5344CB8AC3E}">
        <p14:creationId xmlns:p14="http://schemas.microsoft.com/office/powerpoint/2010/main" xmlns="" val="27973148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Interconnectivity: perceptions and actions for future resource security </a:t>
            </a:r>
            <a:endParaRPr lang="en-US" dirty="0"/>
          </a:p>
        </p:txBody>
      </p:sp>
      <p:sp>
        <p:nvSpPr>
          <p:cNvPr id="3" name="Content Placeholder 2"/>
          <p:cNvSpPr>
            <a:spLocks noGrp="1"/>
          </p:cNvSpPr>
          <p:nvPr>
            <p:ph idx="1"/>
          </p:nvPr>
        </p:nvSpPr>
        <p:spPr/>
        <p:txBody>
          <a:bodyPr>
            <a:normAutofit lnSpcReduction="10000"/>
          </a:bodyPr>
          <a:lstStyle/>
          <a:p>
            <a:r>
              <a:rPr lang="en-US" sz="3200" dirty="0" smtClean="0"/>
              <a:t>A </a:t>
            </a:r>
            <a:r>
              <a:rPr lang="en-US" sz="3200" dirty="0"/>
              <a:t>“Global Integrated Security (GIS)” initiative for resource security could be developed. </a:t>
            </a:r>
            <a:r>
              <a:rPr lang="en-US" sz="3200" dirty="0" smtClean="0"/>
              <a:t>This </a:t>
            </a:r>
            <a:r>
              <a:rPr lang="en-US" sz="3200" dirty="0"/>
              <a:t>would require all stakeholders to collaborate in responding to challenges; conduct timely resource evaluations and early forecasts and warnings at world and state levels; promote dialogue, discussions and policy consultations; and achieve robust information and knowledge sharing towards transparency in resource security. </a:t>
            </a:r>
          </a:p>
          <a:p>
            <a:endParaRPr lang="en-US" sz="3200" dirty="0"/>
          </a:p>
        </p:txBody>
      </p:sp>
    </p:spTree>
    <p:extLst>
      <p:ext uri="{BB962C8B-B14F-4D97-AF65-F5344CB8AC3E}">
        <p14:creationId xmlns:p14="http://schemas.microsoft.com/office/powerpoint/2010/main" xmlns="" val="2112293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a:t>
            </a:r>
            <a:endParaRPr lang="en-US" dirty="0"/>
          </a:p>
        </p:txBody>
      </p:sp>
      <p:sp>
        <p:nvSpPr>
          <p:cNvPr id="3" name="Content Placeholder 2"/>
          <p:cNvSpPr>
            <a:spLocks noGrp="1"/>
          </p:cNvSpPr>
          <p:nvPr>
            <p:ph idx="1"/>
          </p:nvPr>
        </p:nvSpPr>
        <p:spPr/>
        <p:txBody>
          <a:bodyPr/>
          <a:lstStyle/>
          <a:p>
            <a:r>
              <a:rPr lang="en-US" dirty="0" smtClean="0"/>
              <a:t>Problem Solving</a:t>
            </a:r>
          </a:p>
          <a:p>
            <a:r>
              <a:rPr lang="en-US" dirty="0" smtClean="0"/>
              <a:t>Decision Making</a:t>
            </a:r>
            <a:endParaRPr lang="en-US" dirty="0"/>
          </a:p>
        </p:txBody>
      </p:sp>
    </p:spTree>
    <p:extLst>
      <p:ext uri="{BB962C8B-B14F-4D97-AF65-F5344CB8AC3E}">
        <p14:creationId xmlns:p14="http://schemas.microsoft.com/office/powerpoint/2010/main" xmlns="" val="17307587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1877</Words>
  <Application>Microsoft Office PowerPoint</Application>
  <PresentationFormat>On-screen Show (4:3)</PresentationFormat>
  <Paragraphs>92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09 NATURAL RESOURCE PLANNING AND MANAGEMENT</vt:lpstr>
      <vt:lpstr>Recap Lecture 08</vt:lpstr>
      <vt:lpstr>A new model  </vt:lpstr>
      <vt:lpstr>Technological innovations </vt:lpstr>
      <vt:lpstr>Technological innovations </vt:lpstr>
      <vt:lpstr>Technological innovations </vt:lpstr>
      <vt:lpstr>Technological Gap</vt:lpstr>
      <vt:lpstr>Multiple, simultaneous crises: donor and NGO capacity to respond</vt:lpstr>
      <vt:lpstr>State and citizen: a changing relationship?</vt:lpstr>
      <vt:lpstr>State and citizen: a changing relationship?</vt:lpstr>
      <vt:lpstr>Global trade in resources: ensuring freedom, efficiency and transparency</vt:lpstr>
      <vt:lpstr>New models of engagement: power dynamics in the context of balancing resources  </vt:lpstr>
      <vt:lpstr>New models of engagement: power dynamics in the context of balancing resources  </vt:lpstr>
      <vt:lpstr>Winners and losers</vt:lpstr>
      <vt:lpstr>Winners and losers</vt:lpstr>
      <vt:lpstr>State responsiveness</vt:lpstr>
      <vt:lpstr>Redefining economic growth?</vt:lpstr>
      <vt:lpstr>Interconnectivity: perceptions and actions for future resource security </vt:lpstr>
      <vt:lpstr>Interconnectivity: perceptions and actions for future resource security </vt:lpstr>
      <vt:lpstr>Interconnectivity: perceptions and actions for future resource security </vt:lpstr>
      <vt:lpstr>Interconnectivity: perceptions and actions for future resource security </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09 NATURAL RESOURCE PLANNING AND MANAGEMENT</dc:title>
  <dc:creator>Salman</dc:creator>
  <cp:lastModifiedBy>NTS</cp:lastModifiedBy>
  <cp:revision>13</cp:revision>
  <dcterms:created xsi:type="dcterms:W3CDTF">2014-06-12T01:23:30Z</dcterms:created>
  <dcterms:modified xsi:type="dcterms:W3CDTF">2014-06-12T12:37:35Z</dcterms:modified>
</cp:coreProperties>
</file>