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2076BA-7578-46AA-9B31-276A2AAD44E8}"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84275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076BA-7578-46AA-9B31-276A2AAD44E8}"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788992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2076BA-7578-46AA-9B31-276A2AAD44E8}"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3682143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2076BA-7578-46AA-9B31-276A2AAD44E8}"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302602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2076BA-7578-46AA-9B31-276A2AAD44E8}" type="datetimeFigureOut">
              <a:rPr lang="en-US" smtClean="0"/>
              <a:pPr/>
              <a:t>6/5/2014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1962757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2076BA-7578-46AA-9B31-276A2AAD44E8}" type="datetimeFigureOut">
              <a:rPr lang="en-US" smtClean="0"/>
              <a:pPr/>
              <a:t>6/5/2014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3536196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2076BA-7578-46AA-9B31-276A2AAD44E8}" type="datetimeFigureOut">
              <a:rPr lang="en-US" smtClean="0"/>
              <a:pPr/>
              <a:t>6/5/2014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355991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2076BA-7578-46AA-9B31-276A2AAD44E8}"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420356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2076BA-7578-46AA-9B31-276A2AAD44E8}"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2692417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076BA-7578-46AA-9B31-276A2AAD44E8}"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3848941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076BA-7578-46AA-9B31-276A2AAD44E8}"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2276297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2076BA-7578-46AA-9B31-276A2AAD44E8}" type="datetimeFigureOut">
              <a:rPr lang="en-US" smtClean="0"/>
              <a:pPr/>
              <a:t>6/5/2014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A71736-51BD-4EE6-AA10-21668ABC0B43}" type="slidenum">
              <a:rPr lang="en-US" smtClean="0"/>
              <a:pPr/>
              <a:t>‹#›</a:t>
            </a:fld>
            <a:endParaRPr lang="en-US"/>
          </a:p>
        </p:txBody>
      </p:sp>
    </p:spTree>
    <p:extLst>
      <p:ext uri="{BB962C8B-B14F-4D97-AF65-F5344CB8AC3E}">
        <p14:creationId xmlns:p14="http://schemas.microsoft.com/office/powerpoint/2010/main" xmlns="" val="2924859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08</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27472065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Recap Lecture 07</a:t>
            </a:r>
            <a:endParaRPr lang="en-US" sz="5400" b="1" dirty="0"/>
          </a:p>
        </p:txBody>
      </p:sp>
      <p:sp>
        <p:nvSpPr>
          <p:cNvPr id="3" name="Content Placeholder 2"/>
          <p:cNvSpPr>
            <a:spLocks noGrp="1"/>
          </p:cNvSpPr>
          <p:nvPr>
            <p:ph idx="1"/>
          </p:nvPr>
        </p:nvSpPr>
        <p:spPr/>
        <p:txBody>
          <a:bodyPr/>
          <a:lstStyle/>
          <a:p>
            <a:r>
              <a:rPr lang="en-AU" sz="3600" dirty="0" smtClean="0">
                <a:cs typeface="Times New Roman" panose="02020603050405020304" pitchFamily="18" charset="0"/>
              </a:rPr>
              <a:t>Emerging Trends in Natural Resource </a:t>
            </a:r>
            <a:r>
              <a:rPr lang="en-AU" sz="3600" dirty="0" smtClean="0">
                <a:cs typeface="Times New Roman" panose="02020603050405020304" pitchFamily="18" charset="0"/>
              </a:rPr>
              <a:t>Management</a:t>
            </a:r>
          </a:p>
          <a:p>
            <a:r>
              <a:rPr lang="en-US" sz="3600" dirty="0" smtClean="0"/>
              <a:t>Challenges</a:t>
            </a:r>
          </a:p>
          <a:p>
            <a:r>
              <a:rPr lang="en-AU" sz="3600" dirty="0" smtClean="0"/>
              <a:t>Why/How NRM has </a:t>
            </a:r>
            <a:r>
              <a:rPr lang="en-AU" sz="3600" dirty="0" smtClean="0"/>
              <a:t>changed</a:t>
            </a:r>
          </a:p>
          <a:p>
            <a:r>
              <a:rPr lang="en-AU" sz="3600" dirty="0" smtClean="0"/>
              <a:t>Regionalisation</a:t>
            </a:r>
          </a:p>
          <a:p>
            <a:r>
              <a:rPr lang="en-AU" sz="3600" dirty="0" smtClean="0"/>
              <a:t>Market approaches</a:t>
            </a:r>
          </a:p>
          <a:p>
            <a:r>
              <a:rPr lang="en-AU" sz="3600" dirty="0" smtClean="0"/>
              <a:t>Co-regulation </a:t>
            </a:r>
            <a:r>
              <a:rPr lang="en-AU" sz="3600" dirty="0" smtClean="0"/>
              <a:t>(Environmental Management Systems)</a:t>
            </a:r>
          </a:p>
          <a:p>
            <a:endParaRPr lang="en-AU" i="1" dirty="0" smtClean="0">
              <a:cs typeface="Times New Roman" panose="02020603050405020304" pitchFamily="18" charset="0"/>
            </a:endParaRPr>
          </a:p>
          <a:p>
            <a:endParaRPr lang="en-US" dirty="0"/>
          </a:p>
        </p:txBody>
      </p:sp>
    </p:spTree>
    <p:extLst>
      <p:ext uri="{BB962C8B-B14F-4D97-AF65-F5344CB8AC3E}">
        <p14:creationId xmlns:p14="http://schemas.microsoft.com/office/powerpoint/2010/main" xmlns="" val="1235360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Security</a:t>
            </a:r>
            <a:endParaRPr lang="en-US" b="1" dirty="0"/>
          </a:p>
        </p:txBody>
      </p:sp>
      <p:sp>
        <p:nvSpPr>
          <p:cNvPr id="3" name="Content Placeholder 2"/>
          <p:cNvSpPr>
            <a:spLocks noGrp="1"/>
          </p:cNvSpPr>
          <p:nvPr>
            <p:ph idx="1"/>
          </p:nvPr>
        </p:nvSpPr>
        <p:spPr/>
        <p:txBody>
          <a:bodyPr>
            <a:normAutofit/>
          </a:bodyPr>
          <a:lstStyle/>
          <a:p>
            <a:r>
              <a:rPr lang="en-US" dirty="0" smtClean="0"/>
              <a:t>Capacity </a:t>
            </a:r>
            <a:r>
              <a:rPr lang="en-US" dirty="0"/>
              <a:t>to meet fundamental energy and material demands for the socio-economic development of a nation and the daily living conditions of its people. </a:t>
            </a:r>
            <a:endParaRPr lang="en-US" dirty="0" smtClean="0"/>
          </a:p>
          <a:p>
            <a:r>
              <a:rPr lang="en-US" dirty="0" smtClean="0"/>
              <a:t>The </a:t>
            </a:r>
            <a:r>
              <a:rPr lang="en-US" dirty="0"/>
              <a:t>objective is to ensure sufficient amounts, feasible prices, and stable and sustainable supplies. </a:t>
            </a:r>
            <a:endParaRPr lang="en-US" dirty="0" smtClean="0"/>
          </a:p>
          <a:p>
            <a:r>
              <a:rPr lang="en-US" dirty="0" smtClean="0"/>
              <a:t>Three </a:t>
            </a:r>
            <a:r>
              <a:rPr lang="en-US" dirty="0"/>
              <a:t>chains (resource supply, resource value and resource benefit), and </a:t>
            </a:r>
            <a:endParaRPr lang="en-US" dirty="0" smtClean="0"/>
          </a:p>
          <a:p>
            <a:r>
              <a:rPr lang="en-US" dirty="0" smtClean="0"/>
              <a:t>Three </a:t>
            </a:r>
            <a:r>
              <a:rPr lang="en-US" dirty="0"/>
              <a:t>abilities (to control resources, to safeguard security, and to encourage core innovation). </a:t>
            </a:r>
          </a:p>
          <a:p>
            <a:endParaRPr lang="en-US" dirty="0"/>
          </a:p>
        </p:txBody>
      </p:sp>
    </p:spTree>
    <p:extLst>
      <p:ext uri="{BB962C8B-B14F-4D97-AF65-F5344CB8AC3E}">
        <p14:creationId xmlns:p14="http://schemas.microsoft.com/office/powerpoint/2010/main" xmlns="" val="792155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0" u="none" strike="noStrike" baseline="0" dirty="0" smtClean="0"/>
              <a:t>M</a:t>
            </a:r>
            <a:r>
              <a:rPr lang="en-US" b="1" dirty="0" smtClean="0"/>
              <a:t>eeting </a:t>
            </a:r>
            <a:r>
              <a:rPr lang="en-US" b="1" dirty="0"/>
              <a:t>the challenges of </a:t>
            </a:r>
            <a:r>
              <a:rPr lang="en-US" b="1" dirty="0" smtClean="0"/>
              <a:t>Resource Scarcity </a:t>
            </a:r>
            <a:endParaRPr lang="en-US" b="1" dirty="0"/>
          </a:p>
        </p:txBody>
      </p:sp>
      <p:sp>
        <p:nvSpPr>
          <p:cNvPr id="3" name="Content Placeholder 2"/>
          <p:cNvSpPr>
            <a:spLocks noGrp="1"/>
          </p:cNvSpPr>
          <p:nvPr>
            <p:ph idx="1"/>
          </p:nvPr>
        </p:nvSpPr>
        <p:spPr>
          <a:xfrm>
            <a:off x="838200" y="1580927"/>
            <a:ext cx="10515600" cy="4351338"/>
          </a:xfrm>
        </p:spPr>
        <p:txBody>
          <a:bodyPr>
            <a:noAutofit/>
          </a:bodyPr>
          <a:lstStyle/>
          <a:p>
            <a:r>
              <a:rPr lang="en-US" sz="3200" dirty="0" smtClean="0"/>
              <a:t>Innovation</a:t>
            </a:r>
            <a:r>
              <a:rPr lang="en-US" sz="3200" dirty="0"/>
              <a:t>, both technological and institutional. </a:t>
            </a:r>
          </a:p>
          <a:p>
            <a:r>
              <a:rPr lang="en-US" sz="3200" dirty="0" smtClean="0"/>
              <a:t>Enhanced </a:t>
            </a:r>
            <a:r>
              <a:rPr lang="en-US" sz="3200" dirty="0"/>
              <a:t>cooperation among states that could be achieved through the adaptation of existing rules, norms, principles and institutions. </a:t>
            </a:r>
          </a:p>
          <a:p>
            <a:r>
              <a:rPr lang="en-US" sz="3200" dirty="0" smtClean="0"/>
              <a:t>A </a:t>
            </a:r>
            <a:r>
              <a:rPr lang="en-US" sz="3200" dirty="0"/>
              <a:t>global platform through which governments of resource-producing and resource-consuming countries can collaborate to ensure both supply and demand security. This could prove mutually beneficial: the co-dependency and balance of supply and demand being in the interests of both economies leading to a win-win situation. </a:t>
            </a:r>
          </a:p>
        </p:txBody>
      </p:sp>
    </p:spTree>
    <p:extLst>
      <p:ext uri="{BB962C8B-B14F-4D97-AF65-F5344CB8AC3E}">
        <p14:creationId xmlns:p14="http://schemas.microsoft.com/office/powerpoint/2010/main" xmlns="" val="39020256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0" u="none" strike="noStrike" baseline="0" dirty="0" smtClean="0"/>
              <a:t>M</a:t>
            </a:r>
            <a:r>
              <a:rPr lang="en-US" b="1" dirty="0" smtClean="0"/>
              <a:t>eeting the challenges of Resource Scarcity </a:t>
            </a:r>
            <a:endParaRPr lang="en-US" b="1" dirty="0"/>
          </a:p>
        </p:txBody>
      </p:sp>
      <p:sp>
        <p:nvSpPr>
          <p:cNvPr id="3" name="Content Placeholder 2"/>
          <p:cNvSpPr>
            <a:spLocks noGrp="1"/>
          </p:cNvSpPr>
          <p:nvPr>
            <p:ph idx="1"/>
          </p:nvPr>
        </p:nvSpPr>
        <p:spPr/>
        <p:txBody>
          <a:bodyPr>
            <a:noAutofit/>
          </a:bodyPr>
          <a:lstStyle/>
          <a:p>
            <a:r>
              <a:rPr lang="en-US" sz="3200" dirty="0" smtClean="0"/>
              <a:t>A </a:t>
            </a:r>
            <a:r>
              <a:rPr lang="en-US" sz="3200" dirty="0"/>
              <a:t>new diplomacy. This would require the participation of multiple actors, including sovereign states, business, social entrepreneurs, non-governmental </a:t>
            </a:r>
            <a:r>
              <a:rPr lang="en-US" sz="3200" dirty="0" err="1"/>
              <a:t>organisations</a:t>
            </a:r>
            <a:r>
              <a:rPr lang="en-US" sz="3200" dirty="0"/>
              <a:t>, knowledge institutions, internet-based groups and individual citizens. </a:t>
            </a:r>
          </a:p>
          <a:p>
            <a:r>
              <a:rPr lang="en-US" sz="3200" dirty="0" smtClean="0"/>
              <a:t>Responsible </a:t>
            </a:r>
            <a:r>
              <a:rPr lang="en-US" sz="3200" dirty="0"/>
              <a:t>global supply chains that facilitate transformation of resources from resource-producers into finished products delivered to resource-customers. 	</a:t>
            </a:r>
          </a:p>
          <a:p>
            <a:endParaRPr lang="en-US" sz="3200" dirty="0"/>
          </a:p>
        </p:txBody>
      </p:sp>
    </p:spTree>
    <p:extLst>
      <p:ext uri="{BB962C8B-B14F-4D97-AF65-F5344CB8AC3E}">
        <p14:creationId xmlns:p14="http://schemas.microsoft.com/office/powerpoint/2010/main" xmlns="" val="2275045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Meeting the challenges of Resource Scarcity </a:t>
            </a:r>
            <a:endParaRPr lang="en-US" dirty="0"/>
          </a:p>
        </p:txBody>
      </p:sp>
      <p:sp>
        <p:nvSpPr>
          <p:cNvPr id="3" name="Content Placeholder 2"/>
          <p:cNvSpPr>
            <a:spLocks noGrp="1"/>
          </p:cNvSpPr>
          <p:nvPr>
            <p:ph idx="1"/>
          </p:nvPr>
        </p:nvSpPr>
        <p:spPr/>
        <p:txBody>
          <a:bodyPr>
            <a:normAutofit/>
          </a:bodyPr>
          <a:lstStyle/>
          <a:p>
            <a:r>
              <a:rPr lang="en-US" sz="3200" dirty="0" smtClean="0"/>
              <a:t>Establish </a:t>
            </a:r>
            <a:r>
              <a:rPr lang="en-US" sz="3200" dirty="0"/>
              <a:t>buffers for the storage of some resources such as food, oil and gas. This could reduce the risk of some emergencies in resource markets. </a:t>
            </a:r>
          </a:p>
          <a:p>
            <a:r>
              <a:rPr lang="en-US" sz="3200" dirty="0" smtClean="0"/>
              <a:t>Improvements </a:t>
            </a:r>
            <a:r>
              <a:rPr lang="en-US" sz="3200" dirty="0"/>
              <a:t>in the efficiency of resource usage in order to reduce waste. </a:t>
            </a:r>
          </a:p>
          <a:p>
            <a:r>
              <a:rPr lang="en-US" sz="3200" dirty="0" smtClean="0"/>
              <a:t>To </a:t>
            </a:r>
            <a:r>
              <a:rPr lang="en-US" sz="3200" dirty="0"/>
              <a:t>avoid future flashpoints caused by resource insecurity, states should consider de-linking resource issues from other concerns, particularly territorial disputes and geopolitical competition. </a:t>
            </a:r>
          </a:p>
          <a:p>
            <a:endParaRPr lang="en-US" sz="3200" dirty="0"/>
          </a:p>
        </p:txBody>
      </p:sp>
    </p:spTree>
    <p:extLst>
      <p:ext uri="{BB962C8B-B14F-4D97-AF65-F5344CB8AC3E}">
        <p14:creationId xmlns:p14="http://schemas.microsoft.com/office/powerpoint/2010/main" xmlns="" val="3893321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nationalism</a:t>
            </a:r>
            <a:endParaRPr lang="en-US" dirty="0"/>
          </a:p>
        </p:txBody>
      </p:sp>
      <p:sp>
        <p:nvSpPr>
          <p:cNvPr id="3" name="Content Placeholder 2"/>
          <p:cNvSpPr>
            <a:spLocks noGrp="1"/>
          </p:cNvSpPr>
          <p:nvPr>
            <p:ph idx="1"/>
          </p:nvPr>
        </p:nvSpPr>
        <p:spPr>
          <a:xfrm>
            <a:off x="838200" y="1519707"/>
            <a:ext cx="10515600" cy="4657256"/>
          </a:xfrm>
        </p:spPr>
        <p:txBody>
          <a:bodyPr>
            <a:noAutofit/>
          </a:bodyPr>
          <a:lstStyle/>
          <a:p>
            <a:r>
              <a:rPr lang="en-US" dirty="0" smtClean="0"/>
              <a:t>The </a:t>
            </a:r>
            <a:r>
              <a:rPr lang="en-US" dirty="0"/>
              <a:t>distribution of resources among countries is very uneven. For instance, the three </a:t>
            </a:r>
            <a:r>
              <a:rPr lang="en-US" dirty="0" smtClean="0"/>
              <a:t>largest </a:t>
            </a:r>
            <a:r>
              <a:rPr lang="en-US" dirty="0"/>
              <a:t>producers of some 19 resources such as crops, timber, fish and meat, metals, fossil fuels and </a:t>
            </a:r>
            <a:r>
              <a:rPr lang="en-US" dirty="0" err="1"/>
              <a:t>fertilisers</a:t>
            </a:r>
            <a:r>
              <a:rPr lang="en-US" dirty="0"/>
              <a:t> account for an average 56% of global production. </a:t>
            </a:r>
            <a:endParaRPr lang="en-US" dirty="0" smtClean="0"/>
          </a:p>
          <a:p>
            <a:r>
              <a:rPr lang="en-US" dirty="0" smtClean="0"/>
              <a:t>China</a:t>
            </a:r>
            <a:r>
              <a:rPr lang="en-US" dirty="0"/>
              <a:t>, the United States, Australia, the European Union, Brazil, Russia, India and Indonesia are the dominant actors in resource production. </a:t>
            </a:r>
            <a:endParaRPr lang="en-US" dirty="0" smtClean="0"/>
          </a:p>
          <a:p>
            <a:r>
              <a:rPr lang="en-US" dirty="0" smtClean="0"/>
              <a:t>There </a:t>
            </a:r>
            <a:r>
              <a:rPr lang="en-US" dirty="0"/>
              <a:t>are other countries that dominate production of one or two resources, such as Saudi Arabia (oil), Iran (oil and gas), Argentina (soybeans), Chile (copper), Peru (copper and zinc), Mongolia (copper and coal) and Mozambique (coal and gas). 	</a:t>
            </a:r>
          </a:p>
          <a:p>
            <a:endParaRPr lang="en-US" dirty="0"/>
          </a:p>
        </p:txBody>
      </p:sp>
    </p:spTree>
    <p:extLst>
      <p:ext uri="{BB962C8B-B14F-4D97-AF65-F5344CB8AC3E}">
        <p14:creationId xmlns:p14="http://schemas.microsoft.com/office/powerpoint/2010/main" xmlns="" val="908165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nationalism</a:t>
            </a:r>
            <a:endParaRPr lang="en-US" dirty="0"/>
          </a:p>
        </p:txBody>
      </p:sp>
      <p:sp>
        <p:nvSpPr>
          <p:cNvPr id="3" name="Content Placeholder 2"/>
          <p:cNvSpPr>
            <a:spLocks noGrp="1"/>
          </p:cNvSpPr>
          <p:nvPr>
            <p:ph idx="1"/>
          </p:nvPr>
        </p:nvSpPr>
        <p:spPr/>
        <p:txBody>
          <a:bodyPr>
            <a:normAutofit/>
          </a:bodyPr>
          <a:lstStyle/>
          <a:p>
            <a:r>
              <a:rPr lang="en-US" dirty="0" smtClean="0"/>
              <a:t>With </a:t>
            </a:r>
            <a:r>
              <a:rPr lang="en-US" dirty="0"/>
              <a:t>dominant shares of production in the world resource markets there has been an </a:t>
            </a:r>
            <a:r>
              <a:rPr lang="en-US" dirty="0" smtClean="0"/>
              <a:t>increase </a:t>
            </a:r>
            <a:r>
              <a:rPr lang="en-US" dirty="0"/>
              <a:t>in intervention in resource production by some countries. </a:t>
            </a:r>
            <a:endParaRPr lang="en-US" dirty="0" smtClean="0"/>
          </a:p>
          <a:p>
            <a:r>
              <a:rPr lang="en-US" dirty="0" smtClean="0"/>
              <a:t>The </a:t>
            </a:r>
            <a:r>
              <a:rPr lang="en-US" dirty="0"/>
              <a:t>establishment of cartels for certain resources is symptomatic of this trend. </a:t>
            </a:r>
            <a:endParaRPr lang="en-US" dirty="0" smtClean="0"/>
          </a:p>
          <a:p>
            <a:r>
              <a:rPr lang="en-US" dirty="0" smtClean="0"/>
              <a:t>For </a:t>
            </a:r>
            <a:r>
              <a:rPr lang="en-US" dirty="0"/>
              <a:t>instance, major oil producing countries established the oil cartel- </a:t>
            </a:r>
            <a:r>
              <a:rPr lang="en-US" dirty="0" smtClean="0"/>
              <a:t>Organization </a:t>
            </a:r>
            <a:r>
              <a:rPr lang="en-US" dirty="0"/>
              <a:t>of the Petroleum Exporting Countries (OPEC) - in the 1960s, while major natural gas producers established a cartel-style </a:t>
            </a:r>
            <a:r>
              <a:rPr lang="en-US" dirty="0" err="1"/>
              <a:t>organisation</a:t>
            </a:r>
            <a:r>
              <a:rPr lang="en-US" dirty="0"/>
              <a:t> – the Gas Exporting Countries Forum (GECF). </a:t>
            </a:r>
            <a:endParaRPr lang="en-US" dirty="0" smtClean="0"/>
          </a:p>
        </p:txBody>
      </p:sp>
    </p:spTree>
    <p:extLst>
      <p:ext uri="{BB962C8B-B14F-4D97-AF65-F5344CB8AC3E}">
        <p14:creationId xmlns:p14="http://schemas.microsoft.com/office/powerpoint/2010/main" xmlns="" val="1505622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Resource nationalism</a:t>
            </a:r>
            <a:endParaRPr lang="en-US" dirty="0"/>
          </a:p>
        </p:txBody>
      </p:sp>
      <p:sp>
        <p:nvSpPr>
          <p:cNvPr id="3" name="Content Placeholder 2"/>
          <p:cNvSpPr>
            <a:spLocks noGrp="1"/>
          </p:cNvSpPr>
          <p:nvPr>
            <p:ph idx="1"/>
          </p:nvPr>
        </p:nvSpPr>
        <p:spPr/>
        <p:txBody>
          <a:bodyPr>
            <a:normAutofit/>
          </a:bodyPr>
          <a:lstStyle/>
          <a:p>
            <a:r>
              <a:rPr lang="en-US" dirty="0" smtClean="0"/>
              <a:t>Some other resource producers are also considering the creation of a cartel –for example, a group for states who produce most of the world’s rice. </a:t>
            </a:r>
          </a:p>
          <a:p>
            <a:r>
              <a:rPr lang="en-US" dirty="0" smtClean="0"/>
              <a:t>The development of producers’ cartels has rendered integrated global supply chains increasingly more vulnerable. </a:t>
            </a:r>
          </a:p>
          <a:p>
            <a:r>
              <a:rPr lang="en-US" dirty="0" smtClean="0"/>
              <a:t>In </a:t>
            </a:r>
            <a:r>
              <a:rPr lang="en-US" dirty="0"/>
              <a:t>addition to cartels, another technique of governmental intervention is to employ </a:t>
            </a:r>
            <a:r>
              <a:rPr lang="en-US" dirty="0" smtClean="0"/>
              <a:t>export </a:t>
            </a:r>
            <a:r>
              <a:rPr lang="en-US" dirty="0"/>
              <a:t>controls on certain resources. For example, China’s control of rare earth export. 	</a:t>
            </a:r>
          </a:p>
          <a:p>
            <a:endParaRPr lang="en-US" dirty="0"/>
          </a:p>
        </p:txBody>
      </p:sp>
    </p:spTree>
    <p:extLst>
      <p:ext uri="{BB962C8B-B14F-4D97-AF65-F5344CB8AC3E}">
        <p14:creationId xmlns:p14="http://schemas.microsoft.com/office/powerpoint/2010/main" xmlns="" val="2414574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Demographic futures </a:t>
            </a:r>
            <a:r>
              <a:rPr lang="en-US" dirty="0"/>
              <a:t>	</a:t>
            </a:r>
          </a:p>
        </p:txBody>
      </p:sp>
      <p:sp>
        <p:nvSpPr>
          <p:cNvPr id="3" name="Content Placeholder 2"/>
          <p:cNvSpPr>
            <a:spLocks noGrp="1"/>
          </p:cNvSpPr>
          <p:nvPr>
            <p:ph idx="1"/>
          </p:nvPr>
        </p:nvSpPr>
        <p:spPr/>
        <p:txBody>
          <a:bodyPr>
            <a:normAutofit lnSpcReduction="10000"/>
          </a:bodyPr>
          <a:lstStyle/>
          <a:p>
            <a:r>
              <a:rPr lang="en-US" dirty="0" smtClean="0"/>
              <a:t>World </a:t>
            </a:r>
            <a:r>
              <a:rPr lang="en-US" dirty="0"/>
              <a:t>population is growing significantly. By 2050, it will reach 8.1 billion with low </a:t>
            </a:r>
            <a:r>
              <a:rPr lang="en-US" dirty="0" smtClean="0"/>
              <a:t>fertility</a:t>
            </a:r>
            <a:r>
              <a:rPr lang="en-US" dirty="0"/>
              <a:t>, 9.1 billion with instant replacement fertility, 9.3 billion with medium fertility, 10.6 billion with constant fertility, or 10.9 billion with high fertility. </a:t>
            </a:r>
          </a:p>
          <a:p>
            <a:r>
              <a:rPr lang="en-US" dirty="0" smtClean="0"/>
              <a:t>The </a:t>
            </a:r>
            <a:r>
              <a:rPr lang="en-US" dirty="0"/>
              <a:t>population of people aged 50 years or older will increase from 1.4 to 3.1 billion by </a:t>
            </a:r>
            <a:r>
              <a:rPr lang="en-US" dirty="0" smtClean="0"/>
              <a:t>2050</a:t>
            </a:r>
            <a:r>
              <a:rPr lang="en-US" dirty="0"/>
              <a:t>. Although recent years have seen a dramatic increase of young people in the Middle East and low-income countries, this trend will be moderated to an extent between 2015 and 2050. Whereas in 2012 only Japan and Germany have matured beyond a median age of 45 years, most European countries and South Korea will have entered the post-mature age category by </a:t>
            </a:r>
            <a:r>
              <a:rPr lang="en-US" dirty="0" smtClean="0"/>
              <a:t>2030</a:t>
            </a:r>
            <a:endParaRPr lang="en-US" dirty="0"/>
          </a:p>
          <a:p>
            <a:endParaRPr lang="en-US" dirty="0"/>
          </a:p>
        </p:txBody>
      </p:sp>
    </p:spTree>
    <p:extLst>
      <p:ext uri="{BB962C8B-B14F-4D97-AF65-F5344CB8AC3E}">
        <p14:creationId xmlns:p14="http://schemas.microsoft.com/office/powerpoint/2010/main" xmlns="" val="3551398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Demographic futures</a:t>
            </a:r>
            <a:endParaRPr lang="en-US" dirty="0"/>
          </a:p>
        </p:txBody>
      </p:sp>
      <p:sp>
        <p:nvSpPr>
          <p:cNvPr id="3" name="Content Placeholder 2"/>
          <p:cNvSpPr>
            <a:spLocks noGrp="1"/>
          </p:cNvSpPr>
          <p:nvPr>
            <p:ph idx="1"/>
          </p:nvPr>
        </p:nvSpPr>
        <p:spPr/>
        <p:txBody>
          <a:bodyPr>
            <a:normAutofit/>
          </a:bodyPr>
          <a:lstStyle/>
          <a:p>
            <a:r>
              <a:rPr lang="en-US" dirty="0" smtClean="0"/>
              <a:t>Migration </a:t>
            </a:r>
            <a:r>
              <a:rPr lang="en-US" dirty="0"/>
              <a:t>is one of the major trends in demographic growth. </a:t>
            </a:r>
          </a:p>
          <a:p>
            <a:r>
              <a:rPr lang="en-US" dirty="0" smtClean="0"/>
              <a:t>Migration </a:t>
            </a:r>
            <a:r>
              <a:rPr lang="en-US" dirty="0"/>
              <a:t>will become more </a:t>
            </a:r>
            <a:r>
              <a:rPr lang="en-US" dirty="0" smtClean="0"/>
              <a:t>globalized </a:t>
            </a:r>
            <a:r>
              <a:rPr lang="en-US" dirty="0"/>
              <a:t>as both rich and developing countries </a:t>
            </a:r>
            <a:r>
              <a:rPr lang="en-US" dirty="0" smtClean="0"/>
              <a:t>suffer from </a:t>
            </a:r>
            <a:r>
              <a:rPr lang="en-US" dirty="0"/>
              <a:t>workforce shortages. </a:t>
            </a:r>
          </a:p>
          <a:p>
            <a:r>
              <a:rPr lang="en-US" dirty="0" smtClean="0"/>
              <a:t>The </a:t>
            </a:r>
            <a:r>
              <a:rPr lang="en-US" dirty="0"/>
              <a:t>pattern of global migration is changing although the trend of young people </a:t>
            </a:r>
            <a:r>
              <a:rPr lang="en-US" dirty="0" smtClean="0"/>
              <a:t>migrating </a:t>
            </a:r>
            <a:r>
              <a:rPr lang="en-US" dirty="0"/>
              <a:t>is likely to continue. </a:t>
            </a:r>
            <a:endParaRPr lang="en-US" dirty="0" smtClean="0"/>
          </a:p>
          <a:p>
            <a:r>
              <a:rPr lang="en-US" dirty="0" smtClean="0"/>
              <a:t>In </a:t>
            </a:r>
            <a:r>
              <a:rPr lang="en-US" dirty="0"/>
              <a:t>Asia, South Korea, Japan, and China already have ageing populations and a declining work-force. In the future, more and more international immigrants will migrate to China. This will be particularly challenging as China does not have immigration laws to provide a framework for incoming populations. 	</a:t>
            </a:r>
          </a:p>
          <a:p>
            <a:endParaRPr lang="en-US" dirty="0"/>
          </a:p>
        </p:txBody>
      </p:sp>
    </p:spTree>
    <p:extLst>
      <p:ext uri="{BB962C8B-B14F-4D97-AF65-F5344CB8AC3E}">
        <p14:creationId xmlns:p14="http://schemas.microsoft.com/office/powerpoint/2010/main" xmlns="" val="302430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Resource insecurity- future flash </a:t>
            </a:r>
            <a:r>
              <a:rPr lang="en-US" b="1" dirty="0" smtClean="0"/>
              <a:t>points</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volatility of resource prices is a problem for both resource consuming and </a:t>
            </a:r>
            <a:r>
              <a:rPr lang="en-US" dirty="0" smtClean="0"/>
              <a:t>producing </a:t>
            </a:r>
            <a:r>
              <a:rPr lang="en-US" dirty="0"/>
              <a:t>countries with significant implications for global economic security in the long-term. </a:t>
            </a:r>
            <a:endParaRPr lang="en-US" dirty="0" smtClean="0"/>
          </a:p>
          <a:p>
            <a:r>
              <a:rPr lang="en-US" dirty="0" smtClean="0"/>
              <a:t>Volatility </a:t>
            </a:r>
            <a:r>
              <a:rPr lang="en-US" dirty="0"/>
              <a:t>increases risk margins and deters investment on the supply-side. As a result, even short-term but frequent price fluctuations could lead to higher prices and greater supply insecurity in the long-term. </a:t>
            </a:r>
          </a:p>
          <a:p>
            <a:r>
              <a:rPr lang="en-US" dirty="0" smtClean="0"/>
              <a:t>Violent </a:t>
            </a:r>
            <a:r>
              <a:rPr lang="en-US" dirty="0"/>
              <a:t>armed conflict and resource insecurity will largely occur in poorer </a:t>
            </a:r>
            <a:r>
              <a:rPr lang="en-US" dirty="0" smtClean="0"/>
              <a:t>countries, those </a:t>
            </a:r>
            <a:r>
              <a:rPr lang="en-US" dirty="0"/>
              <a:t>where a ‘bad </a:t>
            </a:r>
            <a:r>
              <a:rPr lang="en-US" dirty="0" smtClean="0"/>
              <a:t>neighborhood’ </a:t>
            </a:r>
            <a:r>
              <a:rPr lang="en-US" dirty="0"/>
              <a:t>may spill over, and countries with a median age below 25 years. 	</a:t>
            </a:r>
          </a:p>
          <a:p>
            <a:endParaRPr lang="en-US" dirty="0"/>
          </a:p>
        </p:txBody>
      </p:sp>
    </p:spTree>
    <p:extLst>
      <p:ext uri="{BB962C8B-B14F-4D97-AF65-F5344CB8AC3E}">
        <p14:creationId xmlns:p14="http://schemas.microsoft.com/office/powerpoint/2010/main" xmlns="" val="29013211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
            </a:r>
            <a:br>
              <a:rPr lang="en-US" b="1" dirty="0"/>
            </a:br>
            <a:r>
              <a:rPr lang="en-US" b="1" dirty="0"/>
              <a:t>Three regions that meet all of these ‘conflict-prone’ criteria: </a:t>
            </a:r>
            <a:br>
              <a:rPr lang="en-US" b="1" dirty="0"/>
            </a:br>
            <a:r>
              <a:rPr lang="en-US" b="1" dirty="0"/>
              <a:t>	</a:t>
            </a:r>
          </a:p>
        </p:txBody>
      </p:sp>
      <p:sp>
        <p:nvSpPr>
          <p:cNvPr id="3" name="Content Placeholder 2"/>
          <p:cNvSpPr>
            <a:spLocks noGrp="1"/>
          </p:cNvSpPr>
          <p:nvPr>
            <p:ph idx="1"/>
          </p:nvPr>
        </p:nvSpPr>
        <p:spPr/>
        <p:txBody>
          <a:bodyPr>
            <a:normAutofit lnSpcReduction="10000"/>
          </a:bodyPr>
          <a:lstStyle/>
          <a:p>
            <a:r>
              <a:rPr lang="en-US" dirty="0" smtClean="0"/>
              <a:t>Large </a:t>
            </a:r>
            <a:r>
              <a:rPr lang="en-US" dirty="0"/>
              <a:t>portions of Sub-Saharan Africa: from Senegal in the west to Somalia in the east, including Central Africa, the Great Lakes region and the Horn of Africa. This region has seen much instability in recent years including the Central Africa Republic, Mali, Guinea-Bissau, Nigeria, Cote d’Ivoire and the DRC. </a:t>
            </a:r>
          </a:p>
          <a:p>
            <a:r>
              <a:rPr lang="en-US" dirty="0" smtClean="0"/>
              <a:t>Afghanistan/Pakistan</a:t>
            </a:r>
            <a:r>
              <a:rPr lang="en-US" dirty="0"/>
              <a:t>: a zone of conflict and instability that could see little improvement in the future if current trends persist. </a:t>
            </a:r>
          </a:p>
          <a:p>
            <a:r>
              <a:rPr lang="en-US" dirty="0" smtClean="0"/>
              <a:t>South </a:t>
            </a:r>
            <a:r>
              <a:rPr lang="en-US" dirty="0"/>
              <a:t>Asia: where, perhaps more than any other region, growing resource constraints combined with increased environmental degradation may be a tipping point for societies already struggling to cope. This could lead to greater intra- or interstate conflict</a:t>
            </a:r>
            <a:r>
              <a:rPr lang="en-US" dirty="0" smtClean="0"/>
              <a:t>.</a:t>
            </a:r>
            <a:r>
              <a:rPr lang="en-US" dirty="0"/>
              <a:t>	</a:t>
            </a:r>
          </a:p>
          <a:p>
            <a:endParaRPr lang="en-US" dirty="0"/>
          </a:p>
        </p:txBody>
      </p:sp>
    </p:spTree>
    <p:extLst>
      <p:ext uri="{BB962C8B-B14F-4D97-AF65-F5344CB8AC3E}">
        <p14:creationId xmlns:p14="http://schemas.microsoft.com/office/powerpoint/2010/main" xmlns="" val="12199622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Unequal </a:t>
            </a:r>
            <a:r>
              <a:rPr lang="en-US" dirty="0"/>
              <a:t>distribution of resources has led to a wide gap in the living standards between 28.millions of rich people and the billions of poor. This inequality is a potential flash-point for conflict. </a:t>
            </a:r>
          </a:p>
          <a:p>
            <a:r>
              <a:rPr lang="en-US" dirty="0" smtClean="0"/>
              <a:t>India- </a:t>
            </a:r>
            <a:r>
              <a:rPr lang="en-US" dirty="0"/>
              <a:t>potential water disputes</a:t>
            </a:r>
            <a:r>
              <a:rPr lang="en-US" dirty="0" smtClean="0"/>
              <a:t>:</a:t>
            </a:r>
            <a:endParaRPr lang="en-US" dirty="0"/>
          </a:p>
          <a:p>
            <a:r>
              <a:rPr lang="en-US" dirty="0" smtClean="0"/>
              <a:t>The </a:t>
            </a:r>
            <a:r>
              <a:rPr lang="en-US" dirty="0"/>
              <a:t>Indus Water treaty between India and Pakistan has stood for more than 50 years. Water availability in that period has prompted some arbitration in order to settle disputes resulting from, </a:t>
            </a:r>
            <a:r>
              <a:rPr lang="en-US" dirty="0" err="1"/>
              <a:t>eg</a:t>
            </a:r>
            <a:r>
              <a:rPr lang="en-US" dirty="0"/>
              <a:t> construction in India on rivers that thence flow to Pakistan. The Indo-Bangladesh accord on </a:t>
            </a:r>
            <a:r>
              <a:rPr lang="en-US" dirty="0" err="1"/>
              <a:t>Farakka</a:t>
            </a:r>
            <a:r>
              <a:rPr lang="en-US" dirty="0"/>
              <a:t> Barrage on the Ganges was signed in 1996, but its impact is not yet clear. 	</a:t>
            </a:r>
          </a:p>
        </p:txBody>
      </p:sp>
    </p:spTree>
    <p:extLst>
      <p:ext uri="{BB962C8B-B14F-4D97-AF65-F5344CB8AC3E}">
        <p14:creationId xmlns:p14="http://schemas.microsoft.com/office/powerpoint/2010/main" xmlns="" val="11591565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Solutions 	</a:t>
            </a:r>
          </a:p>
        </p:txBody>
      </p:sp>
      <p:sp>
        <p:nvSpPr>
          <p:cNvPr id="3" name="Content Placeholder 2"/>
          <p:cNvSpPr>
            <a:spLocks noGrp="1"/>
          </p:cNvSpPr>
          <p:nvPr>
            <p:ph idx="1"/>
          </p:nvPr>
        </p:nvSpPr>
        <p:spPr/>
        <p:txBody>
          <a:bodyPr>
            <a:noAutofit/>
          </a:bodyPr>
          <a:lstStyle/>
          <a:p>
            <a:r>
              <a:rPr lang="en-US" sz="3200" u="sng" dirty="0" smtClean="0"/>
              <a:t>South-South </a:t>
            </a:r>
            <a:r>
              <a:rPr lang="en-US" sz="3200" u="sng" dirty="0"/>
              <a:t>cooperation</a:t>
            </a:r>
            <a:r>
              <a:rPr lang="en-US" sz="3200" dirty="0"/>
              <a:t>. For instance, Brazil has been actively cooperating with </a:t>
            </a:r>
            <a:r>
              <a:rPr lang="en-US" sz="3200" dirty="0" smtClean="0"/>
              <a:t>African </a:t>
            </a:r>
            <a:r>
              <a:rPr lang="en-US" sz="3200" dirty="0"/>
              <a:t>countries in areas such as science and technology and business. </a:t>
            </a:r>
            <a:endParaRPr lang="en-US" sz="3200" dirty="0" smtClean="0"/>
          </a:p>
          <a:p>
            <a:r>
              <a:rPr lang="en-US" sz="3200" dirty="0" smtClean="0"/>
              <a:t>More </a:t>
            </a:r>
            <a:r>
              <a:rPr lang="en-US" sz="3200" dirty="0"/>
              <a:t>specifically, in areas of scientific cooperation, some virtual international laboratories have been established. </a:t>
            </a:r>
            <a:endParaRPr lang="en-US" sz="3200" dirty="0" smtClean="0"/>
          </a:p>
          <a:p>
            <a:r>
              <a:rPr lang="en-US" sz="3200" dirty="0" smtClean="0"/>
              <a:t>On </a:t>
            </a:r>
            <a:r>
              <a:rPr lang="en-US" sz="3200" dirty="0"/>
              <a:t>technical cooperation, Brazil has set up projects and offices to facilitate transfer of technology to Africa</a:t>
            </a:r>
            <a:r>
              <a:rPr lang="en-US" sz="3200" dirty="0" smtClean="0"/>
              <a:t>.</a:t>
            </a:r>
            <a:endParaRPr lang="en-US" sz="3200" dirty="0"/>
          </a:p>
        </p:txBody>
      </p:sp>
    </p:spTree>
    <p:extLst>
      <p:ext uri="{BB962C8B-B14F-4D97-AF65-F5344CB8AC3E}">
        <p14:creationId xmlns:p14="http://schemas.microsoft.com/office/powerpoint/2010/main" xmlns="" val="17825164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Solutions 	</a:t>
            </a:r>
            <a:endParaRPr lang="en-US" dirty="0"/>
          </a:p>
        </p:txBody>
      </p:sp>
      <p:sp>
        <p:nvSpPr>
          <p:cNvPr id="3" name="Content Placeholder 2"/>
          <p:cNvSpPr>
            <a:spLocks noGrp="1"/>
          </p:cNvSpPr>
          <p:nvPr>
            <p:ph idx="1"/>
          </p:nvPr>
        </p:nvSpPr>
        <p:spPr/>
        <p:txBody>
          <a:bodyPr>
            <a:normAutofit/>
          </a:bodyPr>
          <a:lstStyle/>
          <a:p>
            <a:r>
              <a:rPr lang="en-US" sz="3200" u="sng" dirty="0" smtClean="0"/>
              <a:t>North-South </a:t>
            </a:r>
            <a:r>
              <a:rPr lang="en-US" sz="3200" u="sng" dirty="0"/>
              <a:t>cooperation</a:t>
            </a:r>
            <a:r>
              <a:rPr lang="en-US" sz="3200" dirty="0"/>
              <a:t>. Regions like North America, South America, Europe and </a:t>
            </a:r>
            <a:r>
              <a:rPr lang="en-US" sz="3200" dirty="0" smtClean="0"/>
              <a:t>Oceania </a:t>
            </a:r>
            <a:r>
              <a:rPr lang="en-US" sz="3200" dirty="0"/>
              <a:t>have a higher proportion of arable land per person and will continue to be sources of agricultural output for other </a:t>
            </a:r>
            <a:r>
              <a:rPr lang="en-US" sz="3200" dirty="0" smtClean="0"/>
              <a:t>regions.</a:t>
            </a:r>
          </a:p>
          <a:p>
            <a:r>
              <a:rPr lang="en-US" sz="3200" dirty="0" smtClean="0"/>
              <a:t>In </a:t>
            </a:r>
            <a:r>
              <a:rPr lang="en-US" sz="3200" dirty="0"/>
              <a:t>the future, a larger fraction of agricultural production will need to move through trade due to the mismatch between the world’s population distribution by region and the distribution of arable land. </a:t>
            </a:r>
          </a:p>
        </p:txBody>
      </p:sp>
    </p:spTree>
    <p:extLst>
      <p:ext uri="{BB962C8B-B14F-4D97-AF65-F5344CB8AC3E}">
        <p14:creationId xmlns:p14="http://schemas.microsoft.com/office/powerpoint/2010/main" xmlns="" val="115258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Solutions 	</a:t>
            </a:r>
            <a:endParaRPr lang="en-US" dirty="0"/>
          </a:p>
        </p:txBody>
      </p:sp>
      <p:sp>
        <p:nvSpPr>
          <p:cNvPr id="3" name="Content Placeholder 2"/>
          <p:cNvSpPr>
            <a:spLocks noGrp="1"/>
          </p:cNvSpPr>
          <p:nvPr>
            <p:ph idx="1"/>
          </p:nvPr>
        </p:nvSpPr>
        <p:spPr>
          <a:xfrm>
            <a:off x="838200" y="1690688"/>
            <a:ext cx="10515600" cy="4351338"/>
          </a:xfrm>
        </p:spPr>
        <p:txBody>
          <a:bodyPr>
            <a:noAutofit/>
          </a:bodyPr>
          <a:lstStyle/>
          <a:p>
            <a:r>
              <a:rPr lang="en-US" sz="3200" u="sng" dirty="0" smtClean="0"/>
              <a:t>Inter-regional </a:t>
            </a:r>
            <a:r>
              <a:rPr lang="en-US" sz="3200" u="sng" dirty="0"/>
              <a:t>cooperation</a:t>
            </a:r>
            <a:r>
              <a:rPr lang="en-US" sz="3200" dirty="0"/>
              <a:t>. In Central Asia, for example, there is cooperation on energy </a:t>
            </a:r>
            <a:r>
              <a:rPr lang="en-US" sz="3200" dirty="0" smtClean="0"/>
              <a:t>and </a:t>
            </a:r>
            <a:r>
              <a:rPr lang="en-US" sz="3200" dirty="0"/>
              <a:t>food production among countries based on their own resource endowments. </a:t>
            </a:r>
            <a:endParaRPr lang="en-US" sz="3200" dirty="0" smtClean="0"/>
          </a:p>
          <a:p>
            <a:r>
              <a:rPr lang="en-US" sz="3200" dirty="0" smtClean="0"/>
              <a:t>More </a:t>
            </a:r>
            <a:r>
              <a:rPr lang="en-US" sz="3200" dirty="0"/>
              <a:t>specifically, Kyrgyzstan has enormous hydropower resource exporting electricity to Kazakhstan, China, Tajikistan and Uzbekistan. </a:t>
            </a:r>
          </a:p>
          <a:p>
            <a:r>
              <a:rPr lang="en-US" sz="3200" dirty="0" smtClean="0"/>
              <a:t>Kyrgyzstan </a:t>
            </a:r>
            <a:r>
              <a:rPr lang="en-US" sz="3200" dirty="0"/>
              <a:t>also plays an effective support role in irrigation of lands under cotton, fodder, wheat, rice, fruits and vegetables in Uzbekistan and South Kazakhstan, by evening out the dry and wet year </a:t>
            </a:r>
            <a:r>
              <a:rPr lang="en-US" sz="3200" dirty="0" smtClean="0"/>
              <a:t>flows.</a:t>
            </a:r>
            <a:endParaRPr lang="en-US" sz="3200" dirty="0"/>
          </a:p>
        </p:txBody>
      </p:sp>
    </p:spTree>
    <p:extLst>
      <p:ext uri="{BB962C8B-B14F-4D97-AF65-F5344CB8AC3E}">
        <p14:creationId xmlns:p14="http://schemas.microsoft.com/office/powerpoint/2010/main" xmlns="" val="36075203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Solutions 	</a:t>
            </a:r>
            <a:endParaRPr lang="en-US" dirty="0"/>
          </a:p>
        </p:txBody>
      </p:sp>
      <p:sp>
        <p:nvSpPr>
          <p:cNvPr id="3" name="Content Placeholder 2"/>
          <p:cNvSpPr>
            <a:spLocks noGrp="1"/>
          </p:cNvSpPr>
          <p:nvPr>
            <p:ph idx="1"/>
          </p:nvPr>
        </p:nvSpPr>
        <p:spPr/>
        <p:txBody>
          <a:bodyPr>
            <a:normAutofit lnSpcReduction="10000"/>
          </a:bodyPr>
          <a:lstStyle/>
          <a:p>
            <a:r>
              <a:rPr lang="en-US" u="sng" dirty="0" smtClean="0"/>
              <a:t>Public-private partnership</a:t>
            </a:r>
            <a:r>
              <a:rPr lang="en-US" dirty="0" smtClean="0"/>
              <a:t>: </a:t>
            </a:r>
            <a:r>
              <a:rPr lang="en-US" dirty="0"/>
              <a:t>The Southern Agricultural Growth Corridor of </a:t>
            </a:r>
            <a:r>
              <a:rPr lang="en-US" dirty="0" smtClean="0"/>
              <a:t>Tanzania (SAGCOT</a:t>
            </a:r>
            <a:r>
              <a:rPr lang="en-US" dirty="0"/>
              <a:t>)- this public-private partnership of global agriculture businesses, international development agencies, farmers' groups, and the Government of Tanzania, helps small-scale farmers gain access to modern inputs (including infrastructure, </a:t>
            </a:r>
            <a:r>
              <a:rPr lang="en-US" dirty="0" err="1"/>
              <a:t>eg</a:t>
            </a:r>
            <a:r>
              <a:rPr lang="en-US" dirty="0"/>
              <a:t> roads and railways). </a:t>
            </a:r>
            <a:endParaRPr lang="en-US" dirty="0" smtClean="0"/>
          </a:p>
          <a:p>
            <a:r>
              <a:rPr lang="en-US" dirty="0" smtClean="0"/>
              <a:t>It </a:t>
            </a:r>
            <a:r>
              <a:rPr lang="en-US" dirty="0"/>
              <a:t>also reduces the risks from climate change, integrating into the global market by linking farmers to modern supply chains and making agriculture a more profitable activity. </a:t>
            </a:r>
            <a:endParaRPr lang="en-US" dirty="0" smtClean="0"/>
          </a:p>
          <a:p>
            <a:r>
              <a:rPr lang="en-US" dirty="0" smtClean="0"/>
              <a:t>The </a:t>
            </a:r>
            <a:r>
              <a:rPr lang="en-US" dirty="0"/>
              <a:t>corridor has potential to feed the East Africa region and become a major agricultural exporter. 	</a:t>
            </a:r>
          </a:p>
        </p:txBody>
      </p:sp>
    </p:spTree>
    <p:extLst>
      <p:ext uri="{BB962C8B-B14F-4D97-AF65-F5344CB8AC3E}">
        <p14:creationId xmlns:p14="http://schemas.microsoft.com/office/powerpoint/2010/main" xmlns="" val="4267629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Next Lecture</a:t>
            </a:r>
            <a:endParaRPr lang="en-US" b="1" dirty="0"/>
          </a:p>
        </p:txBody>
      </p:sp>
      <p:sp>
        <p:nvSpPr>
          <p:cNvPr id="3" name="Content Placeholder 2"/>
          <p:cNvSpPr>
            <a:spLocks noGrp="1"/>
          </p:cNvSpPr>
          <p:nvPr>
            <p:ph idx="1"/>
          </p:nvPr>
        </p:nvSpPr>
        <p:spPr/>
        <p:txBody>
          <a:bodyPr/>
          <a:lstStyle/>
          <a:p>
            <a:r>
              <a:rPr lang="en-US" dirty="0"/>
              <a:t>A new model 	</a:t>
            </a:r>
          </a:p>
          <a:p>
            <a:r>
              <a:rPr lang="en-US" dirty="0"/>
              <a:t>Technological innovations 	</a:t>
            </a:r>
          </a:p>
          <a:p>
            <a:r>
              <a:rPr lang="en-US" dirty="0"/>
              <a:t>Multiple, simultaneous crises 	</a:t>
            </a:r>
          </a:p>
          <a:p>
            <a:r>
              <a:rPr lang="en-US" dirty="0"/>
              <a:t>State and citizen: a changing relationship? 	</a:t>
            </a:r>
          </a:p>
          <a:p>
            <a:r>
              <a:rPr lang="en-US" dirty="0"/>
              <a:t>Global trade in resources 	</a:t>
            </a:r>
          </a:p>
          <a:p>
            <a:r>
              <a:rPr lang="en-US" dirty="0"/>
              <a:t>New models of engagement 	</a:t>
            </a:r>
          </a:p>
        </p:txBody>
      </p:sp>
    </p:spTree>
    <p:extLst>
      <p:ext uri="{BB962C8B-B14F-4D97-AF65-F5344CB8AC3E}">
        <p14:creationId xmlns:p14="http://schemas.microsoft.com/office/powerpoint/2010/main" xmlns="" val="29336099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1490</Words>
  <Application>Microsoft Office PowerPoint</Application>
  <PresentationFormat>Custom</PresentationFormat>
  <Paragraphs>80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Lecture 08 NATURAL RESOURCE PLANNING AND MANAGEMENT</vt:lpstr>
      <vt:lpstr>Recap Lecture 07</vt:lpstr>
      <vt:lpstr>Resource Security</vt:lpstr>
      <vt:lpstr>Meeting the challenges of Resource Scarcity </vt:lpstr>
      <vt:lpstr>Meeting the challenges of Resource Scarcity </vt:lpstr>
      <vt:lpstr>Meeting the challenges of Resource Scarcity </vt:lpstr>
      <vt:lpstr>Resource nationalism</vt:lpstr>
      <vt:lpstr>Resource nationalism</vt:lpstr>
      <vt:lpstr>Resource nationalism</vt:lpstr>
      <vt:lpstr>Demographic futures  </vt:lpstr>
      <vt:lpstr>Demographic futures</vt:lpstr>
      <vt:lpstr>Resource insecurity- future flash points</vt:lpstr>
      <vt:lpstr> Three regions that meet all of these ‘conflict-prone’ criteria:   </vt:lpstr>
      <vt:lpstr>Slide 14</vt:lpstr>
      <vt:lpstr>Solutions  </vt:lpstr>
      <vt:lpstr>Solutions  </vt:lpstr>
      <vt:lpstr>Solutions  </vt:lpstr>
      <vt:lpstr>Solutions  </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08 NATURAL RESOURCE PLANNING AND MANAGEMENT</dc:title>
  <dc:creator>Salman</dc:creator>
  <cp:lastModifiedBy>NTS</cp:lastModifiedBy>
  <cp:revision>10</cp:revision>
  <dcterms:created xsi:type="dcterms:W3CDTF">2014-06-05T06:08:21Z</dcterms:created>
  <dcterms:modified xsi:type="dcterms:W3CDTF">2014-06-05T13:33:09Z</dcterms:modified>
</cp:coreProperties>
</file>