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4" r:id="rId4"/>
    <p:sldId id="275" r:id="rId5"/>
    <p:sldId id="276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9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9585-F441-486B-A2F8-9F7979BDF7F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71836-7821-4D45-B554-3728F1262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3426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9585-F441-486B-A2F8-9F7979BDF7F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71836-7821-4D45-B554-3728F1262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962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9585-F441-486B-A2F8-9F7979BDF7F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71836-7821-4D45-B554-3728F1262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1836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9585-F441-486B-A2F8-9F7979BDF7F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71836-7821-4D45-B554-3728F1262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068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9585-F441-486B-A2F8-9F7979BDF7F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71836-7821-4D45-B554-3728F1262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9585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9585-F441-486B-A2F8-9F7979BDF7F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71836-7821-4D45-B554-3728F1262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59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9585-F441-486B-A2F8-9F7979BDF7F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71836-7821-4D45-B554-3728F1262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6809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9585-F441-486B-A2F8-9F7979BDF7F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71836-7821-4D45-B554-3728F1262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2952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9585-F441-486B-A2F8-9F7979BDF7F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71836-7821-4D45-B554-3728F1262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3427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9585-F441-486B-A2F8-9F7979BDF7F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71836-7821-4D45-B554-3728F1262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3371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69585-F441-486B-A2F8-9F7979BDF7F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71836-7821-4D45-B554-3728F1262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203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69585-F441-486B-A2F8-9F7979BDF7F9}" type="datetimeFigureOut">
              <a:rPr lang="en-US" smtClean="0"/>
              <a:pPr/>
              <a:t>6/5/2014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71836-7821-4D45-B554-3728F1262C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10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+mn-lt"/>
                <a:ea typeface="Times New Roman"/>
                <a:cs typeface="Times New Roman"/>
                <a:sym typeface="Times New Roman"/>
              </a:rPr>
              <a:t>Lecture 07</a:t>
            </a:r>
            <a:br>
              <a:rPr lang="en-US" sz="4000" b="1" dirty="0" smtClean="0">
                <a:latin typeface="+mn-lt"/>
                <a:ea typeface="Times New Roman"/>
                <a:cs typeface="Times New Roman"/>
                <a:sym typeface="Times New Roman"/>
              </a:rPr>
            </a:br>
            <a:r>
              <a:rPr lang="en-US" sz="4000" b="1" dirty="0" smtClean="0">
                <a:latin typeface="+mn-lt"/>
              </a:rPr>
              <a:t>NATURAL RESOURCE PLANNING AND MANAGEMENT</a:t>
            </a:r>
            <a:endParaRPr lang="en-US" sz="40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Aneel</a:t>
            </a:r>
            <a:r>
              <a:rPr lang="en-US" dirty="0" smtClean="0"/>
              <a:t> SALMAN</a:t>
            </a:r>
          </a:p>
          <a:p>
            <a:r>
              <a:rPr lang="en-US" dirty="0" smtClean="0"/>
              <a:t>Department of Management Sciences</a:t>
            </a:r>
          </a:p>
          <a:p>
            <a:r>
              <a:rPr lang="en-US" dirty="0" smtClean="0"/>
              <a:t>COMSATS Institute of Information Technology,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28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Recap Lecture 06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Transactive</a:t>
            </a:r>
            <a:r>
              <a:rPr lang="en-US" sz="3200" dirty="0"/>
              <a:t> </a:t>
            </a:r>
            <a:r>
              <a:rPr lang="en-US" sz="3200" dirty="0" smtClean="0"/>
              <a:t>planning</a:t>
            </a:r>
          </a:p>
          <a:p>
            <a:r>
              <a:rPr lang="en-US" sz="3200" dirty="0" smtClean="0">
                <a:cs typeface="Times New Roman" panose="02020603050405020304" pitchFamily="18" charset="0"/>
              </a:rPr>
              <a:t>Role of planner</a:t>
            </a:r>
          </a:p>
          <a:p>
            <a:r>
              <a:rPr lang="en-US" sz="3200" dirty="0" smtClean="0">
                <a:cs typeface="Times New Roman" panose="02020603050405020304" pitchFamily="18" charset="0"/>
              </a:rPr>
              <a:t>Role of population</a:t>
            </a:r>
          </a:p>
          <a:p>
            <a:r>
              <a:rPr lang="en-US" sz="3200" dirty="0" smtClean="0"/>
              <a:t>Criticism</a:t>
            </a:r>
          </a:p>
          <a:p>
            <a:r>
              <a:rPr lang="en-AU" sz="3200" dirty="0" smtClean="0">
                <a:cs typeface="Times New Roman" panose="02020603050405020304" pitchFamily="18" charset="0"/>
              </a:rPr>
              <a:t>Incremental Planning</a:t>
            </a:r>
          </a:p>
          <a:p>
            <a:r>
              <a:rPr lang="en-AU" sz="3200" dirty="0" smtClean="0">
                <a:cs typeface="Times New Roman" panose="02020603050405020304" pitchFamily="18" charset="0"/>
              </a:rPr>
              <a:t>Tools for planning</a:t>
            </a:r>
          </a:p>
          <a:p>
            <a:r>
              <a:rPr lang="en-AU" sz="3200" dirty="0" smtClean="0">
                <a:cs typeface="Times New Roman" panose="02020603050405020304" pitchFamily="18" charset="0"/>
              </a:rPr>
              <a:t>Today we are going discuss emerging </a:t>
            </a:r>
            <a:r>
              <a:rPr lang="en-AU" sz="3200" dirty="0">
                <a:cs typeface="Times New Roman" panose="02020603050405020304" pitchFamily="18" charset="0"/>
              </a:rPr>
              <a:t>t</a:t>
            </a:r>
            <a:r>
              <a:rPr lang="en-AU" sz="3200" dirty="0" smtClean="0">
                <a:cs typeface="Times New Roman" panose="02020603050405020304" pitchFamily="18" charset="0"/>
              </a:rPr>
              <a:t>rends in natural resource Management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99117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Challenges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states will face significant challenges over the next two decades as natural resources become increasingly scarce. However, managed intelligently, these problems are not insuperable.</a:t>
            </a:r>
          </a:p>
          <a:p>
            <a:r>
              <a:rPr lang="en-US" dirty="0" smtClean="0"/>
              <a:t>Forecasting the future shape of the world has become an increasingly important part of the policy planning of states, non-governmental organizations and international organizations.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752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Challenges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future state of the world’s natural resources give many ‘futurists’ pause for thought. </a:t>
            </a:r>
          </a:p>
          <a:p>
            <a:r>
              <a:rPr lang="en-US" dirty="0" smtClean="0"/>
              <a:t>There are vast regions of the world where states are becomingly increasingly ‘water stressed’ as the natural sources of life’s most precious resource dry out. </a:t>
            </a:r>
          </a:p>
          <a:p>
            <a:r>
              <a:rPr lang="en-US" dirty="0" smtClean="0"/>
              <a:t>70% of all water usage on the planet is deployed in agriculture, this will clearly have an impact on many states’ capacity to feed themselves. </a:t>
            </a:r>
          </a:p>
          <a:p>
            <a:r>
              <a:rPr lang="en-US" dirty="0" smtClean="0"/>
              <a:t>The supply of affordable and plentiful energy is contingent upon the efficient extraction of fossil fuels such as oil and natural gas.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839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Challenges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</a:t>
            </a:r>
            <a:r>
              <a:rPr lang="en-US" dirty="0" smtClean="0"/>
              <a:t>nequal global distribution of minerals is concerning: mineral rich states may restrict their exports to the world market.</a:t>
            </a:r>
          </a:p>
          <a:p>
            <a:r>
              <a:rPr lang="en-US" dirty="0" smtClean="0"/>
              <a:t> Compounding these trends, humanity is set to have over 1.3 billion new members by 2030. </a:t>
            </a:r>
          </a:p>
          <a:p>
            <a:r>
              <a:rPr lang="en-US" dirty="0" smtClean="0"/>
              <a:t>As economic migration to urban areas increases (by around 10% from current levels) the infrastructure of our cities will be subjected to unprecedented stress.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956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Aims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09600" indent="-609600"/>
            <a:r>
              <a:rPr lang="en-AU" sz="3200" dirty="0"/>
              <a:t>Introduction to the changing approaches to Natural Resource Management </a:t>
            </a:r>
          </a:p>
          <a:p>
            <a:pPr marL="609600" indent="-609600"/>
            <a:r>
              <a:rPr lang="en-AU" sz="3200" dirty="0"/>
              <a:t>Focus on three major approaches:</a:t>
            </a:r>
          </a:p>
          <a:p>
            <a:pPr marL="1371600" lvl="2" indent="-457200">
              <a:buFontTx/>
              <a:buAutoNum type="arabicPeriod"/>
            </a:pPr>
            <a:r>
              <a:rPr lang="en-AU" sz="2400" dirty="0"/>
              <a:t>Regionalisation</a:t>
            </a:r>
          </a:p>
          <a:p>
            <a:pPr marL="1371600" lvl="2" indent="-457200">
              <a:buFontTx/>
              <a:buAutoNum type="arabicPeriod"/>
            </a:pPr>
            <a:r>
              <a:rPr lang="en-AU" sz="2400" dirty="0"/>
              <a:t>Market approaches</a:t>
            </a:r>
          </a:p>
          <a:p>
            <a:pPr marL="1371600" lvl="2" indent="-457200">
              <a:buFontTx/>
              <a:buAutoNum type="arabicPeriod"/>
            </a:pPr>
            <a:r>
              <a:rPr lang="en-AU" sz="2400" dirty="0"/>
              <a:t>Co-regulation (Environmental Management Systems)</a:t>
            </a:r>
          </a:p>
        </p:txBody>
      </p:sp>
    </p:spTree>
    <p:extLst>
      <p:ext uri="{BB962C8B-B14F-4D97-AF65-F5344CB8AC3E}">
        <p14:creationId xmlns:p14="http://schemas.microsoft.com/office/powerpoint/2010/main" xmlns="" val="30988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57200"/>
            <a:ext cx="7772400" cy="762000"/>
          </a:xfrm>
        </p:spPr>
        <p:txBody>
          <a:bodyPr/>
          <a:lstStyle/>
          <a:p>
            <a:r>
              <a:rPr lang="en-AU" b="1" dirty="0"/>
              <a:t>Why/How NRM has changed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731" y="1295400"/>
            <a:ext cx="10122795" cy="5302250"/>
          </a:xfrm>
        </p:spPr>
        <p:txBody>
          <a:bodyPr>
            <a:normAutofit/>
          </a:bodyPr>
          <a:lstStyle/>
          <a:p>
            <a:pPr marL="609600" indent="-609600"/>
            <a:r>
              <a:rPr lang="en-AU" sz="3200" dirty="0"/>
              <a:t>The concepts and tools by which NRM is undertaken have been quietly (but dramatically) changed</a:t>
            </a:r>
          </a:p>
          <a:p>
            <a:pPr marL="609600" indent="-609600"/>
            <a:r>
              <a:rPr lang="en-AU" sz="3200" dirty="0"/>
              <a:t>The ‘rational’ or science-based model implemented by government action or regulation has been widely criticised</a:t>
            </a:r>
          </a:p>
          <a:p>
            <a:pPr marL="609600" indent="-609600"/>
            <a:r>
              <a:rPr lang="en-AU" sz="3200" dirty="0"/>
              <a:t>Why? </a:t>
            </a:r>
          </a:p>
          <a:p>
            <a:pPr marL="1371600" lvl="2" indent="-457200">
              <a:buFontTx/>
              <a:buAutoNum type="arabicPeriod"/>
            </a:pPr>
            <a:r>
              <a:rPr lang="en-AU" sz="2400" dirty="0"/>
              <a:t>Declining confidence in government’s ability</a:t>
            </a:r>
          </a:p>
          <a:p>
            <a:pPr marL="1371600" lvl="2" indent="-457200">
              <a:buFontTx/>
              <a:buAutoNum type="arabicPeriod"/>
            </a:pPr>
            <a:r>
              <a:rPr lang="en-AU" sz="2400" dirty="0"/>
              <a:t>Need local solutions to local problems</a:t>
            </a:r>
          </a:p>
          <a:p>
            <a:pPr marL="1371600" lvl="2" indent="-457200">
              <a:buFontTx/>
              <a:buAutoNum type="arabicPeriod"/>
            </a:pPr>
            <a:r>
              <a:rPr lang="en-AU" sz="2400" dirty="0"/>
              <a:t>Failed to improve environmental outcomes and reduce conflict over policy and management approaches</a:t>
            </a:r>
          </a:p>
        </p:txBody>
      </p:sp>
    </p:spTree>
    <p:extLst>
      <p:ext uri="{BB962C8B-B14F-4D97-AF65-F5344CB8AC3E}">
        <p14:creationId xmlns:p14="http://schemas.microsoft.com/office/powerpoint/2010/main" xmlns="" val="98341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b="1" dirty="0"/>
              <a:t>‘New Technologies of Governance’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32586"/>
            <a:ext cx="9525000" cy="456341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dirty="0"/>
              <a:t>Government-directed action – encounters alternate nodes of power; suffers from a lack of legitimacy</a:t>
            </a:r>
          </a:p>
          <a:p>
            <a:pPr>
              <a:lnSpc>
                <a:spcPct val="90000"/>
              </a:lnSpc>
            </a:pPr>
            <a:r>
              <a:rPr lang="en-AU" dirty="0"/>
              <a:t>Government policy &amp; action now mediated through other actors</a:t>
            </a:r>
          </a:p>
          <a:p>
            <a:pPr>
              <a:lnSpc>
                <a:spcPct val="90000"/>
              </a:lnSpc>
            </a:pPr>
            <a:r>
              <a:rPr lang="en-AU" dirty="0"/>
              <a:t>‘Top down’ replaced with ‘horizontal’ approaches</a:t>
            </a:r>
          </a:p>
          <a:p>
            <a:pPr>
              <a:lnSpc>
                <a:spcPct val="90000"/>
              </a:lnSpc>
            </a:pPr>
            <a:r>
              <a:rPr lang="en-AU" dirty="0"/>
              <a:t>The new toolkit: partnerships, collaboration, community-based policy and action, co-regulation, market </a:t>
            </a:r>
            <a:r>
              <a:rPr lang="en-AU" dirty="0" smtClean="0"/>
              <a:t>instruments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424187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Regionalisation</a:t>
            </a:r>
            <a:endParaRPr lang="en-AU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AU" dirty="0" smtClean="0"/>
              <a:t> NRM needs to be re-scaled to the regional level (economies of scale, ecologically contiguous unit)</a:t>
            </a:r>
          </a:p>
          <a:p>
            <a:pPr>
              <a:buFontTx/>
              <a:buChar char="•"/>
            </a:pPr>
            <a:r>
              <a:rPr lang="en-AU" dirty="0" smtClean="0"/>
              <a:t> (Regional) Community ownership and control of policy settings for NRM</a:t>
            </a:r>
          </a:p>
          <a:p>
            <a:pPr>
              <a:buFontTx/>
              <a:buChar char="•"/>
            </a:pPr>
            <a:r>
              <a:rPr lang="en-AU" dirty="0" smtClean="0"/>
              <a:t> Enhance the integration and coordination of NRM and increase degree of collaboration among stakeholders.</a:t>
            </a:r>
          </a:p>
          <a:p>
            <a:endParaRPr lang="en-US" dirty="0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1828801" y="838201"/>
            <a:ext cx="909161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buFontTx/>
              <a:buChar char="•"/>
            </a:pPr>
            <a:endParaRPr lang="en-AU" dirty="0"/>
          </a:p>
          <a:p>
            <a:pPr lvl="1">
              <a:buFontTx/>
              <a:buChar char="•"/>
            </a:pPr>
            <a:endParaRPr lang="en-AU" dirty="0"/>
          </a:p>
          <a:p>
            <a:pPr lvl="1">
              <a:buFontTx/>
              <a:buChar char="•"/>
            </a:pPr>
            <a:endParaRPr lang="en-AU" dirty="0"/>
          </a:p>
          <a:p>
            <a:pPr lvl="1">
              <a:buFontTx/>
              <a:buChar char="•"/>
            </a:pPr>
            <a:endParaRPr lang="en-AU" dirty="0"/>
          </a:p>
          <a:p>
            <a:pPr lvl="1">
              <a:buFontTx/>
              <a:buChar char="•"/>
            </a:pP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xmlns="" val="370904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Effectiveness of New </a:t>
            </a:r>
            <a:r>
              <a:rPr lang="en-AU" b="1" dirty="0"/>
              <a:t>R</a:t>
            </a:r>
            <a:r>
              <a:rPr lang="en-AU" b="1" dirty="0" smtClean="0"/>
              <a:t>egional </a:t>
            </a:r>
            <a:r>
              <a:rPr lang="en-AU" b="1" dirty="0"/>
              <a:t>A</a:t>
            </a:r>
            <a:r>
              <a:rPr lang="en-AU" b="1" dirty="0" smtClean="0"/>
              <a:t>pproaches</a:t>
            </a:r>
            <a:endParaRPr lang="en-AU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•"/>
            </a:pPr>
            <a:r>
              <a:rPr lang="en-AU" dirty="0" smtClean="0"/>
              <a:t> Ecosystem management requires a multi-scalar response </a:t>
            </a:r>
          </a:p>
          <a:p>
            <a:pPr>
              <a:buFontTx/>
              <a:buChar char="•"/>
            </a:pPr>
            <a:r>
              <a:rPr lang="en-AU" dirty="0" smtClean="0"/>
              <a:t> Regional strategic planning abilities are poorly developed </a:t>
            </a:r>
          </a:p>
          <a:p>
            <a:pPr>
              <a:buFontTx/>
              <a:buChar char="•"/>
            </a:pPr>
            <a:r>
              <a:rPr lang="en-AU" dirty="0" smtClean="0"/>
              <a:t>‘Integration’ and ‘coordination’ are not improving</a:t>
            </a:r>
          </a:p>
          <a:p>
            <a:pPr>
              <a:buFontTx/>
              <a:buChar char="•"/>
            </a:pPr>
            <a:r>
              <a:rPr lang="en-AU" dirty="0" smtClean="0"/>
              <a:t> Some regions are very capable, others are poorly equipped to respond to the substantial challenges </a:t>
            </a:r>
          </a:p>
          <a:p>
            <a:pPr>
              <a:buFontTx/>
              <a:buChar char="•"/>
            </a:pPr>
            <a:r>
              <a:rPr lang="en-AU" dirty="0" smtClean="0"/>
              <a:t>The transition to the new approach has been slow and difficult and capacity building is required </a:t>
            </a:r>
          </a:p>
          <a:p>
            <a:pPr>
              <a:buFontTx/>
              <a:buChar char="•"/>
            </a:pPr>
            <a:r>
              <a:rPr lang="en-AU" dirty="0" smtClean="0"/>
              <a:t>Community engagement has been poor and minorities largely marginalised; </a:t>
            </a:r>
          </a:p>
          <a:p>
            <a:pPr>
              <a:buFontTx/>
              <a:buChar char="•"/>
            </a:pPr>
            <a:r>
              <a:rPr lang="en-AU" dirty="0" smtClean="0"/>
              <a:t> Need to improve the ‘science’ in policy setting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797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sz="4000" b="1" dirty="0"/>
              <a:t>Market-based approaches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557338"/>
            <a:ext cx="10289147" cy="5041900"/>
          </a:xfrm>
        </p:spPr>
        <p:txBody>
          <a:bodyPr>
            <a:normAutofit/>
          </a:bodyPr>
          <a:lstStyle/>
          <a:p>
            <a:pPr marL="609600" indent="-609600"/>
            <a:r>
              <a:rPr lang="en-AU" sz="3200" dirty="0"/>
              <a:t>Market efficient in allocating &amp; managing natural resources (e.g. water)</a:t>
            </a:r>
          </a:p>
          <a:p>
            <a:pPr marL="609600" indent="-609600"/>
            <a:r>
              <a:rPr lang="en-AU" sz="3200" dirty="0"/>
              <a:t>Rationale:</a:t>
            </a:r>
          </a:p>
          <a:p>
            <a:pPr marL="990600" lvl="1" indent="-533400">
              <a:buFontTx/>
              <a:buAutoNum type="arabicPeriod"/>
            </a:pPr>
            <a:r>
              <a:rPr lang="en-AU" sz="2800" dirty="0"/>
              <a:t>Tradeable water rights provide an incentive to use water more efficiently</a:t>
            </a:r>
          </a:p>
          <a:p>
            <a:pPr marL="990600" lvl="1" indent="-533400">
              <a:buFontTx/>
              <a:buAutoNum type="arabicPeriod"/>
            </a:pPr>
            <a:r>
              <a:rPr lang="en-AU" sz="2800" dirty="0"/>
              <a:t>Inefficient irrigators or those on degraded soils will sell water – water will ‘flow' to higher-value uses.</a:t>
            </a:r>
          </a:p>
          <a:p>
            <a:pPr marL="990600" lvl="1" indent="-533400">
              <a:buFontTx/>
              <a:buAutoNum type="arabicPeriod"/>
            </a:pPr>
            <a:r>
              <a:rPr lang="en-AU" sz="2800" dirty="0"/>
              <a:t>Privatisation of water reduces government responsibilities for infrastructure provision</a:t>
            </a:r>
          </a:p>
          <a:p>
            <a:pPr marL="990600" lvl="1" indent="-533400">
              <a:buFontTx/>
              <a:buAutoNum type="arabicPeriod"/>
            </a:pP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xmlns="" val="176379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5188" y="188913"/>
            <a:ext cx="7772400" cy="1143000"/>
          </a:xfrm>
        </p:spPr>
        <p:txBody>
          <a:bodyPr/>
          <a:lstStyle/>
          <a:p>
            <a:r>
              <a:rPr lang="en-AU" b="1" dirty="0"/>
              <a:t>Are water markets working?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341438"/>
            <a:ext cx="7772400" cy="4754562"/>
          </a:xfrm>
        </p:spPr>
        <p:txBody>
          <a:bodyPr/>
          <a:lstStyle/>
          <a:p>
            <a:r>
              <a:rPr lang="en-AU"/>
              <a:t>Water trading will reduce total numbers of users by eliminating inefficient users of water:</a:t>
            </a:r>
          </a:p>
          <a:p>
            <a:pPr lvl="1">
              <a:buFontTx/>
              <a:buChar char="–"/>
            </a:pPr>
            <a:r>
              <a:rPr lang="en-AU"/>
              <a:t>Only 20% of water sellers invest in improved irrigation techniques; most use the proceeds of sale as general revenue or to reduce debt (Bjornlund &amp; McKay 2002).</a:t>
            </a:r>
          </a:p>
          <a:p>
            <a:r>
              <a:rPr lang="en-AU"/>
              <a:t>Water trading will ensure rational resource decisions:</a:t>
            </a:r>
          </a:p>
          <a:p>
            <a:pPr lvl="1">
              <a:buFontTx/>
              <a:buChar char="–"/>
            </a:pPr>
            <a:r>
              <a:rPr lang="en-AU"/>
              <a:t>Many farms in Riverland are selling water for less money than it is worth when attached to land; thus eroding the capital value of their property and consolidating rural poverty.</a:t>
            </a:r>
          </a:p>
        </p:txBody>
      </p:sp>
    </p:spTree>
    <p:extLst>
      <p:ext uri="{BB962C8B-B14F-4D97-AF65-F5344CB8AC3E}">
        <p14:creationId xmlns:p14="http://schemas.microsoft.com/office/powerpoint/2010/main" xmlns="" val="97864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88913"/>
            <a:ext cx="7772400" cy="1008062"/>
          </a:xfrm>
        </p:spPr>
        <p:txBody>
          <a:bodyPr/>
          <a:lstStyle/>
          <a:p>
            <a:r>
              <a:rPr lang="en-AU" sz="4000" b="1" dirty="0"/>
              <a:t>Are Water Markets working? </a:t>
            </a:r>
            <a:endParaRPr lang="en-AU" sz="4800" b="1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196976"/>
            <a:ext cx="7772400" cy="5400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sz="3000"/>
              <a:t>Water trading will re-shape farming industry in a positive and humane way</a:t>
            </a:r>
            <a:r>
              <a:rPr lang="en-AU"/>
              <a:t>: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AU" sz="2600"/>
              <a:t>Productive agricultural land is being consolidated into larger units; the gap between water-rich and water-poor farms is growing.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en-AU" sz="3000"/>
              <a:t>Water trading produces environmental benefits: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AU" sz="2600"/>
              <a:t>Water is being sold to more efficient farms on better drained soils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AU" sz="2600"/>
              <a:t>More efficient use of water reduces waste; it does not guarantee water for ecosystem function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AU" sz="2600"/>
              <a:t>“Sleeper” water is now being sold = reducing environmental flows.</a:t>
            </a:r>
          </a:p>
          <a:p>
            <a:pPr lvl="1">
              <a:lnSpc>
                <a:spcPct val="90000"/>
              </a:lnSpc>
              <a:buFontTx/>
              <a:buChar char="-"/>
            </a:pPr>
            <a:endParaRPr lang="en-AU" sz="2600"/>
          </a:p>
          <a:p>
            <a:pPr>
              <a:lnSpc>
                <a:spcPct val="90000"/>
              </a:lnSpc>
              <a:buFontTx/>
              <a:buChar char="-"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419415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b="1" dirty="0"/>
              <a:t>Co-regulation (Environmental Management Systems)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Concept: The regulatory ‘stick’ of government is not needed; Governments and companies can work together in ensuring acceptable environmental performance</a:t>
            </a:r>
          </a:p>
          <a:p>
            <a:r>
              <a:rPr lang="en-AU" dirty="0"/>
              <a:t>Tool: Environmental Management Systems (under ISO14001)</a:t>
            </a:r>
          </a:p>
        </p:txBody>
      </p:sp>
    </p:spTree>
    <p:extLst>
      <p:ext uri="{BB962C8B-B14F-4D97-AF65-F5344CB8AC3E}">
        <p14:creationId xmlns:p14="http://schemas.microsoft.com/office/powerpoint/2010/main" xmlns="" val="88132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88914"/>
            <a:ext cx="7772400" cy="1152525"/>
          </a:xfrm>
        </p:spPr>
        <p:txBody>
          <a:bodyPr/>
          <a:lstStyle/>
          <a:p>
            <a:r>
              <a:rPr lang="en-AU" sz="3600" b="1" dirty="0"/>
              <a:t>Environmental Management Systems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1825" y="1341439"/>
            <a:ext cx="9281375" cy="4754561"/>
          </a:xfrm>
        </p:spPr>
        <p:txBody>
          <a:bodyPr>
            <a:normAutofit/>
          </a:bodyPr>
          <a:lstStyle/>
          <a:p>
            <a:pPr marL="533400" indent="-533400">
              <a:lnSpc>
                <a:spcPct val="80000"/>
              </a:lnSpc>
            </a:pPr>
            <a:r>
              <a:rPr lang="en-AU" dirty="0"/>
              <a:t>EMS provides a framework for monitoring and attending to environmental performance of companies that doesn’t require regulation</a:t>
            </a:r>
          </a:p>
          <a:p>
            <a:pPr marL="533400" indent="-533400">
              <a:lnSpc>
                <a:spcPct val="80000"/>
              </a:lnSpc>
            </a:pPr>
            <a:r>
              <a:rPr lang="en-AU" sz="2400" dirty="0"/>
              <a:t>Four elements:</a:t>
            </a:r>
          </a:p>
          <a:p>
            <a:pPr marL="1295400" lvl="2" indent="-381000">
              <a:lnSpc>
                <a:spcPct val="80000"/>
              </a:lnSpc>
              <a:buFontTx/>
              <a:buAutoNum type="arabicPeriod"/>
            </a:pPr>
            <a:r>
              <a:rPr lang="en-AU" sz="2400" dirty="0"/>
              <a:t>Framework for measurable improvement in environmental performance</a:t>
            </a:r>
          </a:p>
          <a:p>
            <a:pPr marL="1295400" lvl="2" indent="-381000">
              <a:lnSpc>
                <a:spcPct val="80000"/>
              </a:lnSpc>
              <a:buFontTx/>
              <a:buAutoNum type="arabicPeriod"/>
            </a:pPr>
            <a:r>
              <a:rPr lang="en-AU" sz="2400" dirty="0"/>
              <a:t>Third party verification of results</a:t>
            </a:r>
          </a:p>
          <a:p>
            <a:pPr marL="1295400" lvl="2" indent="-381000">
              <a:lnSpc>
                <a:spcPct val="80000"/>
              </a:lnSpc>
              <a:buFontTx/>
              <a:buAutoNum type="arabicPeriod"/>
            </a:pPr>
            <a:r>
              <a:rPr lang="en-AU" sz="2400" dirty="0"/>
              <a:t>Public reporting</a:t>
            </a:r>
          </a:p>
          <a:p>
            <a:pPr marL="1295400" lvl="2" indent="-381000">
              <a:lnSpc>
                <a:spcPct val="80000"/>
              </a:lnSpc>
              <a:buFontTx/>
              <a:buAutoNum type="arabicPeriod"/>
            </a:pPr>
            <a:r>
              <a:rPr lang="en-AU" sz="2400" dirty="0"/>
              <a:t>Public participation</a:t>
            </a:r>
          </a:p>
          <a:p>
            <a:pPr marL="533400" indent="-533400">
              <a:lnSpc>
                <a:spcPct val="80000"/>
              </a:lnSpc>
            </a:pPr>
            <a:r>
              <a:rPr lang="en-AU" sz="2400" dirty="0"/>
              <a:t>Instead of adhering to a minimum standard enshrined in regulation; companies work to continually improve</a:t>
            </a:r>
          </a:p>
          <a:p>
            <a:pPr marL="533400" indent="-533400">
              <a:lnSpc>
                <a:spcPct val="80000"/>
              </a:lnSpc>
            </a:pPr>
            <a:r>
              <a:rPr lang="en-AU" sz="2400" dirty="0"/>
              <a:t>Instead of a ‘one size fits all’ regulation, companies can tailor environmental measures to suit their enterprise</a:t>
            </a:r>
          </a:p>
          <a:p>
            <a:pPr marL="533400" indent="-533400">
              <a:lnSpc>
                <a:spcPct val="80000"/>
              </a:lnSpc>
              <a:buNone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xmlns="" val="43054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b="1"/>
              <a:t>EMS: strengths &amp; weaknesses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6975" y="1506828"/>
            <a:ext cx="9082825" cy="45891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AU" sz="3200" b="1" dirty="0"/>
              <a:t>Strengths: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800" dirty="0">
                <a:cs typeface="Times New Roman" panose="02020603050405020304" pitchFamily="18" charset="0"/>
              </a:rPr>
              <a:t>Government can focus on habitual bad apples	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800" dirty="0">
                <a:cs typeface="Times New Roman" panose="02020603050405020304" pitchFamily="18" charset="0"/>
              </a:rPr>
              <a:t>Continual improvement rather than episodic adjustment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US" sz="2800" dirty="0">
                <a:cs typeface="Times New Roman" panose="02020603050405020304" pitchFamily="18" charset="0"/>
              </a:rPr>
              <a:t>Environmental management is tailored to the enterprise</a:t>
            </a:r>
          </a:p>
          <a:p>
            <a:pPr>
              <a:lnSpc>
                <a:spcPct val="90000"/>
              </a:lnSpc>
            </a:pPr>
            <a:r>
              <a:rPr lang="en-AU" sz="3200" b="1" dirty="0"/>
              <a:t>Weaknesses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AU" sz="2800" dirty="0">
                <a:cs typeface="Times New Roman" panose="02020603050405020304" pitchFamily="18" charset="0"/>
              </a:rPr>
              <a:t>frequency and quality of (government) audits are crucial to EMS effectiveness</a:t>
            </a:r>
          </a:p>
          <a:p>
            <a:pPr lvl="1">
              <a:lnSpc>
                <a:spcPct val="90000"/>
              </a:lnSpc>
              <a:buFontTx/>
              <a:buChar char="-"/>
            </a:pPr>
            <a:r>
              <a:rPr lang="en-AU" sz="2800" dirty="0"/>
              <a:t>Does not mandate compliance, only commitment to compliance</a:t>
            </a:r>
          </a:p>
        </p:txBody>
      </p:sp>
    </p:spTree>
    <p:extLst>
      <p:ext uri="{BB962C8B-B14F-4D97-AF65-F5344CB8AC3E}">
        <p14:creationId xmlns:p14="http://schemas.microsoft.com/office/powerpoint/2010/main" xmlns="" val="265302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 smtClean="0"/>
              <a:t>Emerging Trends: The Road Ahead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 New approaches all involve a retreat from government regulation</a:t>
            </a:r>
          </a:p>
          <a:p>
            <a:r>
              <a:rPr lang="en-AU" dirty="0" smtClean="0"/>
              <a:t>Governments are looking to collaborate with other actors (communities, companies) to set and implement policy</a:t>
            </a:r>
          </a:p>
          <a:p>
            <a:r>
              <a:rPr lang="en-AU" dirty="0" smtClean="0"/>
              <a:t>Experimentation with new approaches; and the process of learning to implement these approaches expertly has been slow</a:t>
            </a:r>
          </a:p>
          <a:p>
            <a:pPr>
              <a:buFontTx/>
              <a:buChar char="•"/>
            </a:pPr>
            <a:r>
              <a:rPr lang="en-AU" dirty="0" smtClean="0"/>
              <a:t>What do we need to do next:</a:t>
            </a:r>
          </a:p>
          <a:p>
            <a:pPr lvl="1">
              <a:buFontTx/>
              <a:buChar char="•"/>
            </a:pPr>
            <a:r>
              <a:rPr lang="en-AU" dirty="0" smtClean="0"/>
              <a:t> Increase our monitoring and evaluation efforts;</a:t>
            </a:r>
          </a:p>
          <a:p>
            <a:pPr lvl="1">
              <a:buFontTx/>
              <a:buChar char="•"/>
            </a:pPr>
            <a:r>
              <a:rPr lang="en-AU" dirty="0" smtClean="0"/>
              <a:t> Adapt our approaches based on what we’ve learned;</a:t>
            </a:r>
          </a:p>
          <a:p>
            <a:pPr lvl="1">
              <a:buFontTx/>
              <a:buChar char="•"/>
            </a:pPr>
            <a:r>
              <a:rPr lang="en-AU" dirty="0" smtClean="0"/>
              <a:t> Develop more effective strategies to ensure the participation of communities and other actors in NRM; &amp;</a:t>
            </a:r>
          </a:p>
          <a:p>
            <a:pPr lvl="1">
              <a:buFontTx/>
              <a:buChar char="•"/>
            </a:pPr>
            <a:r>
              <a:rPr lang="en-AU" dirty="0" smtClean="0"/>
              <a:t> Increase our expenditure in NRM. </a:t>
            </a:r>
            <a:endParaRPr lang="en-AU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9617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1009</Words>
  <Application>Microsoft Office PowerPoint</Application>
  <PresentationFormat>Custom</PresentationFormat>
  <Paragraphs>105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Lecture 07 NATURAL RESOURCE PLANNING AND MANAGEMENT</vt:lpstr>
      <vt:lpstr>Recap Lecture 06</vt:lpstr>
      <vt:lpstr>Challenges</vt:lpstr>
      <vt:lpstr>Challenges</vt:lpstr>
      <vt:lpstr>Challenges</vt:lpstr>
      <vt:lpstr>Aims</vt:lpstr>
      <vt:lpstr>Why/How NRM has changed</vt:lpstr>
      <vt:lpstr>‘New Technologies of Governance’</vt:lpstr>
      <vt:lpstr>Regionalisation</vt:lpstr>
      <vt:lpstr>Effectiveness of New Regional Approaches</vt:lpstr>
      <vt:lpstr>Market-based approaches</vt:lpstr>
      <vt:lpstr>Are water markets working?</vt:lpstr>
      <vt:lpstr>Are Water Markets working? </vt:lpstr>
      <vt:lpstr>Co-regulation (Environmental Management Systems)</vt:lpstr>
      <vt:lpstr>Environmental Management Systems</vt:lpstr>
      <vt:lpstr>EMS: strengths &amp; weaknesses</vt:lpstr>
      <vt:lpstr>Emerging Trends: The Road Ahead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Salman</dc:creator>
  <cp:lastModifiedBy>NTS</cp:lastModifiedBy>
  <cp:revision>11</cp:revision>
  <dcterms:created xsi:type="dcterms:W3CDTF">2014-06-05T05:11:13Z</dcterms:created>
  <dcterms:modified xsi:type="dcterms:W3CDTF">2014-06-05T11:58:03Z</dcterms:modified>
</cp:coreProperties>
</file>