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5" r:id="rId3"/>
    <p:sldId id="270" r:id="rId4"/>
    <p:sldId id="271" r:id="rId5"/>
    <p:sldId id="272" r:id="rId6"/>
    <p:sldId id="273" r:id="rId7"/>
    <p:sldId id="274" r:id="rId8"/>
    <p:sldId id="275" r:id="rId9"/>
    <p:sldId id="276" r:id="rId10"/>
    <p:sldId id="277" r:id="rId11"/>
    <p:sldId id="278" r:id="rId12"/>
    <p:sldId id="279" r:id="rId13"/>
    <p:sldId id="280" r:id="rId14"/>
    <p:sldId id="281" r:id="rId15"/>
    <p:sldId id="282" r:id="rId16"/>
    <p:sldId id="283" r:id="rId17"/>
    <p:sldId id="284" r:id="rId18"/>
    <p:sldId id="285" r:id="rId19"/>
    <p:sldId id="286" r:id="rId20"/>
    <p:sldId id="287" r:id="rId21"/>
    <p:sldId id="288" r:id="rId22"/>
    <p:sldId id="289" r:id="rId23"/>
    <p:sldId id="290" r:id="rId24"/>
    <p:sldId id="291" r:id="rId25"/>
    <p:sldId id="292" r:id="rId26"/>
    <p:sldId id="293" r:id="rId27"/>
    <p:sldId id="29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7" d="100"/>
          <a:sy n="37" d="100"/>
        </p:scale>
        <p:origin x="-1229" y="-77"/>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D8DEFC0-EB10-4E99-97AD-CE20A74FEB58}"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491825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8DEFC0-EB10-4E99-97AD-CE20A74FEB58}"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14454376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D8DEFC0-EB10-4E99-97AD-CE20A74FEB58}"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1535195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D8DEFC0-EB10-4E99-97AD-CE20A74FEB58}" type="datetimeFigureOut">
              <a:rPr lang="en-US" smtClean="0"/>
              <a:pPr/>
              <a:t>5/16/2014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3054965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D8DEFC0-EB10-4E99-97AD-CE20A74FEB58}" type="datetimeFigureOut">
              <a:rPr lang="en-US" smtClean="0"/>
              <a:pPr/>
              <a:t>5/16/2014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300269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D8DEFC0-EB10-4E99-97AD-CE20A74FEB58}" type="datetimeFigureOut">
              <a:rPr lang="en-US" smtClean="0"/>
              <a:pPr/>
              <a:t>5/16/2014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3223811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8DEFC0-EB10-4E99-97AD-CE20A74FEB58}" type="datetimeFigureOut">
              <a:rPr lang="en-US" smtClean="0"/>
              <a:pPr/>
              <a:t>5/16/2014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412905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8DEFC0-EB10-4E99-97AD-CE20A74FEB58}" type="datetimeFigureOut">
              <a:rPr lang="en-US" smtClean="0"/>
              <a:pPr/>
              <a:t>5/16/2014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864010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8DEFC0-EB10-4E99-97AD-CE20A74FEB58}" type="datetimeFigureOut">
              <a:rPr lang="en-US" smtClean="0"/>
              <a:pPr/>
              <a:t>5/16/2014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3856642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8DEFC0-EB10-4E99-97AD-CE20A74FEB58}"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361245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8DEFC0-EB10-4E99-97AD-CE20A74FEB58}" type="datetimeFigureOut">
              <a:rPr lang="en-US" smtClean="0"/>
              <a:pPr/>
              <a:t>5/16/2014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429372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8DEFC0-EB10-4E99-97AD-CE20A74FEB58}" type="datetimeFigureOut">
              <a:rPr lang="en-US" smtClean="0"/>
              <a:pPr/>
              <a:t>5/16/2014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CA443C-A98D-4D32-948B-8EA6B0513BC9}" type="slidenum">
              <a:rPr lang="en-US" smtClean="0"/>
              <a:pPr/>
              <a:t>‹#›</a:t>
            </a:fld>
            <a:endParaRPr lang="en-US"/>
          </a:p>
        </p:txBody>
      </p:sp>
    </p:spTree>
    <p:extLst>
      <p:ext uri="{BB962C8B-B14F-4D97-AF65-F5344CB8AC3E}">
        <p14:creationId xmlns:p14="http://schemas.microsoft.com/office/powerpoint/2010/main" xmlns="" val="12258831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latin typeface="+mn-lt"/>
                <a:ea typeface="Times New Roman"/>
                <a:cs typeface="Times New Roman"/>
                <a:sym typeface="Times New Roman"/>
              </a:rPr>
              <a:t>Lecture 06</a:t>
            </a:r>
            <a:br>
              <a:rPr lang="en-US" sz="4000" b="1" dirty="0" smtClean="0">
                <a:latin typeface="+mn-lt"/>
                <a:ea typeface="Times New Roman"/>
                <a:cs typeface="Times New Roman"/>
                <a:sym typeface="Times New Roman"/>
              </a:rPr>
            </a:br>
            <a:r>
              <a:rPr lang="en-US" sz="4000" b="1" dirty="0" smtClean="0">
                <a:latin typeface="+mn-lt"/>
              </a:rPr>
              <a:t>NATURAL RESOURCE PLANNING AND MANAGEMENT</a:t>
            </a:r>
            <a:endParaRPr lang="en-US" sz="4000" b="1" dirty="0">
              <a:latin typeface="+mn-lt"/>
            </a:endParaRPr>
          </a:p>
        </p:txBody>
      </p:sp>
      <p:sp>
        <p:nvSpPr>
          <p:cNvPr id="3" name="Subtitle 2"/>
          <p:cNvSpPr>
            <a:spLocks noGrp="1"/>
          </p:cNvSpPr>
          <p:nvPr>
            <p:ph type="subTitle" idx="1"/>
          </p:nvPr>
        </p:nvSpPr>
        <p:spPr/>
        <p:txBody>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10910469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Recap Lecture 05</a:t>
            </a:r>
            <a:endParaRPr lang="en-US" sz="5400" b="1" dirty="0"/>
          </a:p>
        </p:txBody>
      </p:sp>
      <p:sp>
        <p:nvSpPr>
          <p:cNvPr id="3" name="Content Placeholder 2"/>
          <p:cNvSpPr>
            <a:spLocks noGrp="1"/>
          </p:cNvSpPr>
          <p:nvPr>
            <p:ph idx="1"/>
          </p:nvPr>
        </p:nvSpPr>
        <p:spPr/>
        <p:txBody>
          <a:bodyPr>
            <a:normAutofit/>
          </a:bodyPr>
          <a:lstStyle/>
          <a:p>
            <a:r>
              <a:rPr lang="en-US" sz="4400" dirty="0" smtClean="0"/>
              <a:t>How to plan?</a:t>
            </a:r>
          </a:p>
          <a:p>
            <a:r>
              <a:rPr lang="en-US" sz="4400" dirty="0" smtClean="0"/>
              <a:t>Planning Models</a:t>
            </a:r>
          </a:p>
          <a:p>
            <a:r>
              <a:rPr lang="en-US" sz="4400" dirty="0" smtClean="0"/>
              <a:t>Comprehensive rational </a:t>
            </a:r>
            <a:r>
              <a:rPr lang="en-US" sz="4400" dirty="0" smtClean="0"/>
              <a:t>planning</a:t>
            </a:r>
            <a:endParaRPr lang="en-US" sz="4400" dirty="0"/>
          </a:p>
        </p:txBody>
      </p:sp>
    </p:spTree>
    <p:extLst>
      <p:ext uri="{BB962C8B-B14F-4D97-AF65-F5344CB8AC3E}">
        <p14:creationId xmlns:p14="http://schemas.microsoft.com/office/powerpoint/2010/main" xmlns="" val="27167798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err="1"/>
              <a:t>Transactive</a:t>
            </a:r>
            <a:r>
              <a:rPr lang="en-US" sz="5400" b="1" dirty="0"/>
              <a:t> </a:t>
            </a:r>
            <a:r>
              <a:rPr lang="en-US" sz="5400" b="1" dirty="0" smtClean="0"/>
              <a:t>planning</a:t>
            </a:r>
            <a:endParaRPr lang="en-US" sz="5400" b="1" dirty="0"/>
          </a:p>
        </p:txBody>
      </p:sp>
      <p:sp>
        <p:nvSpPr>
          <p:cNvPr id="3" name="Content Placeholder 2"/>
          <p:cNvSpPr>
            <a:spLocks noGrp="1"/>
          </p:cNvSpPr>
          <p:nvPr>
            <p:ph idx="1"/>
          </p:nvPr>
        </p:nvSpPr>
        <p:spPr/>
        <p:txBody>
          <a:bodyPr>
            <a:normAutofit/>
          </a:bodyPr>
          <a:lstStyle/>
          <a:p>
            <a:r>
              <a:rPr lang="en-US" sz="3200" dirty="0" err="1" smtClean="0"/>
              <a:t>Transactive</a:t>
            </a:r>
            <a:r>
              <a:rPr lang="en-US" sz="3200" dirty="0" smtClean="0"/>
              <a:t> </a:t>
            </a:r>
            <a:r>
              <a:rPr lang="en-US" sz="3200" dirty="0"/>
              <a:t>planning is one alternative to comprehensive rational planning. </a:t>
            </a:r>
            <a:endParaRPr lang="en-US" sz="3200" dirty="0" smtClean="0"/>
          </a:p>
          <a:p>
            <a:r>
              <a:rPr lang="en-US" sz="3200" dirty="0" smtClean="0"/>
              <a:t>The </a:t>
            </a:r>
            <a:r>
              <a:rPr lang="en-US" sz="3200" dirty="0" err="1"/>
              <a:t>transactive</a:t>
            </a:r>
            <a:r>
              <a:rPr lang="en-US" sz="3200" dirty="0"/>
              <a:t> planning model is based on communicative rationality. </a:t>
            </a:r>
            <a:endParaRPr lang="en-US" sz="3200" dirty="0" smtClean="0"/>
          </a:p>
          <a:p>
            <a:r>
              <a:rPr lang="en-US" sz="3200" dirty="0" smtClean="0"/>
              <a:t>This </a:t>
            </a:r>
            <a:r>
              <a:rPr lang="en-US" sz="3200" dirty="0"/>
              <a:t>type of rationality is based on human communication and dialogue between planners and the people affected by </a:t>
            </a:r>
            <a:r>
              <a:rPr lang="en-US" sz="3200" dirty="0" smtClean="0"/>
              <a:t>planning.</a:t>
            </a:r>
          </a:p>
          <a:p>
            <a:endParaRPr lang="en-US" sz="3200" dirty="0"/>
          </a:p>
          <a:p>
            <a:endParaRPr lang="en-US" sz="3200" dirty="0"/>
          </a:p>
        </p:txBody>
      </p:sp>
    </p:spTree>
    <p:extLst>
      <p:ext uri="{BB962C8B-B14F-4D97-AF65-F5344CB8AC3E}">
        <p14:creationId xmlns:p14="http://schemas.microsoft.com/office/powerpoint/2010/main" xmlns="" val="36645369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Central assumptions</a:t>
            </a:r>
            <a:endParaRPr lang="en-US" sz="5400" b="1" dirty="0"/>
          </a:p>
        </p:txBody>
      </p:sp>
      <p:sp>
        <p:nvSpPr>
          <p:cNvPr id="3" name="Content Placeholder 2"/>
          <p:cNvSpPr>
            <a:spLocks noGrp="1"/>
          </p:cNvSpPr>
          <p:nvPr>
            <p:ph idx="1"/>
          </p:nvPr>
        </p:nvSpPr>
        <p:spPr/>
        <p:txBody>
          <a:bodyPr>
            <a:normAutofit/>
          </a:bodyPr>
          <a:lstStyle/>
          <a:p>
            <a:r>
              <a:rPr lang="en-US" sz="4000" dirty="0" smtClean="0"/>
              <a:t>There </a:t>
            </a:r>
            <a:r>
              <a:rPr lang="en-US" sz="4000" dirty="0"/>
              <a:t>exist various interests within society.</a:t>
            </a:r>
          </a:p>
          <a:p>
            <a:r>
              <a:rPr lang="en-US" sz="4000" dirty="0"/>
              <a:t>The interpersonal dialogue triggers a mutual learning process leading to an intensive communication about measures</a:t>
            </a:r>
            <a:r>
              <a:rPr lang="en-US" sz="4000" dirty="0" smtClean="0"/>
              <a:t>.</a:t>
            </a:r>
            <a:endParaRPr lang="en-US" sz="4000" dirty="0"/>
          </a:p>
        </p:txBody>
      </p:sp>
    </p:spTree>
    <p:extLst>
      <p:ext uri="{BB962C8B-B14F-4D97-AF65-F5344CB8AC3E}">
        <p14:creationId xmlns:p14="http://schemas.microsoft.com/office/powerpoint/2010/main" xmlns="" val="40979527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Assumptions and role of the planner</a:t>
            </a:r>
            <a:endParaRPr lang="en-US" sz="5400" b="1" dirty="0"/>
          </a:p>
        </p:txBody>
      </p:sp>
      <p:sp>
        <p:nvSpPr>
          <p:cNvPr id="3" name="Content Placeholder 2"/>
          <p:cNvSpPr>
            <a:spLocks noGrp="1"/>
          </p:cNvSpPr>
          <p:nvPr>
            <p:ph idx="1"/>
          </p:nvPr>
        </p:nvSpPr>
        <p:spPr/>
        <p:txBody>
          <a:bodyPr>
            <a:noAutofit/>
          </a:bodyPr>
          <a:lstStyle/>
          <a:p>
            <a:r>
              <a:rPr lang="en-US" sz="3400" dirty="0" smtClean="0"/>
              <a:t>Planners act as supporters and participants among many.</a:t>
            </a:r>
          </a:p>
          <a:p>
            <a:r>
              <a:rPr lang="en-US" sz="3400" dirty="0" smtClean="0"/>
              <a:t>Equipped with technical knowledge, communicative and group-psychological skills, planners are able to reduce the disparities between the participants and reach consensus.</a:t>
            </a:r>
          </a:p>
          <a:p>
            <a:r>
              <a:rPr lang="en-US" sz="3400" dirty="0" smtClean="0"/>
              <a:t>Planners are the center of systematic knowledge; they also mediate between different interests and communicate information between the actors in the planning process.</a:t>
            </a:r>
          </a:p>
        </p:txBody>
      </p:sp>
    </p:spTree>
    <p:extLst>
      <p:ext uri="{BB962C8B-B14F-4D97-AF65-F5344CB8AC3E}">
        <p14:creationId xmlns:p14="http://schemas.microsoft.com/office/powerpoint/2010/main" xmlns="" val="35123528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Role of the population</a:t>
            </a:r>
            <a:endParaRPr lang="en-US" sz="5400" b="1" dirty="0"/>
          </a:p>
        </p:txBody>
      </p:sp>
      <p:sp>
        <p:nvSpPr>
          <p:cNvPr id="3" name="Content Placeholder 2"/>
          <p:cNvSpPr>
            <a:spLocks noGrp="1"/>
          </p:cNvSpPr>
          <p:nvPr>
            <p:ph idx="1"/>
          </p:nvPr>
        </p:nvSpPr>
        <p:spPr/>
        <p:txBody>
          <a:bodyPr>
            <a:normAutofit/>
          </a:bodyPr>
          <a:lstStyle/>
          <a:p>
            <a:r>
              <a:rPr lang="en-US" sz="4000" dirty="0" smtClean="0"/>
              <a:t>The </a:t>
            </a:r>
            <a:r>
              <a:rPr lang="en-US" sz="4000" dirty="0"/>
              <a:t>population bring a central contribution to the planning process with their traditional knowledge and experiences. </a:t>
            </a:r>
            <a:endParaRPr lang="en-US" sz="4000" dirty="0" smtClean="0"/>
          </a:p>
          <a:p>
            <a:r>
              <a:rPr lang="en-US" sz="4000" dirty="0" smtClean="0"/>
              <a:t>They </a:t>
            </a:r>
            <a:r>
              <a:rPr lang="en-US" sz="4000" dirty="0"/>
              <a:t>plan and steer </a:t>
            </a:r>
            <a:r>
              <a:rPr lang="en-US" sz="4000" dirty="0" smtClean="0"/>
              <a:t>actively.</a:t>
            </a:r>
            <a:endParaRPr lang="en-US" sz="4000" dirty="0"/>
          </a:p>
        </p:txBody>
      </p:sp>
    </p:spTree>
    <p:extLst>
      <p:ext uri="{BB962C8B-B14F-4D97-AF65-F5344CB8AC3E}">
        <p14:creationId xmlns:p14="http://schemas.microsoft.com/office/powerpoint/2010/main" xmlns="" val="25286659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Planning process</a:t>
            </a:r>
            <a:endParaRPr lang="en-US" sz="5400" b="1" dirty="0"/>
          </a:p>
        </p:txBody>
      </p:sp>
      <p:sp>
        <p:nvSpPr>
          <p:cNvPr id="3" name="Content Placeholder 2"/>
          <p:cNvSpPr>
            <a:spLocks noGrp="1"/>
          </p:cNvSpPr>
          <p:nvPr>
            <p:ph idx="1"/>
          </p:nvPr>
        </p:nvSpPr>
        <p:spPr/>
        <p:txBody>
          <a:bodyPr>
            <a:normAutofit/>
          </a:bodyPr>
          <a:lstStyle/>
          <a:p>
            <a:r>
              <a:rPr lang="en-US" sz="4000" dirty="0" smtClean="0"/>
              <a:t>Planning </a:t>
            </a:r>
            <a:r>
              <a:rPr lang="en-US" sz="4000" dirty="0"/>
              <a:t>is carried out </a:t>
            </a:r>
            <a:r>
              <a:rPr lang="en-US" sz="4000" dirty="0" err="1"/>
              <a:t>decentrally</a:t>
            </a:r>
            <a:r>
              <a:rPr lang="en-US" sz="4000" dirty="0"/>
              <a:t>. </a:t>
            </a:r>
            <a:endParaRPr lang="en-US" sz="4000" dirty="0" smtClean="0"/>
          </a:p>
          <a:p>
            <a:r>
              <a:rPr lang="en-US" sz="4000" dirty="0" smtClean="0"/>
              <a:t>In </a:t>
            </a:r>
            <a:r>
              <a:rPr lang="en-US" sz="4000" dirty="0"/>
              <a:t>an open atmosphere the expertise of the planner and the experimental knowledge of the population are combined and transformed into shared </a:t>
            </a:r>
            <a:r>
              <a:rPr lang="en-US" sz="4000" dirty="0" smtClean="0"/>
              <a:t>measures. </a:t>
            </a:r>
          </a:p>
        </p:txBody>
      </p:sp>
    </p:spTree>
    <p:extLst>
      <p:ext uri="{BB962C8B-B14F-4D97-AF65-F5344CB8AC3E}">
        <p14:creationId xmlns:p14="http://schemas.microsoft.com/office/powerpoint/2010/main" xmlns="" val="216726653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b="1" dirty="0" smtClean="0"/>
              <a:t>The planning process is characterized by:</a:t>
            </a:r>
            <a:endParaRPr lang="en-US" sz="5400" b="1" dirty="0"/>
          </a:p>
        </p:txBody>
      </p:sp>
      <p:sp>
        <p:nvSpPr>
          <p:cNvPr id="3" name="Content Placeholder 2"/>
          <p:cNvSpPr>
            <a:spLocks noGrp="1"/>
          </p:cNvSpPr>
          <p:nvPr>
            <p:ph idx="1"/>
          </p:nvPr>
        </p:nvSpPr>
        <p:spPr/>
        <p:txBody>
          <a:bodyPr>
            <a:normAutofit/>
          </a:bodyPr>
          <a:lstStyle/>
          <a:p>
            <a:r>
              <a:rPr lang="en-US" sz="4400" dirty="0" smtClean="0"/>
              <a:t>interpersonal dialogue and mutual learning </a:t>
            </a:r>
          </a:p>
          <a:p>
            <a:r>
              <a:rPr lang="en-US" sz="4400" dirty="0" smtClean="0"/>
              <a:t>a central focus on individual and organizational development </a:t>
            </a:r>
          </a:p>
          <a:p>
            <a:r>
              <a:rPr lang="en-US" sz="4400" dirty="0" smtClean="0"/>
              <a:t>partnership building.</a:t>
            </a:r>
          </a:p>
          <a:p>
            <a:r>
              <a:rPr lang="en-US" sz="4400" dirty="0" smtClean="0"/>
              <a:t>incorporation of traditional knowledge.</a:t>
            </a:r>
            <a:endParaRPr lang="en-US" sz="4400" dirty="0"/>
          </a:p>
        </p:txBody>
      </p:sp>
    </p:spTree>
    <p:extLst>
      <p:ext uri="{BB962C8B-B14F-4D97-AF65-F5344CB8AC3E}">
        <p14:creationId xmlns:p14="http://schemas.microsoft.com/office/powerpoint/2010/main" xmlns="" val="224401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Planning Process</a:t>
            </a:r>
            <a:endParaRPr lang="en-US" sz="5400" b="1" dirty="0"/>
          </a:p>
        </p:txBody>
      </p:sp>
      <p:sp>
        <p:nvSpPr>
          <p:cNvPr id="3" name="Content Placeholder 2"/>
          <p:cNvSpPr>
            <a:spLocks noGrp="1"/>
          </p:cNvSpPr>
          <p:nvPr>
            <p:ph idx="1"/>
          </p:nvPr>
        </p:nvSpPr>
        <p:spPr>
          <a:xfrm>
            <a:off x="838200" y="1365161"/>
            <a:ext cx="10515600" cy="4811802"/>
          </a:xfrm>
        </p:spPr>
        <p:txBody>
          <a:bodyPr>
            <a:noAutofit/>
          </a:bodyPr>
          <a:lstStyle/>
          <a:p>
            <a:r>
              <a:rPr lang="en-US" sz="4000" dirty="0"/>
              <a:t>Planning in this model is considered less as a scientific-technical activity than in the comprehensive rational planning model. </a:t>
            </a:r>
            <a:endParaRPr lang="en-US" sz="4000" dirty="0" smtClean="0"/>
          </a:p>
          <a:p>
            <a:r>
              <a:rPr lang="en-US" sz="4000" dirty="0" smtClean="0"/>
              <a:t>In </a:t>
            </a:r>
            <a:r>
              <a:rPr lang="en-US" sz="4000" dirty="0"/>
              <a:t>fact, planning is considered as a ‘face-to-face’ interaction between planners and the local population affected by plans. </a:t>
            </a:r>
            <a:endParaRPr lang="en-US" sz="4000" dirty="0" smtClean="0"/>
          </a:p>
          <a:p>
            <a:r>
              <a:rPr lang="en-US" sz="4000" dirty="0" smtClean="0"/>
              <a:t>Thus</a:t>
            </a:r>
            <a:r>
              <a:rPr lang="en-US" sz="4000" dirty="0"/>
              <a:t>, planning is more a subjective </a:t>
            </a:r>
            <a:r>
              <a:rPr lang="en-US" sz="4000" dirty="0" err="1"/>
              <a:t>endeavour</a:t>
            </a:r>
            <a:r>
              <a:rPr lang="en-US" sz="4000" dirty="0"/>
              <a:t> than an objective process</a:t>
            </a:r>
            <a:r>
              <a:rPr lang="en-US" sz="4000" dirty="0" smtClean="0"/>
              <a:t>.</a:t>
            </a:r>
            <a:endParaRPr lang="en-US" sz="4000" dirty="0"/>
          </a:p>
        </p:txBody>
      </p:sp>
    </p:spTree>
    <p:extLst>
      <p:ext uri="{BB962C8B-B14F-4D97-AF65-F5344CB8AC3E}">
        <p14:creationId xmlns:p14="http://schemas.microsoft.com/office/powerpoint/2010/main" xmlns="" val="3559967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Criticism</a:t>
            </a:r>
            <a:endParaRPr lang="en-US" sz="5400" b="1" dirty="0"/>
          </a:p>
        </p:txBody>
      </p:sp>
      <p:sp>
        <p:nvSpPr>
          <p:cNvPr id="3" name="Content Placeholder 2"/>
          <p:cNvSpPr>
            <a:spLocks noGrp="1"/>
          </p:cNvSpPr>
          <p:nvPr>
            <p:ph idx="1"/>
          </p:nvPr>
        </p:nvSpPr>
        <p:spPr/>
        <p:txBody>
          <a:bodyPr>
            <a:normAutofit/>
          </a:bodyPr>
          <a:lstStyle/>
          <a:p>
            <a:r>
              <a:rPr lang="en-US" sz="4000" dirty="0" smtClean="0"/>
              <a:t>Participation </a:t>
            </a:r>
            <a:r>
              <a:rPr lang="en-US" sz="4000" dirty="0"/>
              <a:t>takes time which parts of the population do not have, especially the poorer ones. Their interests may be </a:t>
            </a:r>
            <a:r>
              <a:rPr lang="en-US" sz="4000" dirty="0" smtClean="0"/>
              <a:t>ignored</a:t>
            </a:r>
            <a:endParaRPr lang="en-US" sz="4000" dirty="0"/>
          </a:p>
          <a:p>
            <a:r>
              <a:rPr lang="en-US" sz="4000" dirty="0"/>
              <a:t>high participation </a:t>
            </a:r>
            <a:r>
              <a:rPr lang="en-US" sz="4000" dirty="0" smtClean="0"/>
              <a:t>costs</a:t>
            </a:r>
            <a:endParaRPr lang="en-US" sz="4000" dirty="0"/>
          </a:p>
          <a:p>
            <a:r>
              <a:rPr lang="en-US" sz="4000" dirty="0"/>
              <a:t>Sometimes the population may not be prepared to plan for the long run and thereby to postpone short-term </a:t>
            </a:r>
            <a:r>
              <a:rPr lang="en-US" sz="4000" dirty="0" smtClean="0"/>
              <a:t>satisfaction.</a:t>
            </a:r>
            <a:endParaRPr lang="en-US" sz="4000" dirty="0"/>
          </a:p>
          <a:p>
            <a:endParaRPr lang="en-US" sz="4000" dirty="0"/>
          </a:p>
        </p:txBody>
      </p:sp>
    </p:spTree>
    <p:extLst>
      <p:ext uri="{BB962C8B-B14F-4D97-AF65-F5344CB8AC3E}">
        <p14:creationId xmlns:p14="http://schemas.microsoft.com/office/powerpoint/2010/main" xmlns="" val="11667786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Incremental planning</a:t>
            </a:r>
            <a:endParaRPr lang="en-US" sz="5400" b="1" dirty="0"/>
          </a:p>
        </p:txBody>
      </p:sp>
      <p:sp>
        <p:nvSpPr>
          <p:cNvPr id="3" name="Content Placeholder 2"/>
          <p:cNvSpPr>
            <a:spLocks noGrp="1"/>
          </p:cNvSpPr>
          <p:nvPr>
            <p:ph idx="1"/>
          </p:nvPr>
        </p:nvSpPr>
        <p:spPr>
          <a:xfrm>
            <a:off x="838200" y="1403797"/>
            <a:ext cx="10515600" cy="4773166"/>
          </a:xfrm>
        </p:spPr>
        <p:txBody>
          <a:bodyPr>
            <a:normAutofit/>
          </a:bodyPr>
          <a:lstStyle/>
          <a:p>
            <a:r>
              <a:rPr lang="en-US" dirty="0" smtClean="0"/>
              <a:t>Incremental </a:t>
            </a:r>
            <a:r>
              <a:rPr lang="en-US" dirty="0"/>
              <a:t>planning is the most widely noted alternative model to comprehensive rational </a:t>
            </a:r>
            <a:r>
              <a:rPr lang="en-US" dirty="0" smtClean="0"/>
              <a:t>planning.</a:t>
            </a:r>
            <a:endParaRPr lang="en-US" dirty="0"/>
          </a:p>
          <a:p>
            <a:r>
              <a:rPr lang="en-US" dirty="0" smtClean="0"/>
              <a:t>It </a:t>
            </a:r>
            <a:r>
              <a:rPr lang="en-US" dirty="0"/>
              <a:t>is based on ‘bounded’ instrumental </a:t>
            </a:r>
            <a:r>
              <a:rPr lang="en-US" dirty="0" smtClean="0"/>
              <a:t>rationality. </a:t>
            </a:r>
          </a:p>
          <a:p>
            <a:r>
              <a:rPr lang="en-US" dirty="0" smtClean="0"/>
              <a:t>One </a:t>
            </a:r>
            <a:r>
              <a:rPr lang="en-US" dirty="0"/>
              <a:t>advocate is Charles </a:t>
            </a:r>
            <a:r>
              <a:rPr lang="en-US" dirty="0" err="1"/>
              <a:t>Lindbloom</a:t>
            </a:r>
            <a:r>
              <a:rPr lang="en-US" dirty="0"/>
              <a:t> who wrote the famous  ‘Muddling through’ (1959). </a:t>
            </a:r>
            <a:endParaRPr lang="en-US" dirty="0" smtClean="0"/>
          </a:p>
          <a:p>
            <a:r>
              <a:rPr lang="en-US" dirty="0" smtClean="0"/>
              <a:t>This </a:t>
            </a:r>
            <a:r>
              <a:rPr lang="en-US" dirty="0"/>
              <a:t>title refers to the core of this planning model: Planning is considered less a scientific technique that follows concrete steps; rather it is a mixture of intuition and experience in </a:t>
            </a:r>
            <a:r>
              <a:rPr lang="en-US" dirty="0" smtClean="0"/>
              <a:t>reality. </a:t>
            </a:r>
          </a:p>
          <a:p>
            <a:r>
              <a:rPr lang="en-US" dirty="0" smtClean="0"/>
              <a:t>This </a:t>
            </a:r>
            <a:r>
              <a:rPr lang="en-US" dirty="0"/>
              <a:t>planning model describes the real everyday life in a planning office rather than the comprehensive rational </a:t>
            </a:r>
            <a:r>
              <a:rPr lang="en-US" dirty="0" smtClean="0"/>
              <a:t>model.</a:t>
            </a:r>
            <a:endParaRPr lang="en-US" dirty="0"/>
          </a:p>
          <a:p>
            <a:endParaRPr lang="en-US" dirty="0"/>
          </a:p>
        </p:txBody>
      </p:sp>
    </p:spTree>
    <p:extLst>
      <p:ext uri="{BB962C8B-B14F-4D97-AF65-F5344CB8AC3E}">
        <p14:creationId xmlns:p14="http://schemas.microsoft.com/office/powerpoint/2010/main" xmlns="" val="4083969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Central assumptions</a:t>
            </a:r>
            <a:endParaRPr lang="en-US" sz="5400" b="1" dirty="0"/>
          </a:p>
        </p:txBody>
      </p:sp>
      <p:sp>
        <p:nvSpPr>
          <p:cNvPr id="3" name="Content Placeholder 2"/>
          <p:cNvSpPr>
            <a:spLocks noGrp="1"/>
          </p:cNvSpPr>
          <p:nvPr>
            <p:ph idx="1"/>
          </p:nvPr>
        </p:nvSpPr>
        <p:spPr>
          <a:xfrm>
            <a:off x="838200" y="1352282"/>
            <a:ext cx="10515600" cy="4824681"/>
          </a:xfrm>
        </p:spPr>
        <p:txBody>
          <a:bodyPr>
            <a:noAutofit/>
          </a:bodyPr>
          <a:lstStyle/>
          <a:p>
            <a:r>
              <a:rPr lang="en-US" sz="3200" dirty="0" smtClean="0"/>
              <a:t>There </a:t>
            </a:r>
            <a:r>
              <a:rPr lang="en-US" sz="3200" dirty="0"/>
              <a:t>is not a right solution as time, money, information and mental capabilities of the planners are not </a:t>
            </a:r>
            <a:r>
              <a:rPr lang="en-US" sz="3200" dirty="0" smtClean="0"/>
              <a:t>sufficient.</a:t>
            </a:r>
            <a:endParaRPr lang="en-US" sz="3200" dirty="0"/>
          </a:p>
          <a:p>
            <a:r>
              <a:rPr lang="en-US" sz="3200" dirty="0"/>
              <a:t>Thus, only a few options are identified and evaluated which differ only marginally from each other as well as from the existing situation.</a:t>
            </a:r>
          </a:p>
          <a:p>
            <a:r>
              <a:rPr lang="en-US" sz="3200" dirty="0"/>
              <a:t>There are different views and interests as well as multiple </a:t>
            </a:r>
            <a:r>
              <a:rPr lang="en-US" sz="3200" dirty="0" smtClean="0"/>
              <a:t>problems.</a:t>
            </a:r>
            <a:endParaRPr lang="en-US" sz="3200" dirty="0"/>
          </a:p>
          <a:p>
            <a:r>
              <a:rPr lang="en-US" sz="3200" dirty="0"/>
              <a:t>Big changes are carried out best in little, practicable steps over a long period leading to satisfying results (not necessarily the maximum</a:t>
            </a:r>
            <a:r>
              <a:rPr lang="en-US" sz="3200" dirty="0" smtClean="0"/>
              <a:t>).</a:t>
            </a:r>
            <a:endParaRPr lang="en-US" sz="3200" dirty="0"/>
          </a:p>
        </p:txBody>
      </p:sp>
    </p:spTree>
    <p:extLst>
      <p:ext uri="{BB962C8B-B14F-4D97-AF65-F5344CB8AC3E}">
        <p14:creationId xmlns:p14="http://schemas.microsoft.com/office/powerpoint/2010/main" xmlns="" val="326845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Assumptions and role of the planner</a:t>
            </a:r>
            <a:endParaRPr lang="en-US" sz="5400" b="1" dirty="0"/>
          </a:p>
        </p:txBody>
      </p:sp>
      <p:sp>
        <p:nvSpPr>
          <p:cNvPr id="3" name="Content Placeholder 2"/>
          <p:cNvSpPr>
            <a:spLocks noGrp="1"/>
          </p:cNvSpPr>
          <p:nvPr>
            <p:ph idx="1"/>
          </p:nvPr>
        </p:nvSpPr>
        <p:spPr>
          <a:xfrm>
            <a:off x="838200" y="1481070"/>
            <a:ext cx="10515600" cy="4695893"/>
          </a:xfrm>
        </p:spPr>
        <p:txBody>
          <a:bodyPr>
            <a:noAutofit/>
          </a:bodyPr>
          <a:lstStyle/>
          <a:p>
            <a:r>
              <a:rPr lang="en-US" sz="3200" dirty="0" smtClean="0"/>
              <a:t>The </a:t>
            </a:r>
            <a:r>
              <a:rPr lang="en-US" sz="3200" dirty="0"/>
              <a:t>planner is considered to be ‘bounded’ rational </a:t>
            </a:r>
            <a:r>
              <a:rPr lang="en-US" sz="3200" dirty="0" smtClean="0"/>
              <a:t>who simplifies </a:t>
            </a:r>
            <a:r>
              <a:rPr lang="en-US" sz="3200" dirty="0"/>
              <a:t>the complex world to an easier model</a:t>
            </a:r>
          </a:p>
          <a:p>
            <a:r>
              <a:rPr lang="en-US" sz="3200" dirty="0" smtClean="0"/>
              <a:t>Often </a:t>
            </a:r>
            <a:r>
              <a:rPr lang="en-US" sz="3200" dirty="0"/>
              <a:t>does not know the right problem and </a:t>
            </a:r>
            <a:r>
              <a:rPr lang="en-US" sz="3200" dirty="0" smtClean="0"/>
              <a:t>thus is </a:t>
            </a:r>
            <a:r>
              <a:rPr lang="en-US" sz="3200" dirty="0"/>
              <a:t>not always able to determine a clear definition of goals and </a:t>
            </a:r>
            <a:r>
              <a:rPr lang="en-US" sz="3200" dirty="0" smtClean="0"/>
              <a:t>measures</a:t>
            </a:r>
            <a:endParaRPr lang="en-US" sz="3200" dirty="0"/>
          </a:p>
          <a:p>
            <a:r>
              <a:rPr lang="en-US" sz="3200" dirty="0" smtClean="0"/>
              <a:t>Tries </a:t>
            </a:r>
            <a:r>
              <a:rPr lang="en-US" sz="3200" dirty="0"/>
              <a:t>to find a satisfactory solution rather than the best </a:t>
            </a:r>
            <a:r>
              <a:rPr lang="en-US" sz="3200" dirty="0" smtClean="0"/>
              <a:t>one.</a:t>
            </a:r>
            <a:endParaRPr lang="en-US" sz="3200" dirty="0"/>
          </a:p>
          <a:p>
            <a:r>
              <a:rPr lang="en-US" sz="3200" dirty="0"/>
              <a:t>Thus, the planner is considered less as the ‘expert’. His task is particularly to determine the type of problem to be solved and to mediate between different views and interests to reach a </a:t>
            </a:r>
            <a:r>
              <a:rPr lang="en-US" sz="3200" dirty="0" smtClean="0"/>
              <a:t>consensus.</a:t>
            </a:r>
            <a:endParaRPr lang="en-US" sz="3200" dirty="0"/>
          </a:p>
        </p:txBody>
      </p:sp>
    </p:spTree>
    <p:extLst>
      <p:ext uri="{BB962C8B-B14F-4D97-AF65-F5344CB8AC3E}">
        <p14:creationId xmlns:p14="http://schemas.microsoft.com/office/powerpoint/2010/main" xmlns="" val="35911480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Role of the population</a:t>
            </a:r>
            <a:endParaRPr lang="en-US" sz="5400" b="1" dirty="0"/>
          </a:p>
        </p:txBody>
      </p:sp>
      <p:sp>
        <p:nvSpPr>
          <p:cNvPr id="3" name="Content Placeholder 2"/>
          <p:cNvSpPr>
            <a:spLocks noGrp="1"/>
          </p:cNvSpPr>
          <p:nvPr>
            <p:ph idx="1"/>
          </p:nvPr>
        </p:nvSpPr>
        <p:spPr/>
        <p:txBody>
          <a:bodyPr>
            <a:normAutofit/>
          </a:bodyPr>
          <a:lstStyle/>
          <a:p>
            <a:r>
              <a:rPr lang="en-US" sz="4000" dirty="0" smtClean="0"/>
              <a:t>The </a:t>
            </a:r>
            <a:r>
              <a:rPr lang="en-US" sz="4000" dirty="0"/>
              <a:t>civil society can make a contribution to planning as the provider of information (strategic/functional participation for generating information, relieving administration, increasing social acceptance</a:t>
            </a:r>
            <a:r>
              <a:rPr lang="en-US" sz="4000" dirty="0" smtClean="0"/>
              <a:t>).</a:t>
            </a:r>
            <a:endParaRPr lang="en-US" sz="4000" dirty="0"/>
          </a:p>
          <a:p>
            <a:endParaRPr lang="en-US" sz="4000" dirty="0"/>
          </a:p>
        </p:txBody>
      </p:sp>
    </p:spTree>
    <p:extLst>
      <p:ext uri="{BB962C8B-B14F-4D97-AF65-F5344CB8AC3E}">
        <p14:creationId xmlns:p14="http://schemas.microsoft.com/office/powerpoint/2010/main" xmlns="" val="8332458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Planning process</a:t>
            </a:r>
            <a:endParaRPr lang="en-US" sz="5400" b="1" dirty="0"/>
          </a:p>
        </p:txBody>
      </p:sp>
      <p:sp>
        <p:nvSpPr>
          <p:cNvPr id="3" name="Content Placeholder 2"/>
          <p:cNvSpPr>
            <a:spLocks noGrp="1"/>
          </p:cNvSpPr>
          <p:nvPr>
            <p:ph idx="1"/>
          </p:nvPr>
        </p:nvSpPr>
        <p:spPr/>
        <p:txBody>
          <a:bodyPr>
            <a:normAutofit/>
          </a:bodyPr>
          <a:lstStyle/>
          <a:p>
            <a:r>
              <a:rPr lang="en-US" dirty="0" smtClean="0"/>
              <a:t>Planning </a:t>
            </a:r>
            <a:r>
              <a:rPr lang="en-US" dirty="0"/>
              <a:t>is carried out more </a:t>
            </a:r>
            <a:r>
              <a:rPr lang="en-US" dirty="0" err="1"/>
              <a:t>decentrally</a:t>
            </a:r>
            <a:r>
              <a:rPr lang="en-US" dirty="0"/>
              <a:t> than in the rational planning process. Both the population and more agencies are involved in planning. </a:t>
            </a:r>
            <a:endParaRPr lang="en-US" dirty="0" smtClean="0"/>
          </a:p>
          <a:p>
            <a:r>
              <a:rPr lang="en-US" dirty="0" smtClean="0"/>
              <a:t>There </a:t>
            </a:r>
            <a:r>
              <a:rPr lang="en-US" dirty="0"/>
              <a:t>is no clear determination of goals and objectives; rather they are determined by a mixture of intuition, experiences, rules of thumb and a series of </a:t>
            </a:r>
            <a:r>
              <a:rPr lang="en-US" dirty="0" smtClean="0"/>
              <a:t>consultancies.</a:t>
            </a:r>
            <a:endParaRPr lang="en-US" dirty="0"/>
          </a:p>
          <a:p>
            <a:r>
              <a:rPr lang="en-US" dirty="0"/>
              <a:t>Only a few options are considered and </a:t>
            </a:r>
            <a:r>
              <a:rPr lang="en-US" dirty="0" smtClean="0"/>
              <a:t>evaluated.</a:t>
            </a:r>
            <a:endParaRPr lang="en-US" dirty="0"/>
          </a:p>
          <a:p>
            <a:r>
              <a:rPr lang="en-US" dirty="0" smtClean="0"/>
              <a:t>Analyzing </a:t>
            </a:r>
            <a:r>
              <a:rPr lang="en-US" dirty="0"/>
              <a:t>and evaluation are distributed among more agencies and </a:t>
            </a:r>
            <a:r>
              <a:rPr lang="en-US" dirty="0" smtClean="0"/>
              <a:t>organizations </a:t>
            </a:r>
            <a:r>
              <a:rPr lang="en-US" dirty="0"/>
              <a:t>within </a:t>
            </a:r>
            <a:r>
              <a:rPr lang="en-US" dirty="0" smtClean="0"/>
              <a:t>society.</a:t>
            </a:r>
            <a:endParaRPr lang="en-US" dirty="0"/>
          </a:p>
          <a:p>
            <a:endParaRPr lang="en-US" dirty="0"/>
          </a:p>
        </p:txBody>
      </p:sp>
    </p:spTree>
    <p:extLst>
      <p:ext uri="{BB962C8B-B14F-4D97-AF65-F5344CB8AC3E}">
        <p14:creationId xmlns:p14="http://schemas.microsoft.com/office/powerpoint/2010/main" xmlns="" val="449455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Planning </a:t>
            </a:r>
            <a:r>
              <a:rPr lang="en-US" sz="6000" b="1" dirty="0" smtClean="0"/>
              <a:t>process</a:t>
            </a:r>
            <a:endParaRPr lang="en-US" sz="5400" b="1" dirty="0"/>
          </a:p>
        </p:txBody>
      </p:sp>
      <p:sp>
        <p:nvSpPr>
          <p:cNvPr id="3" name="Content Placeholder 2"/>
          <p:cNvSpPr>
            <a:spLocks noGrp="1"/>
          </p:cNvSpPr>
          <p:nvPr>
            <p:ph idx="1"/>
          </p:nvPr>
        </p:nvSpPr>
        <p:spPr/>
        <p:txBody>
          <a:bodyPr>
            <a:normAutofit/>
          </a:bodyPr>
          <a:lstStyle/>
          <a:p>
            <a:r>
              <a:rPr lang="en-US" sz="3600" dirty="0" smtClean="0"/>
              <a:t>The problem is redefined at regular intervals,</a:t>
            </a:r>
          </a:p>
          <a:p>
            <a:r>
              <a:rPr lang="en-US" sz="3600" dirty="0" smtClean="0"/>
              <a:t>A satisfying solution is one for which substantive consensus can be attained.</a:t>
            </a:r>
          </a:p>
          <a:p>
            <a:r>
              <a:rPr lang="en-US" sz="3600" dirty="0" smtClean="0"/>
              <a:t>The process is an ongoing chain of incremental decisions (evolutionary approach).</a:t>
            </a:r>
          </a:p>
          <a:p>
            <a:r>
              <a:rPr lang="en-US" sz="3600" dirty="0" smtClean="0"/>
              <a:t>Simple </a:t>
            </a:r>
            <a:r>
              <a:rPr lang="en-US" sz="3600" dirty="0" err="1" smtClean="0"/>
              <a:t>analysing</a:t>
            </a:r>
            <a:r>
              <a:rPr lang="en-US" sz="3600" dirty="0" smtClean="0"/>
              <a:t> and modelling techniques as well as communication techniques are used.</a:t>
            </a:r>
          </a:p>
          <a:p>
            <a:endParaRPr lang="en-US" sz="3600" dirty="0"/>
          </a:p>
        </p:txBody>
      </p:sp>
    </p:spTree>
    <p:extLst>
      <p:ext uri="{BB962C8B-B14F-4D97-AF65-F5344CB8AC3E}">
        <p14:creationId xmlns:p14="http://schemas.microsoft.com/office/powerpoint/2010/main" xmlns="" val="16132169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Criticism</a:t>
            </a:r>
            <a:endParaRPr lang="en-US" sz="5400" b="1" dirty="0"/>
          </a:p>
        </p:txBody>
      </p:sp>
      <p:sp>
        <p:nvSpPr>
          <p:cNvPr id="3" name="Content Placeholder 2"/>
          <p:cNvSpPr>
            <a:spLocks noGrp="1"/>
          </p:cNvSpPr>
          <p:nvPr>
            <p:ph idx="1"/>
          </p:nvPr>
        </p:nvSpPr>
        <p:spPr/>
        <p:txBody>
          <a:bodyPr>
            <a:normAutofit/>
          </a:bodyPr>
          <a:lstStyle/>
          <a:p>
            <a:r>
              <a:rPr lang="en-US" sz="4400" dirty="0" smtClean="0"/>
              <a:t>no </a:t>
            </a:r>
            <a:r>
              <a:rPr lang="en-US" sz="4400" dirty="0"/>
              <a:t>radical changes are </a:t>
            </a:r>
            <a:r>
              <a:rPr lang="en-US" sz="4400" dirty="0" smtClean="0"/>
              <a:t>possible</a:t>
            </a:r>
            <a:endParaRPr lang="en-US" sz="4400" dirty="0"/>
          </a:p>
          <a:p>
            <a:r>
              <a:rPr lang="en-US" sz="4400" dirty="0"/>
              <a:t>solutions cannot be </a:t>
            </a:r>
            <a:r>
              <a:rPr lang="en-US" sz="4400" dirty="0" smtClean="0"/>
              <a:t>optimized</a:t>
            </a:r>
            <a:endParaRPr lang="en-US" sz="4400" dirty="0"/>
          </a:p>
          <a:p>
            <a:r>
              <a:rPr lang="en-US" sz="4400" dirty="0"/>
              <a:t>the focus is on what can be </a:t>
            </a:r>
            <a:r>
              <a:rPr lang="en-US" sz="4400" dirty="0" smtClean="0"/>
              <a:t>implemented.</a:t>
            </a:r>
            <a:endParaRPr lang="en-US" sz="4400" dirty="0"/>
          </a:p>
        </p:txBody>
      </p:sp>
    </p:spTree>
    <p:extLst>
      <p:ext uri="{BB962C8B-B14F-4D97-AF65-F5344CB8AC3E}">
        <p14:creationId xmlns:p14="http://schemas.microsoft.com/office/powerpoint/2010/main" xmlns="" val="17467497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Mixed scanning</a:t>
            </a:r>
            <a:endParaRPr lang="en-US" sz="5400" b="1" dirty="0"/>
          </a:p>
        </p:txBody>
      </p:sp>
      <p:sp>
        <p:nvSpPr>
          <p:cNvPr id="3" name="Content Placeholder 2"/>
          <p:cNvSpPr>
            <a:spLocks noGrp="1"/>
          </p:cNvSpPr>
          <p:nvPr>
            <p:ph idx="1"/>
          </p:nvPr>
        </p:nvSpPr>
        <p:spPr/>
        <p:txBody>
          <a:bodyPr>
            <a:normAutofit/>
          </a:bodyPr>
          <a:lstStyle/>
          <a:p>
            <a:r>
              <a:rPr lang="en-US" sz="4000" dirty="0" smtClean="0"/>
              <a:t>The </a:t>
            </a:r>
            <a:r>
              <a:rPr lang="en-US" sz="4000" dirty="0"/>
              <a:t>mixed scanning model tries to involve the strengths of the rational planning model and the incremental planning model and to eliminate the </a:t>
            </a:r>
            <a:r>
              <a:rPr lang="en-US" sz="4000" dirty="0" smtClean="0"/>
              <a:t>weaknesses.</a:t>
            </a:r>
            <a:endParaRPr lang="en-US" sz="4000" dirty="0"/>
          </a:p>
          <a:p>
            <a:r>
              <a:rPr lang="en-US" sz="4000" dirty="0"/>
              <a:t> </a:t>
            </a:r>
            <a:r>
              <a:rPr lang="en-US" sz="4000" dirty="0" smtClean="0"/>
              <a:t>It </a:t>
            </a:r>
            <a:r>
              <a:rPr lang="en-US" sz="4000" dirty="0"/>
              <a:t>is based on ‘bounded’ instrumental </a:t>
            </a:r>
            <a:r>
              <a:rPr lang="en-US" sz="4000" dirty="0" smtClean="0"/>
              <a:t>rationality. </a:t>
            </a:r>
            <a:endParaRPr lang="en-US" sz="4000" dirty="0"/>
          </a:p>
          <a:p>
            <a:endParaRPr lang="en-US" sz="4000" dirty="0"/>
          </a:p>
        </p:txBody>
      </p:sp>
    </p:spTree>
    <p:extLst>
      <p:ext uri="{BB962C8B-B14F-4D97-AF65-F5344CB8AC3E}">
        <p14:creationId xmlns:p14="http://schemas.microsoft.com/office/powerpoint/2010/main" xmlns="" val="100849382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Central assumptions</a:t>
            </a:r>
            <a:endParaRPr lang="en-US" sz="5400" b="1" dirty="0"/>
          </a:p>
        </p:txBody>
      </p:sp>
      <p:sp>
        <p:nvSpPr>
          <p:cNvPr id="3" name="Content Placeholder 2"/>
          <p:cNvSpPr>
            <a:spLocks noGrp="1"/>
          </p:cNvSpPr>
          <p:nvPr>
            <p:ph idx="1"/>
          </p:nvPr>
        </p:nvSpPr>
        <p:spPr/>
        <p:txBody>
          <a:bodyPr>
            <a:normAutofit/>
          </a:bodyPr>
          <a:lstStyle/>
          <a:p>
            <a:r>
              <a:rPr lang="en-US" sz="4000" dirty="0" smtClean="0"/>
              <a:t>Many </a:t>
            </a:r>
            <a:r>
              <a:rPr lang="en-US" sz="4000" dirty="0"/>
              <a:t>incremental decisions may lead to fundamental changes.</a:t>
            </a:r>
          </a:p>
          <a:p>
            <a:r>
              <a:rPr lang="en-US" sz="4000" dirty="0"/>
              <a:t>The cumulative effect of those incremental decisions is influenced by fundamental </a:t>
            </a:r>
            <a:r>
              <a:rPr lang="en-US" sz="4000" dirty="0" smtClean="0"/>
              <a:t>decisions.</a:t>
            </a:r>
            <a:endParaRPr lang="en-US" sz="4000" dirty="0"/>
          </a:p>
          <a:p>
            <a:endParaRPr lang="en-US" sz="4000" dirty="0"/>
          </a:p>
        </p:txBody>
      </p:sp>
    </p:spTree>
    <p:extLst>
      <p:ext uri="{BB962C8B-B14F-4D97-AF65-F5344CB8AC3E}">
        <p14:creationId xmlns:p14="http://schemas.microsoft.com/office/powerpoint/2010/main" xmlns="" val="15183100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Assumptions and role of the planner</a:t>
            </a:r>
            <a:endParaRPr lang="en-US" sz="5400" b="1" dirty="0"/>
          </a:p>
        </p:txBody>
      </p:sp>
      <p:sp>
        <p:nvSpPr>
          <p:cNvPr id="3" name="Content Placeholder 2"/>
          <p:cNvSpPr>
            <a:spLocks noGrp="1"/>
          </p:cNvSpPr>
          <p:nvPr>
            <p:ph idx="1"/>
          </p:nvPr>
        </p:nvSpPr>
        <p:spPr/>
        <p:txBody>
          <a:bodyPr>
            <a:normAutofit/>
          </a:bodyPr>
          <a:lstStyle/>
          <a:p>
            <a:r>
              <a:rPr lang="en-US" sz="4000" dirty="0" smtClean="0"/>
              <a:t>The </a:t>
            </a:r>
            <a:r>
              <a:rPr lang="en-US" sz="4000" dirty="0"/>
              <a:t>planner is considered to be a ‘bounded’ rational </a:t>
            </a:r>
            <a:r>
              <a:rPr lang="en-US" sz="4000" dirty="0" smtClean="0"/>
              <a:t>being, </a:t>
            </a:r>
            <a:r>
              <a:rPr lang="en-US" sz="4000" dirty="0"/>
              <a:t>reducing the complexity of the world to an easier model but to a lesser extent than the incremental planner.</a:t>
            </a:r>
          </a:p>
          <a:p>
            <a:r>
              <a:rPr lang="en-US" sz="4000" dirty="0"/>
              <a:t>Overseeing the whole situation he or she has to consider few solutions in greater </a:t>
            </a:r>
            <a:r>
              <a:rPr lang="en-US" sz="4000" dirty="0" smtClean="0"/>
              <a:t>detail.</a:t>
            </a:r>
            <a:endParaRPr lang="en-US" sz="4000" dirty="0"/>
          </a:p>
          <a:p>
            <a:endParaRPr lang="en-US" sz="4000" dirty="0"/>
          </a:p>
        </p:txBody>
      </p:sp>
    </p:spTree>
    <p:extLst>
      <p:ext uri="{BB962C8B-B14F-4D97-AF65-F5344CB8AC3E}">
        <p14:creationId xmlns:p14="http://schemas.microsoft.com/office/powerpoint/2010/main" xmlns="" val="17792719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Role of the population</a:t>
            </a:r>
            <a:endParaRPr lang="en-US" sz="5400" b="1" dirty="0"/>
          </a:p>
        </p:txBody>
      </p:sp>
      <p:sp>
        <p:nvSpPr>
          <p:cNvPr id="3" name="Content Placeholder 2"/>
          <p:cNvSpPr>
            <a:spLocks noGrp="1"/>
          </p:cNvSpPr>
          <p:nvPr>
            <p:ph idx="1"/>
          </p:nvPr>
        </p:nvSpPr>
        <p:spPr/>
        <p:txBody>
          <a:bodyPr>
            <a:normAutofit/>
          </a:bodyPr>
          <a:lstStyle/>
          <a:p>
            <a:r>
              <a:rPr lang="en-US" sz="4400" dirty="0" smtClean="0"/>
              <a:t>The </a:t>
            </a:r>
            <a:r>
              <a:rPr lang="en-US" sz="4400" dirty="0"/>
              <a:t>civil society is active in planning. Its needs and wants have to be established during a consensus-building process (strategic/functional participation</a:t>
            </a:r>
            <a:r>
              <a:rPr lang="en-US" sz="4400" dirty="0" smtClean="0"/>
              <a:t>).</a:t>
            </a:r>
            <a:endParaRPr lang="en-US" sz="4400" dirty="0"/>
          </a:p>
        </p:txBody>
      </p:sp>
    </p:spTree>
    <p:extLst>
      <p:ext uri="{BB962C8B-B14F-4D97-AF65-F5344CB8AC3E}">
        <p14:creationId xmlns:p14="http://schemas.microsoft.com/office/powerpoint/2010/main" xmlns="" val="26493768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Planning process</a:t>
            </a:r>
            <a:endParaRPr lang="en-US" sz="5400" b="1" dirty="0"/>
          </a:p>
        </p:txBody>
      </p:sp>
      <p:sp>
        <p:nvSpPr>
          <p:cNvPr id="3" name="Content Placeholder 2"/>
          <p:cNvSpPr>
            <a:spLocks noGrp="1"/>
          </p:cNvSpPr>
          <p:nvPr>
            <p:ph idx="1"/>
          </p:nvPr>
        </p:nvSpPr>
        <p:spPr/>
        <p:txBody>
          <a:bodyPr>
            <a:normAutofit lnSpcReduction="10000"/>
          </a:bodyPr>
          <a:lstStyle/>
          <a:p>
            <a:r>
              <a:rPr lang="en-US" dirty="0" smtClean="0"/>
              <a:t>Planning </a:t>
            </a:r>
            <a:r>
              <a:rPr lang="en-US" dirty="0"/>
              <a:t>is carried out more </a:t>
            </a:r>
            <a:r>
              <a:rPr lang="en-US" dirty="0" err="1"/>
              <a:t>decentrally</a:t>
            </a:r>
            <a:r>
              <a:rPr lang="en-US" dirty="0"/>
              <a:t> than in the rational planning process. Both the population and more agencies are involved in planning. </a:t>
            </a:r>
            <a:endParaRPr lang="en-US" dirty="0" smtClean="0"/>
          </a:p>
          <a:p>
            <a:r>
              <a:rPr lang="en-US" dirty="0" smtClean="0"/>
              <a:t>Important </a:t>
            </a:r>
            <a:r>
              <a:rPr lang="en-US" dirty="0"/>
              <a:t>features of the planning process are:</a:t>
            </a:r>
          </a:p>
          <a:p>
            <a:pPr lvl="1"/>
            <a:r>
              <a:rPr lang="en-US" dirty="0" smtClean="0"/>
              <a:t>Objectives </a:t>
            </a:r>
            <a:r>
              <a:rPr lang="en-US" dirty="0"/>
              <a:t>are set under consultations with the civil society.</a:t>
            </a:r>
          </a:p>
          <a:p>
            <a:pPr lvl="1"/>
            <a:r>
              <a:rPr lang="en-US" dirty="0"/>
              <a:t>Incremental decisions are made under consultation with the population while at the same time also</a:t>
            </a:r>
          </a:p>
          <a:p>
            <a:pPr lvl="1"/>
            <a:r>
              <a:rPr lang="en-US" dirty="0"/>
              <a:t>few fundamental decisions are made which mark a huge departure from the existing </a:t>
            </a:r>
            <a:r>
              <a:rPr lang="en-US" dirty="0" smtClean="0"/>
              <a:t>situation.</a:t>
            </a:r>
            <a:endParaRPr lang="en-US" dirty="0"/>
          </a:p>
          <a:p>
            <a:r>
              <a:rPr lang="en-US" dirty="0"/>
              <a:t>Thus, planning is considered as mixture of scientific technique, intuition and experience.</a:t>
            </a:r>
          </a:p>
        </p:txBody>
      </p:sp>
    </p:spTree>
    <p:extLst>
      <p:ext uri="{BB962C8B-B14F-4D97-AF65-F5344CB8AC3E}">
        <p14:creationId xmlns:p14="http://schemas.microsoft.com/office/powerpoint/2010/main" xmlns="" val="26816784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Planning Units</a:t>
            </a:r>
            <a:endParaRPr lang="en-US" sz="5400" b="1" dirty="0"/>
          </a:p>
        </p:txBody>
      </p:sp>
      <p:sp>
        <p:nvSpPr>
          <p:cNvPr id="3" name="Content Placeholder 2"/>
          <p:cNvSpPr>
            <a:spLocks noGrp="1"/>
          </p:cNvSpPr>
          <p:nvPr>
            <p:ph idx="1"/>
          </p:nvPr>
        </p:nvSpPr>
        <p:spPr/>
        <p:txBody>
          <a:bodyPr>
            <a:noAutofit/>
          </a:bodyPr>
          <a:lstStyle/>
          <a:p>
            <a:r>
              <a:rPr lang="en-US" sz="3600" dirty="0"/>
              <a:t>Planning can be done for several area units. </a:t>
            </a:r>
            <a:endParaRPr lang="en-US" sz="3600" dirty="0" smtClean="0"/>
          </a:p>
          <a:p>
            <a:r>
              <a:rPr lang="en-US" sz="3600" dirty="0" smtClean="0"/>
              <a:t>You </a:t>
            </a:r>
            <a:r>
              <a:rPr lang="en-US" sz="3600" dirty="0"/>
              <a:t>can plan for a block of houses, a municipality or for a forest area. These possible units are termed planning units. </a:t>
            </a:r>
            <a:endParaRPr lang="en-US" sz="3600" dirty="0" smtClean="0"/>
          </a:p>
          <a:p>
            <a:r>
              <a:rPr lang="en-US" sz="3600" dirty="0" smtClean="0"/>
              <a:t>These </a:t>
            </a:r>
            <a:r>
              <a:rPr lang="en-US" sz="3600" dirty="0"/>
              <a:t>are </a:t>
            </a:r>
            <a:r>
              <a:rPr lang="en-US" sz="3600" dirty="0" smtClean="0"/>
              <a:t>basically divided according to two criteria:</a:t>
            </a:r>
          </a:p>
          <a:p>
            <a:pPr lvl="1"/>
            <a:r>
              <a:rPr lang="en-US" sz="3200" dirty="0" smtClean="0"/>
              <a:t>administrative </a:t>
            </a:r>
            <a:r>
              <a:rPr lang="en-US" sz="3200" dirty="0"/>
              <a:t>aspects</a:t>
            </a:r>
          </a:p>
          <a:p>
            <a:pPr lvl="1"/>
            <a:r>
              <a:rPr lang="en-US" sz="3200" dirty="0"/>
              <a:t>natural </a:t>
            </a:r>
            <a:r>
              <a:rPr lang="en-US" sz="3200" dirty="0" smtClean="0"/>
              <a:t>aspects</a:t>
            </a:r>
            <a:endParaRPr lang="en-US" sz="3200" dirty="0"/>
          </a:p>
        </p:txBody>
      </p:sp>
    </p:spTree>
    <p:extLst>
      <p:ext uri="{BB962C8B-B14F-4D97-AF65-F5344CB8AC3E}">
        <p14:creationId xmlns:p14="http://schemas.microsoft.com/office/powerpoint/2010/main" xmlns="" val="29913793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Planning Units</a:t>
            </a:r>
            <a:endParaRPr lang="en-US" sz="5400" b="1" dirty="0"/>
          </a:p>
        </p:txBody>
      </p:sp>
      <p:sp>
        <p:nvSpPr>
          <p:cNvPr id="3" name="Content Placeholder 2"/>
          <p:cNvSpPr>
            <a:spLocks noGrp="1"/>
          </p:cNvSpPr>
          <p:nvPr>
            <p:ph idx="1"/>
          </p:nvPr>
        </p:nvSpPr>
        <p:spPr/>
        <p:txBody>
          <a:bodyPr>
            <a:normAutofit/>
          </a:bodyPr>
          <a:lstStyle/>
          <a:p>
            <a:r>
              <a:rPr lang="en-US" sz="3200" b="1" dirty="0"/>
              <a:t>administrative aspects</a:t>
            </a:r>
            <a:r>
              <a:rPr lang="en-US" sz="3200" dirty="0"/>
              <a:t>: planning units are delineated according to administrative boundaries. In general, the global, national, district and communal (local) levels are differentiated. If the regional level is addressed it can be confined according to administrative or natural points of view.</a:t>
            </a:r>
          </a:p>
          <a:p>
            <a:r>
              <a:rPr lang="en-US" sz="3200" b="1" dirty="0"/>
              <a:t>natural aspects</a:t>
            </a:r>
            <a:r>
              <a:rPr lang="en-US" sz="3200" dirty="0"/>
              <a:t>: delineation of planning units according natural factors – forest areas, mountain regions or watersheds, for example.</a:t>
            </a:r>
          </a:p>
          <a:p>
            <a:endParaRPr lang="en-US" sz="3200" dirty="0"/>
          </a:p>
        </p:txBody>
      </p:sp>
    </p:spTree>
    <p:extLst>
      <p:ext uri="{BB962C8B-B14F-4D97-AF65-F5344CB8AC3E}">
        <p14:creationId xmlns:p14="http://schemas.microsoft.com/office/powerpoint/2010/main" xmlns="" val="29953516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S</a:t>
            </a:r>
            <a:r>
              <a:rPr lang="en-US" sz="5400" b="1" dirty="0" smtClean="0"/>
              <a:t>election of a planning unit</a:t>
            </a:r>
            <a:endParaRPr lang="en-US" sz="5400" b="1" dirty="0"/>
          </a:p>
        </p:txBody>
      </p:sp>
      <p:sp>
        <p:nvSpPr>
          <p:cNvPr id="3" name="Content Placeholder 2"/>
          <p:cNvSpPr>
            <a:spLocks noGrp="1"/>
          </p:cNvSpPr>
          <p:nvPr>
            <p:ph idx="1"/>
          </p:nvPr>
        </p:nvSpPr>
        <p:spPr/>
        <p:txBody>
          <a:bodyPr/>
          <a:lstStyle/>
          <a:p>
            <a:r>
              <a:rPr lang="en-US" dirty="0"/>
              <a:t>The selection of a planning unit depends on what is to be planned</a:t>
            </a:r>
            <a:r>
              <a:rPr lang="en-US" dirty="0" smtClean="0"/>
              <a:t>.</a:t>
            </a:r>
          </a:p>
          <a:p>
            <a:r>
              <a:rPr lang="en-US" dirty="0" smtClean="0"/>
              <a:t> </a:t>
            </a:r>
            <a:r>
              <a:rPr lang="en-US" dirty="0"/>
              <a:t>If you want to plan the provision of a telephone net for a community, the communal level is the most appropriate one – an administrative planning unit. </a:t>
            </a:r>
            <a:endParaRPr lang="en-US" dirty="0" smtClean="0"/>
          </a:p>
          <a:p>
            <a:r>
              <a:rPr lang="en-US" dirty="0" smtClean="0"/>
              <a:t>If </a:t>
            </a:r>
            <a:r>
              <a:rPr lang="en-US" dirty="0"/>
              <a:t>you want to plan natural resource management for the benefit of the people the Watershed Management approach assumes that the watershed is the most reasonable planning unit – a natural planning </a:t>
            </a:r>
            <a:r>
              <a:rPr lang="en-US" dirty="0" smtClean="0"/>
              <a:t>unit. </a:t>
            </a:r>
          </a:p>
          <a:p>
            <a:r>
              <a:rPr lang="en-US" dirty="0" smtClean="0"/>
              <a:t>Other </a:t>
            </a:r>
            <a:r>
              <a:rPr lang="en-US" dirty="0"/>
              <a:t>planning approaches assume other planning units; Rural Regional Development is based on regional planning units.</a:t>
            </a:r>
          </a:p>
          <a:p>
            <a:endParaRPr lang="en-US" dirty="0"/>
          </a:p>
        </p:txBody>
      </p:sp>
    </p:spTree>
    <p:extLst>
      <p:ext uri="{BB962C8B-B14F-4D97-AF65-F5344CB8AC3E}">
        <p14:creationId xmlns:p14="http://schemas.microsoft.com/office/powerpoint/2010/main" xmlns="" val="2401855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Tools for </a:t>
            </a:r>
            <a:r>
              <a:rPr lang="en-US" sz="5400" b="1" dirty="0" smtClean="0"/>
              <a:t>planning</a:t>
            </a:r>
            <a:endParaRPr lang="en-US" sz="5400" b="1" dirty="0"/>
          </a:p>
        </p:txBody>
      </p:sp>
      <p:pic>
        <p:nvPicPr>
          <p:cNvPr id="4" name="Picture 3" descr="Tools for planning"/>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56079" y="1506828"/>
            <a:ext cx="6465194" cy="4752304"/>
          </a:xfrm>
          <a:prstGeom prst="rect">
            <a:avLst/>
          </a:prstGeom>
          <a:noFill/>
          <a:ln>
            <a:noFill/>
          </a:ln>
        </p:spPr>
      </p:pic>
    </p:spTree>
    <p:extLst>
      <p:ext uri="{BB962C8B-B14F-4D97-AF65-F5344CB8AC3E}">
        <p14:creationId xmlns:p14="http://schemas.microsoft.com/office/powerpoint/2010/main" xmlns="" val="1430593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4" name="Content Placeholder 3"/>
          <p:cNvSpPr>
            <a:spLocks noGrp="1"/>
          </p:cNvSpPr>
          <p:nvPr>
            <p:ph idx="1"/>
          </p:nvPr>
        </p:nvSpPr>
        <p:spPr/>
        <p:txBody>
          <a:bodyPr>
            <a:normAutofit/>
          </a:bodyPr>
          <a:lstStyle/>
          <a:p>
            <a:r>
              <a:rPr lang="en-US" dirty="0"/>
              <a:t>A variety of tools are available that help planners to meet the challenges they are faced with. </a:t>
            </a:r>
            <a:endParaRPr lang="en-US" dirty="0" smtClean="0"/>
          </a:p>
          <a:p>
            <a:r>
              <a:rPr lang="en-US" b="1" dirty="0" err="1" smtClean="0"/>
              <a:t>Analysing</a:t>
            </a:r>
            <a:r>
              <a:rPr lang="en-US" b="1" dirty="0" smtClean="0"/>
              <a:t> </a:t>
            </a:r>
            <a:r>
              <a:rPr lang="en-US" b="1" dirty="0"/>
              <a:t>tools</a:t>
            </a:r>
            <a:r>
              <a:rPr lang="en-US" dirty="0"/>
              <a:t>: tools that help to </a:t>
            </a:r>
            <a:r>
              <a:rPr lang="en-US" dirty="0" smtClean="0"/>
              <a:t>analyze </a:t>
            </a:r>
            <a:r>
              <a:rPr lang="en-US" dirty="0"/>
              <a:t>the area considered (e.g., GIS);</a:t>
            </a:r>
          </a:p>
          <a:p>
            <a:r>
              <a:rPr lang="en-US" b="1" dirty="0" smtClean="0"/>
              <a:t>Implementation </a:t>
            </a:r>
            <a:r>
              <a:rPr lang="en-US" b="1" dirty="0"/>
              <a:t>tools</a:t>
            </a:r>
            <a:r>
              <a:rPr lang="en-US" dirty="0"/>
              <a:t>: these are the options generally available for concrete measures aiming at sustainable natural resource management and development (e.g., contour </a:t>
            </a:r>
            <a:r>
              <a:rPr lang="en-US" dirty="0" err="1"/>
              <a:t>ploughing</a:t>
            </a:r>
            <a:r>
              <a:rPr lang="en-US" dirty="0"/>
              <a:t>);</a:t>
            </a:r>
          </a:p>
          <a:p>
            <a:r>
              <a:rPr lang="en-US" b="1" dirty="0" smtClean="0"/>
              <a:t>Planning </a:t>
            </a:r>
            <a:r>
              <a:rPr lang="en-US" b="1" dirty="0"/>
              <a:t>tools for decision-making</a:t>
            </a:r>
            <a:r>
              <a:rPr lang="en-US" dirty="0"/>
              <a:t>: tools helping the planner or planning team to make decisions (e.g., participative land use planning).</a:t>
            </a:r>
          </a:p>
          <a:p>
            <a:endParaRPr lang="en-US" dirty="0"/>
          </a:p>
        </p:txBody>
      </p:sp>
    </p:spTree>
    <p:extLst>
      <p:ext uri="{BB962C8B-B14F-4D97-AF65-F5344CB8AC3E}">
        <p14:creationId xmlns:p14="http://schemas.microsoft.com/office/powerpoint/2010/main" xmlns="" val="1779616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1339</Words>
  <Application>Microsoft Office PowerPoint</Application>
  <PresentationFormat>Custom</PresentationFormat>
  <Paragraphs>107</Paragraphs>
  <Slides>27</Slides>
  <Notes>0</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Lecture 06 NATURAL RESOURCE PLANNING AND MANAGEMENT</vt:lpstr>
      <vt:lpstr>Recap Lecture 05</vt:lpstr>
      <vt:lpstr>Transactive planning</vt:lpstr>
      <vt:lpstr>Central assumptions</vt:lpstr>
      <vt:lpstr>Assumptions and role of the planner</vt:lpstr>
      <vt:lpstr>Role of the population</vt:lpstr>
      <vt:lpstr>Planning process</vt:lpstr>
      <vt:lpstr>The planning process is characterized by:</vt:lpstr>
      <vt:lpstr>Planning Process</vt:lpstr>
      <vt:lpstr>Criticism</vt:lpstr>
      <vt:lpstr>Incremental planning</vt:lpstr>
      <vt:lpstr>Central assumptions</vt:lpstr>
      <vt:lpstr>Assumptions and role of the planner</vt:lpstr>
      <vt:lpstr>Role of the population</vt:lpstr>
      <vt:lpstr>Planning process</vt:lpstr>
      <vt:lpstr>Planning process</vt:lpstr>
      <vt:lpstr>Criticism</vt:lpstr>
      <vt:lpstr>Mixed scanning</vt:lpstr>
      <vt:lpstr>Central assumptions</vt:lpstr>
      <vt:lpstr>Assumptions and role of the planner</vt:lpstr>
      <vt:lpstr>Role of the population</vt:lpstr>
      <vt:lpstr>Planning process</vt:lpstr>
      <vt:lpstr>Planning Units</vt:lpstr>
      <vt:lpstr>Planning Units</vt:lpstr>
      <vt:lpstr>Selection of a planning unit</vt:lpstr>
      <vt:lpstr>Tools for planning</vt:lpstr>
      <vt:lpstr>Slide 27</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06 NATURAL RESOURCE PLANNING AND MANAGEMENT</dc:title>
  <dc:creator>Salman</dc:creator>
  <cp:lastModifiedBy>NTS</cp:lastModifiedBy>
  <cp:revision>9</cp:revision>
  <dcterms:created xsi:type="dcterms:W3CDTF">2014-05-15T21:22:20Z</dcterms:created>
  <dcterms:modified xsi:type="dcterms:W3CDTF">2014-05-16T04:51:17Z</dcterms:modified>
</cp:coreProperties>
</file>