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33" d="100"/>
          <a:sy n="33" d="100"/>
        </p:scale>
        <p:origin x="-1670" y="-6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AFFC6FF6-5CEB-48BB-A273-EB92615DDA04}" type="datetimeFigureOut">
              <a:rPr lang="en-US" smtClean="0"/>
              <a:t>5/14/2014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5D843F5-638B-48B6-8E5E-5CAC334238AD}"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FFC6FF6-5CEB-48BB-A273-EB92615DDA04}" type="datetimeFigureOut">
              <a:rPr lang="en-US" smtClean="0"/>
              <a:t>5/14/2014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5D843F5-638B-48B6-8E5E-5CAC334238AD}"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FFC6FF6-5CEB-48BB-A273-EB92615DDA04}" type="datetimeFigureOut">
              <a:rPr lang="en-US" smtClean="0"/>
              <a:t>5/14/2014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5D843F5-638B-48B6-8E5E-5CAC334238AD}"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AFFC6FF6-5CEB-48BB-A273-EB92615DDA04}" type="datetimeFigureOut">
              <a:rPr lang="en-US" smtClean="0"/>
              <a:t>5/14/2014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5D843F5-638B-48B6-8E5E-5CAC334238AD}"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AFFC6FF6-5CEB-48BB-A273-EB92615DDA04}" type="datetimeFigureOut">
              <a:rPr lang="en-US" smtClean="0"/>
              <a:t>5/14/2014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5D843F5-638B-48B6-8E5E-5CAC334238AD}"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AFFC6FF6-5CEB-48BB-A273-EB92615DDA04}" type="datetimeFigureOut">
              <a:rPr lang="en-US" smtClean="0"/>
              <a:t>5/14/2014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5D843F5-638B-48B6-8E5E-5CAC334238AD}"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FFC6FF6-5CEB-48BB-A273-EB92615DDA04}" type="datetimeFigureOut">
              <a:rPr lang="en-US" smtClean="0"/>
              <a:t>5/14/2014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5D843F5-638B-48B6-8E5E-5CAC334238AD}"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FFC6FF6-5CEB-48BB-A273-EB92615DDA04}" type="datetimeFigureOut">
              <a:rPr lang="en-US" smtClean="0"/>
              <a:t>5/14/2014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5D843F5-638B-48B6-8E5E-5CAC334238AD}"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FFC6FF6-5CEB-48BB-A273-EB92615DDA04}" type="datetimeFigureOut">
              <a:rPr lang="en-US" smtClean="0"/>
              <a:t>5/14/2014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5D843F5-638B-48B6-8E5E-5CAC334238AD}"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FFC6FF6-5CEB-48BB-A273-EB92615DDA04}" type="datetimeFigureOut">
              <a:rPr lang="en-US" smtClean="0"/>
              <a:t>5/14/2014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5D843F5-638B-48B6-8E5E-5CAC334238AD}"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FFC6FF6-5CEB-48BB-A273-EB92615DDA04}" type="datetimeFigureOut">
              <a:rPr lang="en-US" smtClean="0"/>
              <a:t>5/14/2014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5D843F5-638B-48B6-8E5E-5CAC334238AD}"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FFC6FF6-5CEB-48BB-A273-EB92615DDA04}" type="datetimeFigureOut">
              <a:rPr lang="en-US" smtClean="0"/>
              <a:t>5/14/2014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5D843F5-638B-48B6-8E5E-5CAC334238AD}"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sz="4000" b="1" dirty="0" smtClean="0">
                <a:latin typeface="+mn-lt"/>
                <a:ea typeface="Times New Roman"/>
                <a:cs typeface="Times New Roman"/>
                <a:sym typeface="Times New Roman"/>
              </a:rPr>
              <a:t>Lecture </a:t>
            </a:r>
            <a:r>
              <a:rPr lang="en-US" sz="4000" b="1" dirty="0" smtClean="0">
                <a:latin typeface="+mn-lt"/>
                <a:ea typeface="Times New Roman"/>
                <a:cs typeface="Times New Roman"/>
                <a:sym typeface="Times New Roman"/>
              </a:rPr>
              <a:t>05</a:t>
            </a:r>
            <a:r>
              <a:rPr lang="en-US" sz="4000" b="1" dirty="0" smtClean="0">
                <a:latin typeface="+mn-lt"/>
                <a:ea typeface="Times New Roman"/>
                <a:cs typeface="Times New Roman"/>
                <a:sym typeface="Times New Roman"/>
              </a:rPr>
              <a:t/>
            </a:r>
            <a:br>
              <a:rPr lang="en-US" sz="4000" b="1" dirty="0" smtClean="0">
                <a:latin typeface="+mn-lt"/>
                <a:ea typeface="Times New Roman"/>
                <a:cs typeface="Times New Roman"/>
                <a:sym typeface="Times New Roman"/>
              </a:rPr>
            </a:br>
            <a:r>
              <a:rPr lang="en-US" sz="4000" b="1" dirty="0" smtClean="0">
                <a:latin typeface="+mn-lt"/>
              </a:rPr>
              <a:t>NATURAL RESOURCE PLANNING AND MANAGEMENT</a:t>
            </a:r>
            <a:endParaRPr lang="en-US" sz="4000" b="1" dirty="0">
              <a:latin typeface="+mn-lt"/>
            </a:endParaRPr>
          </a:p>
        </p:txBody>
      </p:sp>
      <p:sp>
        <p:nvSpPr>
          <p:cNvPr id="3" name="Subtitle 2"/>
          <p:cNvSpPr>
            <a:spLocks noGrp="1"/>
          </p:cNvSpPr>
          <p:nvPr>
            <p:ph type="subTitle" idx="1"/>
          </p:nvPr>
        </p:nvSpPr>
        <p:spPr/>
        <p:txBody>
          <a:bodyPr>
            <a:normAutofit fontScale="92500" lnSpcReduction="20000"/>
          </a:bodyPr>
          <a:lstStyle/>
          <a:p>
            <a:r>
              <a:rPr lang="en-US" dirty="0" smtClean="0"/>
              <a:t>Dr. </a:t>
            </a:r>
            <a:r>
              <a:rPr lang="en-US" dirty="0" err="1" smtClean="0"/>
              <a:t>Aneel</a:t>
            </a:r>
            <a:r>
              <a:rPr lang="en-US" dirty="0" smtClean="0"/>
              <a:t> SALMAN</a:t>
            </a:r>
          </a:p>
          <a:p>
            <a:r>
              <a:rPr lang="en-US" dirty="0" smtClean="0"/>
              <a:t>Department of Management Sciences</a:t>
            </a:r>
          </a:p>
          <a:p>
            <a:r>
              <a:rPr lang="en-US" dirty="0" smtClean="0"/>
              <a:t>COMSATS Institute of Information Technology, Islamabad</a:t>
            </a:r>
            <a:endParaRPr lang="en-US" dirty="0"/>
          </a:p>
        </p:txBody>
      </p:sp>
    </p:spTree>
    <p:extLst>
      <p:ext uri="{BB962C8B-B14F-4D97-AF65-F5344CB8AC3E}">
        <p14:creationId xmlns:p14="http://schemas.microsoft.com/office/powerpoint/2010/main" xmlns="" val="360518924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Recap Lecture </a:t>
            </a:r>
            <a:r>
              <a:rPr lang="en-US" dirty="0" smtClean="0"/>
              <a:t>04</a:t>
            </a:r>
            <a:endParaRPr lang="en-US" dirty="0"/>
          </a:p>
        </p:txBody>
      </p:sp>
      <p:sp>
        <p:nvSpPr>
          <p:cNvPr id="3" name="Content Placeholder 2"/>
          <p:cNvSpPr>
            <a:spLocks noGrp="1"/>
          </p:cNvSpPr>
          <p:nvPr>
            <p:ph idx="1"/>
          </p:nvPr>
        </p:nvSpPr>
        <p:spPr/>
        <p:txBody>
          <a:bodyPr>
            <a:normAutofit/>
          </a:bodyPr>
          <a:lstStyle/>
          <a:p>
            <a:r>
              <a:rPr lang="en-US" dirty="0" smtClean="0"/>
              <a:t>How to achieve sustainable development?</a:t>
            </a:r>
          </a:p>
          <a:p>
            <a:r>
              <a:rPr lang="en-US" dirty="0" smtClean="0"/>
              <a:t>Integrated Natural Resource Management</a:t>
            </a:r>
          </a:p>
          <a:p>
            <a:r>
              <a:rPr lang="en-US" dirty="0" smtClean="0"/>
              <a:t>Challenges for planners and managers</a:t>
            </a:r>
            <a:endParaRPr lang="en-US" dirty="0"/>
          </a:p>
        </p:txBody>
      </p:sp>
    </p:spTree>
    <p:extLst>
      <p:ext uri="{BB962C8B-B14F-4D97-AF65-F5344CB8AC3E}">
        <p14:creationId xmlns:p14="http://schemas.microsoft.com/office/powerpoint/2010/main" xmlns="" val="154283233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800" b="1" dirty="0"/>
              <a:t>How to </a:t>
            </a:r>
            <a:r>
              <a:rPr lang="en-US" sz="4800" b="1" dirty="0" smtClean="0"/>
              <a:t>plan</a:t>
            </a:r>
            <a:endParaRPr lang="en-US" sz="4800" b="1" dirty="0"/>
          </a:p>
        </p:txBody>
      </p:sp>
      <p:sp>
        <p:nvSpPr>
          <p:cNvPr id="3" name="Content Placeholder 2"/>
          <p:cNvSpPr>
            <a:spLocks noGrp="1"/>
          </p:cNvSpPr>
          <p:nvPr>
            <p:ph idx="1"/>
          </p:nvPr>
        </p:nvSpPr>
        <p:spPr>
          <a:xfrm>
            <a:off x="457200" y="1143001"/>
            <a:ext cx="8229600" cy="5181600"/>
          </a:xfrm>
        </p:spPr>
        <p:txBody>
          <a:bodyPr>
            <a:noAutofit/>
          </a:bodyPr>
          <a:lstStyle/>
          <a:p>
            <a:r>
              <a:rPr lang="en-US" dirty="0"/>
              <a:t>Planning may proceed in several ways.</a:t>
            </a:r>
          </a:p>
          <a:p>
            <a:r>
              <a:rPr lang="en-US" dirty="0" smtClean="0"/>
              <a:t>One </a:t>
            </a:r>
            <a:r>
              <a:rPr lang="en-US" dirty="0"/>
              <a:t>agency may be responsible for leading and controlling the planning process without involvement of the population. </a:t>
            </a:r>
            <a:endParaRPr lang="en-US" dirty="0" smtClean="0"/>
          </a:p>
          <a:p>
            <a:r>
              <a:rPr lang="en-US" dirty="0" smtClean="0"/>
              <a:t>In </a:t>
            </a:r>
            <a:r>
              <a:rPr lang="en-US" dirty="0"/>
              <a:t>contrast, an elected planning committee representing all different interests and perspectives within the community may be responsible for </a:t>
            </a:r>
            <a:r>
              <a:rPr lang="en-US" dirty="0" smtClean="0"/>
              <a:t>planning.</a:t>
            </a:r>
            <a:endParaRPr lang="en-US" dirty="0"/>
          </a:p>
        </p:txBody>
      </p:sp>
    </p:spTree>
    <p:extLst>
      <p:ext uri="{BB962C8B-B14F-4D97-AF65-F5344CB8AC3E}">
        <p14:creationId xmlns:p14="http://schemas.microsoft.com/office/powerpoint/2010/main" xmlns="" val="363841205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How to plan</a:t>
            </a:r>
            <a:endParaRPr lang="en-US" dirty="0"/>
          </a:p>
        </p:txBody>
      </p:sp>
      <p:sp>
        <p:nvSpPr>
          <p:cNvPr id="3" name="Content Placeholder 2"/>
          <p:cNvSpPr>
            <a:spLocks noGrp="1"/>
          </p:cNvSpPr>
          <p:nvPr>
            <p:ph idx="1"/>
          </p:nvPr>
        </p:nvSpPr>
        <p:spPr/>
        <p:txBody>
          <a:bodyPr>
            <a:normAutofit/>
          </a:bodyPr>
          <a:lstStyle/>
          <a:p>
            <a:r>
              <a:rPr lang="en-US" sz="3600" dirty="0"/>
              <a:t>Also, the analyses applied may be mainly quantitative or qualitative. </a:t>
            </a:r>
          </a:p>
          <a:p>
            <a:r>
              <a:rPr lang="en-US" sz="3600" dirty="0"/>
              <a:t>Planning models describe these different kinds of planning.  </a:t>
            </a:r>
          </a:p>
          <a:p>
            <a:r>
              <a:rPr lang="en-US" sz="3600" dirty="0"/>
              <a:t>Planning also varies regarding the unit for which planning is carried out (planning unit).</a:t>
            </a:r>
          </a:p>
          <a:p>
            <a:endParaRPr lang="en-US" sz="3600" dirty="0"/>
          </a:p>
        </p:txBody>
      </p:sp>
    </p:spTree>
    <p:extLst>
      <p:ext uri="{BB962C8B-B14F-4D97-AF65-F5344CB8AC3E}">
        <p14:creationId xmlns:p14="http://schemas.microsoft.com/office/powerpoint/2010/main" xmlns="" val="245603340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Planning Models</a:t>
            </a:r>
            <a:endParaRPr lang="en-US" b="1" dirty="0"/>
          </a:p>
        </p:txBody>
      </p:sp>
      <p:sp>
        <p:nvSpPr>
          <p:cNvPr id="3" name="Content Placeholder 2"/>
          <p:cNvSpPr>
            <a:spLocks noGrp="1"/>
          </p:cNvSpPr>
          <p:nvPr>
            <p:ph idx="1"/>
          </p:nvPr>
        </p:nvSpPr>
        <p:spPr/>
        <p:txBody>
          <a:bodyPr>
            <a:normAutofit lnSpcReduction="10000"/>
          </a:bodyPr>
          <a:lstStyle/>
          <a:p>
            <a:r>
              <a:rPr lang="en-US" sz="3600" dirty="0"/>
              <a:t>Planning models describe how planning may proceed. </a:t>
            </a:r>
            <a:endParaRPr lang="en-US" sz="3600" dirty="0" smtClean="0"/>
          </a:p>
          <a:p>
            <a:r>
              <a:rPr lang="en-US" sz="3600" dirty="0" smtClean="0"/>
              <a:t>Several </a:t>
            </a:r>
            <a:r>
              <a:rPr lang="en-US" sz="3600" dirty="0"/>
              <a:t>models have been developed over the past decades. </a:t>
            </a:r>
            <a:endParaRPr lang="en-US" sz="3600" dirty="0" smtClean="0"/>
          </a:p>
          <a:p>
            <a:r>
              <a:rPr lang="en-US" sz="3600" dirty="0" smtClean="0"/>
              <a:t>Each </a:t>
            </a:r>
            <a:r>
              <a:rPr lang="en-US" sz="3600" dirty="0"/>
              <a:t>reflects different values and assumptions about the nature of the world for which planning is done and about the role of the </a:t>
            </a:r>
            <a:r>
              <a:rPr lang="en-US" sz="3600" dirty="0" smtClean="0"/>
              <a:t>planner. </a:t>
            </a:r>
          </a:p>
          <a:p>
            <a:endParaRPr lang="en-US" sz="3600" dirty="0"/>
          </a:p>
        </p:txBody>
      </p:sp>
    </p:spTree>
    <p:extLst>
      <p:ext uri="{BB962C8B-B14F-4D97-AF65-F5344CB8AC3E}">
        <p14:creationId xmlns:p14="http://schemas.microsoft.com/office/powerpoint/2010/main" xmlns="" val="104146585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Planning Models</a:t>
            </a:r>
            <a:endParaRPr lang="en-US" dirty="0"/>
          </a:p>
        </p:txBody>
      </p:sp>
      <p:sp>
        <p:nvSpPr>
          <p:cNvPr id="3" name="Content Placeholder 2"/>
          <p:cNvSpPr>
            <a:spLocks noGrp="1"/>
          </p:cNvSpPr>
          <p:nvPr>
            <p:ph idx="1"/>
          </p:nvPr>
        </p:nvSpPr>
        <p:spPr/>
        <p:txBody>
          <a:bodyPr>
            <a:noAutofit/>
          </a:bodyPr>
          <a:lstStyle/>
          <a:p>
            <a:r>
              <a:rPr lang="en-US" sz="3000" dirty="0"/>
              <a:t>Two important ones for natural resource management and development are:</a:t>
            </a:r>
          </a:p>
          <a:p>
            <a:pPr lvl="1"/>
            <a:r>
              <a:rPr lang="en-US" sz="3000" dirty="0"/>
              <a:t>Comprehensive rational planning </a:t>
            </a:r>
          </a:p>
          <a:p>
            <a:pPr lvl="1"/>
            <a:r>
              <a:rPr lang="en-US" sz="3000" dirty="0" err="1"/>
              <a:t>Transactive</a:t>
            </a:r>
            <a:r>
              <a:rPr lang="en-US" sz="3000" dirty="0"/>
              <a:t> planning</a:t>
            </a:r>
          </a:p>
          <a:p>
            <a:r>
              <a:rPr lang="en-US" sz="3000" dirty="0" smtClean="0"/>
              <a:t>Note </a:t>
            </a:r>
            <a:r>
              <a:rPr lang="en-US" sz="3000" dirty="0"/>
              <a:t>how they differ concerning the involvement of the local population in the planning process. </a:t>
            </a:r>
            <a:endParaRPr lang="en-US" sz="3000" dirty="0" smtClean="0"/>
          </a:p>
          <a:p>
            <a:r>
              <a:rPr lang="en-US" sz="3000" dirty="0" smtClean="0"/>
              <a:t>It </a:t>
            </a:r>
            <a:r>
              <a:rPr lang="en-US" sz="3000" dirty="0"/>
              <a:t>is increasingly </a:t>
            </a:r>
            <a:r>
              <a:rPr lang="en-US" sz="3000" dirty="0" err="1"/>
              <a:t>recognised</a:t>
            </a:r>
            <a:r>
              <a:rPr lang="en-US" sz="3000" dirty="0"/>
              <a:t> that participative ways of planning are essential for natural resource management and rural </a:t>
            </a:r>
            <a:r>
              <a:rPr lang="en-US" sz="3000" dirty="0" smtClean="0"/>
              <a:t>development.</a:t>
            </a:r>
          </a:p>
        </p:txBody>
      </p:sp>
    </p:spTree>
    <p:extLst>
      <p:ext uri="{BB962C8B-B14F-4D97-AF65-F5344CB8AC3E}">
        <p14:creationId xmlns:p14="http://schemas.microsoft.com/office/powerpoint/2010/main" xmlns="" val="359997574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10000"/>
          </a:bodyPr>
          <a:lstStyle/>
          <a:p>
            <a:r>
              <a:rPr lang="en-US" sz="3600" dirty="0"/>
              <a:t>A model that explicitly considers uncertainty in prognoses about reactions of systems and limited knowledge of the planner – two challenges the planner is faced with - is adaptive planning. </a:t>
            </a:r>
          </a:p>
          <a:p>
            <a:r>
              <a:rPr lang="en-US" sz="3600" dirty="0"/>
              <a:t>New information and insights are integrated quickly and continuously in the planning process, and management is adjusted correspondingly. </a:t>
            </a:r>
          </a:p>
          <a:p>
            <a:endParaRPr lang="en-US" sz="3600" dirty="0"/>
          </a:p>
        </p:txBody>
      </p:sp>
    </p:spTree>
    <p:extLst>
      <p:ext uri="{BB962C8B-B14F-4D97-AF65-F5344CB8AC3E}">
        <p14:creationId xmlns:p14="http://schemas.microsoft.com/office/powerpoint/2010/main" xmlns="" val="415601995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Comprehensive rational </a:t>
            </a:r>
            <a:r>
              <a:rPr lang="en-US" b="1" dirty="0" smtClean="0"/>
              <a:t>planning</a:t>
            </a:r>
            <a:endParaRPr lang="en-US" b="1" dirty="0"/>
          </a:p>
        </p:txBody>
      </p:sp>
      <p:sp>
        <p:nvSpPr>
          <p:cNvPr id="3" name="Content Placeholder 2"/>
          <p:cNvSpPr>
            <a:spLocks noGrp="1"/>
          </p:cNvSpPr>
          <p:nvPr>
            <p:ph idx="1"/>
          </p:nvPr>
        </p:nvSpPr>
        <p:spPr/>
        <p:txBody>
          <a:bodyPr>
            <a:normAutofit fontScale="92500"/>
          </a:bodyPr>
          <a:lstStyle/>
          <a:p>
            <a:r>
              <a:rPr lang="en-US" sz="3200" dirty="0" smtClean="0"/>
              <a:t>Comprehensive </a:t>
            </a:r>
            <a:r>
              <a:rPr lang="en-US" sz="3200" dirty="0"/>
              <a:t>rational (synoptic) planning was for a long time the predominant planning </a:t>
            </a:r>
            <a:r>
              <a:rPr lang="en-US" sz="3200" dirty="0" smtClean="0"/>
              <a:t>model.</a:t>
            </a:r>
            <a:endParaRPr lang="en-US" sz="3200" dirty="0"/>
          </a:p>
          <a:p>
            <a:r>
              <a:rPr lang="en-US" sz="3200" dirty="0"/>
              <a:t> </a:t>
            </a:r>
            <a:r>
              <a:rPr lang="en-US" sz="3200" dirty="0" smtClean="0"/>
              <a:t>It </a:t>
            </a:r>
            <a:r>
              <a:rPr lang="en-US" sz="3200" dirty="0"/>
              <a:t>is based on instrumental rationality when </a:t>
            </a:r>
            <a:r>
              <a:rPr lang="en-US" sz="3200" dirty="0" smtClean="0"/>
              <a:t>analyzing </a:t>
            </a:r>
            <a:r>
              <a:rPr lang="en-US" sz="3200" dirty="0"/>
              <a:t>and making decisions (goal-rational</a:t>
            </a:r>
            <a:r>
              <a:rPr lang="en-US" sz="3200" dirty="0" smtClean="0"/>
              <a:t>)</a:t>
            </a:r>
            <a:endParaRPr lang="en-US" sz="3200" dirty="0"/>
          </a:p>
          <a:p>
            <a:r>
              <a:rPr lang="en-US" sz="3200" dirty="0"/>
              <a:t> </a:t>
            </a:r>
            <a:r>
              <a:rPr lang="en-US" sz="3200" dirty="0" smtClean="0"/>
              <a:t>Central assumptions:</a:t>
            </a:r>
            <a:endParaRPr lang="en-US" sz="3200" dirty="0"/>
          </a:p>
          <a:p>
            <a:pPr lvl="1"/>
            <a:r>
              <a:rPr lang="en-US" sz="2800" dirty="0"/>
              <a:t>There is always a right or wrong way of management, problem solving or development. In a positivistic view this model assumes that it is possible to find this best way, the best solution to all planning </a:t>
            </a:r>
            <a:r>
              <a:rPr lang="en-US" sz="2800" dirty="0" smtClean="0"/>
              <a:t>issues.</a:t>
            </a:r>
          </a:p>
          <a:p>
            <a:endParaRPr lang="en-US" sz="3200" dirty="0"/>
          </a:p>
        </p:txBody>
      </p:sp>
    </p:spTree>
    <p:extLst>
      <p:ext uri="{BB962C8B-B14F-4D97-AF65-F5344CB8AC3E}">
        <p14:creationId xmlns:p14="http://schemas.microsoft.com/office/powerpoint/2010/main" xmlns="" val="326184140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Central Assumptions</a:t>
            </a:r>
            <a:endParaRPr lang="en-US" b="1" dirty="0"/>
          </a:p>
        </p:txBody>
      </p:sp>
      <p:sp>
        <p:nvSpPr>
          <p:cNvPr id="3" name="Content Placeholder 2"/>
          <p:cNvSpPr>
            <a:spLocks noGrp="1"/>
          </p:cNvSpPr>
          <p:nvPr>
            <p:ph idx="1"/>
          </p:nvPr>
        </p:nvSpPr>
        <p:spPr/>
        <p:txBody>
          <a:bodyPr>
            <a:normAutofit lnSpcReduction="10000"/>
          </a:bodyPr>
          <a:lstStyle/>
          <a:p>
            <a:pPr lvl="1"/>
            <a:r>
              <a:rPr lang="en-US" sz="4000" dirty="0"/>
              <a:t>The environment is controllable by using scientific knowledge and modern technologies (belief in progress).</a:t>
            </a:r>
          </a:p>
          <a:p>
            <a:pPr lvl="1"/>
            <a:r>
              <a:rPr lang="en-US" sz="4000" dirty="0"/>
              <a:t>There is a common public interest.</a:t>
            </a:r>
          </a:p>
          <a:p>
            <a:pPr lvl="1"/>
            <a:r>
              <a:rPr lang="en-US" sz="4000" dirty="0"/>
              <a:t>Change has to be engineered from the top.</a:t>
            </a:r>
          </a:p>
          <a:p>
            <a:endParaRPr lang="en-US" sz="4400" dirty="0"/>
          </a:p>
        </p:txBody>
      </p:sp>
    </p:spTree>
    <p:extLst>
      <p:ext uri="{BB962C8B-B14F-4D97-AF65-F5344CB8AC3E}">
        <p14:creationId xmlns:p14="http://schemas.microsoft.com/office/powerpoint/2010/main" xmlns="" val="404048722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Assumptions and role of the </a:t>
            </a:r>
            <a:r>
              <a:rPr lang="en-US" dirty="0" smtClean="0"/>
              <a:t>planner</a:t>
            </a:r>
            <a:endParaRPr lang="en-US" dirty="0"/>
          </a:p>
        </p:txBody>
      </p:sp>
      <p:sp>
        <p:nvSpPr>
          <p:cNvPr id="3" name="Content Placeholder 2"/>
          <p:cNvSpPr>
            <a:spLocks noGrp="1"/>
          </p:cNvSpPr>
          <p:nvPr>
            <p:ph idx="1"/>
          </p:nvPr>
        </p:nvSpPr>
        <p:spPr/>
        <p:txBody>
          <a:bodyPr>
            <a:noAutofit/>
          </a:bodyPr>
          <a:lstStyle/>
          <a:p>
            <a:r>
              <a:rPr lang="en-US" sz="3000" dirty="0" smtClean="0"/>
              <a:t>The </a:t>
            </a:r>
            <a:r>
              <a:rPr lang="en-US" sz="3000" dirty="0"/>
              <a:t>planner is considered as a ‘homo </a:t>
            </a:r>
            <a:r>
              <a:rPr lang="en-US" sz="3000" dirty="0" err="1"/>
              <a:t>economicus</a:t>
            </a:r>
            <a:r>
              <a:rPr lang="en-US" sz="3000" dirty="0"/>
              <a:t>’. If he has collected and </a:t>
            </a:r>
            <a:r>
              <a:rPr lang="en-US" sz="3000" dirty="0" smtClean="0"/>
              <a:t>analyzed </a:t>
            </a:r>
            <a:r>
              <a:rPr lang="en-US" sz="3000" dirty="0"/>
              <a:t>all necessary data his scientific knowledge and experience enables him to</a:t>
            </a:r>
          </a:p>
          <a:p>
            <a:pPr lvl="1"/>
            <a:r>
              <a:rPr lang="en-US" sz="3000" dirty="0"/>
              <a:t>identify the common public </a:t>
            </a:r>
            <a:r>
              <a:rPr lang="en-US" sz="3000" dirty="0" smtClean="0"/>
              <a:t>interest</a:t>
            </a:r>
            <a:endParaRPr lang="en-US" sz="3000" dirty="0"/>
          </a:p>
          <a:p>
            <a:pPr lvl="1"/>
            <a:r>
              <a:rPr lang="en-US" sz="3000" dirty="0"/>
              <a:t>identify all solution </a:t>
            </a:r>
            <a:r>
              <a:rPr lang="en-US" sz="3000" dirty="0" smtClean="0"/>
              <a:t>options</a:t>
            </a:r>
            <a:endParaRPr lang="en-US" sz="3000" dirty="0"/>
          </a:p>
          <a:p>
            <a:pPr lvl="1"/>
            <a:r>
              <a:rPr lang="en-US" sz="3000" dirty="0"/>
              <a:t>evaluate them against specific criteria (especially economic ones) </a:t>
            </a:r>
          </a:p>
          <a:p>
            <a:pPr lvl="1"/>
            <a:r>
              <a:rPr lang="en-US" sz="3000" dirty="0"/>
              <a:t>choose the best solution to all planning issues (benefit </a:t>
            </a:r>
            <a:r>
              <a:rPr lang="en-US" sz="3000" dirty="0" err="1"/>
              <a:t>maximiser</a:t>
            </a:r>
            <a:r>
              <a:rPr lang="en-US" sz="3000" dirty="0" smtClean="0"/>
              <a:t>)</a:t>
            </a:r>
            <a:endParaRPr lang="en-US" sz="3000" dirty="0"/>
          </a:p>
        </p:txBody>
      </p:sp>
    </p:spTree>
    <p:extLst>
      <p:ext uri="{BB962C8B-B14F-4D97-AF65-F5344CB8AC3E}">
        <p14:creationId xmlns:p14="http://schemas.microsoft.com/office/powerpoint/2010/main" xmlns="" val="392611153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lnSpcReduction="10000"/>
          </a:bodyPr>
          <a:lstStyle/>
          <a:p>
            <a:r>
              <a:rPr lang="en-US" sz="3600" dirty="0"/>
              <a:t>Thus, the planner is considered to be the expert capable to cope with the </a:t>
            </a:r>
            <a:r>
              <a:rPr lang="en-US" sz="3600" dirty="0" smtClean="0"/>
              <a:t>complexity </a:t>
            </a:r>
            <a:r>
              <a:rPr lang="en-US" sz="3600" dirty="0"/>
              <a:t>of the world by using special techniques and technology to solve the relevant problems.</a:t>
            </a:r>
          </a:p>
          <a:p>
            <a:r>
              <a:rPr lang="en-US" sz="3600" dirty="0" smtClean="0"/>
              <a:t>Role </a:t>
            </a:r>
            <a:r>
              <a:rPr lang="en-US" sz="3600" dirty="0"/>
              <a:t>of the population</a:t>
            </a:r>
          </a:p>
          <a:p>
            <a:pPr lvl="1"/>
            <a:r>
              <a:rPr lang="en-US" sz="3200" dirty="0"/>
              <a:t>There is virtually no role designated for the people affected by </a:t>
            </a:r>
            <a:r>
              <a:rPr lang="en-US" sz="3200" dirty="0" smtClean="0"/>
              <a:t>planning.</a:t>
            </a:r>
            <a:endParaRPr lang="en-US" sz="3200" dirty="0"/>
          </a:p>
          <a:p>
            <a:endParaRPr lang="en-US" sz="3600" dirty="0"/>
          </a:p>
        </p:txBody>
      </p:sp>
    </p:spTree>
    <p:extLst>
      <p:ext uri="{BB962C8B-B14F-4D97-AF65-F5344CB8AC3E}">
        <p14:creationId xmlns:p14="http://schemas.microsoft.com/office/powerpoint/2010/main" xmlns="" val="185386790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Autofit/>
          </a:bodyPr>
          <a:lstStyle/>
          <a:p>
            <a:r>
              <a:rPr lang="en-US" sz="2600" dirty="0"/>
              <a:t>Planning process</a:t>
            </a:r>
          </a:p>
          <a:p>
            <a:pPr lvl="1"/>
            <a:r>
              <a:rPr lang="en-US" sz="2600" dirty="0"/>
              <a:t>Planning is carried out in a centralistic way. </a:t>
            </a:r>
          </a:p>
          <a:p>
            <a:pPr lvl="1"/>
            <a:r>
              <a:rPr lang="en-US" sz="2600" dirty="0"/>
              <a:t>The planning process consists of six successive steps These steps are connected by feedback loops. They create the possibility to incorporate changes into planning as a result of new information or experiences. </a:t>
            </a:r>
          </a:p>
          <a:p>
            <a:pPr lvl="1"/>
            <a:r>
              <a:rPr lang="en-US" sz="2600" dirty="0"/>
              <a:t>Several modelling and </a:t>
            </a:r>
            <a:r>
              <a:rPr lang="en-US" sz="2600" dirty="0" err="1"/>
              <a:t>analysing</a:t>
            </a:r>
            <a:r>
              <a:rPr lang="en-US" sz="2600" dirty="0"/>
              <a:t> techniques are used, especially quantitative analyses.</a:t>
            </a:r>
          </a:p>
          <a:p>
            <a:r>
              <a:rPr lang="en-US" sz="2600" dirty="0"/>
              <a:t> Thus, planning is considered as a scientific-technical process without any involvement of the public.</a:t>
            </a:r>
          </a:p>
          <a:p>
            <a:endParaRPr lang="en-US" sz="2600" dirty="0"/>
          </a:p>
        </p:txBody>
      </p:sp>
    </p:spTree>
    <p:extLst>
      <p:ext uri="{BB962C8B-B14F-4D97-AF65-F5344CB8AC3E}">
        <p14:creationId xmlns:p14="http://schemas.microsoft.com/office/powerpoint/2010/main" xmlns="" val="91686862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Criticism</a:t>
            </a:r>
            <a:endParaRPr lang="en-US" b="1" dirty="0"/>
          </a:p>
        </p:txBody>
      </p:sp>
      <p:sp>
        <p:nvSpPr>
          <p:cNvPr id="3" name="Content Placeholder 2"/>
          <p:cNvSpPr>
            <a:spLocks noGrp="1"/>
          </p:cNvSpPr>
          <p:nvPr>
            <p:ph idx="1"/>
          </p:nvPr>
        </p:nvSpPr>
        <p:spPr>
          <a:xfrm>
            <a:off x="628650" y="1568048"/>
            <a:ext cx="7886700" cy="4536538"/>
          </a:xfrm>
        </p:spPr>
        <p:txBody>
          <a:bodyPr>
            <a:noAutofit/>
          </a:bodyPr>
          <a:lstStyle/>
          <a:p>
            <a:r>
              <a:rPr lang="en-US" sz="2600" dirty="0" smtClean="0"/>
              <a:t>undesirable </a:t>
            </a:r>
            <a:r>
              <a:rPr lang="en-US" sz="2600" dirty="0"/>
              <a:t>ethical effects (planning as an objective activity without participation of the population on whom objectives and measures are imposed top-down cannot be considered ethically correct) </a:t>
            </a:r>
            <a:endParaRPr lang="en-US" sz="2600" dirty="0" smtClean="0"/>
          </a:p>
          <a:p>
            <a:r>
              <a:rPr lang="en-US" sz="2600" dirty="0" smtClean="0"/>
              <a:t>undesirable </a:t>
            </a:r>
            <a:r>
              <a:rPr lang="en-US" sz="2600" dirty="0"/>
              <a:t>environmental effects or no successful results (as local knowledge and practices are not incorporated in planning and management, the measures are not adapted to the specific conditions, the population does not support the measures ordered from the top, and no inter-jurisdictional cooperation is intended in this planning model) </a:t>
            </a:r>
            <a:endParaRPr lang="en-US" sz="2600" dirty="0" smtClean="0"/>
          </a:p>
          <a:p>
            <a:endParaRPr lang="en-US" sz="2600" dirty="0"/>
          </a:p>
        </p:txBody>
      </p:sp>
    </p:spTree>
    <p:extLst>
      <p:ext uri="{BB962C8B-B14F-4D97-AF65-F5344CB8AC3E}">
        <p14:creationId xmlns:p14="http://schemas.microsoft.com/office/powerpoint/2010/main" xmlns="" val="154569378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Criticism</a:t>
            </a:r>
            <a:endParaRPr lang="en-US" b="1" dirty="0"/>
          </a:p>
        </p:txBody>
      </p:sp>
      <p:sp>
        <p:nvSpPr>
          <p:cNvPr id="3" name="Content Placeholder 2"/>
          <p:cNvSpPr>
            <a:spLocks noGrp="1"/>
          </p:cNvSpPr>
          <p:nvPr>
            <p:ph idx="1"/>
          </p:nvPr>
        </p:nvSpPr>
        <p:spPr/>
        <p:txBody>
          <a:bodyPr>
            <a:normAutofit lnSpcReduction="10000"/>
          </a:bodyPr>
          <a:lstStyle/>
          <a:p>
            <a:r>
              <a:rPr lang="en-US" sz="3600" dirty="0"/>
              <a:t>doubts on objectivity and rationality (data are not always available and difficult to analyze, nor are the attributes of the planner always made known) </a:t>
            </a:r>
          </a:p>
          <a:p>
            <a:r>
              <a:rPr lang="en-US" sz="3600" dirty="0"/>
              <a:t>In reaction to the critics, many alternative planning models were developed, for example </a:t>
            </a:r>
            <a:r>
              <a:rPr lang="en-US" sz="3600" dirty="0" err="1"/>
              <a:t>transactive</a:t>
            </a:r>
            <a:r>
              <a:rPr lang="en-US" sz="3600" dirty="0"/>
              <a:t> planning.</a:t>
            </a:r>
          </a:p>
          <a:p>
            <a:endParaRPr lang="en-US" sz="3600" dirty="0"/>
          </a:p>
        </p:txBody>
      </p:sp>
    </p:spTree>
    <p:extLst>
      <p:ext uri="{BB962C8B-B14F-4D97-AF65-F5344CB8AC3E}">
        <p14:creationId xmlns:p14="http://schemas.microsoft.com/office/powerpoint/2010/main" xmlns="" val="4168512111"/>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83</TotalTime>
  <Words>609</Words>
  <Application>Microsoft Office PowerPoint</Application>
  <PresentationFormat>On-screen Show (4:3)</PresentationFormat>
  <Paragraphs>57</Paragraphs>
  <Slides>14</Slides>
  <Notes>0</Notes>
  <HiddenSlides>0</HiddenSlides>
  <MMClips>0</MMClips>
  <ScaleCrop>false</ScaleCrop>
  <HeadingPairs>
    <vt:vector size="4" baseType="variant">
      <vt:variant>
        <vt:lpstr>Theme</vt:lpstr>
      </vt:variant>
      <vt:variant>
        <vt:i4>1</vt:i4>
      </vt:variant>
      <vt:variant>
        <vt:lpstr>Slide Titles</vt:lpstr>
      </vt:variant>
      <vt:variant>
        <vt:i4>14</vt:i4>
      </vt:variant>
    </vt:vector>
  </HeadingPairs>
  <TitlesOfParts>
    <vt:vector size="15" baseType="lpstr">
      <vt:lpstr>Office Theme</vt:lpstr>
      <vt:lpstr>Lecture 05 NATURAL RESOURCE PLANNING AND MANAGEMENT</vt:lpstr>
      <vt:lpstr>Recap Lecture 04</vt:lpstr>
      <vt:lpstr>How to plan</vt:lpstr>
      <vt:lpstr>How to plan</vt:lpstr>
      <vt:lpstr>Planning Models</vt:lpstr>
      <vt:lpstr>Planning Models</vt:lpstr>
      <vt:lpstr>Slide 7</vt:lpstr>
      <vt:lpstr>Comprehensive rational planning</vt:lpstr>
      <vt:lpstr>Central Assumptions</vt:lpstr>
      <vt:lpstr>Assumptions and role of the planner</vt:lpstr>
      <vt:lpstr>Slide 11</vt:lpstr>
      <vt:lpstr>Slide 12</vt:lpstr>
      <vt:lpstr>Criticism</vt:lpstr>
      <vt:lpstr>Criticism</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NTS</dc:creator>
  <cp:lastModifiedBy>NTS</cp:lastModifiedBy>
  <cp:revision>4</cp:revision>
  <dcterms:created xsi:type="dcterms:W3CDTF">2014-05-14T06:05:49Z</dcterms:created>
  <dcterms:modified xsi:type="dcterms:W3CDTF">2014-05-14T07:29:49Z</dcterms:modified>
</cp:coreProperties>
</file>