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073440-0174-4462-9E2D-7D0B99B1FF42}" type="datetimeFigureOut">
              <a:rPr lang="en-US" smtClean="0"/>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B3B911-C0E0-4B40-B938-EDDE3A101598}" type="slidenum">
              <a:rPr lang="en-US" smtClean="0"/>
              <a:t>‹#›</a:t>
            </a:fld>
            <a:endParaRPr lang="en-US"/>
          </a:p>
        </p:txBody>
      </p:sp>
    </p:spTree>
    <p:extLst>
      <p:ext uri="{BB962C8B-B14F-4D97-AF65-F5344CB8AC3E}">
        <p14:creationId xmlns:p14="http://schemas.microsoft.com/office/powerpoint/2010/main" val="180358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073440-0174-4462-9E2D-7D0B99B1FF42}" type="datetimeFigureOut">
              <a:rPr lang="en-US" smtClean="0"/>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B3B911-C0E0-4B40-B938-EDDE3A101598}" type="slidenum">
              <a:rPr lang="en-US" smtClean="0"/>
              <a:t>‹#›</a:t>
            </a:fld>
            <a:endParaRPr lang="en-US"/>
          </a:p>
        </p:txBody>
      </p:sp>
    </p:spTree>
    <p:extLst>
      <p:ext uri="{BB962C8B-B14F-4D97-AF65-F5344CB8AC3E}">
        <p14:creationId xmlns:p14="http://schemas.microsoft.com/office/powerpoint/2010/main" val="1209157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073440-0174-4462-9E2D-7D0B99B1FF42}" type="datetimeFigureOut">
              <a:rPr lang="en-US" smtClean="0"/>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B3B911-C0E0-4B40-B938-EDDE3A101598}" type="slidenum">
              <a:rPr lang="en-US" smtClean="0"/>
              <a:t>‹#›</a:t>
            </a:fld>
            <a:endParaRPr lang="en-US"/>
          </a:p>
        </p:txBody>
      </p:sp>
    </p:spTree>
    <p:extLst>
      <p:ext uri="{BB962C8B-B14F-4D97-AF65-F5344CB8AC3E}">
        <p14:creationId xmlns:p14="http://schemas.microsoft.com/office/powerpoint/2010/main" val="379928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073440-0174-4462-9E2D-7D0B99B1FF42}" type="datetimeFigureOut">
              <a:rPr lang="en-US" smtClean="0"/>
              <a:t>5/14/2014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B3B911-C0E0-4B40-B938-EDDE3A101598}" type="slidenum">
              <a:rPr lang="en-US" smtClean="0"/>
              <a:t>‹#›</a:t>
            </a:fld>
            <a:endParaRPr lang="en-US"/>
          </a:p>
        </p:txBody>
      </p:sp>
    </p:spTree>
    <p:extLst>
      <p:ext uri="{BB962C8B-B14F-4D97-AF65-F5344CB8AC3E}">
        <p14:creationId xmlns:p14="http://schemas.microsoft.com/office/powerpoint/2010/main" val="3906042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073440-0174-4462-9E2D-7D0B99B1FF42}" type="datetimeFigureOut">
              <a:rPr lang="en-US" smtClean="0"/>
              <a:t>5/14/2014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B3B911-C0E0-4B40-B938-EDDE3A101598}" type="slidenum">
              <a:rPr lang="en-US" smtClean="0"/>
              <a:t>‹#›</a:t>
            </a:fld>
            <a:endParaRPr lang="en-US"/>
          </a:p>
        </p:txBody>
      </p:sp>
    </p:spTree>
    <p:extLst>
      <p:ext uri="{BB962C8B-B14F-4D97-AF65-F5344CB8AC3E}">
        <p14:creationId xmlns:p14="http://schemas.microsoft.com/office/powerpoint/2010/main" val="2892087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073440-0174-4462-9E2D-7D0B99B1FF42}" type="datetimeFigureOut">
              <a:rPr lang="en-US" smtClean="0"/>
              <a:t>5/14/2014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B3B911-C0E0-4B40-B938-EDDE3A101598}" type="slidenum">
              <a:rPr lang="en-US" smtClean="0"/>
              <a:t>‹#›</a:t>
            </a:fld>
            <a:endParaRPr lang="en-US"/>
          </a:p>
        </p:txBody>
      </p:sp>
    </p:spTree>
    <p:extLst>
      <p:ext uri="{BB962C8B-B14F-4D97-AF65-F5344CB8AC3E}">
        <p14:creationId xmlns:p14="http://schemas.microsoft.com/office/powerpoint/2010/main" val="1980588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073440-0174-4462-9E2D-7D0B99B1FF42}" type="datetimeFigureOut">
              <a:rPr lang="en-US" smtClean="0"/>
              <a:t>5/14/2014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B3B911-C0E0-4B40-B938-EDDE3A101598}" type="slidenum">
              <a:rPr lang="en-US" smtClean="0"/>
              <a:t>‹#›</a:t>
            </a:fld>
            <a:endParaRPr lang="en-US"/>
          </a:p>
        </p:txBody>
      </p:sp>
    </p:spTree>
    <p:extLst>
      <p:ext uri="{BB962C8B-B14F-4D97-AF65-F5344CB8AC3E}">
        <p14:creationId xmlns:p14="http://schemas.microsoft.com/office/powerpoint/2010/main" val="1391222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073440-0174-4462-9E2D-7D0B99B1FF42}" type="datetimeFigureOut">
              <a:rPr lang="en-US" smtClean="0"/>
              <a:t>5/14/2014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B3B911-C0E0-4B40-B938-EDDE3A101598}" type="slidenum">
              <a:rPr lang="en-US" smtClean="0"/>
              <a:t>‹#›</a:t>
            </a:fld>
            <a:endParaRPr lang="en-US"/>
          </a:p>
        </p:txBody>
      </p:sp>
    </p:spTree>
    <p:extLst>
      <p:ext uri="{BB962C8B-B14F-4D97-AF65-F5344CB8AC3E}">
        <p14:creationId xmlns:p14="http://schemas.microsoft.com/office/powerpoint/2010/main" val="2379240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073440-0174-4462-9E2D-7D0B99B1FF42}" type="datetimeFigureOut">
              <a:rPr lang="en-US" smtClean="0"/>
              <a:t>5/14/2014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B3B911-C0E0-4B40-B938-EDDE3A101598}" type="slidenum">
              <a:rPr lang="en-US" smtClean="0"/>
              <a:t>‹#›</a:t>
            </a:fld>
            <a:endParaRPr lang="en-US"/>
          </a:p>
        </p:txBody>
      </p:sp>
    </p:spTree>
    <p:extLst>
      <p:ext uri="{BB962C8B-B14F-4D97-AF65-F5344CB8AC3E}">
        <p14:creationId xmlns:p14="http://schemas.microsoft.com/office/powerpoint/2010/main" val="3961848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073440-0174-4462-9E2D-7D0B99B1FF42}" type="datetimeFigureOut">
              <a:rPr lang="en-US" smtClean="0"/>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B3B911-C0E0-4B40-B938-EDDE3A101598}" type="slidenum">
              <a:rPr lang="en-US" smtClean="0"/>
              <a:t>‹#›</a:t>
            </a:fld>
            <a:endParaRPr lang="en-US"/>
          </a:p>
        </p:txBody>
      </p:sp>
    </p:spTree>
    <p:extLst>
      <p:ext uri="{BB962C8B-B14F-4D97-AF65-F5344CB8AC3E}">
        <p14:creationId xmlns:p14="http://schemas.microsoft.com/office/powerpoint/2010/main" val="3796910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073440-0174-4462-9E2D-7D0B99B1FF42}" type="datetimeFigureOut">
              <a:rPr lang="en-US" smtClean="0"/>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B3B911-C0E0-4B40-B938-EDDE3A101598}" type="slidenum">
              <a:rPr lang="en-US" smtClean="0"/>
              <a:t>‹#›</a:t>
            </a:fld>
            <a:endParaRPr lang="en-US"/>
          </a:p>
        </p:txBody>
      </p:sp>
    </p:spTree>
    <p:extLst>
      <p:ext uri="{BB962C8B-B14F-4D97-AF65-F5344CB8AC3E}">
        <p14:creationId xmlns:p14="http://schemas.microsoft.com/office/powerpoint/2010/main" val="1361954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073440-0174-4462-9E2D-7D0B99B1FF42}" type="datetimeFigureOut">
              <a:rPr lang="en-US" smtClean="0"/>
              <a:t>5/14/2014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B3B911-C0E0-4B40-B938-EDDE3A101598}" type="slidenum">
              <a:rPr lang="en-US" smtClean="0"/>
              <a:t>‹#›</a:t>
            </a:fld>
            <a:endParaRPr lang="en-US"/>
          </a:p>
        </p:txBody>
      </p:sp>
    </p:spTree>
    <p:extLst>
      <p:ext uri="{BB962C8B-B14F-4D97-AF65-F5344CB8AC3E}">
        <p14:creationId xmlns:p14="http://schemas.microsoft.com/office/powerpoint/2010/main" val="2460427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b="1" dirty="0" smtClean="0">
                <a:latin typeface="+mn-lt"/>
                <a:ea typeface="Times New Roman"/>
                <a:cs typeface="Times New Roman"/>
                <a:sym typeface="Times New Roman"/>
              </a:rPr>
              <a:t>Lecture </a:t>
            </a:r>
            <a:r>
              <a:rPr lang="en-US" sz="4000" b="1" dirty="0" smtClean="0">
                <a:latin typeface="+mn-lt"/>
                <a:ea typeface="Times New Roman"/>
                <a:cs typeface="Times New Roman"/>
                <a:sym typeface="Times New Roman"/>
              </a:rPr>
              <a:t>04</a:t>
            </a:r>
            <a:r>
              <a:rPr lang="en-US" sz="4000" b="1" dirty="0" smtClean="0">
                <a:latin typeface="+mn-lt"/>
                <a:ea typeface="Times New Roman"/>
                <a:cs typeface="Times New Roman"/>
                <a:sym typeface="Times New Roman"/>
              </a:rPr>
              <a:t/>
            </a:r>
            <a:br>
              <a:rPr lang="en-US" sz="4000" b="1" dirty="0" smtClean="0">
                <a:latin typeface="+mn-lt"/>
                <a:ea typeface="Times New Roman"/>
                <a:cs typeface="Times New Roman"/>
                <a:sym typeface="Times New Roman"/>
              </a:rPr>
            </a:br>
            <a:r>
              <a:rPr lang="en-US" sz="4000" b="1" dirty="0" smtClean="0">
                <a:latin typeface="+mn-lt"/>
              </a:rPr>
              <a:t>NATURAL RESOURCE PLANNING AND MANAGEMENT</a:t>
            </a:r>
            <a:endParaRPr lang="en-US" sz="4000" b="1" dirty="0">
              <a:latin typeface="+mn-lt"/>
            </a:endParaRPr>
          </a:p>
        </p:txBody>
      </p:sp>
      <p:sp>
        <p:nvSpPr>
          <p:cNvPr id="3" name="Subtitle 2"/>
          <p:cNvSpPr>
            <a:spLocks noGrp="1"/>
          </p:cNvSpPr>
          <p:nvPr>
            <p:ph type="subTitle" idx="1"/>
          </p:nvPr>
        </p:nvSpPr>
        <p:spPr/>
        <p:txBody>
          <a:bodyPr/>
          <a:lstStyle/>
          <a:p>
            <a:r>
              <a:rPr lang="en-US" dirty="0" smtClean="0"/>
              <a:t>Dr. </a:t>
            </a:r>
            <a:r>
              <a:rPr lang="en-US" dirty="0" err="1" smtClean="0"/>
              <a:t>Aneel</a:t>
            </a:r>
            <a:r>
              <a:rPr lang="en-US" dirty="0" smtClean="0"/>
              <a:t> SALMAN</a:t>
            </a:r>
          </a:p>
          <a:p>
            <a:r>
              <a:rPr lang="en-US" dirty="0" smtClean="0"/>
              <a:t>Department of Management Sciences</a:t>
            </a:r>
          </a:p>
          <a:p>
            <a:r>
              <a:rPr lang="en-US" dirty="0" smtClean="0"/>
              <a:t>COMSATS Institute of Information Technology, Islamabad</a:t>
            </a:r>
            <a:endParaRPr lang="en-US" dirty="0"/>
          </a:p>
        </p:txBody>
      </p:sp>
    </p:spTree>
    <p:extLst>
      <p:ext uri="{BB962C8B-B14F-4D97-AF65-F5344CB8AC3E}">
        <p14:creationId xmlns:p14="http://schemas.microsoft.com/office/powerpoint/2010/main" val="36051892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Lecture </a:t>
            </a:r>
            <a:r>
              <a:rPr lang="en-US" dirty="0" smtClean="0"/>
              <a:t>03</a:t>
            </a:r>
            <a:endParaRPr lang="en-US" dirty="0"/>
          </a:p>
        </p:txBody>
      </p:sp>
      <p:sp>
        <p:nvSpPr>
          <p:cNvPr id="3" name="Content Placeholder 2"/>
          <p:cNvSpPr>
            <a:spLocks noGrp="1"/>
          </p:cNvSpPr>
          <p:nvPr>
            <p:ph idx="1"/>
          </p:nvPr>
        </p:nvSpPr>
        <p:spPr/>
        <p:txBody>
          <a:bodyPr>
            <a:normAutofit/>
          </a:bodyPr>
          <a:lstStyle/>
          <a:p>
            <a:r>
              <a:rPr lang="en-US" dirty="0" smtClean="0"/>
              <a:t>Importance of NRM</a:t>
            </a:r>
            <a:endParaRPr lang="en-US" dirty="0" smtClean="0"/>
          </a:p>
          <a:p>
            <a:r>
              <a:rPr lang="en-US" dirty="0" smtClean="0"/>
              <a:t>Development and NRM</a:t>
            </a:r>
            <a:endParaRPr lang="en-US" dirty="0" smtClean="0"/>
          </a:p>
          <a:p>
            <a:r>
              <a:rPr lang="en-US" dirty="0" smtClean="0"/>
              <a:t>Concept of Planning</a:t>
            </a:r>
            <a:endParaRPr lang="en-US" dirty="0" smtClean="0"/>
          </a:p>
          <a:p>
            <a:r>
              <a:rPr lang="en-US" dirty="0" smtClean="0"/>
              <a:t>Concept of Management</a:t>
            </a:r>
          </a:p>
          <a:p>
            <a:r>
              <a:rPr lang="en-US" dirty="0" smtClean="0"/>
              <a:t>Need </a:t>
            </a:r>
            <a:r>
              <a:rPr lang="en-US" dirty="0" smtClean="0"/>
              <a:t>for Management </a:t>
            </a:r>
            <a:r>
              <a:rPr lang="en-US" dirty="0" smtClean="0"/>
              <a:t>and Planning</a:t>
            </a:r>
            <a:endParaRPr lang="en-US" dirty="0" smtClean="0"/>
          </a:p>
          <a:p>
            <a:r>
              <a:rPr lang="en-US" dirty="0"/>
              <a:t>Sustainability and environmental appropriateness</a:t>
            </a:r>
            <a:endParaRPr lang="en-US" dirty="0"/>
          </a:p>
        </p:txBody>
      </p:sp>
    </p:spTree>
    <p:extLst>
      <p:ext uri="{BB962C8B-B14F-4D97-AF65-F5344CB8AC3E}">
        <p14:creationId xmlns:p14="http://schemas.microsoft.com/office/powerpoint/2010/main" val="15428323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achieve sustainable development?</a:t>
            </a:r>
            <a:endParaRPr lang="en-US" dirty="0"/>
          </a:p>
        </p:txBody>
      </p:sp>
      <p:sp>
        <p:nvSpPr>
          <p:cNvPr id="3" name="Content Placeholder 2"/>
          <p:cNvSpPr>
            <a:spLocks noGrp="1"/>
          </p:cNvSpPr>
          <p:nvPr>
            <p:ph idx="1"/>
          </p:nvPr>
        </p:nvSpPr>
        <p:spPr/>
        <p:txBody>
          <a:bodyPr>
            <a:normAutofit/>
          </a:bodyPr>
          <a:lstStyle/>
          <a:p>
            <a:r>
              <a:rPr lang="en-US" sz="3600" dirty="0"/>
              <a:t>To achieve a sustainable development at least two requirements should be considered:</a:t>
            </a:r>
          </a:p>
          <a:p>
            <a:pPr marL="1200150" lvl="1" indent="-742950">
              <a:buFont typeface="+mj-lt"/>
              <a:buAutoNum type="arabicPeriod"/>
            </a:pPr>
            <a:r>
              <a:rPr lang="en-US" sz="3200" dirty="0"/>
              <a:t> </a:t>
            </a:r>
            <a:r>
              <a:rPr lang="en-US" sz="3200" dirty="0" smtClean="0"/>
              <a:t>to </a:t>
            </a:r>
            <a:r>
              <a:rPr lang="en-US" sz="3200" dirty="0"/>
              <a:t>address also </a:t>
            </a:r>
            <a:r>
              <a:rPr lang="en-US" sz="3200" dirty="0" err="1"/>
              <a:t>intragenerational</a:t>
            </a:r>
            <a:r>
              <a:rPr lang="en-US" sz="3200" dirty="0"/>
              <a:t> equity issues. People who don't have enough food today will be less concerned about the needs of future </a:t>
            </a:r>
            <a:r>
              <a:rPr lang="en-US" sz="3200" dirty="0" smtClean="0"/>
              <a:t>generations</a:t>
            </a:r>
            <a:endParaRPr lang="en-US" sz="3200" dirty="0"/>
          </a:p>
          <a:p>
            <a:endParaRPr lang="en-US" sz="3600" dirty="0"/>
          </a:p>
        </p:txBody>
      </p:sp>
    </p:spTree>
    <p:extLst>
      <p:ext uri="{BB962C8B-B14F-4D97-AF65-F5344CB8AC3E}">
        <p14:creationId xmlns:p14="http://schemas.microsoft.com/office/powerpoint/2010/main" val="38676644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achieve sustainable development?</a:t>
            </a:r>
          </a:p>
        </p:txBody>
      </p:sp>
      <p:sp>
        <p:nvSpPr>
          <p:cNvPr id="3" name="Content Placeholder 2"/>
          <p:cNvSpPr>
            <a:spLocks noGrp="1"/>
          </p:cNvSpPr>
          <p:nvPr>
            <p:ph idx="1"/>
          </p:nvPr>
        </p:nvSpPr>
        <p:spPr>
          <a:xfrm>
            <a:off x="838200" y="1481070"/>
            <a:ext cx="10515600" cy="4695893"/>
          </a:xfrm>
        </p:spPr>
        <p:txBody>
          <a:bodyPr>
            <a:noAutofit/>
          </a:bodyPr>
          <a:lstStyle/>
          <a:p>
            <a:pPr marL="514350" indent="-514350">
              <a:buFont typeface="+mj-lt"/>
              <a:buAutoNum type="arabicPeriod" startAt="2"/>
            </a:pPr>
            <a:r>
              <a:rPr lang="en-US" sz="3200" dirty="0" smtClean="0"/>
              <a:t>to </a:t>
            </a:r>
            <a:r>
              <a:rPr lang="en-US" sz="3200" dirty="0"/>
              <a:t>develop environmental knowledge and skills to allow for an economically sustainable utilization of resources. </a:t>
            </a:r>
            <a:endParaRPr lang="en-US" sz="3200" dirty="0" smtClean="0"/>
          </a:p>
          <a:p>
            <a:r>
              <a:rPr lang="en-US" sz="3200" dirty="0" smtClean="0"/>
              <a:t>For </a:t>
            </a:r>
            <a:r>
              <a:rPr lang="en-US" sz="3200" dirty="0"/>
              <a:t>instance, a ban on the use of forests should not be imposed: instead, a sustainable forest management concept should be elaborated in cooperation with the population. </a:t>
            </a:r>
            <a:endParaRPr lang="en-US" sz="3200" dirty="0" smtClean="0"/>
          </a:p>
          <a:p>
            <a:r>
              <a:rPr lang="en-US" sz="3200" dirty="0" smtClean="0"/>
              <a:t>A </a:t>
            </a:r>
            <a:r>
              <a:rPr lang="en-US" sz="3200" dirty="0"/>
              <a:t>multitude of forest products (such as herbs and honey) can be used sustainably by the population for the satisfaction of their needs and for income generation . </a:t>
            </a:r>
            <a:endParaRPr lang="en-US" sz="3200" dirty="0" smtClean="0"/>
          </a:p>
          <a:p>
            <a:r>
              <a:rPr lang="en-US" sz="3200" dirty="0" smtClean="0"/>
              <a:t>The </a:t>
            </a:r>
            <a:r>
              <a:rPr lang="en-US" sz="3200" dirty="0"/>
              <a:t>UN proclaimed ‘Education for a </a:t>
            </a:r>
            <a:r>
              <a:rPr lang="en-US" sz="3200" dirty="0" smtClean="0"/>
              <a:t>sustainable development</a:t>
            </a:r>
            <a:r>
              <a:rPr lang="en-US" sz="3200" dirty="0"/>
              <a:t>’ as a UN decade from 2005-2015.</a:t>
            </a:r>
          </a:p>
          <a:p>
            <a:endParaRPr lang="en-US" sz="3200" dirty="0"/>
          </a:p>
        </p:txBody>
      </p:sp>
    </p:spTree>
    <p:extLst>
      <p:ext uri="{BB962C8B-B14F-4D97-AF65-F5344CB8AC3E}">
        <p14:creationId xmlns:p14="http://schemas.microsoft.com/office/powerpoint/2010/main" val="7825706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Realization of Integrated Natural Resource Management</a:t>
            </a:r>
            <a:endParaRPr lang="en-US" dirty="0"/>
          </a:p>
        </p:txBody>
      </p:sp>
      <p:sp>
        <p:nvSpPr>
          <p:cNvPr id="3" name="Content Placeholder 2"/>
          <p:cNvSpPr>
            <a:spLocks noGrp="1"/>
          </p:cNvSpPr>
          <p:nvPr>
            <p:ph idx="1"/>
          </p:nvPr>
        </p:nvSpPr>
        <p:spPr/>
        <p:txBody>
          <a:bodyPr>
            <a:normAutofit/>
          </a:bodyPr>
          <a:lstStyle/>
          <a:p>
            <a:r>
              <a:rPr lang="en-US" sz="3200" dirty="0" smtClean="0"/>
              <a:t>An </a:t>
            </a:r>
            <a:r>
              <a:rPr lang="en-US" sz="3200" dirty="0"/>
              <a:t>integrated resource management and planning refers to modern ecosystem management, emphasizing the management of systems rather than of individual components of the </a:t>
            </a:r>
            <a:r>
              <a:rPr lang="en-US" sz="3200" dirty="0" smtClean="0"/>
              <a:t>system.</a:t>
            </a:r>
            <a:endParaRPr lang="en-US" sz="3200" dirty="0"/>
          </a:p>
          <a:p>
            <a:r>
              <a:rPr lang="en-US" sz="3200" dirty="0"/>
              <a:t>It emerged from the increasing </a:t>
            </a:r>
            <a:r>
              <a:rPr lang="en-US" sz="3200" dirty="0" smtClean="0"/>
              <a:t>realization </a:t>
            </a:r>
            <a:r>
              <a:rPr lang="en-US" sz="3200" dirty="0"/>
              <a:t>that an isolated resource management, which used to be prevalent, has not been successful. </a:t>
            </a:r>
          </a:p>
          <a:p>
            <a:endParaRPr lang="en-US" sz="3200" dirty="0"/>
          </a:p>
        </p:txBody>
      </p:sp>
    </p:spTree>
    <p:extLst>
      <p:ext uri="{BB962C8B-B14F-4D97-AF65-F5344CB8AC3E}">
        <p14:creationId xmlns:p14="http://schemas.microsoft.com/office/powerpoint/2010/main" val="1423596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Realization of Integrated Natural Resource Management</a:t>
            </a:r>
          </a:p>
        </p:txBody>
      </p:sp>
      <p:sp>
        <p:nvSpPr>
          <p:cNvPr id="3" name="Content Placeholder 2"/>
          <p:cNvSpPr>
            <a:spLocks noGrp="1"/>
          </p:cNvSpPr>
          <p:nvPr>
            <p:ph idx="1"/>
          </p:nvPr>
        </p:nvSpPr>
        <p:spPr/>
        <p:txBody>
          <a:bodyPr>
            <a:normAutofit/>
          </a:bodyPr>
          <a:lstStyle/>
          <a:p>
            <a:r>
              <a:rPr lang="en-US" sz="3200" dirty="0"/>
              <a:t>This can be attributed to the non-consideration of the interactions of the individual resources, the linkages between these resources and other physical and human components of the ecosystem (see interactions of geospheres) and thus of the impacts of management actions imposed on one resource on the other components and processes within the ecosystem </a:t>
            </a:r>
          </a:p>
          <a:p>
            <a:endParaRPr lang="en-US" sz="3200" dirty="0"/>
          </a:p>
        </p:txBody>
      </p:sp>
    </p:spTree>
    <p:extLst>
      <p:ext uri="{BB962C8B-B14F-4D97-AF65-F5344CB8AC3E}">
        <p14:creationId xmlns:p14="http://schemas.microsoft.com/office/powerpoint/2010/main" val="12993617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ntegrated Natural Resource Management"/>
          <p:cNvPicPr/>
          <p:nvPr/>
        </p:nvPicPr>
        <p:blipFill>
          <a:blip r:embed="rId2">
            <a:extLst>
              <a:ext uri="{28A0092B-C50C-407E-A947-70E740481C1C}">
                <a14:useLocalDpi xmlns:a14="http://schemas.microsoft.com/office/drawing/2010/main" val="0"/>
              </a:ext>
            </a:extLst>
          </a:blip>
          <a:srcRect/>
          <a:stretch>
            <a:fillRect/>
          </a:stretch>
        </p:blipFill>
        <p:spPr bwMode="auto">
          <a:xfrm>
            <a:off x="1751528" y="193183"/>
            <a:ext cx="8358388" cy="6117464"/>
          </a:xfrm>
          <a:prstGeom prst="rect">
            <a:avLst/>
          </a:prstGeom>
          <a:noFill/>
          <a:ln>
            <a:noFill/>
          </a:ln>
        </p:spPr>
      </p:pic>
    </p:spTree>
    <p:extLst>
      <p:ext uri="{BB962C8B-B14F-4D97-AF65-F5344CB8AC3E}">
        <p14:creationId xmlns:p14="http://schemas.microsoft.com/office/powerpoint/2010/main" val="32105467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600" dirty="0"/>
              <a:t>In integrated resource management, by contrast, the ecosystem is managed as one entity. All components of and processes within the ecosystem are considered, as well as the interactions between them. This includes humans and their activities as well as the effects of their resource use on the system.</a:t>
            </a:r>
          </a:p>
          <a:p>
            <a:endParaRPr lang="en-US" sz="3600" dirty="0"/>
          </a:p>
        </p:txBody>
      </p:sp>
    </p:spTree>
    <p:extLst>
      <p:ext uri="{BB962C8B-B14F-4D97-AF65-F5344CB8AC3E}">
        <p14:creationId xmlns:p14="http://schemas.microsoft.com/office/powerpoint/2010/main" val="11924029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following elements have thus to be integrated</a:t>
            </a:r>
            <a:endParaRPr lang="en-US" dirty="0"/>
          </a:p>
        </p:txBody>
      </p:sp>
      <p:sp>
        <p:nvSpPr>
          <p:cNvPr id="3" name="Content Placeholder 2"/>
          <p:cNvSpPr>
            <a:spLocks noGrp="1"/>
          </p:cNvSpPr>
          <p:nvPr>
            <p:ph idx="1"/>
          </p:nvPr>
        </p:nvSpPr>
        <p:spPr/>
        <p:txBody>
          <a:bodyPr>
            <a:normAutofit/>
          </a:bodyPr>
          <a:lstStyle/>
          <a:p>
            <a:r>
              <a:rPr lang="en-US" sz="3200" dirty="0"/>
              <a:t> </a:t>
            </a:r>
            <a:r>
              <a:rPr lang="en-US" sz="3200" dirty="0" smtClean="0"/>
              <a:t>the </a:t>
            </a:r>
            <a:r>
              <a:rPr lang="en-US" sz="3200" dirty="0"/>
              <a:t>different components of the ecosystem including the population with their different interests, values and perspectives as well as their </a:t>
            </a:r>
            <a:r>
              <a:rPr lang="en-US" sz="3200" dirty="0" smtClean="0"/>
              <a:t>activities</a:t>
            </a:r>
            <a:endParaRPr lang="en-US" sz="3200" dirty="0"/>
          </a:p>
          <a:p>
            <a:r>
              <a:rPr lang="en-US" sz="3200" dirty="0"/>
              <a:t>the different disciplines dealing with the individual </a:t>
            </a:r>
            <a:r>
              <a:rPr lang="en-US" sz="3200" dirty="0" smtClean="0"/>
              <a:t>spheres</a:t>
            </a:r>
            <a:endParaRPr lang="en-US" sz="3200" dirty="0"/>
          </a:p>
          <a:p>
            <a:r>
              <a:rPr lang="en-US" sz="3200" dirty="0"/>
              <a:t>the various governmental departments, institutions and </a:t>
            </a:r>
            <a:r>
              <a:rPr lang="en-US" sz="3200" dirty="0" smtClean="0"/>
              <a:t>organizations </a:t>
            </a:r>
            <a:r>
              <a:rPr lang="en-US" sz="3200" dirty="0"/>
              <a:t>that are responsible for the individual </a:t>
            </a:r>
            <a:r>
              <a:rPr lang="en-US" sz="3200" dirty="0" smtClean="0"/>
              <a:t>domains</a:t>
            </a:r>
          </a:p>
          <a:p>
            <a:r>
              <a:rPr lang="en-US" sz="3200" dirty="0" smtClean="0"/>
              <a:t>the </a:t>
            </a:r>
            <a:r>
              <a:rPr lang="en-US" sz="3200" dirty="0"/>
              <a:t>various tasks and activities</a:t>
            </a:r>
          </a:p>
        </p:txBody>
      </p:sp>
    </p:spTree>
    <p:extLst>
      <p:ext uri="{BB962C8B-B14F-4D97-AF65-F5344CB8AC3E}">
        <p14:creationId xmlns:p14="http://schemas.microsoft.com/office/powerpoint/2010/main" val="33990048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600" dirty="0"/>
              <a:t>Alongside this meaning, the term integrated is also often used to refer to the integration of goals </a:t>
            </a:r>
            <a:endParaRPr lang="en-US" sz="3600" dirty="0" smtClean="0"/>
          </a:p>
          <a:p>
            <a:r>
              <a:rPr lang="en-US" sz="3600" dirty="0" smtClean="0"/>
              <a:t>Several </a:t>
            </a:r>
            <a:r>
              <a:rPr lang="en-US" sz="3600" dirty="0"/>
              <a:t>goals are to be strived for simultaneously, e.g. a sustainable natural resource management and a sustainable rural development.</a:t>
            </a:r>
          </a:p>
          <a:p>
            <a:endParaRPr lang="en-US" sz="3600" dirty="0"/>
          </a:p>
        </p:txBody>
      </p:sp>
    </p:spTree>
    <p:extLst>
      <p:ext uri="{BB962C8B-B14F-4D97-AF65-F5344CB8AC3E}">
        <p14:creationId xmlns:p14="http://schemas.microsoft.com/office/powerpoint/2010/main" val="22095442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for planners and managers</a:t>
            </a:r>
            <a:endParaRPr lang="en-US" dirty="0"/>
          </a:p>
        </p:txBody>
      </p:sp>
      <p:sp>
        <p:nvSpPr>
          <p:cNvPr id="3" name="Content Placeholder 2"/>
          <p:cNvSpPr>
            <a:spLocks noGrp="1"/>
          </p:cNvSpPr>
          <p:nvPr>
            <p:ph idx="1"/>
          </p:nvPr>
        </p:nvSpPr>
        <p:spPr/>
        <p:txBody>
          <a:bodyPr/>
          <a:lstStyle/>
          <a:p>
            <a:r>
              <a:rPr lang="en-US" dirty="0" smtClean="0"/>
              <a:t>Natural </a:t>
            </a:r>
            <a:r>
              <a:rPr lang="en-US" dirty="0"/>
              <a:t>resource planners and managers as well as rural development planners are faced with varied and frequently interconnected challenges</a:t>
            </a:r>
          </a:p>
        </p:txBody>
      </p:sp>
      <p:pic>
        <p:nvPicPr>
          <p:cNvPr id="4" name="Picture 3" descr="Challenges"/>
          <p:cNvPicPr/>
          <p:nvPr/>
        </p:nvPicPr>
        <p:blipFill>
          <a:blip r:embed="rId2">
            <a:extLst>
              <a:ext uri="{28A0092B-C50C-407E-A947-70E740481C1C}">
                <a14:useLocalDpi xmlns:a14="http://schemas.microsoft.com/office/drawing/2010/main" val="0"/>
              </a:ext>
            </a:extLst>
          </a:blip>
          <a:srcRect/>
          <a:stretch>
            <a:fillRect/>
          </a:stretch>
        </p:blipFill>
        <p:spPr bwMode="auto">
          <a:xfrm>
            <a:off x="3206839" y="2704563"/>
            <a:ext cx="5460643" cy="3953814"/>
          </a:xfrm>
          <a:prstGeom prst="rect">
            <a:avLst/>
          </a:prstGeom>
          <a:noFill/>
          <a:ln>
            <a:noFill/>
          </a:ln>
        </p:spPr>
      </p:pic>
    </p:spTree>
    <p:extLst>
      <p:ext uri="{BB962C8B-B14F-4D97-AF65-F5344CB8AC3E}">
        <p14:creationId xmlns:p14="http://schemas.microsoft.com/office/powerpoint/2010/main" val="115347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a:t>
            </a:r>
            <a:endParaRPr lang="en-US" dirty="0"/>
          </a:p>
        </p:txBody>
      </p:sp>
      <p:sp>
        <p:nvSpPr>
          <p:cNvPr id="3" name="Content Placeholder 2"/>
          <p:cNvSpPr>
            <a:spLocks noGrp="1"/>
          </p:cNvSpPr>
          <p:nvPr>
            <p:ph idx="1"/>
          </p:nvPr>
        </p:nvSpPr>
        <p:spPr/>
        <p:txBody>
          <a:bodyPr>
            <a:normAutofit/>
          </a:bodyPr>
          <a:lstStyle/>
          <a:p>
            <a:r>
              <a:rPr lang="en-US" sz="3200" dirty="0" smtClean="0"/>
              <a:t>In </a:t>
            </a:r>
            <a:r>
              <a:rPr lang="en-US" sz="3200" dirty="0"/>
              <a:t>our natural and human systems more or less rapid changes are always occurring. </a:t>
            </a:r>
            <a:endParaRPr lang="en-US" sz="3200" dirty="0" smtClean="0"/>
          </a:p>
          <a:p>
            <a:r>
              <a:rPr lang="en-US" sz="3200" dirty="0" smtClean="0"/>
              <a:t>Many </a:t>
            </a:r>
            <a:r>
              <a:rPr lang="en-US" sz="3200" dirty="0"/>
              <a:t>of these changes are triggered by human activities. </a:t>
            </a:r>
            <a:endParaRPr lang="en-US" sz="3200" dirty="0" smtClean="0"/>
          </a:p>
          <a:p>
            <a:r>
              <a:rPr lang="en-US" sz="3200" dirty="0" smtClean="0"/>
              <a:t>First</a:t>
            </a:r>
            <a:r>
              <a:rPr lang="en-US" sz="3200" dirty="0"/>
              <a:t>, planners and managers have to consider these possible changes in their decision-making. The plans have to be flexible</a:t>
            </a:r>
            <a:r>
              <a:rPr lang="en-US" sz="3200" dirty="0" smtClean="0"/>
              <a:t>.</a:t>
            </a:r>
          </a:p>
          <a:p>
            <a:r>
              <a:rPr lang="en-US" sz="3200" dirty="0" smtClean="0"/>
              <a:t>Second</a:t>
            </a:r>
            <a:r>
              <a:rPr lang="en-US" sz="3200" dirty="0"/>
              <a:t>, planners and managers have to perceive actual changes and adapt their plans and management </a:t>
            </a:r>
            <a:r>
              <a:rPr lang="en-US" sz="3200" dirty="0" smtClean="0"/>
              <a:t>accordingly.</a:t>
            </a:r>
            <a:endParaRPr lang="en-US" sz="3200" dirty="0"/>
          </a:p>
        </p:txBody>
      </p:sp>
    </p:spTree>
    <p:extLst>
      <p:ext uri="{BB962C8B-B14F-4D97-AF65-F5344CB8AC3E}">
        <p14:creationId xmlns:p14="http://schemas.microsoft.com/office/powerpoint/2010/main" val="34759864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Complexity</a:t>
            </a:r>
            <a:endParaRPr lang="en-US" dirty="0"/>
          </a:p>
        </p:txBody>
      </p:sp>
      <p:sp>
        <p:nvSpPr>
          <p:cNvPr id="3" name="Content Placeholder 2"/>
          <p:cNvSpPr>
            <a:spLocks noGrp="1"/>
          </p:cNvSpPr>
          <p:nvPr>
            <p:ph idx="1"/>
          </p:nvPr>
        </p:nvSpPr>
        <p:spPr/>
        <p:txBody>
          <a:bodyPr>
            <a:normAutofit/>
          </a:bodyPr>
          <a:lstStyle/>
          <a:p>
            <a:r>
              <a:rPr lang="en-US" sz="3200" dirty="0" smtClean="0"/>
              <a:t>The </a:t>
            </a:r>
            <a:r>
              <a:rPr lang="en-US" sz="3200" dirty="0"/>
              <a:t>interdependence of natural systems and the ramifications of interactions of human activity with the natural environment are complex. </a:t>
            </a:r>
            <a:endParaRPr lang="en-US" sz="3200" dirty="0" smtClean="0"/>
          </a:p>
          <a:p>
            <a:r>
              <a:rPr lang="en-US" sz="3200" dirty="0" smtClean="0"/>
              <a:t>Planners </a:t>
            </a:r>
            <a:r>
              <a:rPr lang="en-US" sz="3200" dirty="0"/>
              <a:t>and managers have to understand the different components, processes, and their interactions very well to develop sustainable management and development strategies for the specific </a:t>
            </a:r>
            <a:r>
              <a:rPr lang="en-US" sz="3200" dirty="0" smtClean="0"/>
              <a:t>system</a:t>
            </a:r>
            <a:endParaRPr lang="en-US" sz="3200" dirty="0"/>
          </a:p>
        </p:txBody>
      </p:sp>
    </p:spTree>
    <p:extLst>
      <p:ext uri="{BB962C8B-B14F-4D97-AF65-F5344CB8AC3E}">
        <p14:creationId xmlns:p14="http://schemas.microsoft.com/office/powerpoint/2010/main" val="31991996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Uncertainty</a:t>
            </a:r>
            <a:endParaRPr lang="en-US" dirty="0"/>
          </a:p>
        </p:txBody>
      </p:sp>
      <p:sp>
        <p:nvSpPr>
          <p:cNvPr id="3" name="Content Placeholder 2"/>
          <p:cNvSpPr>
            <a:spLocks noGrp="1"/>
          </p:cNvSpPr>
          <p:nvPr>
            <p:ph idx="1"/>
          </p:nvPr>
        </p:nvSpPr>
        <p:spPr/>
        <p:txBody>
          <a:bodyPr>
            <a:normAutofit/>
          </a:bodyPr>
          <a:lstStyle/>
          <a:p>
            <a:r>
              <a:rPr lang="en-US" sz="3600" dirty="0" smtClean="0"/>
              <a:t>Due </a:t>
            </a:r>
            <a:r>
              <a:rPr lang="en-US" sz="3600" dirty="0"/>
              <a:t>to the complexity and changes, planners and managers do not have complete information about all factors influencing the decision</a:t>
            </a:r>
            <a:r>
              <a:rPr lang="en-US" sz="3600" dirty="0" smtClean="0"/>
              <a:t>.</a:t>
            </a:r>
          </a:p>
          <a:p>
            <a:r>
              <a:rPr lang="en-US" sz="3600" dirty="0" smtClean="0"/>
              <a:t> </a:t>
            </a:r>
            <a:r>
              <a:rPr lang="en-US" sz="3600" dirty="0"/>
              <a:t>Nevertheless, they have to make decisions despite their lack of information about the ecosystem for which their decisions have </a:t>
            </a:r>
            <a:r>
              <a:rPr lang="en-US" sz="3600" dirty="0" smtClean="0"/>
              <a:t>consequences.</a:t>
            </a:r>
            <a:endParaRPr lang="en-US" sz="3600" dirty="0"/>
          </a:p>
        </p:txBody>
      </p:sp>
    </p:spTree>
    <p:extLst>
      <p:ext uri="{BB962C8B-B14F-4D97-AF65-F5344CB8AC3E}">
        <p14:creationId xmlns:p14="http://schemas.microsoft.com/office/powerpoint/2010/main" val="41871291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Conflict</a:t>
            </a:r>
            <a:endParaRPr lang="en-US" dirty="0"/>
          </a:p>
        </p:txBody>
      </p:sp>
      <p:sp>
        <p:nvSpPr>
          <p:cNvPr id="3" name="Content Placeholder 2"/>
          <p:cNvSpPr>
            <a:spLocks noGrp="1"/>
          </p:cNvSpPr>
          <p:nvPr>
            <p:ph idx="1"/>
          </p:nvPr>
        </p:nvSpPr>
        <p:spPr/>
        <p:txBody>
          <a:bodyPr>
            <a:normAutofit/>
          </a:bodyPr>
          <a:lstStyle/>
          <a:p>
            <a:r>
              <a:rPr lang="en-US" sz="3200" dirty="0" smtClean="0"/>
              <a:t>Different</a:t>
            </a:r>
            <a:r>
              <a:rPr lang="en-US" sz="3200" dirty="0"/>
              <a:t>, and often conflicting, values and perspectives are usually involved in resource allocation and use decision. </a:t>
            </a:r>
            <a:endParaRPr lang="en-US" sz="3200" dirty="0" smtClean="0"/>
          </a:p>
          <a:p>
            <a:r>
              <a:rPr lang="en-US" sz="3200" dirty="0" smtClean="0"/>
              <a:t>Planners </a:t>
            </a:r>
            <a:r>
              <a:rPr lang="en-US" sz="3200" dirty="0"/>
              <a:t>and managers are often faced with conflict situations and have to </a:t>
            </a:r>
            <a:r>
              <a:rPr lang="en-US" sz="3200" dirty="0" smtClean="0"/>
              <a:t>recognize </a:t>
            </a:r>
            <a:r>
              <a:rPr lang="en-US" sz="3200" dirty="0"/>
              <a:t>and mediate between the conflicting sides. </a:t>
            </a:r>
            <a:endParaRPr lang="en-US" sz="3200" dirty="0" smtClean="0"/>
          </a:p>
          <a:p>
            <a:r>
              <a:rPr lang="en-US" sz="3200" dirty="0" smtClean="0"/>
              <a:t>This is</a:t>
            </a:r>
            <a:r>
              <a:rPr lang="en-US" sz="3200" dirty="0"/>
              <a:t> associated with the intergenerational and </a:t>
            </a:r>
            <a:r>
              <a:rPr lang="en-US" sz="3200" dirty="0" err="1"/>
              <a:t>intragenerational</a:t>
            </a:r>
            <a:r>
              <a:rPr lang="en-US" sz="3200" dirty="0"/>
              <a:t> equity implied in the term sustainability </a:t>
            </a:r>
          </a:p>
        </p:txBody>
      </p:sp>
    </p:spTree>
    <p:extLst>
      <p:ext uri="{BB962C8B-B14F-4D97-AF65-F5344CB8AC3E}">
        <p14:creationId xmlns:p14="http://schemas.microsoft.com/office/powerpoint/2010/main" val="18755855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How to </a:t>
            </a:r>
            <a:r>
              <a:rPr lang="en-US" sz="4800" b="1" dirty="0" smtClean="0"/>
              <a:t>plan</a:t>
            </a:r>
            <a:endParaRPr lang="en-US" sz="4800" b="1" dirty="0"/>
          </a:p>
        </p:txBody>
      </p:sp>
      <p:sp>
        <p:nvSpPr>
          <p:cNvPr id="3" name="Content Placeholder 2"/>
          <p:cNvSpPr>
            <a:spLocks noGrp="1"/>
          </p:cNvSpPr>
          <p:nvPr>
            <p:ph idx="1"/>
          </p:nvPr>
        </p:nvSpPr>
        <p:spPr/>
        <p:txBody>
          <a:bodyPr>
            <a:noAutofit/>
          </a:bodyPr>
          <a:lstStyle/>
          <a:p>
            <a:r>
              <a:rPr lang="en-US" sz="3600" dirty="0"/>
              <a:t>Planning may proceed in several ways.</a:t>
            </a:r>
          </a:p>
          <a:p>
            <a:r>
              <a:rPr lang="en-US" sz="3600" dirty="0" smtClean="0"/>
              <a:t>One </a:t>
            </a:r>
            <a:r>
              <a:rPr lang="en-US" sz="3600" dirty="0"/>
              <a:t>agency may be responsible for leading and controlling the planning process without involvement of the population. </a:t>
            </a:r>
            <a:endParaRPr lang="en-US" sz="3600" dirty="0" smtClean="0"/>
          </a:p>
          <a:p>
            <a:r>
              <a:rPr lang="en-US" sz="3600" dirty="0" smtClean="0"/>
              <a:t>In </a:t>
            </a:r>
            <a:r>
              <a:rPr lang="en-US" sz="3600" dirty="0"/>
              <a:t>contrast, an elected planning committee representing all different interests and perspectives within the community may be responsible for </a:t>
            </a:r>
            <a:r>
              <a:rPr lang="en-US" sz="3600" dirty="0" smtClean="0"/>
              <a:t>planning.</a:t>
            </a:r>
            <a:endParaRPr lang="en-US" sz="3600" dirty="0"/>
          </a:p>
        </p:txBody>
      </p:sp>
    </p:spTree>
    <p:extLst>
      <p:ext uri="{BB962C8B-B14F-4D97-AF65-F5344CB8AC3E}">
        <p14:creationId xmlns:p14="http://schemas.microsoft.com/office/powerpoint/2010/main" val="36384120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How to plan</a:t>
            </a:r>
            <a:endParaRPr lang="en-US" dirty="0"/>
          </a:p>
        </p:txBody>
      </p:sp>
      <p:sp>
        <p:nvSpPr>
          <p:cNvPr id="3" name="Content Placeholder 2"/>
          <p:cNvSpPr>
            <a:spLocks noGrp="1"/>
          </p:cNvSpPr>
          <p:nvPr>
            <p:ph idx="1"/>
          </p:nvPr>
        </p:nvSpPr>
        <p:spPr/>
        <p:txBody>
          <a:bodyPr>
            <a:normAutofit/>
          </a:bodyPr>
          <a:lstStyle/>
          <a:p>
            <a:r>
              <a:rPr lang="en-US" sz="3600" dirty="0"/>
              <a:t>Also, the analyses applied may be mainly quantitative or qualitative. </a:t>
            </a:r>
          </a:p>
          <a:p>
            <a:r>
              <a:rPr lang="en-US" sz="3600" dirty="0"/>
              <a:t>Planning models describe these different kinds of planning.  </a:t>
            </a:r>
          </a:p>
          <a:p>
            <a:r>
              <a:rPr lang="en-US" sz="3600" dirty="0"/>
              <a:t>Planning also varies regarding the unit for which planning is carried out (planning unit).</a:t>
            </a:r>
          </a:p>
          <a:p>
            <a:endParaRPr lang="en-US" sz="3600" dirty="0"/>
          </a:p>
        </p:txBody>
      </p:sp>
    </p:spTree>
    <p:extLst>
      <p:ext uri="{BB962C8B-B14F-4D97-AF65-F5344CB8AC3E}">
        <p14:creationId xmlns:p14="http://schemas.microsoft.com/office/powerpoint/2010/main" val="24560334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Planning Models</a:t>
            </a:r>
            <a:endParaRPr lang="en-US" b="1" dirty="0"/>
          </a:p>
        </p:txBody>
      </p:sp>
      <p:sp>
        <p:nvSpPr>
          <p:cNvPr id="3" name="Content Placeholder 2"/>
          <p:cNvSpPr>
            <a:spLocks noGrp="1"/>
          </p:cNvSpPr>
          <p:nvPr>
            <p:ph idx="1"/>
          </p:nvPr>
        </p:nvSpPr>
        <p:spPr/>
        <p:txBody>
          <a:bodyPr>
            <a:normAutofit/>
          </a:bodyPr>
          <a:lstStyle/>
          <a:p>
            <a:r>
              <a:rPr lang="en-US" sz="3600" dirty="0"/>
              <a:t>Planning models describe how planning may proceed. </a:t>
            </a:r>
            <a:endParaRPr lang="en-US" sz="3600" dirty="0" smtClean="0"/>
          </a:p>
          <a:p>
            <a:r>
              <a:rPr lang="en-US" sz="3600" dirty="0" smtClean="0"/>
              <a:t>Several </a:t>
            </a:r>
            <a:r>
              <a:rPr lang="en-US" sz="3600" dirty="0"/>
              <a:t>models have been developed over the past decades. </a:t>
            </a:r>
            <a:endParaRPr lang="en-US" sz="3600" dirty="0" smtClean="0"/>
          </a:p>
          <a:p>
            <a:r>
              <a:rPr lang="en-US" sz="3600" dirty="0" smtClean="0"/>
              <a:t>Each </a:t>
            </a:r>
            <a:r>
              <a:rPr lang="en-US" sz="3600" dirty="0"/>
              <a:t>reflects different values and assumptions about the nature of the world for which planning is done and about the role of the </a:t>
            </a:r>
            <a:r>
              <a:rPr lang="en-US" sz="3600" dirty="0" smtClean="0"/>
              <a:t>planner. </a:t>
            </a:r>
          </a:p>
          <a:p>
            <a:endParaRPr lang="en-US" sz="3600" dirty="0"/>
          </a:p>
        </p:txBody>
      </p:sp>
    </p:spTree>
    <p:extLst>
      <p:ext uri="{BB962C8B-B14F-4D97-AF65-F5344CB8AC3E}">
        <p14:creationId xmlns:p14="http://schemas.microsoft.com/office/powerpoint/2010/main" val="10414658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Planning Models</a:t>
            </a:r>
            <a:endParaRPr lang="en-US" dirty="0"/>
          </a:p>
        </p:txBody>
      </p:sp>
      <p:sp>
        <p:nvSpPr>
          <p:cNvPr id="3" name="Content Placeholder 2"/>
          <p:cNvSpPr>
            <a:spLocks noGrp="1"/>
          </p:cNvSpPr>
          <p:nvPr>
            <p:ph idx="1"/>
          </p:nvPr>
        </p:nvSpPr>
        <p:spPr/>
        <p:txBody>
          <a:bodyPr>
            <a:noAutofit/>
          </a:bodyPr>
          <a:lstStyle/>
          <a:p>
            <a:r>
              <a:rPr lang="en-US" sz="3200" dirty="0"/>
              <a:t>Two important ones for natural resource management and development are:</a:t>
            </a:r>
          </a:p>
          <a:p>
            <a:pPr lvl="1"/>
            <a:r>
              <a:rPr lang="en-US" sz="3200" dirty="0"/>
              <a:t>Comprehensive rational planning </a:t>
            </a:r>
          </a:p>
          <a:p>
            <a:pPr lvl="1"/>
            <a:r>
              <a:rPr lang="en-US" sz="3200" dirty="0" err="1"/>
              <a:t>Transactive</a:t>
            </a:r>
            <a:r>
              <a:rPr lang="en-US" sz="3200" dirty="0"/>
              <a:t> planning</a:t>
            </a:r>
          </a:p>
          <a:p>
            <a:r>
              <a:rPr lang="en-US" sz="3200" dirty="0" smtClean="0"/>
              <a:t>Note </a:t>
            </a:r>
            <a:r>
              <a:rPr lang="en-US" sz="3200" dirty="0"/>
              <a:t>how they differ concerning the involvement of the local population in the planning process. </a:t>
            </a:r>
            <a:endParaRPr lang="en-US" sz="3200" dirty="0" smtClean="0"/>
          </a:p>
          <a:p>
            <a:r>
              <a:rPr lang="en-US" sz="3200" dirty="0" smtClean="0"/>
              <a:t>It </a:t>
            </a:r>
            <a:r>
              <a:rPr lang="en-US" sz="3200" dirty="0"/>
              <a:t>is increasingly </a:t>
            </a:r>
            <a:r>
              <a:rPr lang="en-US" sz="3200" dirty="0" err="1"/>
              <a:t>recognised</a:t>
            </a:r>
            <a:r>
              <a:rPr lang="en-US" sz="3200" dirty="0"/>
              <a:t> that participative ways of planning are essential for natural resource management and rural </a:t>
            </a:r>
            <a:r>
              <a:rPr lang="en-US" sz="3200" dirty="0" smtClean="0"/>
              <a:t>development.</a:t>
            </a:r>
          </a:p>
        </p:txBody>
      </p:sp>
    </p:spTree>
    <p:extLst>
      <p:ext uri="{BB962C8B-B14F-4D97-AF65-F5344CB8AC3E}">
        <p14:creationId xmlns:p14="http://schemas.microsoft.com/office/powerpoint/2010/main" val="35999757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600" dirty="0"/>
              <a:t>A model that explicitly considers uncertainty in prognoses about reactions of systems and limited knowledge of the planner – two challenges the planner is faced with - is adaptive planning. </a:t>
            </a:r>
          </a:p>
          <a:p>
            <a:r>
              <a:rPr lang="en-US" sz="3600" dirty="0"/>
              <a:t>New information and insights are integrated quickly and continuously in the planning process, and management is adjusted correspondingly. </a:t>
            </a:r>
          </a:p>
          <a:p>
            <a:endParaRPr lang="en-US" sz="3600" dirty="0"/>
          </a:p>
        </p:txBody>
      </p:sp>
    </p:spTree>
    <p:extLst>
      <p:ext uri="{BB962C8B-B14F-4D97-AF65-F5344CB8AC3E}">
        <p14:creationId xmlns:p14="http://schemas.microsoft.com/office/powerpoint/2010/main" val="41560199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Comprehensive rational </a:t>
            </a:r>
            <a:r>
              <a:rPr lang="en-US" b="1" dirty="0" smtClean="0"/>
              <a:t>planning</a:t>
            </a:r>
            <a:endParaRPr lang="en-US" b="1" dirty="0"/>
          </a:p>
        </p:txBody>
      </p:sp>
      <p:sp>
        <p:nvSpPr>
          <p:cNvPr id="3" name="Content Placeholder 2"/>
          <p:cNvSpPr>
            <a:spLocks noGrp="1"/>
          </p:cNvSpPr>
          <p:nvPr>
            <p:ph idx="1"/>
          </p:nvPr>
        </p:nvSpPr>
        <p:spPr/>
        <p:txBody>
          <a:bodyPr>
            <a:normAutofit/>
          </a:bodyPr>
          <a:lstStyle/>
          <a:p>
            <a:r>
              <a:rPr lang="en-US" sz="3200" dirty="0" smtClean="0"/>
              <a:t>Comprehensive </a:t>
            </a:r>
            <a:r>
              <a:rPr lang="en-US" sz="3200" dirty="0"/>
              <a:t>rational (synoptic) planning was for a long time the predominant planning </a:t>
            </a:r>
            <a:r>
              <a:rPr lang="en-US" sz="3200" dirty="0" smtClean="0"/>
              <a:t>model.</a:t>
            </a:r>
            <a:endParaRPr lang="en-US" sz="3200" dirty="0"/>
          </a:p>
          <a:p>
            <a:r>
              <a:rPr lang="en-US" sz="3200" dirty="0"/>
              <a:t> </a:t>
            </a:r>
            <a:r>
              <a:rPr lang="en-US" sz="3200" dirty="0" smtClean="0"/>
              <a:t>It </a:t>
            </a:r>
            <a:r>
              <a:rPr lang="en-US" sz="3200" dirty="0"/>
              <a:t>is based on instrumental rationality when </a:t>
            </a:r>
            <a:r>
              <a:rPr lang="en-US" sz="3200" dirty="0" smtClean="0"/>
              <a:t>analyzing </a:t>
            </a:r>
            <a:r>
              <a:rPr lang="en-US" sz="3200" dirty="0"/>
              <a:t>and making decisions (goal-rational</a:t>
            </a:r>
            <a:r>
              <a:rPr lang="en-US" sz="3200" dirty="0" smtClean="0"/>
              <a:t>)</a:t>
            </a:r>
            <a:endParaRPr lang="en-US" sz="3200" dirty="0"/>
          </a:p>
          <a:p>
            <a:r>
              <a:rPr lang="en-US" sz="3200" dirty="0"/>
              <a:t> </a:t>
            </a:r>
            <a:r>
              <a:rPr lang="en-US" sz="3200" dirty="0" smtClean="0"/>
              <a:t>Central assumptions:</a:t>
            </a:r>
            <a:endParaRPr lang="en-US" sz="3200" dirty="0"/>
          </a:p>
          <a:p>
            <a:pPr lvl="1"/>
            <a:r>
              <a:rPr lang="en-US" sz="2800" dirty="0"/>
              <a:t>There is always a right or wrong way of management, problem solving or development. In a positivistic view this model assumes that it is possible to find this best way, the best solution to all planning </a:t>
            </a:r>
            <a:r>
              <a:rPr lang="en-US" sz="2800" dirty="0" smtClean="0"/>
              <a:t>issues.</a:t>
            </a:r>
          </a:p>
          <a:p>
            <a:endParaRPr lang="en-US" sz="3200" dirty="0"/>
          </a:p>
        </p:txBody>
      </p:sp>
    </p:spTree>
    <p:extLst>
      <p:ext uri="{BB962C8B-B14F-4D97-AF65-F5344CB8AC3E}">
        <p14:creationId xmlns:p14="http://schemas.microsoft.com/office/powerpoint/2010/main" val="32618414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Central Assumptions</a:t>
            </a:r>
            <a:endParaRPr lang="en-US" b="1" dirty="0"/>
          </a:p>
        </p:txBody>
      </p:sp>
      <p:sp>
        <p:nvSpPr>
          <p:cNvPr id="3" name="Content Placeholder 2"/>
          <p:cNvSpPr>
            <a:spLocks noGrp="1"/>
          </p:cNvSpPr>
          <p:nvPr>
            <p:ph idx="1"/>
          </p:nvPr>
        </p:nvSpPr>
        <p:spPr/>
        <p:txBody>
          <a:bodyPr>
            <a:normAutofit/>
          </a:bodyPr>
          <a:lstStyle/>
          <a:p>
            <a:pPr lvl="1"/>
            <a:r>
              <a:rPr lang="en-US" sz="4000" dirty="0"/>
              <a:t>The environment is controllable by using scientific knowledge and modern technologies (belief in progress).</a:t>
            </a:r>
          </a:p>
          <a:p>
            <a:pPr lvl="1"/>
            <a:r>
              <a:rPr lang="en-US" sz="4000" dirty="0"/>
              <a:t>There is a common public interest.</a:t>
            </a:r>
          </a:p>
          <a:p>
            <a:pPr lvl="1"/>
            <a:r>
              <a:rPr lang="en-US" sz="4000" dirty="0"/>
              <a:t>Change has to be engineered from the top.</a:t>
            </a:r>
          </a:p>
          <a:p>
            <a:endParaRPr lang="en-US" sz="4400" dirty="0"/>
          </a:p>
        </p:txBody>
      </p:sp>
    </p:spTree>
    <p:extLst>
      <p:ext uri="{BB962C8B-B14F-4D97-AF65-F5344CB8AC3E}">
        <p14:creationId xmlns:p14="http://schemas.microsoft.com/office/powerpoint/2010/main" val="40404872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Assumptions and role of the </a:t>
            </a:r>
            <a:r>
              <a:rPr lang="en-US" dirty="0" smtClean="0"/>
              <a:t>planner</a:t>
            </a:r>
            <a:endParaRPr lang="en-US" dirty="0"/>
          </a:p>
        </p:txBody>
      </p:sp>
      <p:sp>
        <p:nvSpPr>
          <p:cNvPr id="3" name="Content Placeholder 2"/>
          <p:cNvSpPr>
            <a:spLocks noGrp="1"/>
          </p:cNvSpPr>
          <p:nvPr>
            <p:ph idx="1"/>
          </p:nvPr>
        </p:nvSpPr>
        <p:spPr/>
        <p:txBody>
          <a:bodyPr>
            <a:noAutofit/>
          </a:bodyPr>
          <a:lstStyle/>
          <a:p>
            <a:r>
              <a:rPr lang="en-US" sz="3600" dirty="0" smtClean="0"/>
              <a:t>The </a:t>
            </a:r>
            <a:r>
              <a:rPr lang="en-US" sz="3600" dirty="0"/>
              <a:t>planner is considered as a ‘homo </a:t>
            </a:r>
            <a:r>
              <a:rPr lang="en-US" sz="3600" dirty="0" err="1"/>
              <a:t>economicus</a:t>
            </a:r>
            <a:r>
              <a:rPr lang="en-US" sz="3600" dirty="0"/>
              <a:t>’. If he has collected and </a:t>
            </a:r>
            <a:r>
              <a:rPr lang="en-US" sz="3600" dirty="0" smtClean="0"/>
              <a:t>analyzed </a:t>
            </a:r>
            <a:r>
              <a:rPr lang="en-US" sz="3600" dirty="0"/>
              <a:t>all necessary data his scientific knowledge and experience enables him to</a:t>
            </a:r>
          </a:p>
          <a:p>
            <a:pPr lvl="1"/>
            <a:r>
              <a:rPr lang="en-US" sz="3200" dirty="0"/>
              <a:t>identify the common public </a:t>
            </a:r>
            <a:r>
              <a:rPr lang="en-US" sz="3200" dirty="0" smtClean="0"/>
              <a:t>interest</a:t>
            </a:r>
            <a:endParaRPr lang="en-US" sz="3200" dirty="0"/>
          </a:p>
          <a:p>
            <a:pPr lvl="1"/>
            <a:r>
              <a:rPr lang="en-US" sz="3200" dirty="0"/>
              <a:t>identify all solution </a:t>
            </a:r>
            <a:r>
              <a:rPr lang="en-US" sz="3200" dirty="0" smtClean="0"/>
              <a:t>options</a:t>
            </a:r>
            <a:endParaRPr lang="en-US" sz="3200" dirty="0"/>
          </a:p>
          <a:p>
            <a:pPr lvl="1"/>
            <a:r>
              <a:rPr lang="en-US" sz="3200" dirty="0"/>
              <a:t>evaluate them against specific criteria (especially economic ones) </a:t>
            </a:r>
          </a:p>
          <a:p>
            <a:pPr lvl="1"/>
            <a:r>
              <a:rPr lang="en-US" sz="3200" dirty="0"/>
              <a:t>choose the best solution to all planning issues (benefit </a:t>
            </a:r>
            <a:r>
              <a:rPr lang="en-US" sz="3200" dirty="0" err="1"/>
              <a:t>maximiser</a:t>
            </a:r>
            <a:r>
              <a:rPr lang="en-US" sz="3200" dirty="0" smtClean="0"/>
              <a:t>)</a:t>
            </a:r>
            <a:endParaRPr lang="en-US" sz="3200" dirty="0"/>
          </a:p>
        </p:txBody>
      </p:sp>
    </p:spTree>
    <p:extLst>
      <p:ext uri="{BB962C8B-B14F-4D97-AF65-F5344CB8AC3E}">
        <p14:creationId xmlns:p14="http://schemas.microsoft.com/office/powerpoint/2010/main" val="39261115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600" dirty="0"/>
              <a:t>Thus, the planner is considered to be the expert capable to cope with the </a:t>
            </a:r>
            <a:r>
              <a:rPr lang="en-US" sz="3600" dirty="0" smtClean="0"/>
              <a:t>complexity </a:t>
            </a:r>
            <a:r>
              <a:rPr lang="en-US" sz="3600" dirty="0"/>
              <a:t>of the world by using special techniques and technology to solve the relevant problems.</a:t>
            </a:r>
          </a:p>
          <a:p>
            <a:r>
              <a:rPr lang="en-US" sz="3600" dirty="0" smtClean="0"/>
              <a:t>Role </a:t>
            </a:r>
            <a:r>
              <a:rPr lang="en-US" sz="3600" dirty="0"/>
              <a:t>of the population</a:t>
            </a:r>
          </a:p>
          <a:p>
            <a:pPr lvl="1"/>
            <a:r>
              <a:rPr lang="en-US" sz="3200" dirty="0"/>
              <a:t>There is virtually no role designated for the people affected by </a:t>
            </a:r>
            <a:r>
              <a:rPr lang="en-US" sz="3200" dirty="0" smtClean="0"/>
              <a:t>planning.</a:t>
            </a:r>
            <a:endParaRPr lang="en-US" sz="3200" dirty="0"/>
          </a:p>
          <a:p>
            <a:endParaRPr lang="en-US" sz="3600" dirty="0"/>
          </a:p>
        </p:txBody>
      </p:sp>
    </p:spTree>
    <p:extLst>
      <p:ext uri="{BB962C8B-B14F-4D97-AF65-F5344CB8AC3E}">
        <p14:creationId xmlns:p14="http://schemas.microsoft.com/office/powerpoint/2010/main" val="185386790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r>
              <a:rPr lang="en-US" sz="3200" dirty="0"/>
              <a:t>Planning process</a:t>
            </a:r>
          </a:p>
          <a:p>
            <a:pPr lvl="1"/>
            <a:r>
              <a:rPr lang="en-US" sz="2800" dirty="0"/>
              <a:t>Planning is carried out in a centralistic way. </a:t>
            </a:r>
          </a:p>
          <a:p>
            <a:pPr lvl="1"/>
            <a:r>
              <a:rPr lang="en-US" sz="2800" dirty="0"/>
              <a:t>The planning process consists of six successive steps These steps are connected by feedback loops. They create the possibility to incorporate changes into planning as a result of new information or experiences. </a:t>
            </a:r>
          </a:p>
          <a:p>
            <a:pPr lvl="1"/>
            <a:r>
              <a:rPr lang="en-US" sz="2800" dirty="0"/>
              <a:t>Several modelling and </a:t>
            </a:r>
            <a:r>
              <a:rPr lang="en-US" sz="2800" dirty="0" err="1"/>
              <a:t>analysing</a:t>
            </a:r>
            <a:r>
              <a:rPr lang="en-US" sz="2800" dirty="0"/>
              <a:t> techniques are used, especially quantitative analyses.</a:t>
            </a:r>
          </a:p>
          <a:p>
            <a:r>
              <a:rPr lang="en-US" sz="3200" dirty="0"/>
              <a:t> Thus, planning is considered as a scientific-technical process without any involvement of the public.</a:t>
            </a:r>
          </a:p>
          <a:p>
            <a:endParaRPr lang="en-US" sz="3200" dirty="0"/>
          </a:p>
        </p:txBody>
      </p:sp>
    </p:spTree>
    <p:extLst>
      <p:ext uri="{BB962C8B-B14F-4D97-AF65-F5344CB8AC3E}">
        <p14:creationId xmlns:p14="http://schemas.microsoft.com/office/powerpoint/2010/main" val="9168686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Criticism</a:t>
            </a:r>
            <a:endParaRPr lang="en-US" dirty="0"/>
          </a:p>
        </p:txBody>
      </p:sp>
      <p:sp>
        <p:nvSpPr>
          <p:cNvPr id="3" name="Content Placeholder 2"/>
          <p:cNvSpPr>
            <a:spLocks noGrp="1"/>
          </p:cNvSpPr>
          <p:nvPr>
            <p:ph idx="1"/>
          </p:nvPr>
        </p:nvSpPr>
        <p:spPr>
          <a:xfrm>
            <a:off x="838200" y="1568048"/>
            <a:ext cx="10515600" cy="4536538"/>
          </a:xfrm>
        </p:spPr>
        <p:txBody>
          <a:bodyPr>
            <a:noAutofit/>
          </a:bodyPr>
          <a:lstStyle/>
          <a:p>
            <a:r>
              <a:rPr lang="en-US" sz="3200" dirty="0" smtClean="0"/>
              <a:t>undesirable </a:t>
            </a:r>
            <a:r>
              <a:rPr lang="en-US" sz="3200" dirty="0"/>
              <a:t>ethical effects (planning as an objective activity without participation of the population on whom objectives and measures are imposed top-down cannot be considered ethically correct) </a:t>
            </a:r>
            <a:endParaRPr lang="en-US" sz="3200" dirty="0" smtClean="0"/>
          </a:p>
          <a:p>
            <a:r>
              <a:rPr lang="en-US" sz="3200" dirty="0" smtClean="0"/>
              <a:t>undesirable </a:t>
            </a:r>
            <a:r>
              <a:rPr lang="en-US" sz="3200" dirty="0"/>
              <a:t>environmental effects or no successful results (as local knowledge and practices are not incorporated in planning and management, the measures are not adapted to the specific conditions, the population does not support the measures ordered from the top, and no inter-jurisdictional cooperation is intended in this planning model) </a:t>
            </a:r>
            <a:endParaRPr lang="en-US" sz="3200" dirty="0" smtClean="0"/>
          </a:p>
          <a:p>
            <a:endParaRPr lang="en-US" sz="3200" dirty="0"/>
          </a:p>
        </p:txBody>
      </p:sp>
    </p:spTree>
    <p:extLst>
      <p:ext uri="{BB962C8B-B14F-4D97-AF65-F5344CB8AC3E}">
        <p14:creationId xmlns:p14="http://schemas.microsoft.com/office/powerpoint/2010/main" val="15456937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Criticism</a:t>
            </a:r>
            <a:endParaRPr lang="en-US" dirty="0"/>
          </a:p>
        </p:txBody>
      </p:sp>
      <p:sp>
        <p:nvSpPr>
          <p:cNvPr id="3" name="Content Placeholder 2"/>
          <p:cNvSpPr>
            <a:spLocks noGrp="1"/>
          </p:cNvSpPr>
          <p:nvPr>
            <p:ph idx="1"/>
          </p:nvPr>
        </p:nvSpPr>
        <p:spPr/>
        <p:txBody>
          <a:bodyPr>
            <a:normAutofit/>
          </a:bodyPr>
          <a:lstStyle/>
          <a:p>
            <a:r>
              <a:rPr lang="en-US" sz="3600" dirty="0"/>
              <a:t>doubts on objectivity and rationality (data are not always available and difficult to analyze, nor are the attributes of the planner always made known) </a:t>
            </a:r>
          </a:p>
          <a:p>
            <a:r>
              <a:rPr lang="en-US" sz="3600" dirty="0"/>
              <a:t>In reaction to the critics, many alternative planning models were developed, for example </a:t>
            </a:r>
            <a:r>
              <a:rPr lang="en-US" sz="3600" dirty="0" err="1"/>
              <a:t>transactive</a:t>
            </a:r>
            <a:r>
              <a:rPr lang="en-US" sz="3600" dirty="0"/>
              <a:t> planning.</a:t>
            </a:r>
          </a:p>
          <a:p>
            <a:endParaRPr lang="en-US" sz="3600" dirty="0"/>
          </a:p>
        </p:txBody>
      </p:sp>
    </p:spTree>
    <p:extLst>
      <p:ext uri="{BB962C8B-B14F-4D97-AF65-F5344CB8AC3E}">
        <p14:creationId xmlns:p14="http://schemas.microsoft.com/office/powerpoint/2010/main" val="41685121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Transactive</a:t>
            </a:r>
            <a:r>
              <a:rPr lang="en-US" dirty="0"/>
              <a:t> planning</a:t>
            </a:r>
            <a:br>
              <a:rPr lang="en-US" dirty="0"/>
            </a:br>
            <a:endParaRPr lang="en-US" dirty="0"/>
          </a:p>
        </p:txBody>
      </p:sp>
      <p:sp>
        <p:nvSpPr>
          <p:cNvPr id="3" name="Content Placeholder 2"/>
          <p:cNvSpPr>
            <a:spLocks noGrp="1"/>
          </p:cNvSpPr>
          <p:nvPr>
            <p:ph idx="1"/>
          </p:nvPr>
        </p:nvSpPr>
        <p:spPr/>
        <p:txBody>
          <a:bodyPr>
            <a:normAutofit/>
          </a:bodyPr>
          <a:lstStyle/>
          <a:p>
            <a:r>
              <a:rPr lang="en-US" sz="3200" dirty="0" err="1" smtClean="0"/>
              <a:t>Transactive</a:t>
            </a:r>
            <a:r>
              <a:rPr lang="en-US" sz="3200" dirty="0" smtClean="0"/>
              <a:t> </a:t>
            </a:r>
            <a:r>
              <a:rPr lang="en-US" sz="3200" dirty="0"/>
              <a:t>planning is one alternative to comprehensive rational planning. The </a:t>
            </a:r>
            <a:r>
              <a:rPr lang="en-US" sz="3200" dirty="0" err="1"/>
              <a:t>transactive</a:t>
            </a:r>
            <a:r>
              <a:rPr lang="en-US" sz="3200" dirty="0"/>
              <a:t> planning model is based on communicative rationality. This type of rationality is based on human communication and dialogue between planners and the people affected by </a:t>
            </a:r>
            <a:r>
              <a:rPr lang="en-US" sz="3200" dirty="0" smtClean="0"/>
              <a:t>planning.</a:t>
            </a:r>
          </a:p>
          <a:p>
            <a:endParaRPr lang="en-US" sz="3200" dirty="0"/>
          </a:p>
          <a:p>
            <a:endParaRPr lang="en-US" sz="3200" dirty="0"/>
          </a:p>
        </p:txBody>
      </p:sp>
    </p:spTree>
    <p:extLst>
      <p:ext uri="{BB962C8B-B14F-4D97-AF65-F5344CB8AC3E}">
        <p14:creationId xmlns:p14="http://schemas.microsoft.com/office/powerpoint/2010/main" val="19922764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1234</Words>
  <Application>Microsoft Office PowerPoint</Application>
  <PresentationFormat>Widescreen</PresentationFormat>
  <Paragraphs>100</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Calibri Light</vt:lpstr>
      <vt:lpstr>Times New Roman</vt:lpstr>
      <vt:lpstr>Office Theme</vt:lpstr>
      <vt:lpstr>Lecture 04 NATURAL RESOURCE PLANNING AND MANAGEMENT</vt:lpstr>
      <vt:lpstr>Recap Lecture 03</vt:lpstr>
      <vt:lpstr>How to achieve sustainable development?</vt:lpstr>
      <vt:lpstr>How to achieve sustainable development?</vt:lpstr>
      <vt:lpstr>Realization of Integrated Natural Resource Management</vt:lpstr>
      <vt:lpstr>Realization of Integrated Natural Resource Management</vt:lpstr>
      <vt:lpstr>PowerPoint Presentation</vt:lpstr>
      <vt:lpstr>PowerPoint Presentation</vt:lpstr>
      <vt:lpstr>The following elements have thus to be integrated</vt:lpstr>
      <vt:lpstr>PowerPoint Presentation</vt:lpstr>
      <vt:lpstr>Challenges for planners and managers</vt:lpstr>
      <vt:lpstr>Change</vt:lpstr>
      <vt:lpstr>Complexity</vt:lpstr>
      <vt:lpstr>Uncertainty</vt:lpstr>
      <vt:lpstr>Conflict</vt:lpstr>
      <vt:lpstr>How to plan</vt:lpstr>
      <vt:lpstr>How to plan</vt:lpstr>
      <vt:lpstr>Planning Models</vt:lpstr>
      <vt:lpstr>Planning Models</vt:lpstr>
      <vt:lpstr>PowerPoint Presentation</vt:lpstr>
      <vt:lpstr>Comprehensive rational planning</vt:lpstr>
      <vt:lpstr>Central Assumptions</vt:lpstr>
      <vt:lpstr>Assumptions and role of the planner</vt:lpstr>
      <vt:lpstr>PowerPoint Presentation</vt:lpstr>
      <vt:lpstr>PowerPoint Presentation</vt:lpstr>
      <vt:lpstr>Criticism</vt:lpstr>
      <vt:lpstr>Criticism</vt:lpstr>
      <vt:lpstr>Transactive planning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04 NATURAL RESOURCE PLANNING AND MANAGEMENT</dc:title>
  <dc:creator>Salman</dc:creator>
  <cp:lastModifiedBy>Salman</cp:lastModifiedBy>
  <cp:revision>1</cp:revision>
  <dcterms:created xsi:type="dcterms:W3CDTF">2014-05-14T02:53:40Z</dcterms:created>
  <dcterms:modified xsi:type="dcterms:W3CDTF">2014-05-14T02:53:51Z</dcterms:modified>
</cp:coreProperties>
</file>