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316" r:id="rId2"/>
    <p:sldId id="257" r:id="rId3"/>
    <p:sldId id="258" r:id="rId4"/>
    <p:sldId id="259" r:id="rId5"/>
    <p:sldId id="260" r:id="rId6"/>
    <p:sldId id="263" r:id="rId7"/>
    <p:sldId id="265"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81" r:id="rId21"/>
    <p:sldId id="282" r:id="rId22"/>
    <p:sldId id="283" r:id="rId23"/>
    <p:sldId id="284" r:id="rId24"/>
    <p:sldId id="285" r:id="rId25"/>
    <p:sldId id="286" r:id="rId26"/>
    <p:sldId id="287" r:id="rId27"/>
    <p:sldId id="289" r:id="rId28"/>
    <p:sldId id="288" r:id="rId29"/>
    <p:sldId id="290" r:id="rId30"/>
    <p:sldId id="291" r:id="rId31"/>
    <p:sldId id="292" r:id="rId32"/>
    <p:sldId id="293" r:id="rId33"/>
    <p:sldId id="294" r:id="rId34"/>
    <p:sldId id="295" r:id="rId35"/>
    <p:sldId id="297" r:id="rId36"/>
    <p:sldId id="300" r:id="rId37"/>
    <p:sldId id="301" r:id="rId38"/>
    <p:sldId id="302" r:id="rId39"/>
    <p:sldId id="303" r:id="rId40"/>
    <p:sldId id="304" r:id="rId41"/>
    <p:sldId id="305" r:id="rId42"/>
    <p:sldId id="309" r:id="rId43"/>
    <p:sldId id="308" r:id="rId44"/>
    <p:sldId id="307" r:id="rId45"/>
    <p:sldId id="306" r:id="rId46"/>
    <p:sldId id="310" r:id="rId47"/>
    <p:sldId id="311" r:id="rId48"/>
    <p:sldId id="312" r:id="rId49"/>
    <p:sldId id="313" r:id="rId50"/>
    <p:sldId id="314" r:id="rId51"/>
    <p:sldId id="31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DF919E-95F5-4800-B6B8-E0B59C73739A}" type="datetimeFigureOut">
              <a:rPr lang="en-US" smtClean="0"/>
              <a:pPr/>
              <a:t>7/19/2014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61E0-42D9-409F-92C9-5736637984FF}" type="slidenum">
              <a:rPr lang="en-US" smtClean="0"/>
              <a:pPr/>
              <a:t>‹#›</a:t>
            </a:fld>
            <a:endParaRPr lang="en-US"/>
          </a:p>
        </p:txBody>
      </p:sp>
    </p:spTree>
    <p:extLst>
      <p:ext uri="{BB962C8B-B14F-4D97-AF65-F5344CB8AC3E}">
        <p14:creationId xmlns:p14="http://schemas.microsoft.com/office/powerpoint/2010/main" xmlns="" val="1843377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t>more than 60% of the world’s ecosystems are being used in ways that cannot be sustained</a:t>
            </a:r>
          </a:p>
          <a:p>
            <a:pPr>
              <a:buFont typeface="Wingdings" pitchFamily="2" charset="2"/>
              <a:buChar char="§"/>
            </a:pPr>
            <a:r>
              <a:rPr lang="en-US" dirty="0" smtClean="0"/>
              <a:t>many of these ecosystem services are either undervalued or have no financial value at all</a:t>
            </a:r>
          </a:p>
          <a:p>
            <a:pPr>
              <a:buFont typeface="Wingdings" pitchFamily="2" charset="2"/>
              <a:buChar char="§"/>
            </a:pPr>
            <a:r>
              <a:rPr lang="en-US" dirty="0" smtClean="0"/>
              <a:t>as the global population swells by approximately 146 people every minute, the human strain on terrestrial, marine and freshwater ecosystems is causing some of nature's life support services to falter</a:t>
            </a:r>
          </a:p>
          <a:p>
            <a:endParaRPr lang="en-US" dirty="0" smtClean="0"/>
          </a:p>
          <a:p>
            <a:r>
              <a:rPr lang="en-US" dirty="0" smtClean="0"/>
              <a:t>There is a growing global awareness of the services that natural ecosystems provide. Still, the value of these ecosystem services and the long term costs of their loss are rarely taken into account in decisions about how natural resources are used, or into calculating their ‘cost’. Because these day-to-day management decisions often focus only on short-term financial returns, the ecosystems that provide these services are often degraded, sometimes in ways that irreparably reduce ecosystem service production.</a:t>
            </a:r>
          </a:p>
          <a:p>
            <a:endParaRPr lang="en-US" dirty="0" smtClean="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35</a:t>
            </a:fld>
            <a:endParaRPr lang="en-US"/>
          </a:p>
        </p:txBody>
      </p:sp>
    </p:spTree>
    <p:extLst>
      <p:ext uri="{BB962C8B-B14F-4D97-AF65-F5344CB8AC3E}">
        <p14:creationId xmlns:p14="http://schemas.microsoft.com/office/powerpoint/2010/main" xmlns="" val="1351399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Payments for Ecosystem Services (PES) are a way to incentivize land users to properly manage and conserve their natural environment – thus ensuring the flow of ecosystem services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These schemes compensate those who provide ecosystem services through direct payments, selling credits for carbon, biodiversity or water on international or national markets, or through other similar mechanisms.</a:t>
            </a:r>
            <a:r>
              <a:rPr lang="en-US"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kern="1200" dirty="0" smtClean="0">
                <a:solidFill>
                  <a:schemeClr val="tx1"/>
                </a:solidFill>
                <a:latin typeface="+mn-lt"/>
                <a:ea typeface="+mn-ea"/>
                <a:cs typeface="+mn-cs"/>
              </a:rPr>
              <a:t>Payments for Ecosystem Services (PES) </a:t>
            </a:r>
            <a:r>
              <a:rPr lang="en-US" sz="1200" kern="1200" dirty="0" smtClean="0">
                <a:solidFill>
                  <a:schemeClr val="tx1"/>
                </a:solidFill>
                <a:latin typeface="+mn-lt"/>
                <a:ea typeface="+mn-ea"/>
                <a:cs typeface="+mn-cs"/>
              </a:rPr>
              <a:t>deals are emerging wherever businesses, public-sector agencies, and nonprofit organizations have taken an active interest in addressing particular environmental issues. These schemes provide a new source of income for land management, restoration, conservation, and sustainable use activities, and thus have significant potential to promote sustainable ecosystem management.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latin typeface="+mn-lt"/>
                <a:ea typeface="+mn-ea"/>
                <a:cs typeface="+mn-cs"/>
              </a:rPr>
              <a:t>Extended Notes: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PES include both monetary and non-monetary transactions. Some PES transactions provide other forms of compensation for ecosystem services, such as strengthened property rights or temporary permission to actively manage the ecosystem involved.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key characteristic of these PES deals is that the focus is on maintaining a flow of a specified service — such as clean water, biodiversity habitat, or carbon sequestration capabilities — in exchange for something of economic value.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critical, defining factor of what constitutes a PES transaction, however, is not just that money changes hands and an environmental service is either delivered or maintained. Rather, the key is that </a:t>
            </a:r>
            <a:r>
              <a:rPr lang="en-US" sz="1200" i="1" kern="1200" dirty="0" smtClean="0">
                <a:solidFill>
                  <a:schemeClr val="tx1"/>
                </a:solidFill>
                <a:latin typeface="+mn-lt"/>
                <a:ea typeface="+mn-ea"/>
                <a:cs typeface="+mn-cs"/>
              </a:rPr>
              <a:t>the payment causes the benefit to occur where it would not have otherwise. </a:t>
            </a:r>
            <a:r>
              <a:rPr lang="en-US" sz="1200" kern="1200" dirty="0" smtClean="0">
                <a:solidFill>
                  <a:schemeClr val="tx1"/>
                </a:solidFill>
                <a:latin typeface="+mn-lt"/>
                <a:ea typeface="+mn-ea"/>
                <a:cs typeface="+mn-cs"/>
              </a:rPr>
              <a:t>That is, the service is “additional” to the business as usual scenario, or at the very least, the service can be quantified and tied to the payment.</a:t>
            </a:r>
          </a:p>
          <a:p>
            <a:endParaRPr lang="en-US" dirty="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36</a:t>
            </a:fld>
            <a:endParaRPr lang="en-US"/>
          </a:p>
        </p:txBody>
      </p:sp>
    </p:spTree>
    <p:extLst>
      <p:ext uri="{BB962C8B-B14F-4D97-AF65-F5344CB8AC3E}">
        <p14:creationId xmlns:p14="http://schemas.microsoft.com/office/powerpoint/2010/main" xmlns="" val="2546360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37</a:t>
            </a:fld>
            <a:endParaRPr lang="en-US"/>
          </a:p>
        </p:txBody>
      </p:sp>
    </p:spTree>
    <p:extLst>
      <p:ext uri="{BB962C8B-B14F-4D97-AF65-F5344CB8AC3E}">
        <p14:creationId xmlns:p14="http://schemas.microsoft.com/office/powerpoint/2010/main" xmlns="" val="3823860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920EF9-EA16-4EC1-84CF-54C2B11413F9}" type="slidenum">
              <a:rPr lang="en-US" smtClean="0"/>
              <a:pPr/>
              <a:t>41</a:t>
            </a:fld>
            <a:endParaRPr lang="en-US" smtClean="0"/>
          </a:p>
        </p:txBody>
      </p:sp>
      <p:sp>
        <p:nvSpPr>
          <p:cNvPr id="1126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A284A2F-2037-46A2-8284-E41798007582}" type="slidenum">
              <a:rPr lang="en-US" sz="1200"/>
              <a:pPr algn="r" eaLnBrk="1" hangingPunct="1"/>
              <a:t>41</a:t>
            </a:fld>
            <a:endParaRPr lang="en-US" sz="1200"/>
          </a:p>
        </p:txBody>
      </p:sp>
      <p:sp>
        <p:nvSpPr>
          <p:cNvPr id="11268" name="Rectangle 2"/>
          <p:cNvSpPr>
            <a:spLocks noGrp="1" noRot="1" noChangeAspect="1" noChangeArrowheads="1" noTextEdit="1"/>
          </p:cNvSpPr>
          <p:nvPr>
            <p:ph type="sldImg"/>
          </p:nvPr>
        </p:nvSpPr>
        <p:spPr>
          <a:ln/>
        </p:spPr>
      </p:sp>
      <p:sp>
        <p:nvSpPr>
          <p:cNvPr id="11269" name="Rectangle 3"/>
          <p:cNvSpPr>
            <a:spLocks noGrp="1" noChangeArrowheads="1"/>
          </p:cNvSpPr>
          <p:nvPr>
            <p:ph type="body" idx="1"/>
          </p:nvPr>
        </p:nvSpPr>
        <p:spPr>
          <a:xfrm>
            <a:off x="685800" y="4341813"/>
            <a:ext cx="5486400" cy="4116387"/>
          </a:xfrm>
          <a:noFill/>
        </p:spPr>
        <p:txBody>
          <a:bodyPr/>
          <a:lstStyle/>
          <a:p>
            <a:pPr eaLnBrk="1" hangingPunct="1"/>
            <a:endParaRPr lang="en-GB" smtClean="0"/>
          </a:p>
        </p:txBody>
      </p:sp>
    </p:spTree>
    <p:extLst>
      <p:ext uri="{BB962C8B-B14F-4D97-AF65-F5344CB8AC3E}">
        <p14:creationId xmlns:p14="http://schemas.microsoft.com/office/powerpoint/2010/main" xmlns="" val="332480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515EE6C-955E-4E47-8936-DB9B26E199C3}"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19140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15EE6C-955E-4E47-8936-DB9B26E199C3}"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148494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15EE6C-955E-4E47-8936-DB9B26E199C3}"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2549944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15EE6C-955E-4E47-8936-DB9B26E199C3}"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990229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15EE6C-955E-4E47-8936-DB9B26E199C3}"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385168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15EE6C-955E-4E47-8936-DB9B26E199C3}"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306354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15EE6C-955E-4E47-8936-DB9B26E199C3}"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2714070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5EE6C-955E-4E47-8936-DB9B26E199C3}"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3559365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5EE6C-955E-4E47-8936-DB9B26E199C3}"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3424643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15EE6C-955E-4E47-8936-DB9B26E199C3}"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78741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15EE6C-955E-4E47-8936-DB9B26E199C3}"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2019059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5EE6C-955E-4E47-8936-DB9B26E199C3}" type="datetimeFigureOut">
              <a:rPr lang="en-US" smtClean="0"/>
              <a:pPr/>
              <a:t>7/19/2014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F539C-E651-4ACB-8120-20F29996D72F}" type="slidenum">
              <a:rPr lang="en-US" smtClean="0"/>
              <a:pPr/>
              <a:t>‹#›</a:t>
            </a:fld>
            <a:endParaRPr lang="en-US"/>
          </a:p>
        </p:txBody>
      </p:sp>
    </p:spTree>
    <p:extLst>
      <p:ext uri="{BB962C8B-B14F-4D97-AF65-F5344CB8AC3E}">
        <p14:creationId xmlns:p14="http://schemas.microsoft.com/office/powerpoint/2010/main" xmlns="" val="2207311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2.wmf"/><Relationship Id="rId4" Type="http://schemas.openxmlformats.org/officeDocument/2006/relationships/image" Target="../media/image11.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32</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25110532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Why Environment Matter?</a:t>
            </a:r>
            <a:endParaRPr lang="en-US" dirty="0"/>
          </a:p>
        </p:txBody>
      </p:sp>
    </p:spTree>
    <p:extLst>
      <p:ext uri="{BB962C8B-B14F-4D97-AF65-F5344CB8AC3E}">
        <p14:creationId xmlns:p14="http://schemas.microsoft.com/office/powerpoint/2010/main" xmlns="" val="3158721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Environment and Development</a:t>
            </a:r>
            <a:endParaRPr lang="en-US" dirty="0"/>
          </a:p>
        </p:txBody>
      </p:sp>
    </p:spTree>
    <p:extLst>
      <p:ext uri="{BB962C8B-B14F-4D97-AF65-F5344CB8AC3E}">
        <p14:creationId xmlns:p14="http://schemas.microsoft.com/office/powerpoint/2010/main" xmlns="" val="708817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7200" dirty="0" smtClean="0"/>
              <a:t>Sustainability</a:t>
            </a:r>
            <a:endParaRPr lang="en-US" sz="7200" dirty="0"/>
          </a:p>
        </p:txBody>
      </p:sp>
    </p:spTree>
    <p:extLst>
      <p:ext uri="{BB962C8B-B14F-4D97-AF65-F5344CB8AC3E}">
        <p14:creationId xmlns:p14="http://schemas.microsoft.com/office/powerpoint/2010/main" xmlns="" val="1443767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Environmental Degradation</a:t>
            </a:r>
            <a:endParaRPr lang="en-US" dirty="0"/>
          </a:p>
        </p:txBody>
      </p:sp>
      <p:sp>
        <p:nvSpPr>
          <p:cNvPr id="6" name="Subtitle 5"/>
          <p:cNvSpPr>
            <a:spLocks noGrp="1"/>
          </p:cNvSpPr>
          <p:nvPr>
            <p:ph type="subTitle" idx="1"/>
          </p:nvPr>
        </p:nvSpPr>
        <p:spPr/>
        <p:txBody>
          <a:bodyPr>
            <a:normAutofit/>
          </a:bodyPr>
          <a:lstStyle/>
          <a:p>
            <a:r>
              <a:rPr lang="en-US" dirty="0" smtClean="0"/>
              <a:t>“Resource scarcity and inequitable distribution of resources emerge as key factor of insecurity and violent conflicts”</a:t>
            </a:r>
            <a:endParaRPr lang="en-US" dirty="0"/>
          </a:p>
        </p:txBody>
      </p:sp>
    </p:spTree>
    <p:extLst>
      <p:ext uri="{BB962C8B-B14F-4D97-AF65-F5344CB8AC3E}">
        <p14:creationId xmlns:p14="http://schemas.microsoft.com/office/powerpoint/2010/main" xmlns="" val="1400835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6000" dirty="0" smtClean="0"/>
              <a:t>Dependence on Natural Resources</a:t>
            </a:r>
            <a:endParaRPr lang="en-US" sz="6000" dirty="0"/>
          </a:p>
        </p:txBody>
      </p:sp>
      <p:sp>
        <p:nvSpPr>
          <p:cNvPr id="5" name="Subtitle 4"/>
          <p:cNvSpPr>
            <a:spLocks noGrp="1"/>
          </p:cNvSpPr>
          <p:nvPr>
            <p:ph type="subTitle" idx="1"/>
          </p:nvPr>
        </p:nvSpPr>
        <p:spPr/>
        <p:txBody>
          <a:bodyPr>
            <a:normAutofit/>
          </a:bodyPr>
          <a:lstStyle/>
          <a:p>
            <a:r>
              <a:rPr lang="en-US" dirty="0" smtClean="0"/>
              <a:t>Transportation, Housing, Agriculture, Culture, Intergovernmental Cooperation, Land use, Economic Development</a:t>
            </a:r>
            <a:endParaRPr lang="en-US" dirty="0"/>
          </a:p>
        </p:txBody>
      </p:sp>
    </p:spTree>
    <p:extLst>
      <p:ext uri="{BB962C8B-B14F-4D97-AF65-F5344CB8AC3E}">
        <p14:creationId xmlns:p14="http://schemas.microsoft.com/office/powerpoint/2010/main" xmlns="" val="1488055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t>Limiting Factors</a:t>
            </a:r>
            <a:endParaRPr lang="en-US" sz="7200" dirty="0"/>
          </a:p>
        </p:txBody>
      </p:sp>
      <p:sp>
        <p:nvSpPr>
          <p:cNvPr id="3" name="Content Placeholder 2"/>
          <p:cNvSpPr>
            <a:spLocks noGrp="1"/>
          </p:cNvSpPr>
          <p:nvPr>
            <p:ph idx="1"/>
          </p:nvPr>
        </p:nvSpPr>
        <p:spPr/>
        <p:txBody>
          <a:bodyPr>
            <a:normAutofit/>
          </a:bodyPr>
          <a:lstStyle/>
          <a:p>
            <a:r>
              <a:rPr lang="en-US" sz="4400" dirty="0" smtClean="0"/>
              <a:t>Time Frame</a:t>
            </a:r>
          </a:p>
          <a:p>
            <a:r>
              <a:rPr lang="en-US" sz="4400" dirty="0" smtClean="0"/>
              <a:t>Scarcity of Information</a:t>
            </a:r>
          </a:p>
          <a:p>
            <a:r>
              <a:rPr lang="en-US" sz="4400" dirty="0" smtClean="0"/>
              <a:t>Lack of proper Funding</a:t>
            </a:r>
            <a:endParaRPr lang="en-US" sz="4400" dirty="0"/>
          </a:p>
        </p:txBody>
      </p:sp>
    </p:spTree>
    <p:extLst>
      <p:ext uri="{BB962C8B-B14F-4D97-AF65-F5344CB8AC3E}">
        <p14:creationId xmlns:p14="http://schemas.microsoft.com/office/powerpoint/2010/main" xmlns="" val="3644589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Basic Definitions</a:t>
            </a:r>
            <a:endParaRPr lang="en-US" b="1" dirty="0"/>
          </a:p>
        </p:txBody>
      </p:sp>
      <p:sp>
        <p:nvSpPr>
          <p:cNvPr id="3" name="Content Placeholder 2"/>
          <p:cNvSpPr>
            <a:spLocks noGrp="1"/>
          </p:cNvSpPr>
          <p:nvPr>
            <p:ph idx="1"/>
          </p:nvPr>
        </p:nvSpPr>
        <p:spPr/>
        <p:txBody>
          <a:bodyPr>
            <a:normAutofit/>
          </a:bodyPr>
          <a:lstStyle/>
          <a:p>
            <a:r>
              <a:rPr lang="en-US" sz="2700" dirty="0"/>
              <a:t>Natural resources: Natural resources are the resources available in a nature like air, water, sunlight, soil, minerals, forests, wild life etc.</a:t>
            </a:r>
          </a:p>
          <a:p>
            <a:r>
              <a:rPr lang="en-US" sz="2700" dirty="0"/>
              <a:t>Natural resources occur naturally within environments that exist relatively undisturbed by humanity, in a natural form. A natural resource is often characterized by amounts of biodiversity and </a:t>
            </a:r>
            <a:r>
              <a:rPr lang="en-US" sz="2700" dirty="0" err="1"/>
              <a:t>geodiversity</a:t>
            </a:r>
            <a:r>
              <a:rPr lang="en-US" sz="2700" dirty="0"/>
              <a:t> existent in various ecosystems.</a:t>
            </a:r>
          </a:p>
        </p:txBody>
      </p:sp>
    </p:spTree>
    <p:extLst>
      <p:ext uri="{BB962C8B-B14F-4D97-AF65-F5344CB8AC3E}">
        <p14:creationId xmlns:p14="http://schemas.microsoft.com/office/powerpoint/2010/main" xmlns="" val="1591355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700" dirty="0"/>
              <a:t>Natural resources are of two main types. They are renewable and non-renewable natural resources.</a:t>
            </a:r>
          </a:p>
          <a:p>
            <a:r>
              <a:rPr lang="en-US" sz="2700" dirty="0"/>
              <a:t>Renewable natural resources: Those resources which can be replenished in a short period of time like air, water, sunlight, forests etc.</a:t>
            </a:r>
          </a:p>
          <a:p>
            <a:endParaRPr lang="en-US" sz="2700" dirty="0"/>
          </a:p>
        </p:txBody>
      </p:sp>
    </p:spTree>
    <p:extLst>
      <p:ext uri="{BB962C8B-B14F-4D97-AF65-F5344CB8AC3E}">
        <p14:creationId xmlns:p14="http://schemas.microsoft.com/office/powerpoint/2010/main" xmlns="" val="377946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700" dirty="0"/>
              <a:t>Non-renewable natural resources: Those resources which cannot be replenished in a short period of time like minerals (coal, petroleum, natural gas, metals etc.) because they take millions of years to be formed.</a:t>
            </a:r>
          </a:p>
          <a:p>
            <a:r>
              <a:rPr lang="en-US" sz="2700" dirty="0"/>
              <a:t>Human activities produce a lot of waste materials which are thrown away into the environment. These wastes cause pollution of natural resources like air, water and soil.  </a:t>
            </a:r>
          </a:p>
          <a:p>
            <a:endParaRPr lang="en-US" sz="2700" dirty="0"/>
          </a:p>
        </p:txBody>
      </p:sp>
    </p:spTree>
    <p:extLst>
      <p:ext uri="{BB962C8B-B14F-4D97-AF65-F5344CB8AC3E}">
        <p14:creationId xmlns:p14="http://schemas.microsoft.com/office/powerpoint/2010/main" xmlns="" val="2285449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Need for Management of Natural Resources</a:t>
            </a:r>
            <a:endParaRPr lang="en-US" b="1" dirty="0"/>
          </a:p>
        </p:txBody>
      </p:sp>
      <p:sp>
        <p:nvSpPr>
          <p:cNvPr id="3" name="Content Placeholder 2"/>
          <p:cNvSpPr>
            <a:spLocks noGrp="1"/>
          </p:cNvSpPr>
          <p:nvPr>
            <p:ph idx="1"/>
          </p:nvPr>
        </p:nvSpPr>
        <p:spPr>
          <a:xfrm>
            <a:off x="628650" y="1876153"/>
            <a:ext cx="7886700" cy="3613820"/>
          </a:xfrm>
        </p:spPr>
        <p:txBody>
          <a:bodyPr>
            <a:normAutofit fontScale="70000" lnSpcReduction="20000"/>
          </a:bodyPr>
          <a:lstStyle/>
          <a:p>
            <a:r>
              <a:rPr lang="en-US" dirty="0" smtClean="0"/>
              <a:t>All the things we use and consume are obtained from natural resources. </a:t>
            </a:r>
          </a:p>
          <a:p>
            <a:r>
              <a:rPr lang="en-US" dirty="0" smtClean="0"/>
              <a:t>Due to increase in population, industrialization and urbanization the demand for natural resources is increasing and their availability is limited . So  there is a need for proper management of natural resources. The proper management of natural resources consists of :-</a:t>
            </a:r>
          </a:p>
          <a:p>
            <a:pPr lvl="1" indent="-342900">
              <a:buFont typeface="+mj-lt"/>
              <a:buAutoNum type="arabicPeriod"/>
            </a:pPr>
            <a:r>
              <a:rPr lang="en-US" dirty="0" smtClean="0"/>
              <a:t>Judicious use of natural resources and avoiding wastage of natural resources.</a:t>
            </a:r>
          </a:p>
          <a:p>
            <a:pPr lvl="1" indent="-342900">
              <a:buFont typeface="+mj-lt"/>
              <a:buAutoNum type="arabicPeriod"/>
            </a:pPr>
            <a:r>
              <a:rPr lang="en-US" dirty="0" smtClean="0"/>
              <a:t>Long term planning for the use of natural resources so that it last not only for the present but also for future generations.</a:t>
            </a:r>
          </a:p>
          <a:p>
            <a:pPr lvl="1" indent="-342900">
              <a:buFont typeface="+mj-lt"/>
              <a:buAutoNum type="arabicPeriod"/>
            </a:pPr>
            <a:r>
              <a:rPr lang="en-US" dirty="0" smtClean="0"/>
              <a:t>The exploitation of natural resources should not be for the benefit of a few people but should be distributed equally for all.</a:t>
            </a:r>
          </a:p>
          <a:p>
            <a:pPr lvl="1" indent="-342900">
              <a:buFont typeface="+mj-lt"/>
              <a:buAutoNum type="arabicPeriod"/>
            </a:pPr>
            <a:r>
              <a:rPr lang="en-US" dirty="0" smtClean="0"/>
              <a:t>While extracting and using natural resources we should also plan for the safe disposal of wastes so that no damage is caused to the environment.</a:t>
            </a:r>
            <a:endParaRPr lang="en-US" dirty="0"/>
          </a:p>
        </p:txBody>
      </p:sp>
    </p:spTree>
    <p:extLst>
      <p:ext uri="{BB962C8B-B14F-4D97-AF65-F5344CB8AC3E}">
        <p14:creationId xmlns:p14="http://schemas.microsoft.com/office/powerpoint/2010/main" xmlns="" val="732556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planning</a:t>
            </a:r>
            <a:endParaRPr lang="en-US" dirty="0"/>
          </a:p>
        </p:txBody>
      </p:sp>
      <p:sp>
        <p:nvSpPr>
          <p:cNvPr id="3" name="Content Placeholder 2"/>
          <p:cNvSpPr>
            <a:spLocks noGrp="1"/>
          </p:cNvSpPr>
          <p:nvPr>
            <p:ph idx="1"/>
          </p:nvPr>
        </p:nvSpPr>
        <p:spPr/>
        <p:txBody>
          <a:bodyPr>
            <a:normAutofit fontScale="92500"/>
          </a:bodyPr>
          <a:lstStyle/>
          <a:p>
            <a:r>
              <a:rPr lang="en-US" dirty="0" smtClean="0"/>
              <a:t>"</a:t>
            </a:r>
            <a:r>
              <a:rPr lang="en-US" dirty="0"/>
              <a:t>Planning is usually interpreted as a process to develop a strategy to achieve </a:t>
            </a:r>
            <a:r>
              <a:rPr lang="en-US" dirty="0" smtClean="0"/>
              <a:t>desired </a:t>
            </a:r>
            <a:r>
              <a:rPr lang="en-US" dirty="0"/>
              <a:t>objectives, to solve problems, and to facilitate action" (Mitchell 2002, 6).</a:t>
            </a:r>
          </a:p>
          <a:p>
            <a:r>
              <a:rPr lang="en-US" dirty="0"/>
              <a:t>The role of the planner is thus to identify a desirable future and to prepare a course of action to achieve this goal (Mitchell 2002). He records this in a </a:t>
            </a:r>
            <a:r>
              <a:rPr lang="en-US" dirty="0" smtClean="0"/>
              <a:t>plan.</a:t>
            </a:r>
            <a:endParaRPr lang="en-US" dirty="0"/>
          </a:p>
          <a:p>
            <a:r>
              <a:rPr lang="en-US" dirty="0"/>
              <a:t>Natural resource planning thus is - with regard to resources - "the identification of possible desirable future end states, and development of courses of action to reach such end states" (Mitchell 2002, 6).</a:t>
            </a:r>
          </a:p>
        </p:txBody>
      </p:sp>
    </p:spTree>
    <p:extLst>
      <p:ext uri="{BB962C8B-B14F-4D97-AF65-F5344CB8AC3E}">
        <p14:creationId xmlns:p14="http://schemas.microsoft.com/office/powerpoint/2010/main" xmlns="" val="3629266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management</a:t>
            </a:r>
            <a:endParaRPr lang="en-US" dirty="0"/>
          </a:p>
        </p:txBody>
      </p:sp>
      <p:sp>
        <p:nvSpPr>
          <p:cNvPr id="3" name="Content Placeholder 2"/>
          <p:cNvSpPr>
            <a:spLocks noGrp="1"/>
          </p:cNvSpPr>
          <p:nvPr>
            <p:ph idx="1"/>
          </p:nvPr>
        </p:nvSpPr>
        <p:spPr/>
        <p:txBody>
          <a:bodyPr>
            <a:normAutofit/>
          </a:bodyPr>
          <a:lstStyle/>
          <a:p>
            <a:r>
              <a:rPr lang="en-US" sz="2700" dirty="0"/>
              <a:t>Management refers to the controlling and planning of details. </a:t>
            </a:r>
          </a:p>
          <a:p>
            <a:r>
              <a:rPr lang="en-US" sz="2700" dirty="0"/>
              <a:t>By judicious use of available means the actual decisions are made and actions are carried out to achieve the objectives.</a:t>
            </a:r>
          </a:p>
          <a:p>
            <a:r>
              <a:rPr lang="en-US" sz="2700" dirty="0"/>
              <a:t>Management thus requires both plans and objectives.</a:t>
            </a:r>
          </a:p>
        </p:txBody>
      </p:sp>
    </p:spTree>
    <p:extLst>
      <p:ext uri="{BB962C8B-B14F-4D97-AF65-F5344CB8AC3E}">
        <p14:creationId xmlns:p14="http://schemas.microsoft.com/office/powerpoint/2010/main" xmlns="" val="3679379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achieve sustainable development?</a:t>
            </a:r>
            <a:endParaRPr lang="en-US" dirty="0"/>
          </a:p>
        </p:txBody>
      </p:sp>
      <p:sp>
        <p:nvSpPr>
          <p:cNvPr id="3" name="Content Placeholder 2"/>
          <p:cNvSpPr>
            <a:spLocks noGrp="1"/>
          </p:cNvSpPr>
          <p:nvPr>
            <p:ph idx="1"/>
          </p:nvPr>
        </p:nvSpPr>
        <p:spPr/>
        <p:txBody>
          <a:bodyPr>
            <a:normAutofit/>
          </a:bodyPr>
          <a:lstStyle/>
          <a:p>
            <a:r>
              <a:rPr lang="en-US" sz="2700" dirty="0"/>
              <a:t>To achieve a sustainable development at least two requirements should be considered:</a:t>
            </a:r>
          </a:p>
          <a:p>
            <a:pPr marL="900113" lvl="1" indent="-557213">
              <a:buFont typeface="+mj-lt"/>
              <a:buAutoNum type="arabicPeriod"/>
            </a:pPr>
            <a:r>
              <a:rPr lang="en-US" dirty="0"/>
              <a:t> to address also </a:t>
            </a:r>
            <a:r>
              <a:rPr lang="en-US" dirty="0" err="1"/>
              <a:t>intragenerational</a:t>
            </a:r>
            <a:r>
              <a:rPr lang="en-US" dirty="0"/>
              <a:t> equity issues. People who don't have enough food today will be less concerned about the needs of future generations</a:t>
            </a:r>
          </a:p>
          <a:p>
            <a:endParaRPr lang="en-US" sz="2700" dirty="0"/>
          </a:p>
        </p:txBody>
      </p:sp>
    </p:spTree>
    <p:extLst>
      <p:ext uri="{BB962C8B-B14F-4D97-AF65-F5344CB8AC3E}">
        <p14:creationId xmlns:p14="http://schemas.microsoft.com/office/powerpoint/2010/main" xmlns="" val="1207800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achieve sustainable development?</a:t>
            </a:r>
          </a:p>
        </p:txBody>
      </p:sp>
      <p:sp>
        <p:nvSpPr>
          <p:cNvPr id="3" name="Content Placeholder 2"/>
          <p:cNvSpPr>
            <a:spLocks noGrp="1"/>
          </p:cNvSpPr>
          <p:nvPr>
            <p:ph idx="1"/>
          </p:nvPr>
        </p:nvSpPr>
        <p:spPr>
          <a:xfrm>
            <a:off x="628650" y="1968053"/>
            <a:ext cx="7886700" cy="3521920"/>
          </a:xfrm>
        </p:spPr>
        <p:txBody>
          <a:bodyPr>
            <a:noAutofit/>
          </a:bodyPr>
          <a:lstStyle/>
          <a:p>
            <a:pPr marL="385763" indent="-385763">
              <a:buFont typeface="+mj-lt"/>
              <a:buAutoNum type="arabicPeriod" startAt="2"/>
            </a:pPr>
            <a:r>
              <a:rPr lang="en-US" sz="2400" dirty="0"/>
              <a:t>to develop environmental knowledge and skills to allow for an economically sustainable utilization of resources. </a:t>
            </a:r>
          </a:p>
          <a:p>
            <a:r>
              <a:rPr lang="en-US" sz="2400" dirty="0"/>
              <a:t>For instance, a ban on the use of forests should not be imposed: instead, a sustainable forest management concept should be elaborated in cooperation with the population. </a:t>
            </a:r>
          </a:p>
          <a:p>
            <a:r>
              <a:rPr lang="en-US" sz="2400" dirty="0"/>
              <a:t>A multitude of forest products (such as herbs and honey) can be used sustainably by the population for the satisfaction of their needs and for income generation . </a:t>
            </a:r>
          </a:p>
          <a:p>
            <a:r>
              <a:rPr lang="en-US" sz="2400" dirty="0"/>
              <a:t>The UN proclaimed ‘Education for a sustainable development’ as a UN decade from 2005-2015.</a:t>
            </a:r>
          </a:p>
          <a:p>
            <a:endParaRPr lang="en-US" sz="2400" dirty="0"/>
          </a:p>
        </p:txBody>
      </p:sp>
    </p:spTree>
    <p:extLst>
      <p:ext uri="{BB962C8B-B14F-4D97-AF65-F5344CB8AC3E}">
        <p14:creationId xmlns:p14="http://schemas.microsoft.com/office/powerpoint/2010/main" xmlns="" val="3847296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for planners and managers</a:t>
            </a:r>
            <a:endParaRPr lang="en-US" dirty="0"/>
          </a:p>
        </p:txBody>
      </p:sp>
      <p:sp>
        <p:nvSpPr>
          <p:cNvPr id="3" name="Content Placeholder 2"/>
          <p:cNvSpPr>
            <a:spLocks noGrp="1"/>
          </p:cNvSpPr>
          <p:nvPr>
            <p:ph idx="1"/>
          </p:nvPr>
        </p:nvSpPr>
        <p:spPr/>
        <p:txBody>
          <a:bodyPr/>
          <a:lstStyle/>
          <a:p>
            <a:r>
              <a:rPr lang="en-US" dirty="0" smtClean="0"/>
              <a:t>Natural </a:t>
            </a:r>
            <a:r>
              <a:rPr lang="en-US" dirty="0"/>
              <a:t>resource planners and managers as well as rural development planners are faced with varied and frequently interconnected challenges</a:t>
            </a:r>
          </a:p>
        </p:txBody>
      </p:sp>
      <p:pic>
        <p:nvPicPr>
          <p:cNvPr id="4" name="Picture 3" descr="Challenge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05130" y="3104613"/>
            <a:ext cx="4095482" cy="2965361"/>
          </a:xfrm>
          <a:prstGeom prst="rect">
            <a:avLst/>
          </a:prstGeom>
          <a:noFill/>
          <a:ln>
            <a:noFill/>
          </a:ln>
        </p:spPr>
      </p:pic>
    </p:spTree>
    <p:extLst>
      <p:ext uri="{BB962C8B-B14F-4D97-AF65-F5344CB8AC3E}">
        <p14:creationId xmlns:p14="http://schemas.microsoft.com/office/powerpoint/2010/main" xmlns="" val="1527790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Planning Models</a:t>
            </a:r>
            <a:endParaRPr lang="en-US" b="1" dirty="0"/>
          </a:p>
        </p:txBody>
      </p:sp>
      <p:sp>
        <p:nvSpPr>
          <p:cNvPr id="3" name="Content Placeholder 2"/>
          <p:cNvSpPr>
            <a:spLocks noGrp="1"/>
          </p:cNvSpPr>
          <p:nvPr>
            <p:ph idx="1"/>
          </p:nvPr>
        </p:nvSpPr>
        <p:spPr/>
        <p:txBody>
          <a:bodyPr>
            <a:normAutofit/>
          </a:bodyPr>
          <a:lstStyle/>
          <a:p>
            <a:r>
              <a:rPr lang="en-US" sz="2700" dirty="0"/>
              <a:t>Planning models describe how planning may proceed. </a:t>
            </a:r>
          </a:p>
          <a:p>
            <a:r>
              <a:rPr lang="en-US" sz="2700" dirty="0"/>
              <a:t>Several models have been developed over the past decades. </a:t>
            </a:r>
          </a:p>
          <a:p>
            <a:r>
              <a:rPr lang="en-US" sz="2700" dirty="0"/>
              <a:t>Each reflects different values and assumptions about the nature of the world for which planning is done and about the role of the planner. </a:t>
            </a:r>
          </a:p>
          <a:p>
            <a:endParaRPr lang="en-US" sz="2700" dirty="0"/>
          </a:p>
        </p:txBody>
      </p:sp>
    </p:spTree>
    <p:extLst>
      <p:ext uri="{BB962C8B-B14F-4D97-AF65-F5344CB8AC3E}">
        <p14:creationId xmlns:p14="http://schemas.microsoft.com/office/powerpoint/2010/main" xmlns="" val="651711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Planning Models</a:t>
            </a:r>
            <a:endParaRPr lang="en-US" dirty="0"/>
          </a:p>
        </p:txBody>
      </p:sp>
      <p:sp>
        <p:nvSpPr>
          <p:cNvPr id="3" name="Content Placeholder 2"/>
          <p:cNvSpPr>
            <a:spLocks noGrp="1"/>
          </p:cNvSpPr>
          <p:nvPr>
            <p:ph idx="1"/>
          </p:nvPr>
        </p:nvSpPr>
        <p:spPr/>
        <p:txBody>
          <a:bodyPr>
            <a:noAutofit/>
          </a:bodyPr>
          <a:lstStyle/>
          <a:p>
            <a:r>
              <a:rPr lang="en-US" sz="2400" dirty="0"/>
              <a:t>Two important ones for natural resource management and development are:</a:t>
            </a:r>
          </a:p>
          <a:p>
            <a:pPr lvl="1"/>
            <a:r>
              <a:rPr lang="en-US" dirty="0"/>
              <a:t>Comprehensive rational planning </a:t>
            </a:r>
          </a:p>
          <a:p>
            <a:pPr lvl="1"/>
            <a:r>
              <a:rPr lang="en-US" dirty="0" err="1"/>
              <a:t>Transactive</a:t>
            </a:r>
            <a:r>
              <a:rPr lang="en-US" dirty="0"/>
              <a:t> planning</a:t>
            </a:r>
          </a:p>
          <a:p>
            <a:r>
              <a:rPr lang="en-US" sz="2400" dirty="0"/>
              <a:t>Note how they differ concerning the involvement of the local population in the planning process. </a:t>
            </a:r>
          </a:p>
          <a:p>
            <a:r>
              <a:rPr lang="en-US" sz="2400" dirty="0"/>
              <a:t>It is increasingly </a:t>
            </a:r>
            <a:r>
              <a:rPr lang="en-US" sz="2400" dirty="0" err="1"/>
              <a:t>recognised</a:t>
            </a:r>
            <a:r>
              <a:rPr lang="en-US" sz="2400" dirty="0"/>
              <a:t> that participative ways of planning are essential for natural resource management and rural development.</a:t>
            </a:r>
          </a:p>
        </p:txBody>
      </p:sp>
    </p:spTree>
    <p:extLst>
      <p:ext uri="{BB962C8B-B14F-4D97-AF65-F5344CB8AC3E}">
        <p14:creationId xmlns:p14="http://schemas.microsoft.com/office/powerpoint/2010/main" xmlns="" val="2628954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Challenges</a:t>
            </a:r>
            <a:endParaRPr lang="en-US" b="1" dirty="0"/>
          </a:p>
        </p:txBody>
      </p:sp>
      <p:sp>
        <p:nvSpPr>
          <p:cNvPr id="3" name="Content Placeholder 2"/>
          <p:cNvSpPr>
            <a:spLocks noGrp="1"/>
          </p:cNvSpPr>
          <p:nvPr>
            <p:ph idx="1"/>
          </p:nvPr>
        </p:nvSpPr>
        <p:spPr/>
        <p:txBody>
          <a:bodyPr/>
          <a:lstStyle/>
          <a:p>
            <a:r>
              <a:rPr lang="en-US" dirty="0" smtClean="0"/>
              <a:t>All states will face significant challenges over the next two decades as natural resources become increasingly scarce. However, managed intelligently, these problems are not insuperable.</a:t>
            </a:r>
          </a:p>
          <a:p>
            <a:r>
              <a:rPr lang="en-US" dirty="0" smtClean="0"/>
              <a:t>Forecasting the future shape of the world has become an increasingly important part of the policy planning of states, non-governmental organizations and international organizations.</a:t>
            </a:r>
          </a:p>
          <a:p>
            <a:endParaRPr lang="en-US" dirty="0"/>
          </a:p>
        </p:txBody>
      </p:sp>
    </p:spTree>
    <p:extLst>
      <p:ext uri="{BB962C8B-B14F-4D97-AF65-F5344CB8AC3E}">
        <p14:creationId xmlns:p14="http://schemas.microsoft.com/office/powerpoint/2010/main" xmlns="" val="2634797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AU" b="1" dirty="0"/>
              <a:t>Aims</a:t>
            </a:r>
          </a:p>
        </p:txBody>
      </p:sp>
      <p:sp>
        <p:nvSpPr>
          <p:cNvPr id="3075" name="Rectangle 3"/>
          <p:cNvSpPr>
            <a:spLocks noGrp="1" noChangeArrowheads="1"/>
          </p:cNvSpPr>
          <p:nvPr>
            <p:ph type="body" idx="1"/>
          </p:nvPr>
        </p:nvSpPr>
        <p:spPr/>
        <p:txBody>
          <a:bodyPr>
            <a:normAutofit/>
          </a:bodyPr>
          <a:lstStyle/>
          <a:p>
            <a:pPr marL="457200" indent="-457200"/>
            <a:r>
              <a:rPr lang="en-AU" sz="2400" dirty="0"/>
              <a:t>Introduction to the changing approaches to Natural Resource Management </a:t>
            </a:r>
          </a:p>
          <a:p>
            <a:pPr marL="457200" indent="-457200"/>
            <a:r>
              <a:rPr lang="en-AU" sz="2400" dirty="0"/>
              <a:t>Focus on three major approaches:</a:t>
            </a:r>
          </a:p>
          <a:p>
            <a:pPr marL="1028700" lvl="2" indent="-342900">
              <a:buFontTx/>
              <a:buAutoNum type="arabicPeriod"/>
            </a:pPr>
            <a:r>
              <a:rPr lang="en-AU" sz="1800" dirty="0"/>
              <a:t>Regionalisation</a:t>
            </a:r>
          </a:p>
          <a:p>
            <a:pPr marL="1028700" lvl="2" indent="-342900">
              <a:buFontTx/>
              <a:buAutoNum type="arabicPeriod"/>
            </a:pPr>
            <a:r>
              <a:rPr lang="en-AU" sz="1800" dirty="0"/>
              <a:t>Market approaches</a:t>
            </a:r>
          </a:p>
          <a:p>
            <a:pPr marL="1028700" lvl="2" indent="-342900">
              <a:buFontTx/>
              <a:buAutoNum type="arabicPeriod"/>
            </a:pPr>
            <a:r>
              <a:rPr lang="en-AU" sz="1800" dirty="0"/>
              <a:t>Co-regulation (Environmental Management Systems)</a:t>
            </a:r>
          </a:p>
        </p:txBody>
      </p:sp>
    </p:spTree>
    <p:extLst>
      <p:ext uri="{BB962C8B-B14F-4D97-AF65-F5344CB8AC3E}">
        <p14:creationId xmlns:p14="http://schemas.microsoft.com/office/powerpoint/2010/main" xmlns="" val="502997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65915" y="839542"/>
            <a:ext cx="6424948" cy="571500"/>
          </a:xfrm>
        </p:spPr>
        <p:txBody>
          <a:bodyPr>
            <a:normAutofit fontScale="90000"/>
          </a:bodyPr>
          <a:lstStyle/>
          <a:p>
            <a:r>
              <a:rPr lang="en-AU" b="1" dirty="0"/>
              <a:t>Why/How NRM has changed</a:t>
            </a:r>
          </a:p>
        </p:txBody>
      </p:sp>
      <p:sp>
        <p:nvSpPr>
          <p:cNvPr id="5123" name="Rectangle 3"/>
          <p:cNvSpPr>
            <a:spLocks noGrp="1" noChangeArrowheads="1"/>
          </p:cNvSpPr>
          <p:nvPr>
            <p:ph type="body" idx="1"/>
          </p:nvPr>
        </p:nvSpPr>
        <p:spPr>
          <a:xfrm>
            <a:off x="579549" y="1828800"/>
            <a:ext cx="7592096" cy="3976688"/>
          </a:xfrm>
        </p:spPr>
        <p:txBody>
          <a:bodyPr>
            <a:normAutofit/>
          </a:bodyPr>
          <a:lstStyle/>
          <a:p>
            <a:pPr marL="457200" indent="-457200"/>
            <a:r>
              <a:rPr lang="en-AU" sz="2400" dirty="0"/>
              <a:t>The concepts and tools by which NRM is undertaken have been quietly (but dramatically) changed</a:t>
            </a:r>
          </a:p>
          <a:p>
            <a:pPr marL="457200" indent="-457200"/>
            <a:r>
              <a:rPr lang="en-AU" sz="2400" dirty="0"/>
              <a:t>The ‘rational’ or science-based model implemented by government action or regulation has been widely criticised</a:t>
            </a:r>
          </a:p>
          <a:p>
            <a:pPr marL="457200" indent="-457200"/>
            <a:r>
              <a:rPr lang="en-AU" sz="2400" dirty="0"/>
              <a:t>Why? </a:t>
            </a:r>
          </a:p>
          <a:p>
            <a:pPr marL="1028700" lvl="2" indent="-342900">
              <a:buFontTx/>
              <a:buAutoNum type="arabicPeriod"/>
            </a:pPr>
            <a:r>
              <a:rPr lang="en-AU" sz="1800" dirty="0"/>
              <a:t>Declining confidence in government’s ability</a:t>
            </a:r>
          </a:p>
          <a:p>
            <a:pPr marL="1028700" lvl="2" indent="-342900">
              <a:buFontTx/>
              <a:buAutoNum type="arabicPeriod"/>
            </a:pPr>
            <a:r>
              <a:rPr lang="en-AU" sz="1800" dirty="0"/>
              <a:t>Need local solutions to local problems</a:t>
            </a:r>
          </a:p>
          <a:p>
            <a:pPr marL="1028700" lvl="2" indent="-342900">
              <a:buFontTx/>
              <a:buAutoNum type="arabicPeriod"/>
            </a:pPr>
            <a:r>
              <a:rPr lang="en-AU" sz="1800" dirty="0"/>
              <a:t>Failed to improve environmental outcomes and reduce conflict over policy and management approaches</a:t>
            </a:r>
          </a:p>
        </p:txBody>
      </p:sp>
    </p:spTree>
    <p:extLst>
      <p:ext uri="{BB962C8B-B14F-4D97-AF65-F5344CB8AC3E}">
        <p14:creationId xmlns:p14="http://schemas.microsoft.com/office/powerpoint/2010/main" xmlns="" val="358497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AU" sz="4000" b="1" dirty="0"/>
              <a:t>‘New Technologies of Governance’</a:t>
            </a:r>
          </a:p>
        </p:txBody>
      </p:sp>
      <p:sp>
        <p:nvSpPr>
          <p:cNvPr id="25603" name="Rectangle 3"/>
          <p:cNvSpPr>
            <a:spLocks noGrp="1" noChangeArrowheads="1"/>
          </p:cNvSpPr>
          <p:nvPr>
            <p:ph type="body" idx="1"/>
          </p:nvPr>
        </p:nvSpPr>
        <p:spPr>
          <a:xfrm>
            <a:off x="628650" y="2006689"/>
            <a:ext cx="7143750" cy="3422561"/>
          </a:xfrm>
        </p:spPr>
        <p:txBody>
          <a:bodyPr>
            <a:normAutofit fontScale="92500" lnSpcReduction="10000"/>
          </a:bodyPr>
          <a:lstStyle/>
          <a:p>
            <a:pPr>
              <a:lnSpc>
                <a:spcPct val="90000"/>
              </a:lnSpc>
            </a:pPr>
            <a:r>
              <a:rPr lang="en-AU" dirty="0"/>
              <a:t>Government-directed action – encounters alternate nodes of power; suffers from a lack of legitimacy</a:t>
            </a:r>
          </a:p>
          <a:p>
            <a:pPr>
              <a:lnSpc>
                <a:spcPct val="90000"/>
              </a:lnSpc>
            </a:pPr>
            <a:r>
              <a:rPr lang="en-AU" dirty="0"/>
              <a:t>Government policy &amp; action now mediated through other actors</a:t>
            </a:r>
          </a:p>
          <a:p>
            <a:pPr>
              <a:lnSpc>
                <a:spcPct val="90000"/>
              </a:lnSpc>
            </a:pPr>
            <a:r>
              <a:rPr lang="en-AU" dirty="0"/>
              <a:t>‘Top down’ replaced with ‘horizontal’ approaches</a:t>
            </a:r>
          </a:p>
          <a:p>
            <a:pPr>
              <a:lnSpc>
                <a:spcPct val="90000"/>
              </a:lnSpc>
            </a:pPr>
            <a:r>
              <a:rPr lang="en-AU" dirty="0"/>
              <a:t>The new toolkit: partnerships, collaboration, community-based policy and action, co-regulation, market </a:t>
            </a:r>
            <a:r>
              <a:rPr lang="en-AU" dirty="0" smtClean="0"/>
              <a:t>instruments</a:t>
            </a:r>
            <a:endParaRPr lang="en-AU" dirty="0"/>
          </a:p>
        </p:txBody>
      </p:sp>
    </p:spTree>
    <p:extLst>
      <p:ext uri="{BB962C8B-B14F-4D97-AF65-F5344CB8AC3E}">
        <p14:creationId xmlns:p14="http://schemas.microsoft.com/office/powerpoint/2010/main" xmlns="" val="4003298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Security</a:t>
            </a:r>
            <a:endParaRPr lang="en-US" b="1" dirty="0"/>
          </a:p>
        </p:txBody>
      </p:sp>
      <p:sp>
        <p:nvSpPr>
          <p:cNvPr id="3" name="Content Placeholder 2"/>
          <p:cNvSpPr>
            <a:spLocks noGrp="1"/>
          </p:cNvSpPr>
          <p:nvPr>
            <p:ph idx="1"/>
          </p:nvPr>
        </p:nvSpPr>
        <p:spPr/>
        <p:txBody>
          <a:bodyPr>
            <a:normAutofit/>
          </a:bodyPr>
          <a:lstStyle/>
          <a:p>
            <a:r>
              <a:rPr lang="en-US" dirty="0" smtClean="0"/>
              <a:t>Capacity </a:t>
            </a:r>
            <a:r>
              <a:rPr lang="en-US" dirty="0"/>
              <a:t>to meet fundamental energy and material demands for the socio-economic development of a nation and the daily living conditions of its people. </a:t>
            </a:r>
            <a:endParaRPr lang="en-US" dirty="0" smtClean="0"/>
          </a:p>
          <a:p>
            <a:r>
              <a:rPr lang="en-US" dirty="0" smtClean="0"/>
              <a:t>The </a:t>
            </a:r>
            <a:r>
              <a:rPr lang="en-US" dirty="0"/>
              <a:t>objective is to ensure sufficient amounts, feasible prices, and stable and sustainable supplies. </a:t>
            </a:r>
            <a:endParaRPr lang="en-US" dirty="0" smtClean="0"/>
          </a:p>
          <a:p>
            <a:r>
              <a:rPr lang="en-US" dirty="0" smtClean="0"/>
              <a:t>Three </a:t>
            </a:r>
            <a:r>
              <a:rPr lang="en-US" dirty="0"/>
              <a:t>chains (resource supply, resource value and resource benefit), and </a:t>
            </a:r>
            <a:endParaRPr lang="en-US" dirty="0" smtClean="0"/>
          </a:p>
          <a:p>
            <a:r>
              <a:rPr lang="en-US" dirty="0" smtClean="0"/>
              <a:t>Three </a:t>
            </a:r>
            <a:r>
              <a:rPr lang="en-US" dirty="0"/>
              <a:t>abilities (to control resources, to safeguard security, and to encourage core innovation). </a:t>
            </a:r>
          </a:p>
          <a:p>
            <a:endParaRPr lang="en-US" dirty="0"/>
          </a:p>
        </p:txBody>
      </p:sp>
    </p:spTree>
    <p:extLst>
      <p:ext uri="{BB962C8B-B14F-4D97-AF65-F5344CB8AC3E}">
        <p14:creationId xmlns:p14="http://schemas.microsoft.com/office/powerpoint/2010/main" xmlns="" val="3275125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ln/>
        </p:spPr>
        <p:txBody>
          <a:bodyPr/>
          <a:lstStyle/>
          <a:p>
            <a:r>
              <a:rPr lang="en-US"/>
              <a:t>Problem Solving and Decision Making</a:t>
            </a:r>
          </a:p>
        </p:txBody>
      </p:sp>
      <p:sp>
        <p:nvSpPr>
          <p:cNvPr id="284675" name="Rectangle 3"/>
          <p:cNvSpPr>
            <a:spLocks noGrp="1" noChangeArrowheads="1"/>
          </p:cNvSpPr>
          <p:nvPr>
            <p:ph type="body" idx="1"/>
          </p:nvPr>
        </p:nvSpPr>
        <p:spPr/>
        <p:txBody>
          <a:bodyPr/>
          <a:lstStyle/>
          <a:p>
            <a:r>
              <a:rPr lang="en-US"/>
              <a:t>Problem</a:t>
            </a:r>
          </a:p>
          <a:p>
            <a:pPr lvl="1"/>
            <a:r>
              <a:rPr lang="en-US"/>
              <a:t>A situation that exists when objectives are not being met.</a:t>
            </a:r>
          </a:p>
          <a:p>
            <a:r>
              <a:rPr lang="en-US"/>
              <a:t>Problem Solving</a:t>
            </a:r>
          </a:p>
          <a:p>
            <a:pPr lvl="1"/>
            <a:r>
              <a:rPr lang="en-US"/>
              <a:t>The process of taking corrective action to meet objectives.</a:t>
            </a:r>
          </a:p>
          <a:p>
            <a:r>
              <a:rPr lang="en-US"/>
              <a:t>Decision Making</a:t>
            </a:r>
          </a:p>
          <a:p>
            <a:pPr lvl="1"/>
            <a:r>
              <a:rPr lang="en-US"/>
              <a:t>The process of selecting an alternative course of action that will solve a problem.</a:t>
            </a:r>
          </a:p>
          <a:p>
            <a:pPr lvl="2"/>
            <a:r>
              <a:rPr lang="en-US"/>
              <a:t>Managers need to make proficient decisions while performing the functions of management.</a:t>
            </a:r>
          </a:p>
        </p:txBody>
      </p:sp>
    </p:spTree>
    <p:extLst>
      <p:ext uri="{BB962C8B-B14F-4D97-AF65-F5344CB8AC3E}">
        <p14:creationId xmlns:p14="http://schemas.microsoft.com/office/powerpoint/2010/main" xmlns="" val="24584329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1543050" y="1075135"/>
            <a:ext cx="3028950" cy="852488"/>
          </a:xfrm>
          <a:ln/>
        </p:spPr>
        <p:txBody>
          <a:bodyPr/>
          <a:lstStyle/>
          <a:p>
            <a:r>
              <a:rPr lang="en-US" sz="2100"/>
              <a:t>The Decision-Making Model</a:t>
            </a:r>
          </a:p>
        </p:txBody>
      </p:sp>
      <p:sp>
        <p:nvSpPr>
          <p:cNvPr id="287747" name="Rectangle 3"/>
          <p:cNvSpPr>
            <a:spLocks noGrp="1" noChangeArrowheads="1"/>
          </p:cNvSpPr>
          <p:nvPr>
            <p:ph type="body" idx="1"/>
          </p:nvPr>
        </p:nvSpPr>
        <p:spPr>
          <a:xfrm>
            <a:off x="1481138" y="2224087"/>
            <a:ext cx="3086100" cy="3262313"/>
          </a:xfrm>
        </p:spPr>
        <p:txBody>
          <a:bodyPr/>
          <a:lstStyle/>
          <a:p>
            <a:r>
              <a:rPr lang="en-US" sz="1800"/>
              <a:t>A six-step model that when properly utilized increases chances of success in decision making and problem solving.</a:t>
            </a:r>
          </a:p>
        </p:txBody>
      </p:sp>
      <p:sp>
        <p:nvSpPr>
          <p:cNvPr id="287748" name="Text Box 4"/>
          <p:cNvSpPr txBox="1">
            <a:spLocks noChangeArrowheads="1"/>
          </p:cNvSpPr>
          <p:nvPr/>
        </p:nvSpPr>
        <p:spPr bwMode="auto">
          <a:xfrm>
            <a:off x="1543050" y="5486400"/>
            <a:ext cx="914400" cy="5078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350" b="1"/>
              <a:t>Model 4</a:t>
            </a:r>
            <a:r>
              <a:rPr lang="en-US" sz="1350" b="1">
                <a:cs typeface="Arial" panose="020B0604020202020204" pitchFamily="34" charset="0"/>
              </a:rPr>
              <a:t>–</a:t>
            </a:r>
            <a:r>
              <a:rPr lang="en-US" sz="1350" b="1"/>
              <a:t>1</a:t>
            </a:r>
          </a:p>
        </p:txBody>
      </p:sp>
      <p:pic>
        <p:nvPicPr>
          <p:cNvPr id="28774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0601" y="914400"/>
            <a:ext cx="2518172" cy="4914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17302981"/>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87746">
                                            <p:bg/>
                                          </p:spTgt>
                                        </p:tgtEl>
                                        <p:attrNameLst>
                                          <p:attrName>style.visibility</p:attrName>
                                        </p:attrNameLst>
                                      </p:cBhvr>
                                      <p:to>
                                        <p:strVal val="visible"/>
                                      </p:to>
                                    </p:set>
                                    <p:animEffect transition="in" filter="box(out)">
                                      <p:cBhvr>
                                        <p:cTn id="7" dur="500"/>
                                        <p:tgtEl>
                                          <p:spTgt spid="287746">
                                            <p:bg/>
                                          </p:spTgt>
                                        </p:tgtEl>
                                      </p:cBhvr>
                                    </p:animEffect>
                                  </p:childTnLst>
                                </p:cTn>
                              </p:par>
                            </p:childTnLst>
                          </p:cTn>
                        </p:par>
                        <p:par>
                          <p:cTn id="8" fill="hold" nodeType="afterGroup">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287746">
                                            <p:txEl>
                                              <p:pRg st="0" end="0"/>
                                            </p:txEl>
                                          </p:spTgt>
                                        </p:tgtEl>
                                        <p:attrNameLst>
                                          <p:attrName>style.visibility</p:attrName>
                                        </p:attrNameLst>
                                      </p:cBhvr>
                                      <p:to>
                                        <p:strVal val="visible"/>
                                      </p:to>
                                    </p:set>
                                    <p:animEffect transition="in" filter="box(out)">
                                      <p:cBhvr>
                                        <p:cTn id="11" dur="500"/>
                                        <p:tgtEl>
                                          <p:spTgt spid="287746">
                                            <p:txEl>
                                              <p:pRg st="0" end="0"/>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87747">
                                            <p:txEl>
                                              <p:pRg st="0" end="0"/>
                                            </p:txEl>
                                          </p:spTgt>
                                        </p:tgtEl>
                                        <p:attrNameLst>
                                          <p:attrName>style.visibility</p:attrName>
                                        </p:attrNameLst>
                                      </p:cBhvr>
                                      <p:to>
                                        <p:strVal val="visible"/>
                                      </p:to>
                                    </p:set>
                                    <p:animEffect transition="in" filter="wipe(up)">
                                      <p:cBhvr>
                                        <p:cTn id="15" dur="500"/>
                                        <p:tgtEl>
                                          <p:spTgt spid="287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6" grpId="0" build="p" animBg="1" autoUpdateAnimBg="0" advAuto="0"/>
      <p:bldP spid="287747" grpId="0" build="p" bldLvl="3"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ln/>
        </p:spPr>
        <p:txBody>
          <a:bodyPr/>
          <a:lstStyle/>
          <a:p>
            <a:r>
              <a:rPr lang="en-US"/>
              <a:t>Decision-Making Styles</a:t>
            </a:r>
          </a:p>
        </p:txBody>
      </p:sp>
      <p:sp>
        <p:nvSpPr>
          <p:cNvPr id="288771" name="Rectangle 3"/>
          <p:cNvSpPr>
            <a:spLocks noGrp="1" noChangeArrowheads="1"/>
          </p:cNvSpPr>
          <p:nvPr>
            <p:ph type="body" idx="1"/>
          </p:nvPr>
        </p:nvSpPr>
        <p:spPr/>
        <p:txBody>
          <a:bodyPr/>
          <a:lstStyle/>
          <a:p>
            <a:r>
              <a:rPr lang="en-US"/>
              <a:t>Reflexive Style</a:t>
            </a:r>
          </a:p>
          <a:p>
            <a:pPr lvl="1"/>
            <a:r>
              <a:rPr lang="en-US"/>
              <a:t>Makes quick decisions without taking the time to get all the information that may be needed and without considering all the alternatives.</a:t>
            </a:r>
          </a:p>
          <a:p>
            <a:r>
              <a:rPr lang="en-US"/>
              <a:t>Reflective Style</a:t>
            </a:r>
          </a:p>
          <a:p>
            <a:pPr lvl="1"/>
            <a:r>
              <a:rPr lang="en-US"/>
              <a:t>Takes plenty of time to make decision, gathering considerable information and analyzing several alternatives.</a:t>
            </a:r>
          </a:p>
          <a:p>
            <a:r>
              <a:rPr lang="en-US"/>
              <a:t>Consistent</a:t>
            </a:r>
          </a:p>
          <a:p>
            <a:pPr lvl="1"/>
            <a:r>
              <a:rPr lang="en-US"/>
              <a:t>Tends to make decisions without rushing or wasting time.</a:t>
            </a:r>
          </a:p>
        </p:txBody>
      </p:sp>
    </p:spTree>
    <p:extLst>
      <p:ext uri="{BB962C8B-B14F-4D97-AF65-F5344CB8AC3E}">
        <p14:creationId xmlns:p14="http://schemas.microsoft.com/office/powerpoint/2010/main" xmlns="" val="4614759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Sustainable Rural Livelihoods (SRL) framework</a:t>
            </a:r>
            <a:endParaRPr lang="en-US" b="1" dirty="0"/>
          </a:p>
        </p:txBody>
      </p:sp>
      <p:sp>
        <p:nvSpPr>
          <p:cNvPr id="3" name="Content Placeholder 2"/>
          <p:cNvSpPr>
            <a:spLocks noGrp="1"/>
          </p:cNvSpPr>
          <p:nvPr>
            <p:ph idx="1"/>
          </p:nvPr>
        </p:nvSpPr>
        <p:spPr/>
        <p:txBody>
          <a:bodyPr/>
          <a:lstStyle/>
          <a:p>
            <a:r>
              <a:rPr lang="en-US" dirty="0" smtClean="0"/>
              <a:t>Understanding </a:t>
            </a:r>
            <a:r>
              <a:rPr lang="en-US" dirty="0"/>
              <a:t>of </a:t>
            </a:r>
            <a:r>
              <a:rPr lang="en-US" dirty="0" smtClean="0"/>
              <a:t>what policies </a:t>
            </a:r>
            <a:r>
              <a:rPr lang="en-US" dirty="0"/>
              <a:t>and institutions are required for effective, equitable, and sustainable management </a:t>
            </a:r>
            <a:r>
              <a:rPr lang="en-US" dirty="0" smtClean="0"/>
              <a:t>of renewable </a:t>
            </a:r>
            <a:r>
              <a:rPr lang="en-US" dirty="0"/>
              <a:t>natural resources</a:t>
            </a:r>
            <a:r>
              <a:rPr lang="en-US" dirty="0" smtClean="0"/>
              <a:t>.</a:t>
            </a:r>
          </a:p>
          <a:p>
            <a:r>
              <a:rPr lang="en-US" dirty="0"/>
              <a:t>The Sustainable Rural Livelihoods (SRL) framework is the most recent development of </a:t>
            </a:r>
            <a:r>
              <a:rPr lang="en-US" dirty="0" smtClean="0"/>
              <a:t>an approach </a:t>
            </a:r>
            <a:r>
              <a:rPr lang="en-US" dirty="0"/>
              <a:t>to the analysis of links between livelihoods and natural resource </a:t>
            </a:r>
            <a:r>
              <a:rPr lang="en-US" dirty="0" smtClean="0"/>
              <a:t>use.</a:t>
            </a:r>
          </a:p>
          <a:p>
            <a:r>
              <a:rPr lang="en-US" dirty="0" smtClean="0"/>
              <a:t>Sustainability </a:t>
            </a:r>
            <a:r>
              <a:rPr lang="en-US" dirty="0"/>
              <a:t>of livelihood </a:t>
            </a:r>
            <a:r>
              <a:rPr lang="en-US" i="1" dirty="0"/>
              <a:t>strategies </a:t>
            </a:r>
            <a:r>
              <a:rPr lang="en-US" dirty="0"/>
              <a:t>of individuals or households depends on access, </a:t>
            </a:r>
            <a:r>
              <a:rPr lang="en-US" dirty="0" smtClean="0"/>
              <a:t>use, and </a:t>
            </a:r>
            <a:r>
              <a:rPr lang="en-US" dirty="0"/>
              <a:t>development of different types of </a:t>
            </a:r>
            <a:r>
              <a:rPr lang="en-US" i="1" dirty="0"/>
              <a:t>assets</a:t>
            </a:r>
            <a:r>
              <a:rPr lang="en-US" dirty="0"/>
              <a:t>.</a:t>
            </a:r>
            <a:endParaRPr lang="en-US" dirty="0" smtClean="0"/>
          </a:p>
          <a:p>
            <a:endParaRPr lang="en-US" dirty="0"/>
          </a:p>
        </p:txBody>
      </p:sp>
    </p:spTree>
    <p:extLst>
      <p:ext uri="{BB962C8B-B14F-4D97-AF65-F5344CB8AC3E}">
        <p14:creationId xmlns:p14="http://schemas.microsoft.com/office/powerpoint/2010/main" xmlns="" val="525671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1131095"/>
            <a:ext cx="7886700" cy="537525"/>
          </a:xfrm>
        </p:spPr>
        <p:txBody>
          <a:bodyPr>
            <a:normAutofit fontScale="90000"/>
          </a:bodyPr>
          <a:lstStyle/>
          <a:p>
            <a:r>
              <a:rPr lang="en-US" sz="2700" b="1" dirty="0"/>
              <a:t>Elements of a Sustainable Rural Livelihoods framework</a:t>
            </a:r>
            <a:endParaRPr lang="en-US" sz="2700" dirty="0"/>
          </a:p>
        </p:txBody>
      </p:sp>
      <p:pic>
        <p:nvPicPr>
          <p:cNvPr id="5" name="Picture 4"/>
          <p:cNvPicPr>
            <a:picLocks noChangeAspect="1"/>
          </p:cNvPicPr>
          <p:nvPr/>
        </p:nvPicPr>
        <p:blipFill>
          <a:blip r:embed="rId2" cstate="print">
            <a:lum bright="-40000" contrast="40000"/>
          </a:blip>
          <a:stretch>
            <a:fillRect/>
          </a:stretch>
        </p:blipFill>
        <p:spPr>
          <a:xfrm>
            <a:off x="628650" y="1668619"/>
            <a:ext cx="7708338" cy="4123796"/>
          </a:xfrm>
          <a:prstGeom prst="rect">
            <a:avLst/>
          </a:prstGeom>
        </p:spPr>
      </p:pic>
    </p:spTree>
    <p:extLst>
      <p:ext uri="{BB962C8B-B14F-4D97-AF65-F5344CB8AC3E}">
        <p14:creationId xmlns:p14="http://schemas.microsoft.com/office/powerpoint/2010/main" xmlns="" val="3950137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701731"/>
          </a:xfrm>
        </p:spPr>
        <p:txBody>
          <a:bodyPr/>
          <a:lstStyle/>
          <a:p>
            <a:r>
              <a:rPr lang="en-US" b="1" dirty="0" smtClean="0"/>
              <a:t>PSR Framework</a:t>
            </a:r>
            <a:endParaRPr lang="en-US" b="1" dirty="0"/>
          </a:p>
        </p:txBody>
      </p:sp>
      <p:pic>
        <p:nvPicPr>
          <p:cNvPr id="4" name="Picture 3"/>
          <p:cNvPicPr>
            <a:picLocks noChangeAspect="1"/>
          </p:cNvPicPr>
          <p:nvPr/>
        </p:nvPicPr>
        <p:blipFill>
          <a:blip r:embed="rId2" cstate="print"/>
          <a:stretch>
            <a:fillRect/>
          </a:stretch>
        </p:blipFill>
        <p:spPr>
          <a:xfrm>
            <a:off x="1679083" y="2034721"/>
            <a:ext cx="5785834" cy="3825008"/>
          </a:xfrm>
          <a:prstGeom prst="rect">
            <a:avLst/>
          </a:prstGeom>
        </p:spPr>
      </p:pic>
    </p:spTree>
    <p:extLst>
      <p:ext uri="{BB962C8B-B14F-4D97-AF65-F5344CB8AC3E}">
        <p14:creationId xmlns:p14="http://schemas.microsoft.com/office/powerpoint/2010/main" xmlns="" val="38980201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170048" y="2819351"/>
            <a:ext cx="3975666" cy="804878"/>
          </a:xfrm>
        </p:spPr>
        <p:txBody>
          <a:bodyPr>
            <a:normAutofit fontScale="90000"/>
          </a:bodyPr>
          <a:lstStyle/>
          <a:p>
            <a:r>
              <a:rPr lang="en-US" b="1" dirty="0"/>
              <a:t>The DPSIR Framework</a:t>
            </a:r>
            <a:endParaRPr lang="en-US" dirty="0"/>
          </a:p>
        </p:txBody>
      </p:sp>
      <p:pic>
        <p:nvPicPr>
          <p:cNvPr id="4" name="Picture 3"/>
          <p:cNvPicPr>
            <a:picLocks noChangeAspect="1"/>
          </p:cNvPicPr>
          <p:nvPr/>
        </p:nvPicPr>
        <p:blipFill>
          <a:blip r:embed="rId2" cstate="print"/>
          <a:stretch>
            <a:fillRect/>
          </a:stretch>
        </p:blipFill>
        <p:spPr>
          <a:xfrm>
            <a:off x="1989787" y="1056511"/>
            <a:ext cx="5276600" cy="4876625"/>
          </a:xfrm>
          <a:prstGeom prst="rect">
            <a:avLst/>
          </a:prstGeom>
        </p:spPr>
      </p:pic>
    </p:spTree>
    <p:extLst>
      <p:ext uri="{BB962C8B-B14F-4D97-AF65-F5344CB8AC3E}">
        <p14:creationId xmlns:p14="http://schemas.microsoft.com/office/powerpoint/2010/main" xmlns="" val="9810217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Based Natural Resource Management (CBNRM</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dirty="0"/>
              <a:t>CBNRM is mostly about ways in which the state can share rights and </a:t>
            </a:r>
            <a:r>
              <a:rPr lang="en-US" dirty="0" smtClean="0"/>
              <a:t>responsibilities regarding </a:t>
            </a:r>
            <a:r>
              <a:rPr lang="en-US" dirty="0"/>
              <a:t>natural resources with local communities</a:t>
            </a:r>
            <a:r>
              <a:rPr lang="en-US" dirty="0" smtClean="0"/>
              <a:t>.</a:t>
            </a:r>
          </a:p>
          <a:p>
            <a:r>
              <a:rPr lang="en-US" i="1" dirty="0" smtClean="0"/>
              <a:t>Co-Management </a:t>
            </a:r>
            <a:r>
              <a:rPr lang="en-US" i="1" dirty="0"/>
              <a:t>(CM) of natural resources is used to describe a partnership by which two </a:t>
            </a:r>
            <a:r>
              <a:rPr lang="en-US" i="1" dirty="0" smtClean="0"/>
              <a:t>or more </a:t>
            </a:r>
            <a:r>
              <a:rPr lang="en-US" i="1" dirty="0"/>
              <a:t>relevant social actors collectively negotiate, agree upon, guarantee and implement a </a:t>
            </a:r>
            <a:r>
              <a:rPr lang="en-US" i="1" dirty="0" smtClean="0"/>
              <a:t>fair share </a:t>
            </a:r>
            <a:r>
              <a:rPr lang="en-US" i="1" dirty="0"/>
              <a:t>of management functions, benefits and responsibilities for a particular territory, area or </a:t>
            </a:r>
            <a:r>
              <a:rPr lang="en-US" i="1" dirty="0" smtClean="0"/>
              <a:t>set of </a:t>
            </a:r>
            <a:r>
              <a:rPr lang="en-US" i="1" dirty="0"/>
              <a:t>natural </a:t>
            </a:r>
            <a:r>
              <a:rPr lang="en-US" i="1" dirty="0" smtClean="0"/>
              <a:t>resources</a:t>
            </a:r>
            <a:r>
              <a:rPr lang="en-US" dirty="0" smtClean="0"/>
              <a:t> </a:t>
            </a:r>
            <a:r>
              <a:rPr lang="en-US" sz="1350" dirty="0"/>
              <a:t>(</a:t>
            </a:r>
            <a:r>
              <a:rPr lang="en-US" sz="1350" dirty="0" err="1"/>
              <a:t>Borrini-Feyerabend</a:t>
            </a:r>
            <a:r>
              <a:rPr lang="en-US" sz="1350" dirty="0"/>
              <a:t> </a:t>
            </a:r>
            <a:r>
              <a:rPr lang="en-US" sz="1350" i="1" dirty="0"/>
              <a:t>et al.</a:t>
            </a:r>
            <a:r>
              <a:rPr lang="en-US" sz="1350" dirty="0"/>
              <a:t>2004)</a:t>
            </a:r>
          </a:p>
          <a:p>
            <a:r>
              <a:rPr lang="en-US" dirty="0" smtClean="0"/>
              <a:t>This definition covers </a:t>
            </a:r>
            <a:r>
              <a:rPr lang="en-US" dirty="0"/>
              <a:t>different ways in which the planning </a:t>
            </a:r>
            <a:r>
              <a:rPr lang="en-US" dirty="0" smtClean="0"/>
              <a:t>and implementing </a:t>
            </a:r>
            <a:r>
              <a:rPr lang="en-US" dirty="0"/>
              <a:t>authority over natural resources can be shared among </a:t>
            </a:r>
            <a:r>
              <a:rPr lang="en-US" dirty="0" smtClean="0"/>
              <a:t>various </a:t>
            </a:r>
            <a:r>
              <a:rPr lang="en-US" dirty="0"/>
              <a:t>types of social </a:t>
            </a:r>
            <a:r>
              <a:rPr lang="en-US" dirty="0" smtClean="0"/>
              <a:t>actors, thus </a:t>
            </a:r>
            <a:r>
              <a:rPr lang="en-US" dirty="0"/>
              <a:t>refraining from any a priori indication of which model is the most appropriate.</a:t>
            </a:r>
          </a:p>
        </p:txBody>
      </p:sp>
    </p:spTree>
    <p:extLst>
      <p:ext uri="{BB962C8B-B14F-4D97-AF65-F5344CB8AC3E}">
        <p14:creationId xmlns:p14="http://schemas.microsoft.com/office/powerpoint/2010/main" xmlns="" val="19549456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CBNRM for poverty reduction, resource conservation, and good governance</a:t>
            </a:r>
            <a:endParaRPr lang="en-US" dirty="0"/>
          </a:p>
        </p:txBody>
      </p:sp>
      <p:sp>
        <p:nvSpPr>
          <p:cNvPr id="3" name="Content Placeholder 2"/>
          <p:cNvSpPr>
            <a:spLocks noGrp="1"/>
          </p:cNvSpPr>
          <p:nvPr>
            <p:ph idx="1"/>
          </p:nvPr>
        </p:nvSpPr>
        <p:spPr/>
        <p:txBody>
          <a:bodyPr/>
          <a:lstStyle/>
          <a:p>
            <a:r>
              <a:rPr lang="en-US" dirty="0"/>
              <a:t>CBNRM can be considered a management strategy aiming to reduce poverty, conserve </a:t>
            </a:r>
            <a:r>
              <a:rPr lang="en-US" dirty="0" smtClean="0"/>
              <a:t>natural resources </a:t>
            </a:r>
            <a:r>
              <a:rPr lang="en-US" dirty="0"/>
              <a:t>and promote good governance and </a:t>
            </a:r>
            <a:r>
              <a:rPr lang="en-US" dirty="0" err="1"/>
              <a:t>decentralisation</a:t>
            </a:r>
            <a:r>
              <a:rPr lang="en-US" dirty="0"/>
              <a:t>, in a single process</a:t>
            </a:r>
            <a:r>
              <a:rPr lang="en-US" dirty="0" smtClean="0"/>
              <a:t>.</a:t>
            </a:r>
            <a:endParaRPr lang="en-US" dirty="0"/>
          </a:p>
        </p:txBody>
      </p:sp>
      <p:pic>
        <p:nvPicPr>
          <p:cNvPr id="4" name="Picture 3"/>
          <p:cNvPicPr>
            <a:picLocks noChangeAspect="1"/>
          </p:cNvPicPr>
          <p:nvPr/>
        </p:nvPicPr>
        <p:blipFill>
          <a:blip r:embed="rId2" cstate="print"/>
          <a:stretch>
            <a:fillRect/>
          </a:stretch>
        </p:blipFill>
        <p:spPr>
          <a:xfrm>
            <a:off x="2821791" y="3233827"/>
            <a:ext cx="3172007" cy="2438087"/>
          </a:xfrm>
          <a:prstGeom prst="rect">
            <a:avLst/>
          </a:prstGeom>
        </p:spPr>
      </p:pic>
    </p:spTree>
    <p:extLst>
      <p:ext uri="{BB962C8B-B14F-4D97-AF65-F5344CB8AC3E}">
        <p14:creationId xmlns:p14="http://schemas.microsoft.com/office/powerpoint/2010/main" xmlns="" val="20406449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543050" y="739775"/>
            <a:ext cx="6057900" cy="1085850"/>
          </a:xfrm>
        </p:spPr>
        <p:txBody>
          <a:bodyPr>
            <a:normAutofit fontScale="90000"/>
          </a:bodyPr>
          <a:lstStyle/>
          <a:p>
            <a:r>
              <a:rPr lang="en-US" dirty="0" smtClean="0"/>
              <a:t/>
            </a:r>
            <a:br>
              <a:rPr lang="en-US" dirty="0" smtClean="0"/>
            </a:br>
            <a:r>
              <a:rPr lang="en-US" dirty="0" smtClean="0"/>
              <a:t> Coupled Human and Natural Systems (CHANS)</a:t>
            </a:r>
            <a:br>
              <a:rPr lang="en-US" dirty="0" smtClean="0"/>
            </a:br>
            <a:endParaRPr lang="en-US" dirty="0" smtClean="0"/>
          </a:p>
        </p:txBody>
      </p:sp>
      <p:sp>
        <p:nvSpPr>
          <p:cNvPr id="5123" name="Content Placeholder 2"/>
          <p:cNvSpPr>
            <a:spLocks noGrp="1"/>
          </p:cNvSpPr>
          <p:nvPr>
            <p:ph idx="1"/>
          </p:nvPr>
        </p:nvSpPr>
        <p:spPr/>
        <p:txBody>
          <a:bodyPr/>
          <a:lstStyle/>
          <a:p>
            <a:pPr>
              <a:buFontTx/>
              <a:buNone/>
            </a:pPr>
            <a:endParaRPr lang="en-US" dirty="0"/>
          </a:p>
          <a:p>
            <a:r>
              <a:rPr lang="en-US" dirty="0" smtClean="0"/>
              <a:t>Coupled Human and Natural Systems (CHANS) are systems in which human and natural components interact. </a:t>
            </a:r>
          </a:p>
          <a:p>
            <a:r>
              <a:rPr lang="en-US" dirty="0"/>
              <a:t>The science of CHANS builds on but moves beyond previous work (e.g., human ecology, ecological anthropology, environmental geography)</a:t>
            </a:r>
          </a:p>
          <a:p>
            <a:endParaRPr lang="en-US" dirty="0" smtClean="0"/>
          </a:p>
          <a:p>
            <a:endParaRPr lang="en-US" dirty="0" smtClean="0"/>
          </a:p>
        </p:txBody>
      </p:sp>
    </p:spTree>
    <p:extLst>
      <p:ext uri="{BB962C8B-B14F-4D97-AF65-F5344CB8AC3E}">
        <p14:creationId xmlns:p14="http://schemas.microsoft.com/office/powerpoint/2010/main" xmlns="" val="33997306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Nature</a:t>
            </a:r>
            <a:endParaRPr lang="en-US" dirty="0"/>
          </a:p>
        </p:txBody>
      </p:sp>
      <p:sp>
        <p:nvSpPr>
          <p:cNvPr id="3" name="Content Placeholder 2"/>
          <p:cNvSpPr>
            <a:spLocks noGrp="1"/>
          </p:cNvSpPr>
          <p:nvPr>
            <p:ph idx="1"/>
          </p:nvPr>
        </p:nvSpPr>
        <p:spPr/>
        <p:txBody>
          <a:bodyPr>
            <a:normAutofit/>
          </a:bodyPr>
          <a:lstStyle/>
          <a:p>
            <a:pPr>
              <a:lnSpc>
                <a:spcPct val="100000"/>
              </a:lnSpc>
              <a:spcBef>
                <a:spcPts val="0"/>
              </a:spcBef>
              <a:defRPr/>
            </a:pPr>
            <a:r>
              <a:rPr lang="en-US" sz="1800" dirty="0"/>
              <a:t>In the late 1990s, a group of ecologists and economists collaborated on an effort to assign value to nature's services. In sum, they estimated that nature's services were worth approximately $33 trillion per year. (</a:t>
            </a:r>
            <a:r>
              <a:rPr lang="en-US" sz="1800" dirty="0" err="1"/>
              <a:t>Costanza</a:t>
            </a:r>
            <a:r>
              <a:rPr lang="en-US" sz="1800" dirty="0"/>
              <a:t>, R, </a:t>
            </a:r>
            <a:r>
              <a:rPr lang="en-US" sz="1800" dirty="0" err="1"/>
              <a:t>D’Arge</a:t>
            </a:r>
            <a:r>
              <a:rPr lang="en-US" sz="1800" dirty="0"/>
              <a:t>, R, De Groot, R, et. al) </a:t>
            </a:r>
          </a:p>
          <a:p>
            <a:pPr>
              <a:lnSpc>
                <a:spcPct val="100000"/>
              </a:lnSpc>
              <a:spcBef>
                <a:spcPts val="0"/>
              </a:spcBef>
              <a:defRPr/>
            </a:pPr>
            <a:endParaRPr lang="en-US" sz="1800" dirty="0"/>
          </a:p>
          <a:p>
            <a:pPr>
              <a:lnSpc>
                <a:spcPct val="100000"/>
              </a:lnSpc>
              <a:spcBef>
                <a:spcPts val="0"/>
              </a:spcBef>
              <a:defRPr/>
            </a:pPr>
            <a:r>
              <a:rPr lang="en-US" sz="1800" dirty="0"/>
              <a:t>Since the number was almost twice that of the global gross national product at the time ($18 trillion in 1997), the finding generated a global buzz and a generous dose of controversy. </a:t>
            </a:r>
          </a:p>
          <a:p>
            <a:pPr>
              <a:lnSpc>
                <a:spcPct val="100000"/>
              </a:lnSpc>
              <a:spcBef>
                <a:spcPts val="0"/>
              </a:spcBef>
              <a:defRPr/>
            </a:pPr>
            <a:endParaRPr lang="en-US" sz="1800" dirty="0"/>
          </a:p>
          <a:p>
            <a:pPr>
              <a:lnSpc>
                <a:spcPct val="100000"/>
              </a:lnSpc>
              <a:spcBef>
                <a:spcPts val="0"/>
              </a:spcBef>
              <a:defRPr/>
            </a:pPr>
            <a:r>
              <a:rPr lang="en-US" sz="1800" dirty="0"/>
              <a:t>The term “ecosystem services” came into widespread use in the ensuing dialogue and, formalizing the term in a 1997 publication, the Ecological Society of America explained that the term ecosystem services "refers to a wide range of conditions and processes through which natural ecosystems, and the species that are part of them, help sustain and fulfill human life." (</a:t>
            </a:r>
            <a:r>
              <a:rPr lang="en-US" sz="1800" dirty="0" smtClean="0"/>
              <a:t>Dally </a:t>
            </a:r>
            <a:r>
              <a:rPr lang="en-US" sz="1800" dirty="0"/>
              <a:t>et al) </a:t>
            </a:r>
          </a:p>
        </p:txBody>
      </p:sp>
    </p:spTree>
    <p:extLst>
      <p:ext uri="{BB962C8B-B14F-4D97-AF65-F5344CB8AC3E}">
        <p14:creationId xmlns:p14="http://schemas.microsoft.com/office/powerpoint/2010/main" xmlns="" val="20039307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sz="3400" dirty="0" smtClean="0">
                <a:latin typeface="Calibri" pitchFamily="34" charset="0"/>
              </a:rPr>
              <a:t>Drivers of Today’s Challenges</a:t>
            </a:r>
            <a:endParaRPr lang="en-US" sz="3400" dirty="0">
              <a:latin typeface="Calibri" pitchFamily="34" charset="0"/>
            </a:endParaRPr>
          </a:p>
        </p:txBody>
      </p:sp>
      <p:sp>
        <p:nvSpPr>
          <p:cNvPr id="3" name="Content Placeholder 2"/>
          <p:cNvSpPr>
            <a:spLocks noGrp="1"/>
          </p:cNvSpPr>
          <p:nvPr>
            <p:ph idx="1"/>
          </p:nvPr>
        </p:nvSpPr>
        <p:spPr>
          <a:xfrm>
            <a:off x="431442" y="1401206"/>
            <a:ext cx="5029200" cy="4953000"/>
          </a:xfrm>
        </p:spPr>
        <p:txBody>
          <a:bodyPr/>
          <a:lstStyle/>
          <a:p>
            <a:pPr marL="457200" indent="-457200">
              <a:spcBef>
                <a:spcPts val="600"/>
              </a:spcBef>
              <a:buSzPct val="80000"/>
              <a:buFont typeface="Symbol" pitchFamily="18" charset="2"/>
              <a:buAutoNum type="arabicPeriod"/>
            </a:pPr>
            <a:r>
              <a:rPr lang="en-US" sz="2400" dirty="0" smtClean="0">
                <a:latin typeface="Calibri" pitchFamily="34" charset="0"/>
              </a:rPr>
              <a:t>Lack of conceptual frameworks/  data</a:t>
            </a:r>
          </a:p>
          <a:p>
            <a:pPr marL="457200" indent="-457200">
              <a:spcBef>
                <a:spcPts val="600"/>
              </a:spcBef>
              <a:buSzPct val="80000"/>
              <a:buFont typeface="Symbol" pitchFamily="18" charset="2"/>
              <a:buAutoNum type="arabicPeriod"/>
            </a:pPr>
            <a:r>
              <a:rPr lang="en-US" sz="2400" dirty="0" smtClean="0">
                <a:latin typeface="Calibri" pitchFamily="34" charset="0"/>
              </a:rPr>
              <a:t>Lack of clarity on property rights </a:t>
            </a:r>
          </a:p>
          <a:p>
            <a:pPr marL="457200" indent="-457200">
              <a:spcBef>
                <a:spcPts val="600"/>
              </a:spcBef>
              <a:buSzPct val="80000"/>
              <a:buFont typeface="Symbol" pitchFamily="18" charset="2"/>
              <a:buAutoNum type="arabicPeriod"/>
            </a:pPr>
            <a:r>
              <a:rPr lang="en-US" sz="2400" dirty="0" smtClean="0">
                <a:latin typeface="Calibri" pitchFamily="34" charset="0"/>
              </a:rPr>
              <a:t>Lack of investment incentives</a:t>
            </a:r>
          </a:p>
          <a:p>
            <a:pPr marL="457200" indent="-457200">
              <a:spcBef>
                <a:spcPts val="600"/>
              </a:spcBef>
              <a:buSzPct val="80000"/>
              <a:buFont typeface="Symbol" pitchFamily="18" charset="2"/>
              <a:buAutoNum type="arabicPeriod"/>
            </a:pPr>
            <a:r>
              <a:rPr lang="en-US" sz="2400" dirty="0" smtClean="0">
                <a:latin typeface="Calibri" pitchFamily="34" charset="0"/>
              </a:rPr>
              <a:t>Perceptions of public sector responsibility for maintenance</a:t>
            </a:r>
          </a:p>
          <a:p>
            <a:pPr marL="457200" indent="-457200">
              <a:spcBef>
                <a:spcPts val="600"/>
              </a:spcBef>
              <a:buSzPct val="80000"/>
              <a:buFont typeface="Symbol" pitchFamily="18" charset="2"/>
              <a:buAutoNum type="arabicPeriod"/>
            </a:pPr>
            <a:r>
              <a:rPr lang="en-US" sz="2400" dirty="0" smtClean="0">
                <a:latin typeface="Calibri" pitchFamily="34" charset="0"/>
              </a:rPr>
              <a:t>Promotion of activities that undercut environmental services</a:t>
            </a:r>
          </a:p>
          <a:p>
            <a:pPr marL="457200" indent="-457200">
              <a:spcBef>
                <a:spcPts val="600"/>
              </a:spcBef>
              <a:buSzPct val="80000"/>
              <a:buFont typeface="Symbol" pitchFamily="18" charset="2"/>
              <a:buAutoNum type="arabicPeriod"/>
            </a:pPr>
            <a:r>
              <a:rPr lang="en-US" sz="2400" dirty="0" smtClean="0">
                <a:latin typeface="Calibri" pitchFamily="34" charset="0"/>
              </a:rPr>
              <a:t>‘Invisibility’ of effects, as impacts are dispersed across time and geographies</a:t>
            </a:r>
          </a:p>
          <a:p>
            <a:pPr>
              <a:spcBef>
                <a:spcPts val="600"/>
              </a:spcBef>
              <a:buSzPct val="80000"/>
            </a:pPr>
            <a:endParaRPr lang="en-US" sz="2400" dirty="0"/>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35</a:t>
            </a:fld>
            <a:endParaRPr lang="en-US"/>
          </a:p>
        </p:txBody>
      </p:sp>
      <p:pic>
        <p:nvPicPr>
          <p:cNvPr id="5" name="Picture 4" descr="Vernal pools, Northern California.jpg"/>
          <p:cNvPicPr>
            <a:picLocks noChangeAspect="1"/>
          </p:cNvPicPr>
          <p:nvPr/>
        </p:nvPicPr>
        <p:blipFill>
          <a:blip r:embed="rId3" cstate="print"/>
          <a:stretch>
            <a:fillRect/>
          </a:stretch>
        </p:blipFill>
        <p:spPr>
          <a:xfrm>
            <a:off x="5562600" y="1371600"/>
            <a:ext cx="3360420" cy="4572000"/>
          </a:xfrm>
          <a:prstGeom prst="rect">
            <a:avLst/>
          </a:prstGeom>
        </p:spPr>
      </p:pic>
    </p:spTree>
    <p:extLst>
      <p:ext uri="{BB962C8B-B14F-4D97-AF65-F5344CB8AC3E}">
        <p14:creationId xmlns:p14="http://schemas.microsoft.com/office/powerpoint/2010/main" xmlns="" val="31966164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799" y="160337"/>
            <a:ext cx="7886700" cy="1325563"/>
          </a:xfrm>
        </p:spPr>
        <p:txBody>
          <a:bodyPr/>
          <a:lstStyle/>
          <a:p>
            <a:r>
              <a:rPr lang="en-US" sz="3400" dirty="0">
                <a:latin typeface="Calibri" pitchFamily="34" charset="0"/>
              </a:rPr>
              <a:t>Payments for Ecosystem Services</a:t>
            </a:r>
          </a:p>
        </p:txBody>
      </p:sp>
      <p:sp>
        <p:nvSpPr>
          <p:cNvPr id="3" name="Content Placeholder 2"/>
          <p:cNvSpPr>
            <a:spLocks noGrp="1"/>
          </p:cNvSpPr>
          <p:nvPr>
            <p:ph idx="1"/>
          </p:nvPr>
        </p:nvSpPr>
        <p:spPr>
          <a:xfrm>
            <a:off x="457200" y="1676401"/>
            <a:ext cx="5105400" cy="4648199"/>
          </a:xfrm>
        </p:spPr>
        <p:txBody>
          <a:bodyPr/>
          <a:lstStyle/>
          <a:p>
            <a:pPr marL="0" indent="0">
              <a:spcBef>
                <a:spcPts val="0"/>
              </a:spcBef>
              <a:buNone/>
            </a:pPr>
            <a:r>
              <a:rPr lang="en-US" sz="2400" dirty="0" smtClean="0">
                <a:latin typeface="Calibri" pitchFamily="34" charset="0"/>
              </a:rPr>
              <a:t>A payment for environmental services scheme is:</a:t>
            </a:r>
          </a:p>
          <a:p>
            <a:pPr marL="0" indent="0">
              <a:spcBef>
                <a:spcPts val="0"/>
              </a:spcBef>
              <a:buNone/>
            </a:pPr>
            <a:endParaRPr lang="en-US" sz="2400" dirty="0" smtClean="0">
              <a:latin typeface="Calibri" pitchFamily="34" charset="0"/>
            </a:endParaRPr>
          </a:p>
          <a:p>
            <a:pPr marL="515938" indent="-515938">
              <a:spcBef>
                <a:spcPts val="0"/>
              </a:spcBef>
              <a:buSzPct val="80000"/>
              <a:buAutoNum type="arabicParenR"/>
              <a:tabLst>
                <a:tab pos="695325" algn="l"/>
              </a:tabLst>
            </a:pPr>
            <a:r>
              <a:rPr lang="en-US" sz="2400" dirty="0" smtClean="0">
                <a:latin typeface="Calibri" pitchFamily="34" charset="0"/>
              </a:rPr>
              <a:t>a </a:t>
            </a:r>
            <a:r>
              <a:rPr lang="en-US" sz="2400" i="1" dirty="0" smtClean="0">
                <a:latin typeface="Calibri" pitchFamily="34" charset="0"/>
              </a:rPr>
              <a:t>voluntary</a:t>
            </a:r>
            <a:r>
              <a:rPr lang="en-US" sz="2400" dirty="0" smtClean="0">
                <a:latin typeface="Calibri" pitchFamily="34" charset="0"/>
              </a:rPr>
              <a:t> transaction in which</a:t>
            </a:r>
          </a:p>
          <a:p>
            <a:pPr marL="515938" indent="-515938">
              <a:spcBef>
                <a:spcPts val="0"/>
              </a:spcBef>
              <a:buSzPct val="80000"/>
              <a:buAutoNum type="arabicParenR" startAt="2"/>
              <a:tabLst>
                <a:tab pos="695325" algn="l"/>
              </a:tabLst>
            </a:pPr>
            <a:r>
              <a:rPr lang="en-US" sz="2400" dirty="0" smtClean="0">
                <a:latin typeface="Calibri" pitchFamily="34" charset="0"/>
              </a:rPr>
              <a:t>a </a:t>
            </a:r>
            <a:r>
              <a:rPr lang="en-US" sz="2400" i="1" dirty="0" smtClean="0">
                <a:latin typeface="Calibri" pitchFamily="34" charset="0"/>
              </a:rPr>
              <a:t>well-defined</a:t>
            </a:r>
            <a:r>
              <a:rPr lang="en-US" sz="2400" dirty="0" smtClean="0">
                <a:latin typeface="Calibri" pitchFamily="34" charset="0"/>
              </a:rPr>
              <a:t> environmental service (ES), or a form of land use likely to secure that service</a:t>
            </a:r>
          </a:p>
          <a:p>
            <a:pPr marL="515938" indent="-515938">
              <a:spcBef>
                <a:spcPts val="0"/>
              </a:spcBef>
              <a:buSzPct val="80000"/>
              <a:buAutoNum type="arabicParenR" startAt="2"/>
              <a:tabLst>
                <a:tab pos="695325" algn="l"/>
              </a:tabLst>
            </a:pPr>
            <a:r>
              <a:rPr lang="en-US" sz="2400" dirty="0" smtClean="0">
                <a:latin typeface="Calibri" pitchFamily="34" charset="0"/>
              </a:rPr>
              <a:t>is bought by at least one ES </a:t>
            </a:r>
            <a:r>
              <a:rPr lang="en-US" sz="2400" i="1" dirty="0" smtClean="0">
                <a:latin typeface="Calibri" pitchFamily="34" charset="0"/>
              </a:rPr>
              <a:t>buyer</a:t>
            </a:r>
            <a:endParaRPr lang="en-US" sz="2400" dirty="0" smtClean="0">
              <a:latin typeface="Calibri" pitchFamily="34" charset="0"/>
            </a:endParaRPr>
          </a:p>
          <a:p>
            <a:pPr marL="515938" indent="-515938">
              <a:spcBef>
                <a:spcPts val="0"/>
              </a:spcBef>
              <a:buSzPct val="80000"/>
              <a:buAutoNum type="arabicParenR" startAt="2"/>
              <a:tabLst>
                <a:tab pos="695325" algn="l"/>
              </a:tabLst>
            </a:pPr>
            <a:r>
              <a:rPr lang="en-US" sz="2400" dirty="0" smtClean="0">
                <a:latin typeface="Calibri" pitchFamily="34" charset="0"/>
              </a:rPr>
              <a:t>from a minimum of one ES </a:t>
            </a:r>
            <a:r>
              <a:rPr lang="en-US" sz="2400" i="1" dirty="0" smtClean="0">
                <a:latin typeface="Calibri" pitchFamily="34" charset="0"/>
              </a:rPr>
              <a:t>provider</a:t>
            </a:r>
            <a:endParaRPr lang="en-US" sz="2400" dirty="0" smtClean="0">
              <a:latin typeface="Calibri" pitchFamily="34" charset="0"/>
            </a:endParaRPr>
          </a:p>
          <a:p>
            <a:pPr marL="515938" indent="-515938">
              <a:spcBef>
                <a:spcPts val="0"/>
              </a:spcBef>
              <a:buSzPct val="80000"/>
              <a:buAutoNum type="arabicParenR" startAt="2"/>
              <a:tabLst>
                <a:tab pos="695325" algn="l"/>
              </a:tabLst>
            </a:pPr>
            <a:r>
              <a:rPr lang="en-US" sz="2400" dirty="0" smtClean="0">
                <a:latin typeface="Calibri" pitchFamily="34" charset="0"/>
              </a:rPr>
              <a:t>if and only if the provider continues to supply that service (</a:t>
            </a:r>
            <a:r>
              <a:rPr lang="en-US" sz="2400" i="1" dirty="0" smtClean="0">
                <a:latin typeface="Calibri" pitchFamily="34" charset="0"/>
              </a:rPr>
              <a:t>conditionality</a:t>
            </a:r>
            <a:r>
              <a:rPr lang="en-US" sz="2400" dirty="0" smtClean="0">
                <a:latin typeface="Calibri" pitchFamily="34" charset="0"/>
              </a:rPr>
              <a:t>).</a:t>
            </a:r>
          </a:p>
          <a:p>
            <a:pPr>
              <a:buNone/>
            </a:pPr>
            <a:endParaRPr lang="en-US" sz="2400" dirty="0">
              <a:latin typeface="Calibri" pitchFamily="34" charset="0"/>
            </a:endParaRPr>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36</a:t>
            </a:fld>
            <a:endParaRPr lang="en-US"/>
          </a:p>
        </p:txBody>
      </p:sp>
      <p:pic>
        <p:nvPicPr>
          <p:cNvPr id="6" name="Picture 5" descr="blue heron chesapeake bay_52821193.jpg"/>
          <p:cNvPicPr>
            <a:picLocks noChangeAspect="1"/>
          </p:cNvPicPr>
          <p:nvPr/>
        </p:nvPicPr>
        <p:blipFill>
          <a:blip r:embed="rId3" cstate="print"/>
          <a:stretch>
            <a:fillRect/>
          </a:stretch>
        </p:blipFill>
        <p:spPr>
          <a:xfrm>
            <a:off x="5495544" y="1676400"/>
            <a:ext cx="3648456" cy="5105399"/>
          </a:xfrm>
          <a:prstGeom prst="rect">
            <a:avLst/>
          </a:prstGeom>
        </p:spPr>
      </p:pic>
    </p:spTree>
    <p:extLst>
      <p:ext uri="{BB962C8B-B14F-4D97-AF65-F5344CB8AC3E}">
        <p14:creationId xmlns:p14="http://schemas.microsoft.com/office/powerpoint/2010/main" xmlns="" val="41802418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Calibri" pitchFamily="34" charset="0"/>
              </a:rPr>
              <a:t>Why ‘Payments’ for Ecosystem Services?</a:t>
            </a:r>
            <a:endParaRPr lang="en-US" sz="3400" dirty="0">
              <a:latin typeface="Calibri" pitchFamily="34" charset="0"/>
            </a:endParaRPr>
          </a:p>
        </p:txBody>
      </p:sp>
      <p:sp>
        <p:nvSpPr>
          <p:cNvPr id="3" name="Content Placeholder 2"/>
          <p:cNvSpPr>
            <a:spLocks noGrp="1"/>
          </p:cNvSpPr>
          <p:nvPr>
            <p:ph idx="1"/>
          </p:nvPr>
        </p:nvSpPr>
        <p:spPr>
          <a:xfrm>
            <a:off x="457200" y="1391991"/>
            <a:ext cx="8229600" cy="4525963"/>
          </a:xfrm>
        </p:spPr>
        <p:txBody>
          <a:bodyPr>
            <a:normAutofit lnSpcReduction="10000"/>
          </a:bodyPr>
          <a:lstStyle/>
          <a:p>
            <a:pPr marL="465138" lvl="0" indent="-465138">
              <a:spcBef>
                <a:spcPts val="600"/>
              </a:spcBef>
              <a:spcAft>
                <a:spcPts val="600"/>
              </a:spcAft>
              <a:buSzPct val="80000"/>
              <a:buFont typeface="Wingdings" pitchFamily="2" charset="2"/>
              <a:buNone/>
              <a:defRPr/>
            </a:pPr>
            <a:endParaRPr lang="en-US" sz="2400" dirty="0" smtClean="0">
              <a:solidFill>
                <a:schemeClr val="tx1">
                  <a:lumMod val="85000"/>
                </a:schemeClr>
              </a:solidFill>
              <a:latin typeface="Calibri" pitchFamily="34" charset="0"/>
              <a:ea typeface="ＭＳ Ｐゴシック" pitchFamily="34" charset="-128"/>
            </a:endParaRP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Nature provides services free of charge</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Consumption of ecosystem goods (such as timber or oil) is favored over the conservation of ecosystem services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Market forces must be realigned to invest in the production of both ecosystem goods and services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If market forces reward investments in ecosystem services, a positive feedback loop will start in which increased investments in ecosystem services leads to increased production of ecosystem goods.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This will fuel sustainable economic growth and ecological restoration</a:t>
            </a:r>
          </a:p>
          <a:p>
            <a:pPr>
              <a:spcBef>
                <a:spcPts val="600"/>
              </a:spcBef>
              <a:spcAft>
                <a:spcPts val="600"/>
              </a:spcAft>
              <a:buSzPct val="80000"/>
              <a:buNone/>
            </a:pPr>
            <a:endParaRPr lang="en-US" sz="2400" dirty="0"/>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37</a:t>
            </a:fld>
            <a:endParaRPr lang="en-US"/>
          </a:p>
        </p:txBody>
      </p:sp>
    </p:spTree>
    <p:extLst>
      <p:ext uri="{BB962C8B-B14F-4D97-AF65-F5344CB8AC3E}">
        <p14:creationId xmlns:p14="http://schemas.microsoft.com/office/powerpoint/2010/main" xmlns="" val="24090422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Land Use Planning</a:t>
            </a:r>
            <a:endParaRPr lang="en-US" b="1" dirty="0"/>
          </a:p>
        </p:txBody>
      </p:sp>
      <p:sp>
        <p:nvSpPr>
          <p:cNvPr id="4" name="Content Placeholder 3"/>
          <p:cNvSpPr>
            <a:spLocks noGrp="1"/>
          </p:cNvSpPr>
          <p:nvPr>
            <p:ph idx="1"/>
          </p:nvPr>
        </p:nvSpPr>
        <p:spPr>
          <a:xfrm>
            <a:off x="628650" y="1761230"/>
            <a:ext cx="7886700" cy="4351338"/>
          </a:xfrm>
        </p:spPr>
        <p:txBody>
          <a:bodyPr>
            <a:normAutofit/>
          </a:bodyPr>
          <a:lstStyle/>
          <a:p>
            <a:r>
              <a:rPr lang="en-US" dirty="0" smtClean="0"/>
              <a:t>The </a:t>
            </a:r>
            <a:r>
              <a:rPr lang="en-US" dirty="0"/>
              <a:t>purpose of land use planning is to regulate land use in an efficient and ethical way, thus preventing land-use conflicts. </a:t>
            </a:r>
          </a:p>
          <a:p>
            <a:r>
              <a:rPr lang="en-US" dirty="0" smtClean="0"/>
              <a:t>Land </a:t>
            </a:r>
            <a:r>
              <a:rPr lang="en-US" dirty="0"/>
              <a:t>use planning is land-use regulations, or zoning. </a:t>
            </a:r>
          </a:p>
          <a:p>
            <a:r>
              <a:rPr lang="en-US" dirty="0" smtClean="0"/>
              <a:t>Zoning </a:t>
            </a:r>
            <a:r>
              <a:rPr lang="en-US" dirty="0"/>
              <a:t>regulates the activities on a given piece of land, the amount of space devoted to those activities and the ways that buildings may be placed and shaped </a:t>
            </a:r>
          </a:p>
          <a:p>
            <a:endParaRPr lang="en-US" dirty="0"/>
          </a:p>
        </p:txBody>
      </p:sp>
    </p:spTree>
    <p:extLst>
      <p:ext uri="{BB962C8B-B14F-4D97-AF65-F5344CB8AC3E}">
        <p14:creationId xmlns:p14="http://schemas.microsoft.com/office/powerpoint/2010/main" xmlns="" val="38712870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4600" dirty="0" smtClean="0">
                <a:solidFill>
                  <a:schemeClr val="tx1"/>
                </a:solidFill>
              </a:rPr>
              <a:t>Climate Change Background</a:t>
            </a:r>
          </a:p>
        </p:txBody>
      </p:sp>
      <p:sp>
        <p:nvSpPr>
          <p:cNvPr id="5123" name="Rectangle 3"/>
          <p:cNvSpPr>
            <a:spLocks noGrp="1" noChangeArrowheads="1"/>
          </p:cNvSpPr>
          <p:nvPr>
            <p:ph type="body" idx="1"/>
          </p:nvPr>
        </p:nvSpPr>
        <p:spPr/>
        <p:txBody>
          <a:bodyPr/>
          <a:lstStyle/>
          <a:p>
            <a:pPr eaLnBrk="1" hangingPunct="1">
              <a:spcBef>
                <a:spcPct val="45000"/>
              </a:spcBef>
              <a:spcAft>
                <a:spcPct val="45000"/>
              </a:spcAft>
            </a:pPr>
            <a:r>
              <a:rPr lang="en-US" sz="2000" b="1" smtClean="0"/>
              <a:t>Climate change is happening and it is a reality</a:t>
            </a:r>
          </a:p>
          <a:p>
            <a:pPr eaLnBrk="1" hangingPunct="1">
              <a:spcBef>
                <a:spcPct val="45000"/>
              </a:spcBef>
              <a:spcAft>
                <a:spcPct val="45000"/>
              </a:spcAft>
            </a:pPr>
            <a:r>
              <a:rPr lang="en-US" sz="2000" b="1" smtClean="0"/>
              <a:t>Most victims are poor, they loss more but recover less</a:t>
            </a:r>
          </a:p>
          <a:p>
            <a:pPr eaLnBrk="1" hangingPunct="1">
              <a:spcBef>
                <a:spcPct val="45000"/>
              </a:spcBef>
              <a:spcAft>
                <a:spcPct val="45000"/>
              </a:spcAft>
            </a:pPr>
            <a:r>
              <a:rPr lang="en-US" sz="2000" b="1" smtClean="0"/>
              <a:t>CC, significant barriers/challenge to meet MDGs</a:t>
            </a:r>
          </a:p>
          <a:p>
            <a:pPr eaLnBrk="1" hangingPunct="1">
              <a:spcBef>
                <a:spcPct val="45000"/>
              </a:spcBef>
              <a:spcAft>
                <a:spcPct val="45000"/>
              </a:spcAft>
            </a:pPr>
            <a:r>
              <a:rPr lang="en-US" sz="2000" b="1" smtClean="0"/>
              <a:t>CC enhances existing risks and vulnerabilities</a:t>
            </a:r>
          </a:p>
          <a:p>
            <a:pPr eaLnBrk="1" hangingPunct="1">
              <a:spcBef>
                <a:spcPct val="45000"/>
              </a:spcBef>
              <a:spcAft>
                <a:spcPct val="45000"/>
              </a:spcAft>
            </a:pPr>
            <a:r>
              <a:rPr lang="en-US" sz="2000" b="1" smtClean="0"/>
              <a:t>Flood, droughts, storm/cyclone, salinity intrusion etc destroys annual harvests of Asia and the Pacific</a:t>
            </a:r>
          </a:p>
          <a:p>
            <a:pPr eaLnBrk="1" hangingPunct="1">
              <a:spcBef>
                <a:spcPct val="45000"/>
              </a:spcBef>
              <a:spcAft>
                <a:spcPct val="45000"/>
              </a:spcAft>
            </a:pPr>
            <a:r>
              <a:rPr lang="en-US" sz="2000" b="1" smtClean="0"/>
              <a:t>Vulnerability is highest in LDCs in the tropics and subtropical areas </a:t>
            </a:r>
          </a:p>
        </p:txBody>
      </p:sp>
    </p:spTree>
    <p:extLst>
      <p:ext uri="{BB962C8B-B14F-4D97-AF65-F5344CB8AC3E}">
        <p14:creationId xmlns:p14="http://schemas.microsoft.com/office/powerpoint/2010/main" xmlns="" val="11232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idx="4294967295"/>
          </p:nvPr>
        </p:nvSpPr>
        <p:spPr>
          <a:xfrm>
            <a:off x="1195388" y="419100"/>
            <a:ext cx="6405562" cy="871538"/>
          </a:xfrm>
        </p:spPr>
        <p:txBody>
          <a:bodyPr anchorCtr="1">
            <a:normAutofit fontScale="90000"/>
          </a:bodyPr>
          <a:lstStyle/>
          <a:p>
            <a:pPr eaLnBrk="1" hangingPunct="1">
              <a:defRPr/>
            </a:pPr>
            <a:r>
              <a:rPr lang="en-US" sz="4000" b="1" kern="0" dirty="0"/>
              <a:t>Climate Change: Some Definitions</a:t>
            </a:r>
          </a:p>
        </p:txBody>
      </p:sp>
      <p:sp>
        <p:nvSpPr>
          <p:cNvPr id="6147" name="Text Box 3"/>
          <p:cNvSpPr txBox="1">
            <a:spLocks noChangeArrowheads="1"/>
          </p:cNvSpPr>
          <p:nvPr/>
        </p:nvSpPr>
        <p:spPr bwMode="auto">
          <a:xfrm>
            <a:off x="457200" y="1676400"/>
            <a:ext cx="8305800" cy="4561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spcAft>
                <a:spcPct val="55000"/>
              </a:spcAft>
              <a:buFontTx/>
              <a:buNone/>
            </a:pPr>
            <a:r>
              <a:rPr lang="en-US" sz="2400" b="1" dirty="0"/>
              <a:t>Weather</a:t>
            </a:r>
            <a:r>
              <a:rPr lang="en-US" sz="2400" dirty="0"/>
              <a:t>:</a:t>
            </a:r>
            <a:r>
              <a:rPr lang="en-US" sz="2000" dirty="0"/>
              <a:t> 		</a:t>
            </a:r>
            <a:r>
              <a:rPr lang="en-US" sz="2400" dirty="0"/>
              <a:t>The state of the atmosphere at a 				given time and place, with respect 			to the variables such as temperature, 			moisture, pressure etc.</a:t>
            </a:r>
          </a:p>
          <a:p>
            <a:pPr eaLnBrk="1" hangingPunct="1">
              <a:spcBef>
                <a:spcPct val="0"/>
              </a:spcBef>
              <a:spcAft>
                <a:spcPct val="55000"/>
              </a:spcAft>
              <a:buFontTx/>
              <a:buNone/>
            </a:pPr>
            <a:r>
              <a:rPr lang="en-US" sz="2400" b="1" dirty="0"/>
              <a:t>Climate:</a:t>
            </a:r>
            <a:r>
              <a:rPr lang="en-US" sz="2400" dirty="0"/>
              <a:t> 		Average weather. Statistical description 			of mean weather conditions over a 			period of several years, typically 2-3 			decades.</a:t>
            </a:r>
          </a:p>
          <a:p>
            <a:pPr eaLnBrk="1" hangingPunct="1">
              <a:spcBef>
                <a:spcPct val="0"/>
              </a:spcBef>
              <a:spcAft>
                <a:spcPct val="55000"/>
              </a:spcAft>
              <a:buFontTx/>
              <a:buNone/>
            </a:pPr>
            <a:r>
              <a:rPr lang="en-US" sz="2400" b="1" dirty="0"/>
              <a:t>Climate Change</a:t>
            </a:r>
            <a:r>
              <a:rPr lang="en-US" sz="2400" dirty="0"/>
              <a:t>: 	Climate Change in excess of natural 			variability, attributable to human 				activity.</a:t>
            </a:r>
          </a:p>
        </p:txBody>
      </p:sp>
    </p:spTree>
    <p:extLst>
      <p:ext uri="{BB962C8B-B14F-4D97-AF65-F5344CB8AC3E}">
        <p14:creationId xmlns:p14="http://schemas.microsoft.com/office/powerpoint/2010/main" xmlns="" val="25918848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rot="5400000">
            <a:off x="-669925" y="4554538"/>
            <a:ext cx="3049587" cy="1100138"/>
          </a:xfrm>
          <a:prstGeom prst="rect">
            <a:avLst/>
          </a:prstGeom>
          <a:solidFill>
            <a:srgbClr val="969696"/>
          </a:solidFill>
          <a:ln w="9525" algn="ctr">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4000"/>
          </a:p>
        </p:txBody>
      </p:sp>
      <p:sp>
        <p:nvSpPr>
          <p:cNvPr id="10243" name="Oval 3"/>
          <p:cNvSpPr>
            <a:spLocks noChangeArrowheads="1"/>
          </p:cNvSpPr>
          <p:nvPr/>
        </p:nvSpPr>
        <p:spPr bwMode="auto">
          <a:xfrm>
            <a:off x="557213" y="1066800"/>
            <a:ext cx="1652587" cy="1524000"/>
          </a:xfrm>
          <a:prstGeom prst="ellipse">
            <a:avLst/>
          </a:prstGeom>
          <a:solidFill>
            <a:srgbClr val="99CCFF"/>
          </a:solidFill>
          <a:ln w="9525" algn="ctr">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 </a:t>
            </a:r>
            <a:endParaRPr lang="en-US" sz="2000">
              <a:solidFill>
                <a:srgbClr val="0000CC"/>
              </a:solidFill>
            </a:endParaRPr>
          </a:p>
        </p:txBody>
      </p:sp>
      <p:sp>
        <p:nvSpPr>
          <p:cNvPr id="10244" name="Rectangle 4"/>
          <p:cNvSpPr>
            <a:spLocks noChangeArrowheads="1"/>
          </p:cNvSpPr>
          <p:nvPr/>
        </p:nvSpPr>
        <p:spPr bwMode="auto">
          <a:xfrm>
            <a:off x="304800" y="212725"/>
            <a:ext cx="200501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Natural Climate </a:t>
            </a:r>
          </a:p>
          <a:p>
            <a:pPr algn="ctr" eaLnBrk="1" hangingPunct="1">
              <a:spcBef>
                <a:spcPct val="0"/>
              </a:spcBef>
              <a:buFontTx/>
              <a:buNone/>
            </a:pPr>
            <a:r>
              <a:rPr lang="en-US" sz="2000"/>
              <a:t>Variability</a:t>
            </a:r>
          </a:p>
        </p:txBody>
      </p:sp>
      <p:sp>
        <p:nvSpPr>
          <p:cNvPr id="10245" name="Rectangle 5"/>
          <p:cNvSpPr>
            <a:spLocks noChangeArrowheads="1"/>
          </p:cNvSpPr>
          <p:nvPr/>
        </p:nvSpPr>
        <p:spPr bwMode="auto">
          <a:xfrm>
            <a:off x="228600" y="3000375"/>
            <a:ext cx="38100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Clr>
                <a:schemeClr val="tx2"/>
              </a:buClr>
              <a:buSzPct val="90000"/>
              <a:buFont typeface="Wingdings" panose="05000000000000000000" pitchFamily="2" charset="2"/>
              <a:buNone/>
            </a:pPr>
            <a:r>
              <a:rPr lang="en-US" sz="2000"/>
              <a:t>Anthropogenic Influences since the Industrial revolution</a:t>
            </a:r>
          </a:p>
        </p:txBody>
      </p:sp>
      <p:sp>
        <p:nvSpPr>
          <p:cNvPr id="10246" name="Text Box 6"/>
          <p:cNvSpPr txBox="1">
            <a:spLocks noChangeArrowheads="1"/>
          </p:cNvSpPr>
          <p:nvPr/>
        </p:nvSpPr>
        <p:spPr bwMode="auto">
          <a:xfrm>
            <a:off x="5638800" y="0"/>
            <a:ext cx="3352800" cy="6586538"/>
          </a:xfrm>
          <a:prstGeom prst="rect">
            <a:avLst/>
          </a:prstGeom>
          <a:noFill/>
          <a:ln w="9525"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0"/>
              </a:spcBef>
              <a:buFontTx/>
              <a:buNone/>
            </a:pPr>
            <a:r>
              <a:rPr lang="en-US" sz="1800" u="sng"/>
              <a:t>CLIMATE CHANGE</a:t>
            </a:r>
            <a:r>
              <a:rPr lang="en-US" sz="1800"/>
              <a:t> </a:t>
            </a:r>
          </a:p>
          <a:p>
            <a:pPr algn="ctr" eaLnBrk="1" hangingPunct="1">
              <a:lnSpc>
                <a:spcPct val="80000"/>
              </a:lnSpc>
              <a:spcBef>
                <a:spcPct val="0"/>
              </a:spcBef>
              <a:buFontTx/>
              <a:buNone/>
            </a:pPr>
            <a:endParaRPr lang="en-US" sz="1800"/>
          </a:p>
          <a:p>
            <a:pPr algn="ctr" eaLnBrk="1" hangingPunct="1">
              <a:lnSpc>
                <a:spcPct val="90000"/>
              </a:lnSpc>
              <a:spcBef>
                <a:spcPct val="0"/>
              </a:spcBef>
              <a:buFontTx/>
              <a:buNone/>
            </a:pPr>
            <a:r>
              <a:rPr lang="en-US" sz="1800"/>
              <a:t>Global Warming</a:t>
            </a:r>
          </a:p>
          <a:p>
            <a:pPr algn="ctr">
              <a:lnSpc>
                <a:spcPct val="90000"/>
              </a:lnSpc>
              <a:spcBef>
                <a:spcPct val="0"/>
              </a:spcBef>
              <a:buFontTx/>
              <a:buNone/>
            </a:pPr>
            <a:endParaRPr lang="en-US" sz="800"/>
          </a:p>
          <a:p>
            <a:pPr algn="ctr">
              <a:lnSpc>
                <a:spcPct val="90000"/>
              </a:lnSpc>
              <a:spcBef>
                <a:spcPct val="0"/>
              </a:spcBef>
              <a:buFontTx/>
              <a:buNone/>
            </a:pPr>
            <a:r>
              <a:rPr lang="en-US" sz="1800"/>
              <a:t>Increased Precipitation &amp; its Uneven Distribution</a:t>
            </a:r>
          </a:p>
          <a:p>
            <a:pPr algn="ctr">
              <a:lnSpc>
                <a:spcPct val="90000"/>
              </a:lnSpc>
              <a:spcBef>
                <a:spcPct val="0"/>
              </a:spcBef>
              <a:buFontTx/>
              <a:buNone/>
            </a:pPr>
            <a:endParaRPr lang="en-US" sz="1400"/>
          </a:p>
          <a:p>
            <a:pPr algn="ctr">
              <a:lnSpc>
                <a:spcPct val="90000"/>
              </a:lnSpc>
              <a:spcBef>
                <a:spcPct val="0"/>
              </a:spcBef>
              <a:buFontTx/>
              <a:buNone/>
            </a:pPr>
            <a:r>
              <a:rPr lang="en-US" sz="1800"/>
              <a:t>Melting of Glaciers &amp; Snow</a:t>
            </a:r>
          </a:p>
          <a:p>
            <a:pPr algn="ctr">
              <a:lnSpc>
                <a:spcPct val="90000"/>
              </a:lnSpc>
              <a:spcBef>
                <a:spcPct val="0"/>
              </a:spcBef>
              <a:buFontTx/>
              <a:buNone/>
            </a:pPr>
            <a:endParaRPr lang="en-US" sz="800"/>
          </a:p>
          <a:p>
            <a:pPr algn="ctr">
              <a:lnSpc>
                <a:spcPct val="90000"/>
              </a:lnSpc>
              <a:spcBef>
                <a:spcPct val="0"/>
              </a:spcBef>
              <a:buFontTx/>
              <a:buNone/>
            </a:pPr>
            <a:r>
              <a:rPr lang="en-US" sz="1800"/>
              <a:t>Sea level Rise</a:t>
            </a:r>
          </a:p>
          <a:p>
            <a:pPr algn="ctr">
              <a:lnSpc>
                <a:spcPct val="90000"/>
              </a:lnSpc>
              <a:spcBef>
                <a:spcPct val="0"/>
              </a:spcBef>
              <a:buFontTx/>
              <a:buNone/>
            </a:pPr>
            <a:endParaRPr lang="en-US" sz="800"/>
          </a:p>
          <a:p>
            <a:pPr algn="ctr">
              <a:lnSpc>
                <a:spcPct val="90000"/>
              </a:lnSpc>
              <a:spcBef>
                <a:spcPct val="0"/>
              </a:spcBef>
              <a:buFontTx/>
              <a:buNone/>
            </a:pPr>
            <a:r>
              <a:rPr lang="en-US" sz="1800"/>
              <a:t>Increase in Frequency &amp; Intensity of Extreme Weather Events</a:t>
            </a:r>
          </a:p>
          <a:p>
            <a:pPr algn="ctr">
              <a:lnSpc>
                <a:spcPct val="90000"/>
              </a:lnSpc>
              <a:spcBef>
                <a:spcPct val="0"/>
              </a:spcBef>
              <a:buFontTx/>
              <a:buNone/>
            </a:pPr>
            <a:r>
              <a:rPr lang="en-US" sz="1800"/>
              <a:t> </a:t>
            </a:r>
          </a:p>
          <a:p>
            <a:pPr algn="ctr">
              <a:lnSpc>
                <a:spcPct val="90000"/>
              </a:lnSpc>
              <a:spcBef>
                <a:spcPct val="0"/>
              </a:spcBef>
              <a:buFontTx/>
              <a:buNone/>
            </a:pPr>
            <a:endParaRPr lang="en-US" sz="800" u="sng"/>
          </a:p>
          <a:p>
            <a:pPr algn="ctr">
              <a:lnSpc>
                <a:spcPct val="90000"/>
              </a:lnSpc>
              <a:spcBef>
                <a:spcPct val="0"/>
              </a:spcBef>
              <a:buFontTx/>
              <a:buNone/>
            </a:pPr>
            <a:r>
              <a:rPr lang="en-US" sz="1600" u="sng"/>
              <a:t>IMPACTS</a:t>
            </a:r>
          </a:p>
          <a:p>
            <a:pPr algn="ctr">
              <a:lnSpc>
                <a:spcPct val="90000"/>
              </a:lnSpc>
              <a:spcBef>
                <a:spcPct val="0"/>
              </a:spcBef>
              <a:buFontTx/>
              <a:buNone/>
            </a:pPr>
            <a:endParaRPr lang="en-US" sz="1400"/>
          </a:p>
          <a:p>
            <a:pPr algn="ctr">
              <a:lnSpc>
                <a:spcPct val="90000"/>
              </a:lnSpc>
              <a:spcBef>
                <a:spcPct val="0"/>
              </a:spcBef>
              <a:buFontTx/>
              <a:buNone/>
            </a:pPr>
            <a:r>
              <a:rPr lang="en-US" sz="1800"/>
              <a:t>Uncertainty in Water Availability</a:t>
            </a:r>
          </a:p>
          <a:p>
            <a:pPr algn="ctr">
              <a:lnSpc>
                <a:spcPct val="90000"/>
              </a:lnSpc>
              <a:spcBef>
                <a:spcPct val="0"/>
              </a:spcBef>
              <a:buFontTx/>
              <a:buNone/>
            </a:pPr>
            <a:endParaRPr lang="en-US" sz="1000"/>
          </a:p>
          <a:p>
            <a:pPr algn="ctr">
              <a:lnSpc>
                <a:spcPct val="90000"/>
              </a:lnSpc>
              <a:spcBef>
                <a:spcPct val="0"/>
              </a:spcBef>
              <a:buFontTx/>
              <a:buNone/>
            </a:pPr>
            <a:r>
              <a:rPr lang="en-US" sz="1800"/>
              <a:t>  Decrease in Crop</a:t>
            </a:r>
          </a:p>
          <a:p>
            <a:pPr algn="ctr">
              <a:lnSpc>
                <a:spcPct val="90000"/>
              </a:lnSpc>
              <a:spcBef>
                <a:spcPct val="0"/>
              </a:spcBef>
              <a:buFontTx/>
              <a:buNone/>
            </a:pPr>
            <a:r>
              <a:rPr lang="en-US" sz="1800"/>
              <a:t> Yields</a:t>
            </a:r>
          </a:p>
          <a:p>
            <a:pPr algn="ctr">
              <a:lnSpc>
                <a:spcPct val="90000"/>
              </a:lnSpc>
              <a:spcBef>
                <a:spcPct val="0"/>
              </a:spcBef>
              <a:buFontTx/>
              <a:buNone/>
            </a:pPr>
            <a:endParaRPr lang="en-US" sz="1000"/>
          </a:p>
          <a:p>
            <a:pPr algn="ctr">
              <a:lnSpc>
                <a:spcPct val="90000"/>
              </a:lnSpc>
              <a:spcBef>
                <a:spcPct val="0"/>
              </a:spcBef>
              <a:buFontTx/>
              <a:buNone/>
            </a:pPr>
            <a:r>
              <a:rPr lang="en-US" sz="1800"/>
              <a:t>Newer perspective for sources of energy</a:t>
            </a:r>
          </a:p>
          <a:p>
            <a:pPr algn="ctr">
              <a:lnSpc>
                <a:spcPct val="90000"/>
              </a:lnSpc>
              <a:spcBef>
                <a:spcPct val="0"/>
              </a:spcBef>
              <a:buFontTx/>
              <a:buNone/>
            </a:pPr>
            <a:endParaRPr lang="en-US" sz="1000"/>
          </a:p>
          <a:p>
            <a:pPr algn="ctr">
              <a:lnSpc>
                <a:spcPct val="90000"/>
              </a:lnSpc>
              <a:spcBef>
                <a:spcPct val="0"/>
              </a:spcBef>
              <a:buFontTx/>
              <a:buNone/>
            </a:pPr>
            <a:r>
              <a:rPr lang="en-US" sz="1800"/>
              <a:t>Loss of Biodiversity</a:t>
            </a:r>
          </a:p>
          <a:p>
            <a:pPr algn="ctr">
              <a:lnSpc>
                <a:spcPct val="90000"/>
              </a:lnSpc>
              <a:spcBef>
                <a:spcPct val="0"/>
              </a:spcBef>
              <a:buFontTx/>
              <a:buNone/>
            </a:pPr>
            <a:endParaRPr lang="en-US" sz="1000"/>
          </a:p>
          <a:p>
            <a:pPr algn="ctr">
              <a:lnSpc>
                <a:spcPct val="90000"/>
              </a:lnSpc>
              <a:spcBef>
                <a:spcPct val="0"/>
              </a:spcBef>
              <a:buFontTx/>
              <a:buNone/>
            </a:pPr>
            <a:r>
              <a:rPr lang="en-US" sz="1800"/>
              <a:t>Increased</a:t>
            </a:r>
          </a:p>
          <a:p>
            <a:pPr algn="ctr">
              <a:lnSpc>
                <a:spcPct val="90000"/>
              </a:lnSpc>
              <a:spcBef>
                <a:spcPct val="0"/>
              </a:spcBef>
              <a:buFontTx/>
              <a:buNone/>
            </a:pPr>
            <a:r>
              <a:rPr lang="en-US" sz="1800"/>
              <a:t>Health Risks</a:t>
            </a:r>
          </a:p>
        </p:txBody>
      </p:sp>
      <p:pic>
        <p:nvPicPr>
          <p:cNvPr id="10247" name="Picture 7" descr="j02333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5913" y="5864225"/>
            <a:ext cx="1131887" cy="73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8" name="Rectangle 8"/>
          <p:cNvSpPr>
            <a:spLocks noChangeArrowheads="1"/>
          </p:cNvSpPr>
          <p:nvPr/>
        </p:nvSpPr>
        <p:spPr bwMode="auto">
          <a:xfrm>
            <a:off x="1447800" y="3581400"/>
            <a:ext cx="1676400" cy="3048000"/>
          </a:xfrm>
          <a:prstGeom prst="rect">
            <a:avLst/>
          </a:prstGeom>
          <a:solidFill>
            <a:srgbClr val="969696"/>
          </a:solidFill>
          <a:ln w="9525">
            <a:solidFill>
              <a:schemeClr val="tx1"/>
            </a:solidFill>
            <a:miter lim="800000"/>
            <a:headEnd/>
            <a:tailEnd/>
          </a:ln>
        </p:spPr>
        <p:txBody>
          <a:bodyPr lIns="92075" tIns="46038" rIns="92075" bIns="46038"/>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buClr>
                <a:schemeClr val="tx2"/>
              </a:buClr>
              <a:buSzPct val="90000"/>
              <a:buFont typeface="Wingdings" panose="05000000000000000000" pitchFamily="2" charset="2"/>
              <a:buNone/>
            </a:pPr>
            <a:endParaRPr lang="en-US" sz="1000" b="1">
              <a:solidFill>
                <a:srgbClr val="FFFF99"/>
              </a:solidFill>
            </a:endParaRPr>
          </a:p>
          <a:p>
            <a:pPr algn="ctr" eaLnBrk="1" hangingPunct="1">
              <a:lnSpc>
                <a:spcPct val="80000"/>
              </a:lnSpc>
              <a:buClr>
                <a:schemeClr val="tx2"/>
              </a:buClr>
              <a:buSzPct val="90000"/>
              <a:buFont typeface="Wingdings" panose="05000000000000000000" pitchFamily="2" charset="2"/>
              <a:buNone/>
            </a:pPr>
            <a:r>
              <a:rPr lang="en-US" sz="1500"/>
              <a:t>Spiraling Population</a:t>
            </a:r>
          </a:p>
          <a:p>
            <a:pPr algn="ctr" eaLnBrk="1" hangingPunct="1">
              <a:lnSpc>
                <a:spcPct val="80000"/>
              </a:lnSpc>
              <a:buClr>
                <a:schemeClr val="tx2"/>
              </a:buClr>
              <a:buSzPct val="90000"/>
              <a:buFont typeface="Wingdings" panose="05000000000000000000" pitchFamily="2" charset="2"/>
              <a:buNone/>
            </a:pPr>
            <a:endParaRPr lang="en-US" sz="1500"/>
          </a:p>
          <a:p>
            <a:pPr algn="ctr" eaLnBrk="1" hangingPunct="1">
              <a:lnSpc>
                <a:spcPct val="80000"/>
              </a:lnSpc>
              <a:buClr>
                <a:schemeClr val="tx2"/>
              </a:buClr>
              <a:buSzPct val="90000"/>
              <a:buFont typeface="Wingdings" panose="05000000000000000000" pitchFamily="2" charset="2"/>
              <a:buNone/>
            </a:pPr>
            <a:r>
              <a:rPr lang="en-US" sz="1500"/>
              <a:t>High pace of Industrialization </a:t>
            </a:r>
          </a:p>
          <a:p>
            <a:pPr algn="ctr" eaLnBrk="1" hangingPunct="1">
              <a:lnSpc>
                <a:spcPct val="80000"/>
              </a:lnSpc>
              <a:buClr>
                <a:schemeClr val="tx2"/>
              </a:buClr>
              <a:buSzPct val="90000"/>
              <a:buFont typeface="Wingdings" panose="05000000000000000000" pitchFamily="2" charset="2"/>
              <a:buNone/>
            </a:pPr>
            <a:endParaRPr lang="en-US" sz="1500"/>
          </a:p>
          <a:p>
            <a:pPr algn="ctr" eaLnBrk="1" hangingPunct="1">
              <a:lnSpc>
                <a:spcPct val="80000"/>
              </a:lnSpc>
              <a:buClr>
                <a:schemeClr val="tx2"/>
              </a:buClr>
              <a:buSzPct val="90000"/>
              <a:buFont typeface="Wingdings" panose="05000000000000000000" pitchFamily="2" charset="2"/>
              <a:buNone/>
            </a:pPr>
            <a:r>
              <a:rPr lang="en-US" sz="1500"/>
              <a:t>Increasing use of Fossil Fuels in Industry &amp; Transport</a:t>
            </a:r>
          </a:p>
          <a:p>
            <a:pPr algn="ctr" eaLnBrk="1" hangingPunct="1">
              <a:lnSpc>
                <a:spcPct val="80000"/>
              </a:lnSpc>
              <a:buClr>
                <a:schemeClr val="tx2"/>
              </a:buClr>
              <a:buSzPct val="90000"/>
              <a:buFont typeface="Wingdings" panose="05000000000000000000" pitchFamily="2" charset="2"/>
              <a:buNone/>
            </a:pPr>
            <a:endParaRPr lang="en-US" sz="800"/>
          </a:p>
          <a:p>
            <a:pPr algn="ctr" eaLnBrk="1" hangingPunct="1">
              <a:lnSpc>
                <a:spcPct val="80000"/>
              </a:lnSpc>
              <a:buClr>
                <a:schemeClr val="tx2"/>
              </a:buClr>
              <a:buSzPct val="90000"/>
              <a:buFont typeface="Wingdings" panose="05000000000000000000" pitchFamily="2" charset="2"/>
              <a:buNone/>
            </a:pPr>
            <a:r>
              <a:rPr lang="en-US" sz="1500"/>
              <a:t>Deforestation for Agriculture and Urbanization</a:t>
            </a:r>
          </a:p>
        </p:txBody>
      </p:sp>
      <p:pic>
        <p:nvPicPr>
          <p:cNvPr id="10249" name="Picture 9" descr="MCNA00614_0000[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 y="5297488"/>
            <a:ext cx="1066800" cy="56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0" name="Freeform 10"/>
          <p:cNvSpPr>
            <a:spLocks/>
          </p:cNvSpPr>
          <p:nvPr/>
        </p:nvSpPr>
        <p:spPr bwMode="auto">
          <a:xfrm>
            <a:off x="590550" y="1501775"/>
            <a:ext cx="1524000" cy="355600"/>
          </a:xfrm>
          <a:custGeom>
            <a:avLst/>
            <a:gdLst>
              <a:gd name="T0" fmla="*/ 0 w 960"/>
              <a:gd name="T1" fmla="*/ 2147483646 h 224"/>
              <a:gd name="T2" fmla="*/ 2147483646 w 960"/>
              <a:gd name="T3" fmla="*/ 2147483646 h 224"/>
              <a:gd name="T4" fmla="*/ 2147483646 w 960"/>
              <a:gd name="T5" fmla="*/ 2147483646 h 224"/>
              <a:gd name="T6" fmla="*/ 2147483646 w 960"/>
              <a:gd name="T7" fmla="*/ 2147483646 h 224"/>
              <a:gd name="T8" fmla="*/ 2147483646 w 960"/>
              <a:gd name="T9" fmla="*/ 2147483646 h 224"/>
              <a:gd name="T10" fmla="*/ 2147483646 w 960"/>
              <a:gd name="T11" fmla="*/ 2147483646 h 224"/>
              <a:gd name="T12" fmla="*/ 2147483646 w 960"/>
              <a:gd name="T13" fmla="*/ 2147483646 h 224"/>
              <a:gd name="T14" fmla="*/ 0 60000 65536"/>
              <a:gd name="T15" fmla="*/ 0 60000 65536"/>
              <a:gd name="T16" fmla="*/ 0 60000 65536"/>
              <a:gd name="T17" fmla="*/ 0 60000 65536"/>
              <a:gd name="T18" fmla="*/ 0 60000 65536"/>
              <a:gd name="T19" fmla="*/ 0 60000 65536"/>
              <a:gd name="T20" fmla="*/ 0 60000 65536"/>
              <a:gd name="T21" fmla="*/ 0 w 960"/>
              <a:gd name="T22" fmla="*/ 0 h 224"/>
              <a:gd name="T23" fmla="*/ 960 w 960"/>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0" h="224">
                <a:moveTo>
                  <a:pt x="0" y="112"/>
                </a:moveTo>
                <a:cubicBezTo>
                  <a:pt x="24" y="56"/>
                  <a:pt x="48" y="0"/>
                  <a:pt x="96" y="16"/>
                </a:cubicBezTo>
                <a:cubicBezTo>
                  <a:pt x="144" y="32"/>
                  <a:pt x="232" y="192"/>
                  <a:pt x="288" y="208"/>
                </a:cubicBezTo>
                <a:cubicBezTo>
                  <a:pt x="344" y="224"/>
                  <a:pt x="376" y="112"/>
                  <a:pt x="432" y="112"/>
                </a:cubicBezTo>
                <a:cubicBezTo>
                  <a:pt x="488" y="112"/>
                  <a:pt x="560" y="216"/>
                  <a:pt x="624" y="208"/>
                </a:cubicBezTo>
                <a:cubicBezTo>
                  <a:pt x="688" y="200"/>
                  <a:pt x="760" y="64"/>
                  <a:pt x="816" y="64"/>
                </a:cubicBezTo>
                <a:cubicBezTo>
                  <a:pt x="872" y="64"/>
                  <a:pt x="936" y="184"/>
                  <a:pt x="960" y="208"/>
                </a:cubicBezTo>
              </a:path>
            </a:pathLst>
          </a:custGeom>
          <a:noFill/>
          <a:ln w="25400">
            <a:solidFill>
              <a:schemeClr val="tx1"/>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51" name="Oval 11"/>
          <p:cNvSpPr>
            <a:spLocks noChangeArrowheads="1"/>
          </p:cNvSpPr>
          <p:nvPr/>
        </p:nvSpPr>
        <p:spPr bwMode="auto">
          <a:xfrm>
            <a:off x="2971800" y="990600"/>
            <a:ext cx="1676400" cy="1600200"/>
          </a:xfrm>
          <a:prstGeom prst="ellipse">
            <a:avLst/>
          </a:prstGeom>
          <a:solidFill>
            <a:srgbClr val="99CCFF"/>
          </a:solidFill>
          <a:ln w="9525" algn="ctr">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 </a:t>
            </a:r>
            <a:endParaRPr lang="en-US" sz="2000">
              <a:solidFill>
                <a:srgbClr val="0000CC"/>
              </a:solidFill>
            </a:endParaRPr>
          </a:p>
        </p:txBody>
      </p:sp>
      <p:sp>
        <p:nvSpPr>
          <p:cNvPr id="10252" name="Line 12"/>
          <p:cNvSpPr>
            <a:spLocks noChangeShapeType="1"/>
          </p:cNvSpPr>
          <p:nvPr/>
        </p:nvSpPr>
        <p:spPr bwMode="auto">
          <a:xfrm flipV="1">
            <a:off x="1385888" y="2590800"/>
            <a:ext cx="0" cy="457200"/>
          </a:xfrm>
          <a:prstGeom prst="line">
            <a:avLst/>
          </a:prstGeom>
          <a:noFill/>
          <a:ln w="69850">
            <a:solidFill>
              <a:schemeClr val="tx1"/>
            </a:solidFill>
            <a:round/>
            <a:headEnd type="none" w="sm" len="sm"/>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53" name="Line 13"/>
          <p:cNvSpPr>
            <a:spLocks noChangeShapeType="1"/>
          </p:cNvSpPr>
          <p:nvPr/>
        </p:nvSpPr>
        <p:spPr bwMode="auto">
          <a:xfrm flipV="1">
            <a:off x="2205038" y="1752600"/>
            <a:ext cx="766762" cy="14288"/>
          </a:xfrm>
          <a:prstGeom prst="line">
            <a:avLst/>
          </a:prstGeom>
          <a:noFill/>
          <a:ln w="69850">
            <a:solidFill>
              <a:schemeClr val="tx1"/>
            </a:solidFill>
            <a:round/>
            <a:headEnd type="none" w="sm" len="sm"/>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54" name="Freeform 14"/>
          <p:cNvSpPr>
            <a:spLocks/>
          </p:cNvSpPr>
          <p:nvPr/>
        </p:nvSpPr>
        <p:spPr bwMode="auto">
          <a:xfrm>
            <a:off x="3124200" y="1273175"/>
            <a:ext cx="1447800" cy="914400"/>
          </a:xfrm>
          <a:custGeom>
            <a:avLst/>
            <a:gdLst>
              <a:gd name="T0" fmla="*/ 0 w 816"/>
              <a:gd name="T1" fmla="*/ 2147483646 h 576"/>
              <a:gd name="T2" fmla="*/ 2147483646 w 816"/>
              <a:gd name="T3" fmla="*/ 2147483646 h 576"/>
              <a:gd name="T4" fmla="*/ 2147483646 w 816"/>
              <a:gd name="T5" fmla="*/ 2147483646 h 576"/>
              <a:gd name="T6" fmla="*/ 2147483646 w 816"/>
              <a:gd name="T7" fmla="*/ 2147483646 h 576"/>
              <a:gd name="T8" fmla="*/ 2147483646 w 816"/>
              <a:gd name="T9" fmla="*/ 2147483646 h 576"/>
              <a:gd name="T10" fmla="*/ 2147483646 w 816"/>
              <a:gd name="T11" fmla="*/ 2147483646 h 576"/>
              <a:gd name="T12" fmla="*/ 2147483646 w 816"/>
              <a:gd name="T13" fmla="*/ 2147483646 h 576"/>
              <a:gd name="T14" fmla="*/ 2147483646 w 816"/>
              <a:gd name="T15" fmla="*/ 2147483646 h 576"/>
              <a:gd name="T16" fmla="*/ 0 60000 65536"/>
              <a:gd name="T17" fmla="*/ 0 60000 65536"/>
              <a:gd name="T18" fmla="*/ 0 60000 65536"/>
              <a:gd name="T19" fmla="*/ 0 60000 65536"/>
              <a:gd name="T20" fmla="*/ 0 60000 65536"/>
              <a:gd name="T21" fmla="*/ 0 60000 65536"/>
              <a:gd name="T22" fmla="*/ 0 60000 65536"/>
              <a:gd name="T23" fmla="*/ 0 60000 65536"/>
              <a:gd name="T24" fmla="*/ 0 w 816"/>
              <a:gd name="T25" fmla="*/ 0 h 576"/>
              <a:gd name="T26" fmla="*/ 816 w 816"/>
              <a:gd name="T27" fmla="*/ 576 h 5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6" h="576">
                <a:moveTo>
                  <a:pt x="0" y="320"/>
                </a:moveTo>
                <a:cubicBezTo>
                  <a:pt x="36" y="160"/>
                  <a:pt x="72" y="0"/>
                  <a:pt x="96" y="32"/>
                </a:cubicBezTo>
                <a:cubicBezTo>
                  <a:pt x="120" y="64"/>
                  <a:pt x="120" y="496"/>
                  <a:pt x="144" y="512"/>
                </a:cubicBezTo>
                <a:cubicBezTo>
                  <a:pt x="168" y="528"/>
                  <a:pt x="208" y="120"/>
                  <a:pt x="240" y="128"/>
                </a:cubicBezTo>
                <a:cubicBezTo>
                  <a:pt x="272" y="136"/>
                  <a:pt x="288" y="576"/>
                  <a:pt x="336" y="560"/>
                </a:cubicBezTo>
                <a:cubicBezTo>
                  <a:pt x="384" y="544"/>
                  <a:pt x="480" y="48"/>
                  <a:pt x="528" y="32"/>
                </a:cubicBezTo>
                <a:cubicBezTo>
                  <a:pt x="576" y="16"/>
                  <a:pt x="576" y="440"/>
                  <a:pt x="624" y="464"/>
                </a:cubicBezTo>
                <a:cubicBezTo>
                  <a:pt x="672" y="488"/>
                  <a:pt x="784" y="224"/>
                  <a:pt x="816" y="176"/>
                </a:cubicBezTo>
              </a:path>
            </a:pathLst>
          </a:custGeom>
          <a:noFill/>
          <a:ln w="25400">
            <a:solidFill>
              <a:schemeClr val="tx1"/>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55" name="Rectangle 15"/>
          <p:cNvSpPr>
            <a:spLocks noChangeArrowheads="1"/>
          </p:cNvSpPr>
          <p:nvPr/>
        </p:nvSpPr>
        <p:spPr bwMode="auto">
          <a:xfrm>
            <a:off x="2514600" y="228600"/>
            <a:ext cx="2928938"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Climate Change</a:t>
            </a:r>
          </a:p>
          <a:p>
            <a:pPr algn="ctr" eaLnBrk="1" hangingPunct="1">
              <a:spcBef>
                <a:spcPct val="0"/>
              </a:spcBef>
              <a:buFontTx/>
              <a:buNone/>
            </a:pPr>
            <a:r>
              <a:rPr lang="en-US" sz="2000"/>
              <a:t>Natural + Anthropogenic</a:t>
            </a:r>
          </a:p>
        </p:txBody>
      </p:sp>
      <p:graphicFrame>
        <p:nvGraphicFramePr>
          <p:cNvPr id="10256" name="Object 2"/>
          <p:cNvGraphicFramePr>
            <a:graphicFrameLocks noGrp="1" noChangeAspect="1"/>
          </p:cNvGraphicFramePr>
          <p:nvPr>
            <p:ph sz="half" idx="4294967295"/>
          </p:nvPr>
        </p:nvGraphicFramePr>
        <p:xfrm>
          <a:off x="457200" y="4568825"/>
          <a:ext cx="838200" cy="609600"/>
        </p:xfrm>
        <a:graphic>
          <a:graphicData uri="http://schemas.openxmlformats.org/presentationml/2006/ole">
            <p:oleObj spid="_x0000_s1030" name="Bitmap Image" r:id="rId6" imgW="733333" imgH="666667" progId="PBrush">
              <p:embed/>
            </p:oleObj>
          </a:graphicData>
        </a:graphic>
      </p:graphicFrame>
      <p:sp>
        <p:nvSpPr>
          <p:cNvPr id="10257" name="Line 17"/>
          <p:cNvSpPr>
            <a:spLocks noChangeShapeType="1"/>
          </p:cNvSpPr>
          <p:nvPr/>
        </p:nvSpPr>
        <p:spPr bwMode="auto">
          <a:xfrm flipV="1">
            <a:off x="4648200" y="1752600"/>
            <a:ext cx="990600" cy="0"/>
          </a:xfrm>
          <a:prstGeom prst="line">
            <a:avLst/>
          </a:prstGeom>
          <a:noFill/>
          <a:ln w="69850">
            <a:solidFill>
              <a:schemeClr val="tx1"/>
            </a:solidFill>
            <a:round/>
            <a:headEnd type="none" w="sm" len="sm"/>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0258" name="Line 18"/>
          <p:cNvSpPr>
            <a:spLocks noChangeShapeType="1"/>
          </p:cNvSpPr>
          <p:nvPr/>
        </p:nvSpPr>
        <p:spPr bwMode="auto">
          <a:xfrm>
            <a:off x="5638800" y="3048000"/>
            <a:ext cx="3352800" cy="0"/>
          </a:xfrm>
          <a:prstGeom prst="line">
            <a:avLst/>
          </a:prstGeom>
          <a:noFill/>
          <a:ln w="9525">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0259" name="Object 3"/>
          <p:cNvGraphicFramePr>
            <a:graphicFrameLocks noGrp="1" noChangeAspect="1"/>
          </p:cNvGraphicFramePr>
          <p:nvPr>
            <p:ph sz="quarter" idx="4294967295"/>
          </p:nvPr>
        </p:nvGraphicFramePr>
        <p:xfrm>
          <a:off x="400050" y="3733800"/>
          <a:ext cx="914400" cy="723900"/>
        </p:xfrm>
        <a:graphic>
          <a:graphicData uri="http://schemas.openxmlformats.org/presentationml/2006/ole">
            <p:oleObj spid="_x0000_s1031" name="Bitmap Image" r:id="rId7" imgW="1571844" imgH="1066667" progId="PBrush">
              <p:embed/>
            </p:oleObj>
          </a:graphicData>
        </a:graphic>
      </p:graphicFrame>
      <p:sp>
        <p:nvSpPr>
          <p:cNvPr id="10260" name="Line 20"/>
          <p:cNvSpPr>
            <a:spLocks noChangeShapeType="1"/>
          </p:cNvSpPr>
          <p:nvPr/>
        </p:nvSpPr>
        <p:spPr bwMode="auto">
          <a:xfrm>
            <a:off x="7315200" y="3048000"/>
            <a:ext cx="0" cy="304800"/>
          </a:xfrm>
          <a:prstGeom prst="line">
            <a:avLst/>
          </a:prstGeom>
          <a:noFill/>
          <a:ln w="69850">
            <a:solidFill>
              <a:schemeClr val="tx1"/>
            </a:solidFill>
            <a:round/>
            <a:headEnd type="none" w="sm" len="sm"/>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26709042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609600" y="228600"/>
            <a:ext cx="8153400" cy="819150"/>
          </a:xfrm>
        </p:spPr>
        <p:txBody>
          <a:bodyPr/>
          <a:lstStyle/>
          <a:p>
            <a:pPr eaLnBrk="1" hangingPunct="1"/>
            <a:r>
              <a:rPr lang="en-US" b="1" smtClean="0"/>
              <a:t>Policy Evaluation</a:t>
            </a:r>
          </a:p>
        </p:txBody>
      </p:sp>
      <p:sp>
        <p:nvSpPr>
          <p:cNvPr id="23555" name="Rectangle 3"/>
          <p:cNvSpPr>
            <a:spLocks noGrp="1" noChangeArrowheads="1"/>
          </p:cNvSpPr>
          <p:nvPr>
            <p:ph type="body" idx="4294967295"/>
          </p:nvPr>
        </p:nvSpPr>
        <p:spPr>
          <a:xfrm>
            <a:off x="609600" y="1600200"/>
            <a:ext cx="8153400" cy="4525963"/>
          </a:xfrm>
        </p:spPr>
        <p:txBody>
          <a:bodyPr/>
          <a:lstStyle/>
          <a:p>
            <a:pPr eaLnBrk="1" hangingPunct="1"/>
            <a:r>
              <a:rPr lang="en-US" smtClean="0"/>
              <a:t>Final step in policy making</a:t>
            </a:r>
          </a:p>
          <a:p>
            <a:pPr eaLnBrk="1" hangingPunct="1"/>
            <a:r>
              <a:rPr lang="en-US" smtClean="0"/>
              <a:t>Process to know impact of any public policy</a:t>
            </a:r>
          </a:p>
          <a:p>
            <a:pPr eaLnBrk="1" hangingPunct="1"/>
            <a:r>
              <a:rPr lang="en-US" smtClean="0"/>
              <a:t>It is about learning the consequences of public policy</a:t>
            </a:r>
            <a:r>
              <a:rPr lang="en-US" sz="2500" smtClean="0"/>
              <a:t> – </a:t>
            </a:r>
            <a:r>
              <a:rPr lang="en-US" sz="2500" i="1" smtClean="0"/>
              <a:t>Thomas Dye</a:t>
            </a:r>
          </a:p>
          <a:p>
            <a:pPr algn="ctr" eaLnBrk="1" hangingPunct="1">
              <a:buFont typeface="Wingdings" panose="05000000000000000000" pitchFamily="2" charset="2"/>
              <a:buNone/>
            </a:pPr>
            <a:endParaRPr lang="en-US" i="1" smtClean="0">
              <a:solidFill>
                <a:schemeClr val="tx2"/>
              </a:solidFill>
            </a:endParaRPr>
          </a:p>
          <a:p>
            <a:pPr algn="ctr" eaLnBrk="1" hangingPunct="1">
              <a:buFont typeface="Wingdings" panose="05000000000000000000" pitchFamily="2" charset="2"/>
              <a:buNone/>
            </a:pPr>
            <a:r>
              <a:rPr lang="en-US" i="1" smtClean="0">
                <a:solidFill>
                  <a:schemeClr val="tx2"/>
                </a:solidFill>
              </a:rPr>
              <a:t>The impact of any policy whether direct or indirect, immediate or futuristic, symbolic or  tangible is ascertained and measured through the process of evaluation.</a:t>
            </a:r>
            <a:endParaRPr lang="en-US" sz="2500" i="1" smtClean="0">
              <a:solidFill>
                <a:schemeClr val="tx2"/>
              </a:solidFill>
            </a:endParaRPr>
          </a:p>
          <a:p>
            <a:pPr algn="ctr" eaLnBrk="1" hangingPunct="1">
              <a:buFont typeface="Wingdings" panose="05000000000000000000" pitchFamily="2" charset="2"/>
              <a:buNone/>
            </a:pPr>
            <a:endParaRPr lang="en-US" i="1" smtClean="0"/>
          </a:p>
        </p:txBody>
      </p:sp>
    </p:spTree>
    <p:extLst>
      <p:ext uri="{BB962C8B-B14F-4D97-AF65-F5344CB8AC3E}">
        <p14:creationId xmlns:p14="http://schemas.microsoft.com/office/powerpoint/2010/main" xmlns="" val="15134502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609600" y="228600"/>
            <a:ext cx="8153400" cy="752475"/>
          </a:xfrm>
        </p:spPr>
        <p:txBody>
          <a:bodyPr/>
          <a:lstStyle/>
          <a:p>
            <a:pPr eaLnBrk="1" hangingPunct="1"/>
            <a:r>
              <a:rPr lang="en-US" b="1" dirty="0" smtClean="0"/>
              <a:t>Criteria for Policy Evaluation</a:t>
            </a:r>
          </a:p>
        </p:txBody>
      </p:sp>
      <p:sp>
        <p:nvSpPr>
          <p:cNvPr id="24579" name="Rectangle 3"/>
          <p:cNvSpPr>
            <a:spLocks noGrp="1" noChangeArrowheads="1"/>
          </p:cNvSpPr>
          <p:nvPr>
            <p:ph type="body" idx="4294967295"/>
          </p:nvPr>
        </p:nvSpPr>
        <p:spPr>
          <a:xfrm>
            <a:off x="457200" y="1447800"/>
            <a:ext cx="8229600" cy="4678363"/>
          </a:xfrm>
        </p:spPr>
        <p:txBody>
          <a:bodyPr/>
          <a:lstStyle/>
          <a:p>
            <a:pPr eaLnBrk="1" hangingPunct="1">
              <a:lnSpc>
                <a:spcPct val="90000"/>
              </a:lnSpc>
            </a:pPr>
            <a:r>
              <a:rPr lang="en-US" smtClean="0"/>
              <a:t>Effectiveness: </a:t>
            </a:r>
            <a:r>
              <a:rPr lang="en-US" sz="2500" smtClean="0"/>
              <a:t>Has a valued outcome been achieved?</a:t>
            </a:r>
          </a:p>
          <a:p>
            <a:pPr eaLnBrk="1" hangingPunct="1">
              <a:lnSpc>
                <a:spcPct val="90000"/>
              </a:lnSpc>
            </a:pPr>
            <a:r>
              <a:rPr lang="en-US" smtClean="0"/>
              <a:t>Efficiency: </a:t>
            </a:r>
            <a:r>
              <a:rPr lang="en-US" sz="2500" smtClean="0"/>
              <a:t>How much effort required to achieve outcomes?</a:t>
            </a:r>
          </a:p>
          <a:p>
            <a:pPr eaLnBrk="1" hangingPunct="1">
              <a:lnSpc>
                <a:spcPct val="90000"/>
              </a:lnSpc>
            </a:pPr>
            <a:r>
              <a:rPr lang="en-US" smtClean="0"/>
              <a:t>Adequacy: </a:t>
            </a:r>
            <a:r>
              <a:rPr lang="en-US" sz="2500" smtClean="0"/>
              <a:t>Does outcome resolve the problem?</a:t>
            </a:r>
            <a:r>
              <a:rPr lang="en-US" smtClean="0"/>
              <a:t> </a:t>
            </a:r>
          </a:p>
          <a:p>
            <a:pPr eaLnBrk="1" hangingPunct="1">
              <a:lnSpc>
                <a:spcPct val="90000"/>
              </a:lnSpc>
            </a:pPr>
            <a:r>
              <a:rPr lang="en-US" smtClean="0"/>
              <a:t>Equity: </a:t>
            </a:r>
            <a:r>
              <a:rPr lang="en-US" sz="2500" smtClean="0"/>
              <a:t>Are costs &amp; benefits distributed equitably?</a:t>
            </a:r>
          </a:p>
          <a:p>
            <a:pPr eaLnBrk="1" hangingPunct="1">
              <a:lnSpc>
                <a:spcPct val="90000"/>
              </a:lnSpc>
            </a:pPr>
            <a:r>
              <a:rPr lang="en-US" smtClean="0"/>
              <a:t>Responsiveness: </a:t>
            </a:r>
            <a:r>
              <a:rPr lang="en-US" sz="2500" smtClean="0"/>
              <a:t>Do outcomes satisfy needs of target groups?</a:t>
            </a:r>
          </a:p>
          <a:p>
            <a:pPr eaLnBrk="1" hangingPunct="1">
              <a:lnSpc>
                <a:spcPct val="90000"/>
              </a:lnSpc>
            </a:pPr>
            <a:r>
              <a:rPr lang="en-US" smtClean="0"/>
              <a:t>Appropriateness: </a:t>
            </a:r>
            <a:r>
              <a:rPr lang="en-US" sz="2500" smtClean="0"/>
              <a:t>Are the outcomes/objectives worthy?</a:t>
            </a:r>
          </a:p>
        </p:txBody>
      </p:sp>
    </p:spTree>
    <p:extLst>
      <p:ext uri="{BB962C8B-B14F-4D97-AF65-F5344CB8AC3E}">
        <p14:creationId xmlns:p14="http://schemas.microsoft.com/office/powerpoint/2010/main" xmlns="" val="24877502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pPr eaLnBrk="1" hangingPunct="1"/>
            <a:r>
              <a:rPr lang="en-US" sz="4000" b="1" smtClean="0"/>
              <a:t>National Climate Change Policy-Pakistan Analysis</a:t>
            </a:r>
          </a:p>
        </p:txBody>
      </p:sp>
      <p:sp>
        <p:nvSpPr>
          <p:cNvPr id="26627" name="Content Placeholder 2"/>
          <p:cNvSpPr>
            <a:spLocks noGrp="1"/>
          </p:cNvSpPr>
          <p:nvPr>
            <p:ph idx="4294967295"/>
          </p:nvPr>
        </p:nvSpPr>
        <p:spPr/>
        <p:txBody>
          <a:bodyPr/>
          <a:lstStyle/>
          <a:p>
            <a:r>
              <a:rPr lang="en-US" smtClean="0"/>
              <a:t>Framework Analysis (FA)</a:t>
            </a:r>
          </a:p>
          <a:p>
            <a:r>
              <a:rPr lang="en-US" smtClean="0"/>
              <a:t>Cost-Benefit Analysis (CBA)</a:t>
            </a:r>
          </a:p>
          <a:p>
            <a:r>
              <a:rPr lang="en-US" smtClean="0"/>
              <a:t>Policy Process Analysis (PPA)</a:t>
            </a:r>
          </a:p>
          <a:p>
            <a:r>
              <a:rPr lang="en-US" smtClean="0"/>
              <a:t>Discourse Analysis (DA)</a:t>
            </a:r>
          </a:p>
          <a:p>
            <a:r>
              <a:rPr lang="en-US" smtClean="0"/>
              <a:t>Linguistic approach (Fløttum and Dahl 2012)</a:t>
            </a:r>
          </a:p>
          <a:p>
            <a:r>
              <a:rPr lang="en-US" smtClean="0"/>
              <a:t>Keeley and Scoones Framework (2003)</a:t>
            </a:r>
          </a:p>
          <a:p>
            <a:endParaRPr lang="en-US" smtClean="0"/>
          </a:p>
          <a:p>
            <a:endParaRPr lang="en-US" smtClean="0"/>
          </a:p>
        </p:txBody>
      </p:sp>
    </p:spTree>
    <p:extLst>
      <p:ext uri="{BB962C8B-B14F-4D97-AF65-F5344CB8AC3E}">
        <p14:creationId xmlns:p14="http://schemas.microsoft.com/office/powerpoint/2010/main" xmlns="" val="33806017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357322"/>
          </a:xfrm>
        </p:spPr>
        <p:txBody>
          <a:bodyPr>
            <a:noAutofit/>
          </a:bodyPr>
          <a:lstStyle/>
          <a:p>
            <a:pPr algn="ctr"/>
            <a:r>
              <a:rPr lang="en-NZ" sz="3600" b="1" dirty="0" smtClean="0"/>
              <a:t/>
            </a:r>
            <a:br>
              <a:rPr lang="en-NZ" sz="3600" b="1" dirty="0" smtClean="0"/>
            </a:br>
            <a:r>
              <a:rPr lang="en-NZ" sz="3600" b="1" dirty="0" smtClean="0"/>
              <a:t>Analysis of National Climate Change Policy of Pakistan</a:t>
            </a:r>
            <a:r>
              <a:rPr lang="en-NZ" sz="2400" b="1" dirty="0" smtClean="0">
                <a:solidFill>
                  <a:schemeClr val="bg1"/>
                </a:solidFill>
              </a:rPr>
              <a:t> of the study</a:t>
            </a:r>
            <a:r>
              <a:rPr lang="en-NZ" sz="3200" dirty="0" smtClean="0"/>
              <a:t/>
            </a:r>
            <a:br>
              <a:rPr lang="en-NZ" sz="3200" dirty="0" smtClean="0"/>
            </a:br>
            <a:endParaRPr lang="en-NZ" sz="3200" dirty="0"/>
          </a:p>
        </p:txBody>
      </p:sp>
      <p:sp>
        <p:nvSpPr>
          <p:cNvPr id="3" name="Content Placeholder 2"/>
          <p:cNvSpPr>
            <a:spLocks noGrp="1"/>
          </p:cNvSpPr>
          <p:nvPr>
            <p:ph idx="1"/>
          </p:nvPr>
        </p:nvSpPr>
        <p:spPr>
          <a:xfrm>
            <a:off x="457200" y="1357298"/>
            <a:ext cx="8229600" cy="5214974"/>
          </a:xfrm>
        </p:spPr>
        <p:txBody>
          <a:bodyPr>
            <a:normAutofit/>
          </a:bodyPr>
          <a:lstStyle/>
          <a:p>
            <a:pPr>
              <a:lnSpc>
                <a:spcPct val="120000"/>
              </a:lnSpc>
            </a:pPr>
            <a:r>
              <a:rPr lang="en-NZ" sz="2400" dirty="0" smtClean="0"/>
              <a:t>Unrealistic policy options</a:t>
            </a:r>
          </a:p>
          <a:p>
            <a:pPr>
              <a:lnSpc>
                <a:spcPct val="120000"/>
              </a:lnSpc>
            </a:pPr>
            <a:r>
              <a:rPr lang="en-NZ" sz="2400" dirty="0" smtClean="0"/>
              <a:t>Redundant policy measures</a:t>
            </a:r>
          </a:p>
          <a:p>
            <a:pPr>
              <a:lnSpc>
                <a:spcPct val="120000"/>
              </a:lnSpc>
            </a:pPr>
            <a:r>
              <a:rPr lang="en-NZ" sz="2400" dirty="0" smtClean="0"/>
              <a:t>Implementation issues</a:t>
            </a:r>
          </a:p>
          <a:p>
            <a:pPr>
              <a:lnSpc>
                <a:spcPct val="120000"/>
              </a:lnSpc>
            </a:pPr>
            <a:r>
              <a:rPr lang="en-NZ" sz="2400" dirty="0" smtClean="0"/>
              <a:t>Hurdles after 18</a:t>
            </a:r>
            <a:r>
              <a:rPr lang="en-NZ" sz="2400" baseline="30000" dirty="0" smtClean="0"/>
              <a:t>th</a:t>
            </a:r>
            <a:r>
              <a:rPr lang="en-NZ" sz="2400" dirty="0" smtClean="0"/>
              <a:t> amendment</a:t>
            </a:r>
          </a:p>
          <a:p>
            <a:pPr>
              <a:lnSpc>
                <a:spcPct val="120000"/>
              </a:lnSpc>
            </a:pPr>
            <a:r>
              <a:rPr lang="en-NZ" sz="2400" dirty="0" smtClean="0"/>
              <a:t>Capacity building &amp; institutional strengthening issues</a:t>
            </a:r>
          </a:p>
          <a:p>
            <a:pPr>
              <a:lnSpc>
                <a:spcPct val="120000"/>
              </a:lnSpc>
            </a:pPr>
            <a:r>
              <a:rPr lang="en-NZ" sz="2400" dirty="0" smtClean="0"/>
              <a:t>Coordination </a:t>
            </a:r>
            <a:r>
              <a:rPr lang="en-NZ" sz="2400" dirty="0"/>
              <a:t>issues among the relevant departments</a:t>
            </a:r>
          </a:p>
          <a:p>
            <a:pPr>
              <a:lnSpc>
                <a:spcPct val="120000"/>
              </a:lnSpc>
            </a:pPr>
            <a:r>
              <a:rPr lang="en-NZ" sz="2400" dirty="0"/>
              <a:t>Lacks consultation  with Pakistan’s national security</a:t>
            </a:r>
          </a:p>
          <a:p>
            <a:pPr>
              <a:lnSpc>
                <a:spcPct val="120000"/>
              </a:lnSpc>
            </a:pPr>
            <a:r>
              <a:rPr lang="en-NZ" sz="2400" dirty="0"/>
              <a:t>Lacks Consultation  with relevant stakeholders</a:t>
            </a:r>
          </a:p>
          <a:p>
            <a:pPr>
              <a:lnSpc>
                <a:spcPct val="120000"/>
              </a:lnSpc>
            </a:pPr>
            <a:r>
              <a:rPr lang="en-NZ" sz="2400" dirty="0"/>
              <a:t>Does not base on Empirical </a:t>
            </a:r>
            <a:r>
              <a:rPr lang="en-NZ" sz="2400" dirty="0" smtClean="0"/>
              <a:t>evidences</a:t>
            </a:r>
            <a:endParaRPr lang="en-NZ" sz="2400" dirty="0"/>
          </a:p>
        </p:txBody>
      </p:sp>
    </p:spTree>
    <p:extLst>
      <p:ext uri="{BB962C8B-B14F-4D97-AF65-F5344CB8AC3E}">
        <p14:creationId xmlns:p14="http://schemas.microsoft.com/office/powerpoint/2010/main" xmlns="" val="80419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8"/>
          <p:cNvSpPr>
            <a:spLocks noGrp="1" noChangeArrowheads="1"/>
          </p:cNvSpPr>
          <p:nvPr>
            <p:ph type="ctrTitle"/>
          </p:nvPr>
        </p:nvSpPr>
        <p:spPr/>
        <p:txBody>
          <a:bodyPr/>
          <a:lstStyle/>
          <a:p>
            <a:pPr algn="ctr" eaLnBrk="1" hangingPunct="1"/>
            <a:r>
              <a:rPr lang="en-US" sz="4800" smtClean="0"/>
              <a:t>Ecofeminism and Movements from North to South </a:t>
            </a:r>
          </a:p>
        </p:txBody>
      </p:sp>
    </p:spTree>
    <p:extLst>
      <p:ext uri="{BB962C8B-B14F-4D97-AF65-F5344CB8AC3E}">
        <p14:creationId xmlns:p14="http://schemas.microsoft.com/office/powerpoint/2010/main" xmlns="" val="30230603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8"/>
          <p:cNvSpPr>
            <a:spLocks noGrp="1" noChangeArrowheads="1"/>
          </p:cNvSpPr>
          <p:nvPr>
            <p:ph type="ctrTitle"/>
          </p:nvPr>
        </p:nvSpPr>
        <p:spPr/>
        <p:txBody>
          <a:bodyPr/>
          <a:lstStyle/>
          <a:p>
            <a:pPr algn="ctr" eaLnBrk="1" hangingPunct="1"/>
            <a:r>
              <a:rPr lang="en-US" sz="4800" smtClean="0"/>
              <a:t>Ecofeminism and Movements from North to South </a:t>
            </a:r>
          </a:p>
        </p:txBody>
      </p:sp>
    </p:spTree>
    <p:extLst>
      <p:ext uri="{BB962C8B-B14F-4D97-AF65-F5344CB8AC3E}">
        <p14:creationId xmlns:p14="http://schemas.microsoft.com/office/powerpoint/2010/main" xmlns="" val="1829964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4C653A04-12CC-4F12-9719-448E24D4AB90}" type="slidenum">
              <a:rPr lang="fr-FR"/>
              <a:pPr/>
              <a:t>48</a:t>
            </a:fld>
            <a:endParaRPr lang="fr-FR"/>
          </a:p>
        </p:txBody>
      </p:sp>
      <p:sp>
        <p:nvSpPr>
          <p:cNvPr id="3074" name="Rectangle 2"/>
          <p:cNvSpPr>
            <a:spLocks noGrp="1" noChangeArrowheads="1"/>
          </p:cNvSpPr>
          <p:nvPr>
            <p:ph type="title"/>
          </p:nvPr>
        </p:nvSpPr>
        <p:spPr/>
        <p:txBody>
          <a:bodyPr/>
          <a:lstStyle/>
          <a:p>
            <a:r>
              <a:rPr lang="en-GB" sz="2400" b="1" dirty="0">
                <a:latin typeface="+mn-lt"/>
              </a:rPr>
              <a:t>WHY ARE WOMEN MORE VULNERABLE </a:t>
            </a:r>
            <a:br>
              <a:rPr lang="en-GB" sz="2400" b="1" dirty="0">
                <a:latin typeface="+mn-lt"/>
              </a:rPr>
            </a:br>
            <a:r>
              <a:rPr lang="en-GB" sz="2400" b="1" dirty="0">
                <a:latin typeface="+mn-lt"/>
              </a:rPr>
              <a:t>B</a:t>
            </a:r>
            <a:r>
              <a:rPr lang="fr-FR" sz="2400" b="1" dirty="0" err="1">
                <a:latin typeface="+mn-lt"/>
              </a:rPr>
              <a:t>iological</a:t>
            </a:r>
            <a:r>
              <a:rPr lang="fr-FR" sz="2400" b="1" dirty="0">
                <a:latin typeface="+mn-lt"/>
              </a:rPr>
              <a:t>, social and </a:t>
            </a:r>
            <a:r>
              <a:rPr lang="fr-FR" sz="2400" b="1" dirty="0" err="1">
                <a:latin typeface="+mn-lt"/>
              </a:rPr>
              <a:t>economical</a:t>
            </a:r>
            <a:r>
              <a:rPr lang="fr-FR" sz="2400" b="1" dirty="0">
                <a:latin typeface="+mn-lt"/>
              </a:rPr>
              <a:t> </a:t>
            </a:r>
            <a:r>
              <a:rPr lang="fr-FR" sz="2400" b="1" dirty="0" err="1">
                <a:latin typeface="+mn-lt"/>
              </a:rPr>
              <a:t>differences</a:t>
            </a:r>
            <a:r>
              <a:rPr lang="fr-FR" sz="4000" b="1" dirty="0">
                <a:latin typeface="+mn-lt"/>
              </a:rPr>
              <a:t> </a:t>
            </a:r>
          </a:p>
        </p:txBody>
      </p:sp>
      <p:sp>
        <p:nvSpPr>
          <p:cNvPr id="3075" name="Rectangle 3"/>
          <p:cNvSpPr>
            <a:spLocks noGrp="1" noChangeArrowheads="1"/>
          </p:cNvSpPr>
          <p:nvPr>
            <p:ph type="body" idx="1"/>
          </p:nvPr>
        </p:nvSpPr>
        <p:spPr/>
        <p:txBody>
          <a:bodyPr>
            <a:normAutofit fontScale="92500"/>
          </a:bodyPr>
          <a:lstStyle/>
          <a:p>
            <a:pPr marL="609600" indent="-609600">
              <a:lnSpc>
                <a:spcPct val="90000"/>
              </a:lnSpc>
              <a:buFontTx/>
              <a:buAutoNum type="arabicPeriod"/>
            </a:pPr>
            <a:r>
              <a:rPr lang="en-GB" dirty="0">
                <a:effectLst>
                  <a:outerShdw blurRad="38100" dist="38100" dir="2700000" algn="tl">
                    <a:srgbClr val="FFFFFF"/>
                  </a:outerShdw>
                </a:effectLst>
              </a:rPr>
              <a:t>Women have less access to resources</a:t>
            </a:r>
            <a:endParaRPr lang="en-GB" dirty="0"/>
          </a:p>
          <a:p>
            <a:pPr marL="609600" indent="-609600">
              <a:lnSpc>
                <a:spcPct val="90000"/>
              </a:lnSpc>
              <a:buFontTx/>
              <a:buAutoNum type="arabicPeriod" startAt="2"/>
            </a:pPr>
            <a:r>
              <a:rPr lang="en-GB" dirty="0" smtClean="0">
                <a:effectLst>
                  <a:outerShdw blurRad="38100" dist="38100" dir="2700000" algn="tl">
                    <a:srgbClr val="FFFFFF"/>
                  </a:outerShdw>
                </a:effectLst>
              </a:rPr>
              <a:t>Women </a:t>
            </a:r>
            <a:r>
              <a:rPr lang="en-GB" dirty="0">
                <a:effectLst>
                  <a:outerShdw blurRad="38100" dist="38100" dir="2700000" algn="tl">
                    <a:srgbClr val="FFFFFF"/>
                  </a:outerShdw>
                </a:effectLst>
              </a:rPr>
              <a:t>are victims of the gendered division of labour</a:t>
            </a:r>
            <a:r>
              <a:rPr lang="en-GB" dirty="0"/>
              <a:t>   </a:t>
            </a:r>
          </a:p>
          <a:p>
            <a:pPr marL="609600" indent="-609600">
              <a:lnSpc>
                <a:spcPct val="90000"/>
              </a:lnSpc>
              <a:buFont typeface="Wingdings" panose="05000000000000000000" pitchFamily="2" charset="2"/>
              <a:buAutoNum type="arabicPeriod" startAt="3"/>
            </a:pPr>
            <a:r>
              <a:rPr lang="en-GB" dirty="0" smtClean="0">
                <a:effectLst>
                  <a:outerShdw blurRad="38100" dist="38100" dir="2700000" algn="tl">
                    <a:srgbClr val="FFFFFF"/>
                  </a:outerShdw>
                </a:effectLst>
              </a:rPr>
              <a:t>Women </a:t>
            </a:r>
            <a:r>
              <a:rPr lang="en-GB" dirty="0">
                <a:effectLst>
                  <a:outerShdw blurRad="38100" dist="38100" dir="2700000" algn="tl">
                    <a:srgbClr val="FFFFFF"/>
                  </a:outerShdw>
                </a:effectLst>
              </a:rPr>
              <a:t>are primarily responsible for domestic duties, are </a:t>
            </a:r>
            <a:r>
              <a:rPr lang="en-GB" dirty="0" smtClean="0">
                <a:effectLst>
                  <a:outerShdw blurRad="38100" dist="38100" dir="2700000" algn="tl">
                    <a:srgbClr val="FFFFFF"/>
                  </a:outerShdw>
                </a:effectLst>
              </a:rPr>
              <a:t>caregivers</a:t>
            </a:r>
          </a:p>
          <a:p>
            <a:pPr marL="609600" indent="-609600">
              <a:buFont typeface="Wingdings" panose="05000000000000000000" pitchFamily="2" charset="2"/>
              <a:buAutoNum type="arabicPeriod" startAt="3"/>
            </a:pPr>
            <a:r>
              <a:rPr lang="en-GB" dirty="0" smtClean="0">
                <a:effectLst>
                  <a:outerShdw blurRad="38100" dist="38100" dir="2700000" algn="tl">
                    <a:srgbClr val="FFFFFF"/>
                  </a:outerShdw>
                </a:effectLst>
              </a:rPr>
              <a:t>Early </a:t>
            </a:r>
            <a:r>
              <a:rPr lang="en-GB" dirty="0">
                <a:effectLst>
                  <a:outerShdw blurRad="38100" dist="38100" dir="2700000" algn="tl">
                    <a:srgbClr val="FFFFFF"/>
                  </a:outerShdw>
                </a:effectLst>
              </a:rPr>
              <a:t>warning systems are </a:t>
            </a:r>
            <a:r>
              <a:rPr lang="fr-FR" dirty="0" err="1" smtClean="0">
                <a:effectLst>
                  <a:outerShdw blurRad="38100" dist="38100" dir="2700000" algn="tl">
                    <a:srgbClr val="FFFFFF"/>
                  </a:outerShdw>
                </a:effectLst>
              </a:rPr>
              <a:t>orientated</a:t>
            </a:r>
            <a:r>
              <a:rPr lang="fr-FR" dirty="0" smtClean="0">
                <a:effectLst>
                  <a:outerShdw blurRad="38100" dist="38100" dir="2700000" algn="tl">
                    <a:srgbClr val="FFFFFF"/>
                  </a:outerShdw>
                </a:effectLst>
              </a:rPr>
              <a:t> </a:t>
            </a:r>
            <a:r>
              <a:rPr lang="fr-FR" dirty="0" err="1" smtClean="0">
                <a:effectLst>
                  <a:outerShdw blurRad="38100" dist="38100" dir="2700000" algn="tl">
                    <a:srgbClr val="FFFFFF"/>
                  </a:outerShdw>
                </a:effectLst>
              </a:rPr>
              <a:t>towards</a:t>
            </a:r>
            <a:r>
              <a:rPr lang="fr-FR" dirty="0" smtClean="0">
                <a:effectLst>
                  <a:outerShdw blurRad="38100" dist="38100" dir="2700000" algn="tl">
                    <a:srgbClr val="FFFFFF"/>
                  </a:outerShdw>
                </a:effectLst>
              </a:rPr>
              <a:t> males</a:t>
            </a:r>
          </a:p>
          <a:p>
            <a:pPr marL="609600" indent="-609600">
              <a:buFont typeface="Wingdings" panose="05000000000000000000" pitchFamily="2" charset="2"/>
              <a:buAutoNum type="arabicPeriod" startAt="3"/>
            </a:pPr>
            <a:r>
              <a:rPr lang="fr-FR" dirty="0" err="1" smtClean="0"/>
              <a:t>After</a:t>
            </a:r>
            <a:r>
              <a:rPr lang="fr-FR" dirty="0" smtClean="0"/>
              <a:t> </a:t>
            </a:r>
            <a:r>
              <a:rPr lang="fr-FR" dirty="0"/>
              <a:t>a </a:t>
            </a:r>
            <a:r>
              <a:rPr lang="fr-FR" dirty="0" err="1"/>
              <a:t>natural</a:t>
            </a:r>
            <a:r>
              <a:rPr lang="fr-FR" dirty="0"/>
              <a:t> </a:t>
            </a:r>
            <a:r>
              <a:rPr lang="fr-FR" dirty="0" err="1"/>
              <a:t>disaster</a:t>
            </a:r>
            <a:r>
              <a:rPr lang="fr-FR" dirty="0"/>
              <a:t>, </a:t>
            </a:r>
            <a:r>
              <a:rPr lang="fr-FR" dirty="0" err="1">
                <a:effectLst>
                  <a:outerShdw blurRad="38100" dist="38100" dir="2700000" algn="tl">
                    <a:srgbClr val="FFFFFF"/>
                  </a:outerShdw>
                </a:effectLst>
              </a:rPr>
              <a:t>women</a:t>
            </a:r>
            <a:r>
              <a:rPr lang="fr-FR" dirty="0">
                <a:effectLst>
                  <a:outerShdw blurRad="38100" dist="38100" dir="2700000" algn="tl">
                    <a:srgbClr val="FFFFFF"/>
                  </a:outerShdw>
                </a:effectLst>
              </a:rPr>
              <a:t> are more </a:t>
            </a:r>
            <a:r>
              <a:rPr lang="fr-FR" dirty="0" err="1">
                <a:effectLst>
                  <a:outerShdw blurRad="38100" dist="38100" dir="2700000" algn="tl">
                    <a:srgbClr val="FFFFFF"/>
                  </a:outerShdw>
                </a:effectLst>
              </a:rPr>
              <a:t>likely</a:t>
            </a:r>
            <a:r>
              <a:rPr lang="fr-FR" dirty="0">
                <a:effectLst>
                  <a:outerShdw blurRad="38100" dist="38100" dir="2700000" algn="tl">
                    <a:srgbClr val="FFFFFF"/>
                  </a:outerShdw>
                </a:effectLst>
              </a:rPr>
              <a:t> to </a:t>
            </a:r>
            <a:r>
              <a:rPr lang="fr-FR" dirty="0" err="1">
                <a:effectLst>
                  <a:outerShdw blurRad="38100" dist="38100" dir="2700000" algn="tl">
                    <a:srgbClr val="FFFFFF"/>
                  </a:outerShdw>
                </a:effectLst>
              </a:rPr>
              <a:t>become</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victims</a:t>
            </a:r>
            <a:r>
              <a:rPr lang="fr-FR" dirty="0">
                <a:effectLst>
                  <a:outerShdw blurRad="38100" dist="38100" dir="2700000" algn="tl">
                    <a:srgbClr val="FFFFFF"/>
                  </a:outerShdw>
                </a:effectLst>
              </a:rPr>
              <a:t> of </a:t>
            </a:r>
            <a:r>
              <a:rPr lang="fr-FR" dirty="0" err="1">
                <a:effectLst>
                  <a:outerShdw blurRad="38100" dist="38100" dir="2700000" algn="tl">
                    <a:srgbClr val="FFFFFF"/>
                  </a:outerShdw>
                </a:effectLst>
              </a:rPr>
              <a:t>domestic</a:t>
            </a:r>
            <a:r>
              <a:rPr lang="fr-FR" dirty="0">
                <a:effectLst>
                  <a:outerShdw blurRad="38100" dist="38100" dir="2700000" algn="tl">
                    <a:srgbClr val="FFFFFF"/>
                  </a:outerShdw>
                </a:effectLst>
              </a:rPr>
              <a:t> and </a:t>
            </a:r>
            <a:r>
              <a:rPr lang="fr-FR" dirty="0" err="1">
                <a:effectLst>
                  <a:outerShdw blurRad="38100" dist="38100" dir="2700000" algn="tl">
                    <a:srgbClr val="FFFFFF"/>
                  </a:outerShdw>
                </a:effectLst>
              </a:rPr>
              <a:t>sexual</a:t>
            </a:r>
            <a:r>
              <a:rPr lang="fr-FR" dirty="0">
                <a:effectLst>
                  <a:outerShdw blurRad="38100" dist="38100" dir="2700000" algn="tl">
                    <a:srgbClr val="FFFFFF"/>
                  </a:outerShdw>
                </a:effectLst>
              </a:rPr>
              <a:t> </a:t>
            </a:r>
            <a:r>
              <a:rPr lang="fr-FR" dirty="0" smtClean="0">
                <a:effectLst>
                  <a:outerShdw blurRad="38100" dist="38100" dir="2700000" algn="tl">
                    <a:srgbClr val="FFFFFF"/>
                  </a:outerShdw>
                </a:effectLst>
              </a:rPr>
              <a:t>violence</a:t>
            </a:r>
          </a:p>
          <a:p>
            <a:pPr marL="609600" indent="-609600">
              <a:buFont typeface="Wingdings" panose="05000000000000000000" pitchFamily="2" charset="2"/>
              <a:buAutoNum type="arabicPeriod" startAt="3"/>
            </a:pPr>
            <a:r>
              <a:rPr lang="fr-FR" dirty="0" smtClean="0">
                <a:effectLst>
                  <a:outerShdw blurRad="38100" dist="38100" dir="2700000" algn="tl">
                    <a:srgbClr val="FFFFFF"/>
                  </a:outerShdw>
                </a:effectLst>
              </a:rPr>
              <a:t>Migration </a:t>
            </a:r>
            <a:r>
              <a:rPr lang="fr-FR" dirty="0">
                <a:effectLst>
                  <a:outerShdw blurRad="38100" dist="38100" dir="2700000" algn="tl">
                    <a:srgbClr val="FFFFFF"/>
                  </a:outerShdw>
                </a:effectLst>
              </a:rPr>
              <a:t>due to </a:t>
            </a:r>
            <a:r>
              <a:rPr lang="fr-FR" dirty="0" err="1">
                <a:effectLst>
                  <a:outerShdw blurRad="38100" dist="38100" dir="2700000" algn="tl">
                    <a:srgbClr val="FFFFFF"/>
                  </a:outerShdw>
                </a:effectLst>
              </a:rPr>
              <a:t>climate</a:t>
            </a:r>
            <a:r>
              <a:rPr lang="fr-FR" dirty="0">
                <a:effectLst>
                  <a:outerShdw blurRad="38100" dist="38100" dir="2700000" algn="tl">
                    <a:srgbClr val="FFFFFF"/>
                  </a:outerShdw>
                </a:effectLst>
              </a:rPr>
              <a:t> change </a:t>
            </a:r>
            <a:r>
              <a:rPr lang="fr-FR" dirty="0" err="1">
                <a:effectLst>
                  <a:outerShdw blurRad="38100" dist="38100" dir="2700000" algn="tl">
                    <a:srgbClr val="FFFFFF"/>
                  </a:outerShdw>
                </a:effectLst>
              </a:rPr>
              <a:t>will</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leave</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women</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behind</a:t>
            </a:r>
            <a:endParaRPr lang="fr-FR" dirty="0"/>
          </a:p>
        </p:txBody>
      </p:sp>
      <p:sp>
        <p:nvSpPr>
          <p:cNvPr id="3083" name="Text Box 11"/>
          <p:cNvSpPr txBox="1">
            <a:spLocks noChangeArrowheads="1"/>
          </p:cNvSpPr>
          <p:nvPr/>
        </p:nvSpPr>
        <p:spPr bwMode="auto">
          <a:xfrm>
            <a:off x="4356100" y="6092825"/>
            <a:ext cx="467995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sz="1200" i="1">
              <a:solidFill>
                <a:srgbClr val="0033CC"/>
              </a:solidFill>
            </a:endParaRPr>
          </a:p>
        </p:txBody>
      </p:sp>
    </p:spTree>
    <p:extLst>
      <p:ext uri="{BB962C8B-B14F-4D97-AF65-F5344CB8AC3E}">
        <p14:creationId xmlns:p14="http://schemas.microsoft.com/office/powerpoint/2010/main" xmlns="" val="32764442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FOREST MANAGEMENT IN PAKISTAN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After independence-</a:t>
            </a:r>
            <a:r>
              <a:rPr lang="en-US" i="1" dirty="0"/>
              <a:t> Forest Act </a:t>
            </a:r>
            <a:r>
              <a:rPr lang="en-US" i="1" dirty="0" smtClean="0"/>
              <a:t>1927</a:t>
            </a:r>
          </a:p>
          <a:p>
            <a:r>
              <a:rPr lang="en-US" dirty="0"/>
              <a:t>Forestry Policy Resolution of </a:t>
            </a:r>
            <a:r>
              <a:rPr lang="en-US" dirty="0" smtClean="0"/>
              <a:t>1955</a:t>
            </a:r>
          </a:p>
          <a:p>
            <a:r>
              <a:rPr lang="en-US" dirty="0"/>
              <a:t>1962 Policy Directive on </a:t>
            </a:r>
            <a:r>
              <a:rPr lang="en-US" dirty="0" smtClean="0"/>
              <a:t>Forestry, Watershed </a:t>
            </a:r>
            <a:r>
              <a:rPr lang="en-US" dirty="0"/>
              <a:t>Management, </a:t>
            </a:r>
            <a:r>
              <a:rPr lang="en-US" dirty="0" smtClean="0"/>
              <a:t>Range Management </a:t>
            </a:r>
            <a:r>
              <a:rPr lang="en-US" dirty="0"/>
              <a:t>and Soil </a:t>
            </a:r>
            <a:r>
              <a:rPr lang="en-US" dirty="0" smtClean="0"/>
              <a:t>Conservation</a:t>
            </a:r>
          </a:p>
          <a:p>
            <a:r>
              <a:rPr lang="en-US" dirty="0"/>
              <a:t>1975 Decision of the Council of Common </a:t>
            </a:r>
            <a:r>
              <a:rPr lang="en-US" dirty="0" smtClean="0"/>
              <a:t>Interest</a:t>
            </a:r>
          </a:p>
          <a:p>
            <a:r>
              <a:rPr lang="en-US" dirty="0"/>
              <a:t>1980 Relevant Provision of </a:t>
            </a:r>
            <a:r>
              <a:rPr lang="en-US" dirty="0" smtClean="0"/>
              <a:t>National Agricultural </a:t>
            </a:r>
            <a:r>
              <a:rPr lang="en-US" dirty="0"/>
              <a:t>Policy</a:t>
            </a:r>
            <a:br>
              <a:rPr lang="en-US" dirty="0"/>
            </a:br>
            <a:r>
              <a:rPr lang="en-US" dirty="0"/>
              <a:t>1988 Recommendations of the National Commission on Agriculture</a:t>
            </a:r>
            <a:br>
              <a:rPr lang="en-US" dirty="0"/>
            </a:br>
            <a:r>
              <a:rPr lang="en-US" dirty="0"/>
              <a:t>Forestry Sector Master Plan (1992</a:t>
            </a:r>
            <a:r>
              <a:rPr lang="en-US" dirty="0" smtClean="0"/>
              <a:t>)</a:t>
            </a:r>
          </a:p>
          <a:p>
            <a:r>
              <a:rPr lang="en-US" dirty="0"/>
              <a:t>National Conservation Strategy (1992</a:t>
            </a:r>
            <a:r>
              <a:rPr lang="en-US" dirty="0" smtClean="0"/>
              <a:t>)</a:t>
            </a:r>
          </a:p>
          <a:p>
            <a:r>
              <a:rPr lang="en-US" dirty="0"/>
              <a:t>1993 Policy Banning the </a:t>
            </a:r>
            <a:r>
              <a:rPr lang="en-US" dirty="0" smtClean="0"/>
              <a:t>Commercial Felling </a:t>
            </a:r>
            <a:r>
              <a:rPr lang="en-US" dirty="0"/>
              <a:t>of Trees</a:t>
            </a:r>
            <a:br>
              <a:rPr lang="en-US" dirty="0"/>
            </a:br>
            <a:r>
              <a:rPr lang="en-US" dirty="0"/>
              <a:t>National Forest Policy (2002)</a:t>
            </a:r>
            <a:endParaRPr lang="en-US" dirty="0" smtClean="0"/>
          </a:p>
          <a:p>
            <a:endParaRPr lang="en-US" dirty="0" smtClean="0"/>
          </a:p>
        </p:txBody>
      </p:sp>
    </p:spTree>
    <p:extLst>
      <p:ext uri="{BB962C8B-B14F-4D97-AF65-F5344CB8AC3E}">
        <p14:creationId xmlns:p14="http://schemas.microsoft.com/office/powerpoint/2010/main" xmlns="" val="25413598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Case Studies</a:t>
            </a:r>
          </a:p>
          <a:p>
            <a:r>
              <a:rPr lang="en-US" dirty="0" smtClean="0"/>
              <a:t>Energy</a:t>
            </a:r>
            <a:endParaRPr lang="en-US" dirty="0" smtClean="0"/>
          </a:p>
          <a:p>
            <a:r>
              <a:rPr lang="en-US" dirty="0" smtClean="0"/>
              <a:t>Water</a:t>
            </a:r>
          </a:p>
          <a:p>
            <a:r>
              <a:rPr lang="en-US" dirty="0" smtClean="0"/>
              <a:t>Agriculture</a:t>
            </a:r>
          </a:p>
          <a:p>
            <a:endParaRPr lang="en-US" dirty="0" smtClean="0"/>
          </a:p>
        </p:txBody>
      </p:sp>
    </p:spTree>
    <p:extLst>
      <p:ext uri="{BB962C8B-B14F-4D97-AF65-F5344CB8AC3E}">
        <p14:creationId xmlns:p14="http://schemas.microsoft.com/office/powerpoint/2010/main" xmlns="" val="25586714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normAutofit fontScale="85000" lnSpcReduction="20000"/>
          </a:bodyPr>
          <a:lstStyle/>
          <a:p>
            <a:pPr lvl="1" indent="-342900">
              <a:spcBef>
                <a:spcPts val="0"/>
              </a:spcBef>
              <a:buFont typeface="+mj-lt"/>
              <a:buAutoNum type="arabicPeriod"/>
            </a:pPr>
            <a:r>
              <a:rPr lang="en-US" dirty="0" smtClean="0"/>
              <a:t>Students </a:t>
            </a:r>
            <a:r>
              <a:rPr lang="en-US" dirty="0"/>
              <a:t>will understand natural resource planning as a process with recognizable phases.</a:t>
            </a:r>
          </a:p>
          <a:p>
            <a:pPr lvl="1" indent="-342900">
              <a:spcBef>
                <a:spcPts val="0"/>
              </a:spcBef>
              <a:buFont typeface="+mj-lt"/>
              <a:buAutoNum type="arabicPeriod"/>
            </a:pPr>
            <a:endParaRPr lang="en-US" dirty="0"/>
          </a:p>
          <a:p>
            <a:pPr lvl="1" indent="-342900">
              <a:spcBef>
                <a:spcPts val="0"/>
              </a:spcBef>
              <a:buFont typeface="+mj-lt"/>
              <a:buAutoNum type="arabicPeriod"/>
            </a:pPr>
            <a:r>
              <a:rPr lang="en-US" dirty="0" smtClean="0"/>
              <a:t>Students </a:t>
            </a:r>
            <a:r>
              <a:rPr lang="en-US" dirty="0"/>
              <a:t>will effectively consider the multiple dimensions (physical, biological, social, and institutional) of natural resources management.</a:t>
            </a:r>
          </a:p>
          <a:p>
            <a:pPr lvl="1" indent="-342900">
              <a:spcBef>
                <a:spcPts val="0"/>
              </a:spcBef>
              <a:buFont typeface="+mj-lt"/>
              <a:buAutoNum type="arabicPeriod"/>
            </a:pPr>
            <a:endParaRPr lang="en-US" dirty="0"/>
          </a:p>
          <a:p>
            <a:pPr lvl="1" indent="-342900">
              <a:spcBef>
                <a:spcPts val="0"/>
              </a:spcBef>
              <a:buFont typeface="+mj-lt"/>
              <a:buAutoNum type="arabicPeriod"/>
            </a:pPr>
            <a:r>
              <a:rPr lang="en-US" dirty="0" smtClean="0"/>
              <a:t>Students </a:t>
            </a:r>
            <a:r>
              <a:rPr lang="en-US" dirty="0"/>
              <a:t>will learn to analyze a resource management problem, suggest explicit alternative management approaches, and identify potential consequences of those approaches.</a:t>
            </a:r>
          </a:p>
          <a:p>
            <a:pPr lvl="1" indent="-342900">
              <a:spcBef>
                <a:spcPts val="0"/>
              </a:spcBef>
              <a:buFont typeface="+mj-lt"/>
              <a:buAutoNum type="arabicPeriod"/>
            </a:pPr>
            <a:endParaRPr lang="en-US" dirty="0"/>
          </a:p>
          <a:p>
            <a:pPr lvl="1" indent="-342900">
              <a:spcBef>
                <a:spcPts val="0"/>
              </a:spcBef>
              <a:buFont typeface="+mj-lt"/>
              <a:buAutoNum type="arabicPeriod"/>
            </a:pPr>
            <a:r>
              <a:rPr lang="en-US" dirty="0" smtClean="0"/>
              <a:t>Students </a:t>
            </a:r>
            <a:r>
              <a:rPr lang="en-US" dirty="0"/>
              <a:t>will become familiar with current issues in natural resources management.</a:t>
            </a:r>
          </a:p>
          <a:p>
            <a:pPr lvl="1" indent="-342900">
              <a:spcBef>
                <a:spcPts val="0"/>
              </a:spcBef>
              <a:buFont typeface="+mj-lt"/>
              <a:buAutoNum type="arabicPeriod"/>
            </a:pPr>
            <a:endParaRPr lang="en-US" dirty="0"/>
          </a:p>
          <a:p>
            <a:pPr lvl="1" indent="-342900">
              <a:spcBef>
                <a:spcPts val="0"/>
              </a:spcBef>
              <a:buFont typeface="+mj-lt"/>
              <a:buAutoNum type="arabicPeriod"/>
            </a:pPr>
            <a:r>
              <a:rPr lang="en-US" dirty="0" smtClean="0"/>
              <a:t>Students </a:t>
            </a:r>
            <a:r>
              <a:rPr lang="en-US" dirty="0"/>
              <a:t>will develop their written and oral communications skills.</a:t>
            </a:r>
          </a:p>
          <a:p>
            <a:pPr lvl="1" indent="-342900">
              <a:spcBef>
                <a:spcPts val="0"/>
              </a:spcBef>
              <a:buFont typeface="+mj-lt"/>
              <a:buAutoNum type="arabicPeriod"/>
            </a:pPr>
            <a:endParaRPr lang="en-US" dirty="0"/>
          </a:p>
          <a:p>
            <a:pPr lvl="1" indent="-342900">
              <a:spcBef>
                <a:spcPts val="0"/>
              </a:spcBef>
              <a:buFont typeface="+mj-lt"/>
              <a:buAutoNum type="arabicPeriod"/>
            </a:pPr>
            <a:r>
              <a:rPr lang="en-US" smtClean="0"/>
              <a:t>Students </a:t>
            </a:r>
            <a:r>
              <a:rPr lang="en-US" dirty="0"/>
              <a:t>will develop their abilities to analyze natural resource management policies</a:t>
            </a:r>
          </a:p>
          <a:p>
            <a:endParaRPr lang="en-US" dirty="0"/>
          </a:p>
        </p:txBody>
      </p:sp>
    </p:spTree>
    <p:extLst>
      <p:ext uri="{BB962C8B-B14F-4D97-AF65-F5344CB8AC3E}">
        <p14:creationId xmlns:p14="http://schemas.microsoft.com/office/powerpoint/2010/main" xmlns="" val="204372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TotalTime>
  <Words>2817</Words>
  <Application>Microsoft Office PowerPoint</Application>
  <PresentationFormat>On-screen Show (4:3)</PresentationFormat>
  <Paragraphs>290</Paragraphs>
  <Slides>51</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Bitmap Image</vt:lpstr>
      <vt:lpstr>Lecture 32 NATURAL RESOURCE PLANNING AND MANAGEMENT</vt:lpstr>
      <vt:lpstr>Why Environment Matter?</vt:lpstr>
      <vt:lpstr>Environment and Development</vt:lpstr>
      <vt:lpstr>Sustainability</vt:lpstr>
      <vt:lpstr>Environmental Degradation</vt:lpstr>
      <vt:lpstr>Dependence on Natural Resources</vt:lpstr>
      <vt:lpstr>Limiting Factors</vt:lpstr>
      <vt:lpstr>Basic Definitions</vt:lpstr>
      <vt:lpstr>Slide 9</vt:lpstr>
      <vt:lpstr>Slide 10</vt:lpstr>
      <vt:lpstr>Need for Management of Natural Resources</vt:lpstr>
      <vt:lpstr>Definition of planning</vt:lpstr>
      <vt:lpstr>Definition of management</vt:lpstr>
      <vt:lpstr>How to achieve sustainable development?</vt:lpstr>
      <vt:lpstr>How to achieve sustainable development?</vt:lpstr>
      <vt:lpstr>Challenges for planners and managers</vt:lpstr>
      <vt:lpstr>Planning Models</vt:lpstr>
      <vt:lpstr>Planning Models</vt:lpstr>
      <vt:lpstr>Challenges</vt:lpstr>
      <vt:lpstr>Aims</vt:lpstr>
      <vt:lpstr>Why/How NRM has changed</vt:lpstr>
      <vt:lpstr>‘New Technologies of Governance’</vt:lpstr>
      <vt:lpstr>Resource Security</vt:lpstr>
      <vt:lpstr>Problem Solving and Decision Making</vt:lpstr>
      <vt:lpstr>The Decision-Making Model</vt:lpstr>
      <vt:lpstr>Decision-Making Styles</vt:lpstr>
      <vt:lpstr>Sustainable Rural Livelihoods (SRL) framework</vt:lpstr>
      <vt:lpstr>Elements of a Sustainable Rural Livelihoods framework</vt:lpstr>
      <vt:lpstr>PSR Framework</vt:lpstr>
      <vt:lpstr>The DPSIR Framework</vt:lpstr>
      <vt:lpstr>Community Based Natural Resource Management (CBNRM)</vt:lpstr>
      <vt:lpstr>CBNRM for poverty reduction, resource conservation, and good governance</vt:lpstr>
      <vt:lpstr>  Coupled Human and Natural Systems (CHANS) </vt:lpstr>
      <vt:lpstr>Value of Nature</vt:lpstr>
      <vt:lpstr>Drivers of Today’s Challenges</vt:lpstr>
      <vt:lpstr>Payments for Ecosystem Services</vt:lpstr>
      <vt:lpstr>Why ‘Payments’ for Ecosystem Services?</vt:lpstr>
      <vt:lpstr>Land Use Planning</vt:lpstr>
      <vt:lpstr>Climate Change Background</vt:lpstr>
      <vt:lpstr>Climate Change: Some Definitions</vt:lpstr>
      <vt:lpstr>Slide 41</vt:lpstr>
      <vt:lpstr>Policy Evaluation</vt:lpstr>
      <vt:lpstr>Criteria for Policy Evaluation</vt:lpstr>
      <vt:lpstr>National Climate Change Policy-Pakistan Analysis</vt:lpstr>
      <vt:lpstr> Analysis of National Climate Change Policy of Pakistan of the study </vt:lpstr>
      <vt:lpstr>Ecofeminism and Movements from North to South </vt:lpstr>
      <vt:lpstr>Ecofeminism and Movements from North to South </vt:lpstr>
      <vt:lpstr>WHY ARE WOMEN MORE VULNERABLE  Biological, social and economical differences </vt:lpstr>
      <vt:lpstr>FOREST MANAGEMENT IN PAKISTAN</vt:lpstr>
      <vt:lpstr>Slide 50</vt:lpstr>
      <vt:lpstr>Outcomes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10</cp:revision>
  <dcterms:created xsi:type="dcterms:W3CDTF">2014-07-19T01:04:49Z</dcterms:created>
  <dcterms:modified xsi:type="dcterms:W3CDTF">2014-07-19T07:44:16Z</dcterms:modified>
</cp:coreProperties>
</file>