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57" r:id="rId2"/>
    <p:sldId id="258" r:id="rId3"/>
    <p:sldId id="287" r:id="rId4"/>
    <p:sldId id="288" r:id="rId5"/>
    <p:sldId id="289" r:id="rId6"/>
    <p:sldId id="291" r:id="rId7"/>
    <p:sldId id="292" r:id="rId8"/>
    <p:sldId id="293" r:id="rId9"/>
    <p:sldId id="294" r:id="rId10"/>
    <p:sldId id="295" r:id="rId11"/>
    <p:sldId id="296" r:id="rId12"/>
    <p:sldId id="297" r:id="rId13"/>
    <p:sldId id="298" r:id="rId14"/>
    <p:sldId id="299" r:id="rId15"/>
    <p:sldId id="300" r:id="rId16"/>
    <p:sldId id="301" r:id="rId17"/>
    <p:sldId id="302" r:id="rId18"/>
    <p:sldId id="303" r:id="rId19"/>
    <p:sldId id="304" r:id="rId20"/>
    <p:sldId id="305" r:id="rId21"/>
    <p:sldId id="306" r:id="rId22"/>
    <p:sldId id="307" r:id="rId23"/>
    <p:sldId id="308" r:id="rId24"/>
    <p:sldId id="260" r:id="rId25"/>
    <p:sldId id="261" r:id="rId26"/>
    <p:sldId id="262" r:id="rId27"/>
    <p:sldId id="263" r:id="rId28"/>
    <p:sldId id="264" r:id="rId29"/>
    <p:sldId id="265" r:id="rId30"/>
    <p:sldId id="266" r:id="rId31"/>
    <p:sldId id="267" r:id="rId32"/>
    <p:sldId id="268" r:id="rId33"/>
    <p:sldId id="269" r:id="rId34"/>
    <p:sldId id="270" r:id="rId35"/>
    <p:sldId id="271" r:id="rId36"/>
    <p:sldId id="272" r:id="rId37"/>
    <p:sldId id="273" r:id="rId38"/>
    <p:sldId id="281" r:id="rId39"/>
    <p:sldId id="282" r:id="rId40"/>
    <p:sldId id="283" r:id="rId41"/>
    <p:sldId id="284" r:id="rId42"/>
    <p:sldId id="285" r:id="rId43"/>
    <p:sldId id="286"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135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DB70E1-E5AC-4832-B238-D7874C1C2F22}" type="datetimeFigureOut">
              <a:rPr lang="en-US" smtClean="0"/>
              <a:pPr/>
              <a:t>7/19/2014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3B2A5C-19DA-4BF8-AC28-746856AEDB57}" type="slidenum">
              <a:rPr lang="en-US" smtClean="0"/>
              <a:pPr/>
              <a:t>‹#›</a:t>
            </a:fld>
            <a:endParaRPr lang="en-US"/>
          </a:p>
        </p:txBody>
      </p:sp>
    </p:spTree>
    <p:extLst>
      <p:ext uri="{BB962C8B-B14F-4D97-AF65-F5344CB8AC3E}">
        <p14:creationId xmlns:p14="http://schemas.microsoft.com/office/powerpoint/2010/main" xmlns="" val="3446099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bwMode="auto">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B61436B-2570-4BD1-B243-1CE2B0AFE13B}" type="slidenum">
              <a:rPr lang="en-US"/>
              <a:pPr eaLnBrk="1" hangingPunct="1"/>
              <a:t>24</a:t>
            </a:fld>
            <a:endParaRPr lang="en-US" dirty="0"/>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2052211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bwMode="auto">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20B525A-6E17-4828-94DC-EA99470134A4}" type="slidenum">
              <a:rPr lang="en-US"/>
              <a:pPr eaLnBrk="1" hangingPunct="1"/>
              <a:t>30</a:t>
            </a:fld>
            <a:endParaRPr lang="en-US" dirty="0"/>
          </a:p>
        </p:txBody>
      </p:sp>
      <p:sp>
        <p:nvSpPr>
          <p:cNvPr id="307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072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1148674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898525" eaLnBrk="0" hangingPunct="0">
              <a:defRPr>
                <a:solidFill>
                  <a:schemeClr val="tx1"/>
                </a:solidFill>
                <a:latin typeface="Calibri" panose="020F0502020204030204" pitchFamily="34" charset="0"/>
                <a:cs typeface="Arial" panose="020B0604020202020204" pitchFamily="34" charset="0"/>
              </a:defRPr>
            </a:lvl1pPr>
            <a:lvl2pPr marL="742950" indent="-285750" defTabSz="898525" eaLnBrk="0" hangingPunct="0">
              <a:defRPr>
                <a:solidFill>
                  <a:schemeClr val="tx1"/>
                </a:solidFill>
                <a:latin typeface="Calibri" panose="020F0502020204030204" pitchFamily="34" charset="0"/>
                <a:cs typeface="Arial" panose="020B0604020202020204" pitchFamily="34" charset="0"/>
              </a:defRPr>
            </a:lvl2pPr>
            <a:lvl3pPr marL="1143000" indent="-228600" defTabSz="898525" eaLnBrk="0" hangingPunct="0">
              <a:defRPr>
                <a:solidFill>
                  <a:schemeClr val="tx1"/>
                </a:solidFill>
                <a:latin typeface="Calibri" panose="020F0502020204030204" pitchFamily="34" charset="0"/>
                <a:cs typeface="Arial" panose="020B0604020202020204" pitchFamily="34" charset="0"/>
              </a:defRPr>
            </a:lvl3pPr>
            <a:lvl4pPr marL="1600200" indent="-228600" defTabSz="898525" eaLnBrk="0" hangingPunct="0">
              <a:defRPr>
                <a:solidFill>
                  <a:schemeClr val="tx1"/>
                </a:solidFill>
                <a:latin typeface="Calibri" panose="020F0502020204030204" pitchFamily="34" charset="0"/>
                <a:cs typeface="Arial" panose="020B0604020202020204" pitchFamily="34" charset="0"/>
              </a:defRPr>
            </a:lvl4pPr>
            <a:lvl5pPr marL="2057400" indent="-228600" defTabSz="898525" eaLnBrk="0" hangingPunct="0">
              <a:defRPr>
                <a:solidFill>
                  <a:schemeClr val="tx1"/>
                </a:solidFill>
                <a:latin typeface="Calibri" panose="020F0502020204030204" pitchFamily="34" charset="0"/>
                <a:cs typeface="Arial" panose="020B0604020202020204" pitchFamily="34" charset="0"/>
              </a:defRPr>
            </a:lvl5pPr>
            <a:lvl6pPr marL="2514600" indent="-228600" defTabSz="89852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defTabSz="89852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defTabSz="89852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defTabSz="898525"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21901FA-743B-4185-AE5B-6D872A9E1E93}" type="slidenum">
              <a:rPr lang="en-US">
                <a:latin typeface="Comic Sans MS" panose="030F0702030302020204" pitchFamily="66" charset="0"/>
                <a:cs typeface="Times New Roman" panose="02020603050405020304" pitchFamily="18" charset="0"/>
              </a:rPr>
              <a:pPr eaLnBrk="1" hangingPunct="1"/>
              <a:t>31</a:t>
            </a:fld>
            <a:endParaRPr lang="en-US">
              <a:latin typeface="Comic Sans MS" panose="030F0702030302020204" pitchFamily="66" charset="0"/>
              <a:cs typeface="Times New Roman" panose="02020603050405020304" pitchFamily="18" charset="0"/>
            </a:endParaRPr>
          </a:p>
        </p:txBody>
      </p:sp>
      <p:sp>
        <p:nvSpPr>
          <p:cNvPr id="317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3611258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73084D0-CDD3-420F-AD9C-5F10D27A0C3D}" type="slidenum">
              <a:rPr lang="en-US"/>
              <a:pPr eaLnBrk="1" hangingPunct="1"/>
              <a:t>32</a:t>
            </a:fld>
            <a:endParaRPr lang="en-US" dirty="0"/>
          </a:p>
        </p:txBody>
      </p:sp>
      <p:sp>
        <p:nvSpPr>
          <p:cNvPr id="327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476086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bwMode="auto">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4CC5876-C75B-47B2-A8E6-A6794E2FE2EA}" type="slidenum">
              <a:rPr lang="en-US"/>
              <a:pPr eaLnBrk="1" hangingPunct="1"/>
              <a:t>33</a:t>
            </a:fld>
            <a:endParaRPr lang="en-US" dirty="0"/>
          </a:p>
        </p:txBody>
      </p:sp>
      <p:sp>
        <p:nvSpPr>
          <p:cNvPr id="337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6"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129227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bwMode="auto">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F36996D-9BE0-4BDC-B7DE-2F9FE1B18B79}" type="slidenum">
              <a:rPr lang="en-US"/>
              <a:pPr eaLnBrk="1" hangingPunct="1"/>
              <a:t>34</a:t>
            </a:fld>
            <a:endParaRPr lang="en-US" dirty="0"/>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79548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bwMode="auto">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2C7718E2-B252-4BD7-9871-AFDBA5CF85A8}" type="slidenum">
              <a:rPr lang="en-US"/>
              <a:pPr eaLnBrk="1" hangingPunct="1"/>
              <a:t>35</a:t>
            </a:fld>
            <a:endParaRPr lang="en-US" dirty="0"/>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Tree>
    <p:extLst>
      <p:ext uri="{BB962C8B-B14F-4D97-AF65-F5344CB8AC3E}">
        <p14:creationId xmlns:p14="http://schemas.microsoft.com/office/powerpoint/2010/main" xmlns="" val="1113076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3DA3F82-8CF6-4BA2-B7C4-1CEFF1A5F4D3}" type="slidenum">
              <a:rPr lang="en-US"/>
              <a:pPr eaLnBrk="1" hangingPunct="1"/>
              <a:t>36</a:t>
            </a:fld>
            <a:endParaRPr lang="en-US" dirty="0"/>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xmlns="" val="376501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AB68E5E-0FF6-41C0-AAB3-2F08D937D64E}" type="slidenum">
              <a:rPr lang="en-US"/>
              <a:pPr eaLnBrk="1" hangingPunct="1"/>
              <a:t>37</a:t>
            </a:fld>
            <a:endParaRPr lang="en-US" dirty="0"/>
          </a:p>
        </p:txBody>
      </p:sp>
      <p:sp>
        <p:nvSpPr>
          <p:cNvPr id="378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2"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mtClean="0"/>
          </a:p>
        </p:txBody>
      </p:sp>
    </p:spTree>
    <p:extLst>
      <p:ext uri="{BB962C8B-B14F-4D97-AF65-F5344CB8AC3E}">
        <p14:creationId xmlns:p14="http://schemas.microsoft.com/office/powerpoint/2010/main" xmlns="" val="3491246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41CD730-90E3-4172-8410-3DFD8F07205F}"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3005058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1CD730-90E3-4172-8410-3DFD8F07205F}"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1280524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1CD730-90E3-4172-8410-3DFD8F07205F}"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3939670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41CD730-90E3-4172-8410-3DFD8F07205F}"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3071440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1CD730-90E3-4172-8410-3DFD8F07205F}" type="datetimeFigureOut">
              <a:rPr lang="en-US" smtClean="0"/>
              <a:pPr/>
              <a:t>7/19/2014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25977545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41CD730-90E3-4172-8410-3DFD8F07205F}" type="datetimeFigureOut">
              <a:rPr lang="en-US" smtClean="0"/>
              <a:pPr/>
              <a:t>7/19/2014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2201743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1CD730-90E3-4172-8410-3DFD8F07205F}" type="datetimeFigureOut">
              <a:rPr lang="en-US" smtClean="0"/>
              <a:pPr/>
              <a:t>7/19/2014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1642635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1CD730-90E3-4172-8410-3DFD8F07205F}"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3567431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1CD730-90E3-4172-8410-3DFD8F07205F}" type="datetimeFigureOut">
              <a:rPr lang="en-US" smtClean="0"/>
              <a:pPr/>
              <a:t>7/19/2014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163241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1CD730-90E3-4172-8410-3DFD8F07205F}"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2106473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41CD730-90E3-4172-8410-3DFD8F07205F}" type="datetimeFigureOut">
              <a:rPr lang="en-US" smtClean="0"/>
              <a:pPr/>
              <a:t>7/19/2014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3240048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1CD730-90E3-4172-8410-3DFD8F07205F}" type="datetimeFigureOut">
              <a:rPr lang="en-US" smtClean="0"/>
              <a:pPr/>
              <a:t>7/19/2014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FF685E-CDF8-4FD0-8EE5-88615B3ED781}" type="slidenum">
              <a:rPr lang="en-US" smtClean="0"/>
              <a:pPr/>
              <a:t>‹#›</a:t>
            </a:fld>
            <a:endParaRPr lang="en-US"/>
          </a:p>
        </p:txBody>
      </p:sp>
    </p:spTree>
    <p:extLst>
      <p:ext uri="{BB962C8B-B14F-4D97-AF65-F5344CB8AC3E}">
        <p14:creationId xmlns:p14="http://schemas.microsoft.com/office/powerpoint/2010/main" xmlns="" val="7424025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3.xml"/><Relationship Id="rId1" Type="http://schemas.openxmlformats.org/officeDocument/2006/relationships/vmlDrawing" Target="../drawings/vmlDrawing1.v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smtClean="0">
                <a:latin typeface="+mn-lt"/>
                <a:ea typeface="Times New Roman"/>
                <a:cs typeface="Times New Roman"/>
                <a:sym typeface="Times New Roman"/>
              </a:rPr>
              <a:t>Lecture 31</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26399464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30</a:t>
            </a:r>
            <a:endParaRPr lang="en-US" sz="4050" b="1" dirty="0"/>
          </a:p>
        </p:txBody>
      </p:sp>
      <p:sp>
        <p:nvSpPr>
          <p:cNvPr id="3" name="Content Placeholder 2"/>
          <p:cNvSpPr>
            <a:spLocks noGrp="1"/>
          </p:cNvSpPr>
          <p:nvPr>
            <p:ph idx="1"/>
          </p:nvPr>
        </p:nvSpPr>
        <p:spPr/>
        <p:txBody>
          <a:bodyPr/>
          <a:lstStyle/>
          <a:p>
            <a:r>
              <a:rPr lang="en-US" dirty="0" smtClean="0"/>
              <a:t>Agriculture in Pakistan</a:t>
            </a:r>
            <a:endParaRPr lang="en-US" dirty="0"/>
          </a:p>
        </p:txBody>
      </p:sp>
    </p:spTree>
    <p:extLst>
      <p:ext uri="{BB962C8B-B14F-4D97-AF65-F5344CB8AC3E}">
        <p14:creationId xmlns:p14="http://schemas.microsoft.com/office/powerpoint/2010/main" xmlns="" val="29252653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Water Resource Management</a:t>
            </a:r>
            <a:endParaRPr lang="en-US" dirty="0"/>
          </a:p>
        </p:txBody>
      </p:sp>
      <p:sp>
        <p:nvSpPr>
          <p:cNvPr id="3" name="Content Placeholder 2"/>
          <p:cNvSpPr>
            <a:spLocks noGrp="1"/>
          </p:cNvSpPr>
          <p:nvPr>
            <p:ph idx="1"/>
          </p:nvPr>
        </p:nvSpPr>
        <p:spPr/>
        <p:txBody>
          <a:bodyPr>
            <a:normAutofit lnSpcReduction="10000"/>
          </a:bodyPr>
          <a:lstStyle/>
          <a:p>
            <a:pPr>
              <a:defRPr/>
            </a:pPr>
            <a:r>
              <a:rPr lang="en-US" sz="3000" dirty="0"/>
              <a:t>Water Resources Management is the integrating concept for a number of water sub-sectors </a:t>
            </a:r>
          </a:p>
          <a:p>
            <a:pPr lvl="1">
              <a:defRPr/>
            </a:pPr>
            <a:r>
              <a:rPr lang="en-US" sz="2600" dirty="0"/>
              <a:t> hydropower</a:t>
            </a:r>
          </a:p>
          <a:p>
            <a:pPr lvl="1">
              <a:defRPr/>
            </a:pPr>
            <a:r>
              <a:rPr lang="en-US" sz="2600" dirty="0"/>
              <a:t>water supply and sanitation</a:t>
            </a:r>
          </a:p>
          <a:p>
            <a:pPr lvl="1">
              <a:defRPr/>
            </a:pPr>
            <a:r>
              <a:rPr lang="en-US" sz="2600" dirty="0"/>
              <a:t> irrigation and drainage</a:t>
            </a:r>
          </a:p>
          <a:p>
            <a:pPr lvl="1">
              <a:defRPr/>
            </a:pPr>
            <a:r>
              <a:rPr lang="en-US" sz="2600" dirty="0"/>
              <a:t>environment. </a:t>
            </a:r>
          </a:p>
          <a:p>
            <a:pPr>
              <a:defRPr/>
            </a:pPr>
            <a:r>
              <a:rPr lang="en-US" sz="3000" dirty="0"/>
              <a:t>An integrated water resources perspective ensures that social, economic, environmental and technical dimensions are taken into account in the management and development of water resources.</a:t>
            </a:r>
          </a:p>
          <a:p>
            <a:endParaRPr lang="en-US" dirty="0"/>
          </a:p>
        </p:txBody>
      </p:sp>
    </p:spTree>
    <p:extLst>
      <p:ext uri="{BB962C8B-B14F-4D97-AF65-F5344CB8AC3E}">
        <p14:creationId xmlns:p14="http://schemas.microsoft.com/office/powerpoint/2010/main" xmlns="" val="41545921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a:t>Pakistan is one of the world’s most arid countries, with an average rainfall of under 240 mm a year. </a:t>
            </a:r>
            <a:endParaRPr lang="en-US" dirty="0" smtClean="0"/>
          </a:p>
          <a:p>
            <a:r>
              <a:rPr lang="en-US" dirty="0" smtClean="0"/>
              <a:t>The </a:t>
            </a:r>
            <a:r>
              <a:rPr lang="en-US" dirty="0"/>
              <a:t>population and the economy are heavily dependent on an annual influx into the Indus river system (including the Indus, Jhelum, Chenab Ravi, Beas and Sutlej rivers) of about 180 billion cubic meters of water, that emanates from the neighboring countries and is mostly derived from snow-melt in the Himalayas</a:t>
            </a:r>
          </a:p>
          <a:p>
            <a:endParaRPr lang="en-US" dirty="0"/>
          </a:p>
        </p:txBody>
      </p:sp>
    </p:spTree>
    <p:extLst>
      <p:ext uri="{BB962C8B-B14F-4D97-AF65-F5344CB8AC3E}">
        <p14:creationId xmlns:p14="http://schemas.microsoft.com/office/powerpoint/2010/main" xmlns="" val="3048409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520700" indent="-457200" algn="just">
              <a:defRPr/>
            </a:pPr>
            <a:r>
              <a:rPr lang="en-US" dirty="0"/>
              <a:t>The balance between population and available water already makes Pakistan one of the most water stressed countries of the world</a:t>
            </a:r>
          </a:p>
          <a:p>
            <a:pPr marL="520700" indent="-457200" algn="just">
              <a:defRPr/>
            </a:pPr>
            <a:r>
              <a:rPr lang="en-US" dirty="0"/>
              <a:t>with rapid population growth it will soon enter a condition of absolute water scarcity</a:t>
            </a:r>
            <a:endParaRPr lang="en-US" sz="2400" dirty="0"/>
          </a:p>
          <a:p>
            <a:endParaRPr lang="en-US" dirty="0"/>
          </a:p>
        </p:txBody>
      </p:sp>
    </p:spTree>
    <p:extLst>
      <p:ext uri="{BB962C8B-B14F-4D97-AF65-F5344CB8AC3E}">
        <p14:creationId xmlns:p14="http://schemas.microsoft.com/office/powerpoint/2010/main" xmlns="" val="30018692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Declining Per Capita Availability Of Water In Pakistan</a:t>
            </a:r>
            <a:endParaRPr lang="en-US" dirty="0"/>
          </a:p>
        </p:txBody>
      </p:sp>
      <p:sp>
        <p:nvSpPr>
          <p:cNvPr id="5" name="Rectangle 218"/>
          <p:cNvSpPr>
            <a:spLocks noGrp="1" noChangeArrowheads="1"/>
          </p:cNvSpPr>
          <p:nvPr>
            <p:ph type="sldNum" sz="quarter" idx="12"/>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4367782-46A4-4ABE-B6AC-10A55343989E}" type="slidenum">
              <a:rPr lang="en-US">
                <a:latin typeface="Calibri" panose="020F0502020204030204" pitchFamily="34" charset="0"/>
              </a:rPr>
              <a:pPr/>
              <a:t>6</a:t>
            </a:fld>
            <a:endParaRPr lang="en-US" dirty="0">
              <a:latin typeface="Calibri" panose="020F0502020204030204" pitchFamily="34" charset="0"/>
            </a:endParaRPr>
          </a:p>
        </p:txBody>
      </p:sp>
      <p:pic>
        <p:nvPicPr>
          <p:cNvPr id="12291"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l="30296" t="18166" r="22211" b="25087"/>
          <a:stretch>
            <a:fillRect/>
          </a:stretch>
        </p:blipFill>
        <p:spPr bwMode="auto">
          <a:xfrm>
            <a:off x="914400" y="1690688"/>
            <a:ext cx="7437438" cy="50149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pic>
      <p:sp>
        <p:nvSpPr>
          <p:cNvPr id="12293" name="Rectangle 3"/>
          <p:cNvSpPr>
            <a:spLocks noChangeArrowheads="1"/>
          </p:cNvSpPr>
          <p:nvPr/>
        </p:nvSpPr>
        <p:spPr bwMode="auto">
          <a:xfrm rot="-5400000">
            <a:off x="-1004981" y="4013478"/>
            <a:ext cx="344664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b="1" dirty="0">
                <a:solidFill>
                  <a:srgbClr val="FF0000"/>
                </a:solidFill>
                <a:latin typeface="Calibri" panose="020F0502020204030204" pitchFamily="34" charset="0"/>
              </a:rPr>
              <a:t>(Cubic Meters Per Capita Per Year)</a:t>
            </a:r>
          </a:p>
        </p:txBody>
      </p:sp>
    </p:spTree>
    <p:extLst>
      <p:ext uri="{BB962C8B-B14F-4D97-AF65-F5344CB8AC3E}">
        <p14:creationId xmlns:p14="http://schemas.microsoft.com/office/powerpoint/2010/main" xmlns="" val="24650934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Water Resources Of Pakistan</a:t>
            </a:r>
            <a:endParaRPr lang="en-US" dirty="0"/>
          </a:p>
        </p:txBody>
      </p:sp>
      <p:sp>
        <p:nvSpPr>
          <p:cNvPr id="3" name="Content Placeholder 2"/>
          <p:cNvSpPr>
            <a:spLocks noGrp="1"/>
          </p:cNvSpPr>
          <p:nvPr>
            <p:ph idx="1"/>
          </p:nvPr>
        </p:nvSpPr>
        <p:spPr/>
        <p:txBody>
          <a:bodyPr/>
          <a:lstStyle/>
          <a:p>
            <a:pPr>
              <a:defRPr/>
            </a:pPr>
            <a:r>
              <a:rPr lang="en-US" dirty="0"/>
              <a:t>Rain fall</a:t>
            </a:r>
          </a:p>
          <a:p>
            <a:pPr>
              <a:defRPr/>
            </a:pPr>
            <a:r>
              <a:rPr lang="en-US" dirty="0"/>
              <a:t>Glacier</a:t>
            </a:r>
          </a:p>
          <a:p>
            <a:pPr>
              <a:defRPr/>
            </a:pPr>
            <a:r>
              <a:rPr lang="en-US" dirty="0"/>
              <a:t>Ground </a:t>
            </a:r>
            <a:r>
              <a:rPr lang="en-US" dirty="0" smtClean="0"/>
              <a:t>water</a:t>
            </a:r>
            <a:endParaRPr lang="en-US" dirty="0"/>
          </a:p>
        </p:txBody>
      </p:sp>
    </p:spTree>
    <p:extLst>
      <p:ext uri="{BB962C8B-B14F-4D97-AF65-F5344CB8AC3E}">
        <p14:creationId xmlns:p14="http://schemas.microsoft.com/office/powerpoint/2010/main" xmlns="" val="25404235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Rainfall</a:t>
            </a:r>
            <a:endParaRPr lang="en-US" dirty="0"/>
          </a:p>
        </p:txBody>
      </p:sp>
      <p:sp>
        <p:nvSpPr>
          <p:cNvPr id="3" name="Content Placeholder 2"/>
          <p:cNvSpPr>
            <a:spLocks noGrp="1"/>
          </p:cNvSpPr>
          <p:nvPr>
            <p:ph idx="1"/>
          </p:nvPr>
        </p:nvSpPr>
        <p:spPr/>
        <p:txBody>
          <a:bodyPr>
            <a:normAutofit lnSpcReduction="10000"/>
          </a:bodyPr>
          <a:lstStyle/>
          <a:p>
            <a:pPr>
              <a:defRPr/>
            </a:pPr>
            <a:r>
              <a:rPr lang="en-US" dirty="0"/>
              <a:t>Pakistan lies in an arid and </a:t>
            </a:r>
            <a:r>
              <a:rPr lang="en-US" dirty="0" smtClean="0"/>
              <a:t>semi </a:t>
            </a:r>
            <a:r>
              <a:rPr lang="en-US" dirty="0"/>
              <a:t>arid climate zone</a:t>
            </a:r>
          </a:p>
          <a:p>
            <a:pPr>
              <a:defRPr/>
            </a:pPr>
            <a:r>
              <a:rPr lang="en-US" dirty="0"/>
              <a:t>Sources of rainfall </a:t>
            </a:r>
          </a:p>
          <a:p>
            <a:pPr lvl="1">
              <a:defRPr/>
            </a:pPr>
            <a:r>
              <a:rPr lang="en-US" dirty="0"/>
              <a:t>Monsoon</a:t>
            </a:r>
          </a:p>
          <a:p>
            <a:pPr lvl="1">
              <a:defRPr/>
            </a:pPr>
            <a:r>
              <a:rPr lang="en-US" dirty="0"/>
              <a:t>Western disturbances</a:t>
            </a:r>
          </a:p>
          <a:p>
            <a:pPr>
              <a:defRPr/>
            </a:pPr>
            <a:r>
              <a:rPr lang="en-US" dirty="0"/>
              <a:t>Mean Annual rainfall</a:t>
            </a:r>
          </a:p>
          <a:p>
            <a:pPr lvl="1">
              <a:defRPr/>
            </a:pPr>
            <a:r>
              <a:rPr lang="en-US" dirty="0"/>
              <a:t>Lower Indus Plain &lt; 100 mm</a:t>
            </a:r>
          </a:p>
          <a:p>
            <a:pPr lvl="1">
              <a:defRPr/>
            </a:pPr>
            <a:r>
              <a:rPr lang="en-US" dirty="0"/>
              <a:t>Upper Indus Plain &gt; 750 mm</a:t>
            </a:r>
          </a:p>
          <a:p>
            <a:pPr>
              <a:defRPr/>
            </a:pPr>
            <a:r>
              <a:rPr lang="en-US" dirty="0"/>
              <a:t>Average seasonal rainfall </a:t>
            </a:r>
          </a:p>
          <a:p>
            <a:pPr lvl="1">
              <a:defRPr/>
            </a:pPr>
            <a:r>
              <a:rPr lang="en-US" dirty="0" err="1"/>
              <a:t>Kharif</a:t>
            </a:r>
            <a:r>
              <a:rPr lang="en-US" dirty="0"/>
              <a:t> = 212 mm</a:t>
            </a:r>
          </a:p>
          <a:p>
            <a:pPr lvl="1">
              <a:defRPr/>
            </a:pPr>
            <a:r>
              <a:rPr lang="en-US" dirty="0"/>
              <a:t>Rabi    =   53 mm</a:t>
            </a:r>
          </a:p>
          <a:p>
            <a:endParaRPr lang="en-US" dirty="0"/>
          </a:p>
        </p:txBody>
      </p:sp>
    </p:spTree>
    <p:extLst>
      <p:ext uri="{BB962C8B-B14F-4D97-AF65-F5344CB8AC3E}">
        <p14:creationId xmlns:p14="http://schemas.microsoft.com/office/powerpoint/2010/main" xmlns="" val="29491315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Glacier</a:t>
            </a:r>
          </a:p>
        </p:txBody>
      </p:sp>
      <p:sp>
        <p:nvSpPr>
          <p:cNvPr id="3" name="Content Placeholder 2"/>
          <p:cNvSpPr>
            <a:spLocks noGrp="1"/>
          </p:cNvSpPr>
          <p:nvPr>
            <p:ph idx="1"/>
          </p:nvPr>
        </p:nvSpPr>
        <p:spPr/>
        <p:txBody>
          <a:bodyPr>
            <a:normAutofit lnSpcReduction="10000"/>
          </a:bodyPr>
          <a:lstStyle/>
          <a:p>
            <a:pPr>
              <a:lnSpc>
                <a:spcPct val="80000"/>
              </a:lnSpc>
              <a:defRPr/>
            </a:pPr>
            <a:r>
              <a:rPr lang="en-US" dirty="0"/>
              <a:t>Catchment area of Indus basin contains some of the largest glacier in the world outside the polar region.</a:t>
            </a:r>
          </a:p>
          <a:p>
            <a:pPr>
              <a:lnSpc>
                <a:spcPct val="80000"/>
              </a:lnSpc>
              <a:defRPr/>
            </a:pPr>
            <a:r>
              <a:rPr lang="en-US" dirty="0"/>
              <a:t>Glacier area of upper Indus catchment is abut 2250 Km</a:t>
            </a:r>
            <a:r>
              <a:rPr lang="en-US" baseline="30000" dirty="0"/>
              <a:t>2</a:t>
            </a:r>
            <a:r>
              <a:rPr lang="en-US" dirty="0"/>
              <a:t> and accounts about 80% of summer runoff in river. </a:t>
            </a:r>
          </a:p>
          <a:p>
            <a:pPr>
              <a:lnSpc>
                <a:spcPct val="80000"/>
              </a:lnSpc>
              <a:defRPr/>
            </a:pPr>
            <a:r>
              <a:rPr lang="en-US" dirty="0"/>
              <a:t>Kabul River originates from southern </a:t>
            </a:r>
            <a:r>
              <a:rPr lang="en-US" dirty="0" err="1"/>
              <a:t>Hindukush</a:t>
            </a:r>
            <a:r>
              <a:rPr lang="en-US" dirty="0"/>
              <a:t> and starts rising approximately a month earlier than Indus and fulfill the irrigation requirement of late Rabi and early </a:t>
            </a:r>
            <a:r>
              <a:rPr lang="en-US" dirty="0" err="1"/>
              <a:t>Kharif</a:t>
            </a:r>
            <a:r>
              <a:rPr lang="en-US" dirty="0"/>
              <a:t> crops. </a:t>
            </a:r>
          </a:p>
          <a:p>
            <a:pPr>
              <a:lnSpc>
                <a:spcPct val="80000"/>
              </a:lnSpc>
              <a:defRPr/>
            </a:pPr>
            <a:r>
              <a:rPr lang="en-US" dirty="0"/>
              <a:t>Snow melt account for more than 50% of the flow in Jhelum River. </a:t>
            </a:r>
          </a:p>
        </p:txBody>
      </p:sp>
    </p:spTree>
    <p:extLst>
      <p:ext uri="{BB962C8B-B14F-4D97-AF65-F5344CB8AC3E}">
        <p14:creationId xmlns:p14="http://schemas.microsoft.com/office/powerpoint/2010/main" xmlns="" val="328155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Surface Water Account</a:t>
            </a:r>
          </a:p>
        </p:txBody>
      </p:sp>
      <p:graphicFrame>
        <p:nvGraphicFramePr>
          <p:cNvPr id="4" name="Group 36"/>
          <p:cNvGraphicFramePr>
            <a:graphicFrameLocks noGrp="1"/>
          </p:cNvGraphicFramePr>
          <p:nvPr>
            <p:ph idx="1"/>
            <p:extLst>
              <p:ext uri="{D42A27DB-BD31-4B8C-83A1-F6EECF244321}">
                <p14:modId xmlns:p14="http://schemas.microsoft.com/office/powerpoint/2010/main" xmlns="" val="357182525"/>
              </p:ext>
            </p:extLst>
          </p:nvPr>
        </p:nvGraphicFramePr>
        <p:xfrm>
          <a:off x="457200" y="1985963"/>
          <a:ext cx="8229600" cy="3962632"/>
        </p:xfrm>
        <a:graphic>
          <a:graphicData uri="http://schemas.openxmlformats.org/drawingml/2006/table">
            <a:tbl>
              <a:tblPr/>
              <a:tblGrid>
                <a:gridCol w="6629400"/>
                <a:gridCol w="1600200"/>
              </a:tblGrid>
              <a:tr h="106671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Average annual volume of water from rainfall and snow melt</a:t>
                      </a:r>
                    </a:p>
                  </a:txBody>
                  <a:tcPr marT="45716" marB="4571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154.00 </a:t>
                      </a:r>
                    </a:p>
                  </a:txBody>
                  <a:tcPr marT="45716" marB="4571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907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From Western Rivers</a:t>
                      </a:r>
                    </a:p>
                  </a:txBody>
                  <a:tcPr marT="45716" marB="4571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144.91</a:t>
                      </a:r>
                    </a:p>
                  </a:txBody>
                  <a:tcPr marT="45716" marB="4571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907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From Eastern Rivers</a:t>
                      </a:r>
                    </a:p>
                  </a:txBody>
                  <a:tcPr marT="45716" marB="4571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9.14</a:t>
                      </a:r>
                    </a:p>
                  </a:txBody>
                  <a:tcPr marT="45716" marB="4571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907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Diversion for irrigation</a:t>
                      </a:r>
                    </a:p>
                  </a:txBody>
                  <a:tcPr marT="45716" marB="4571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104.73</a:t>
                      </a:r>
                    </a:p>
                  </a:txBody>
                  <a:tcPr marT="45716" marB="4571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9392">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Flow to see</a:t>
                      </a:r>
                    </a:p>
                  </a:txBody>
                  <a:tcPr marT="45716" marB="4571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39.40</a:t>
                      </a:r>
                    </a:p>
                  </a:txBody>
                  <a:tcPr marT="45716" marB="4571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9074">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System losses</a:t>
                      </a:r>
                    </a:p>
                  </a:txBody>
                  <a:tcPr marT="45716" marB="4571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9.90</a:t>
                      </a:r>
                    </a:p>
                  </a:txBody>
                  <a:tcPr marT="45716" marB="4571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5" name="Text Box 34"/>
          <p:cNvSpPr txBox="1">
            <a:spLocks noChangeArrowheads="1"/>
          </p:cNvSpPr>
          <p:nvPr/>
        </p:nvSpPr>
        <p:spPr bwMode="auto">
          <a:xfrm>
            <a:off x="6858000" y="1371600"/>
            <a:ext cx="18288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spcBef>
                <a:spcPct val="50000"/>
              </a:spcBef>
            </a:pPr>
            <a:r>
              <a:rPr lang="en-US" sz="3200" dirty="0">
                <a:latin typeface="Calibri" panose="020F0502020204030204" pitchFamily="34" charset="0"/>
              </a:rPr>
              <a:t>MAF</a:t>
            </a:r>
          </a:p>
        </p:txBody>
      </p:sp>
    </p:spTree>
    <p:extLst>
      <p:ext uri="{BB962C8B-B14F-4D97-AF65-F5344CB8AC3E}">
        <p14:creationId xmlns:p14="http://schemas.microsoft.com/office/powerpoint/2010/main" xmlns="" val="38776145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Development Of Irrigation System In Pakistan</a:t>
            </a:r>
            <a:endParaRPr lang="en-US" dirty="0"/>
          </a:p>
        </p:txBody>
      </p:sp>
      <p:graphicFrame>
        <p:nvGraphicFramePr>
          <p:cNvPr id="4" name="Group 52"/>
          <p:cNvGraphicFramePr>
            <a:graphicFrameLocks noGrp="1"/>
          </p:cNvGraphicFramePr>
          <p:nvPr>
            <p:ph idx="1"/>
            <p:extLst>
              <p:ext uri="{D42A27DB-BD31-4B8C-83A1-F6EECF244321}">
                <p14:modId xmlns:p14="http://schemas.microsoft.com/office/powerpoint/2010/main" xmlns="" val="544246793"/>
              </p:ext>
            </p:extLst>
          </p:nvPr>
        </p:nvGraphicFramePr>
        <p:xfrm>
          <a:off x="457200" y="1885950"/>
          <a:ext cx="8229600" cy="4443658"/>
        </p:xfrm>
        <a:graphic>
          <a:graphicData uri="http://schemas.openxmlformats.org/drawingml/2006/table">
            <a:tbl>
              <a:tblPr/>
              <a:tblGrid>
                <a:gridCol w="4953000"/>
                <a:gridCol w="3276600"/>
              </a:tblGrid>
              <a:tr h="1554369">
                <a:tc>
                  <a:txBody>
                    <a:body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endParaRPr kumimoji="0" lang="en-US" sz="2800" b="0" i="0" u="none" strike="noStrike" cap="none" normalizeH="0" baseline="0" dirty="0" smtClean="0">
                        <a:ln>
                          <a:noFill/>
                        </a:ln>
                        <a:solidFill>
                          <a:schemeClr val="tx1"/>
                        </a:solidFill>
                        <a:effectLst/>
                        <a:latin typeface="Calibri" panose="020F0502020204030204" pitchFamily="34" charset="0"/>
                      </a:endParaRPr>
                    </a:p>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Description </a:t>
                      </a:r>
                    </a:p>
                  </a:txBody>
                  <a:tcPr marT="45717" marB="4571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Average annual withdrawals (MAF)</a:t>
                      </a:r>
                    </a:p>
                  </a:txBody>
                  <a:tcPr marT="45717" marB="4571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66724">
                <a:tc>
                  <a:txBody>
                    <a:body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Under Colonial Rule (1850 – 1947)</a:t>
                      </a:r>
                    </a:p>
                  </a:txBody>
                  <a:tcPr marT="45717" marB="4571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67</a:t>
                      </a:r>
                    </a:p>
                  </a:txBody>
                  <a:tcPr marT="45717" marB="4571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66724">
                <a:tc>
                  <a:txBody>
                    <a:body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Post independence development (1947-60)</a:t>
                      </a:r>
                    </a:p>
                  </a:txBody>
                  <a:tcPr marT="45717" marB="4571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85</a:t>
                      </a:r>
                    </a:p>
                  </a:txBody>
                  <a:tcPr marT="45717" marB="4571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55596">
                <a:tc>
                  <a:txBody>
                    <a:bodyPr/>
                    <a:lstStyle/>
                    <a:p>
                      <a:pPr marL="0" marR="0" lvl="0" indent="0" algn="l"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Indus Water Treaty 1960</a:t>
                      </a:r>
                    </a:p>
                  </a:txBody>
                  <a:tcPr marT="45717" marB="4571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
                          <a:schemeClr val="hlink"/>
                        </a:buClr>
                        <a:buSzTx/>
                        <a:buFont typeface="Wingdings" pitchFamily="2" charset="2"/>
                        <a:buNone/>
                        <a:tabLst/>
                      </a:pPr>
                      <a:r>
                        <a:rPr kumimoji="0" lang="en-US" sz="3200" b="0" i="0" u="none" strike="noStrike" cap="none" normalizeH="0" baseline="0" dirty="0" smtClean="0">
                          <a:ln>
                            <a:noFill/>
                          </a:ln>
                          <a:solidFill>
                            <a:schemeClr val="tx1"/>
                          </a:solidFill>
                          <a:effectLst/>
                          <a:latin typeface="Calibri" panose="020F0502020204030204" pitchFamily="34" charset="0"/>
                        </a:rPr>
                        <a:t>108~105</a:t>
                      </a:r>
                    </a:p>
                  </a:txBody>
                  <a:tcPr marT="45717" marB="4571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extLst>
      <p:ext uri="{BB962C8B-B14F-4D97-AF65-F5344CB8AC3E}">
        <p14:creationId xmlns:p14="http://schemas.microsoft.com/office/powerpoint/2010/main" xmlns="" val="8352873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196" y="2593171"/>
            <a:ext cx="7886700" cy="1325563"/>
          </a:xfrm>
        </p:spPr>
        <p:txBody>
          <a:bodyPr/>
          <a:lstStyle/>
          <a:p>
            <a:r>
              <a:rPr lang="en-US" b="1" dirty="0" smtClean="0"/>
              <a:t>Indus Water Treaty 1960</a:t>
            </a:r>
            <a:endParaRPr lang="en-US" dirty="0"/>
          </a:p>
        </p:txBody>
      </p:sp>
    </p:spTree>
    <p:extLst>
      <p:ext uri="{BB962C8B-B14F-4D97-AF65-F5344CB8AC3E}">
        <p14:creationId xmlns:p14="http://schemas.microsoft.com/office/powerpoint/2010/main" xmlns="" val="3488371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Salient Features</a:t>
            </a:r>
            <a:endParaRPr lang="en-US" dirty="0"/>
          </a:p>
        </p:txBody>
      </p:sp>
      <p:sp>
        <p:nvSpPr>
          <p:cNvPr id="3" name="Content Placeholder 2"/>
          <p:cNvSpPr>
            <a:spLocks noGrp="1"/>
          </p:cNvSpPr>
          <p:nvPr>
            <p:ph idx="1"/>
          </p:nvPr>
        </p:nvSpPr>
        <p:spPr/>
        <p:txBody>
          <a:bodyPr>
            <a:normAutofit lnSpcReduction="10000"/>
          </a:bodyPr>
          <a:lstStyle/>
          <a:p>
            <a:pPr marL="457200" indent="-457200" algn="just">
              <a:spcBef>
                <a:spcPct val="50000"/>
              </a:spcBef>
              <a:buClr>
                <a:schemeClr val="tx1"/>
              </a:buClr>
              <a:buSzPct val="80000"/>
            </a:pPr>
            <a:r>
              <a:rPr lang="en-US" dirty="0"/>
              <a:t>All waters of eastern rivers namely Ravi, Beas and Sutlej allocated to India. </a:t>
            </a:r>
          </a:p>
          <a:p>
            <a:pPr marL="457200" indent="-457200" algn="just">
              <a:spcBef>
                <a:spcPct val="50000"/>
              </a:spcBef>
              <a:buClr>
                <a:schemeClr val="tx1"/>
              </a:buClr>
              <a:buSzPct val="80000"/>
            </a:pPr>
            <a:r>
              <a:rPr lang="en-US" dirty="0"/>
              <a:t>All waters of western rivers namely Indus, Jhelum and Chenab allocated to Pakistan except some specified uses in occupied Kashmir. </a:t>
            </a:r>
          </a:p>
          <a:p>
            <a:pPr marL="457200" indent="-457200" algn="just">
              <a:spcBef>
                <a:spcPct val="50000"/>
              </a:spcBef>
              <a:buClr>
                <a:schemeClr val="tx1"/>
              </a:buClr>
              <a:buSzPct val="80000"/>
            </a:pPr>
            <a:r>
              <a:rPr lang="en-US" dirty="0"/>
              <a:t>Pakistan to meet the requirements of its eastern river canals from the western rivers by constructing suitable replacement works. </a:t>
            </a:r>
          </a:p>
          <a:p>
            <a:pPr marL="457200" indent="-457200" algn="just">
              <a:spcBef>
                <a:spcPct val="50000"/>
              </a:spcBef>
              <a:buClr>
                <a:schemeClr val="tx1"/>
              </a:buClr>
              <a:buSzPct val="80000"/>
            </a:pPr>
            <a:r>
              <a:rPr lang="en-US" dirty="0"/>
              <a:t>Safeguards incorporated in the treaty to ensure unrestricted flow of waters in the western rivers. </a:t>
            </a:r>
          </a:p>
        </p:txBody>
      </p:sp>
    </p:spTree>
    <p:extLst>
      <p:ext uri="{BB962C8B-B14F-4D97-AF65-F5344CB8AC3E}">
        <p14:creationId xmlns:p14="http://schemas.microsoft.com/office/powerpoint/2010/main" xmlns="" val="14033433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Salient Features</a:t>
            </a:r>
            <a:endParaRPr lang="en-US" dirty="0"/>
          </a:p>
        </p:txBody>
      </p:sp>
      <p:sp>
        <p:nvSpPr>
          <p:cNvPr id="3" name="Content Placeholder 2"/>
          <p:cNvSpPr>
            <a:spLocks noGrp="1"/>
          </p:cNvSpPr>
          <p:nvPr>
            <p:ph idx="1"/>
          </p:nvPr>
        </p:nvSpPr>
        <p:spPr/>
        <p:txBody>
          <a:bodyPr>
            <a:normAutofit lnSpcReduction="10000"/>
          </a:bodyPr>
          <a:lstStyle/>
          <a:p>
            <a:pPr algn="just">
              <a:spcBef>
                <a:spcPct val="50000"/>
              </a:spcBef>
              <a:buClr>
                <a:schemeClr val="tx1"/>
              </a:buClr>
              <a:buSzPct val="80000"/>
            </a:pPr>
            <a:r>
              <a:rPr lang="en-US" dirty="0"/>
              <a:t>Either party constructing a work affecting the other party to inform the other party at least six months in advance and supply necessary details to enable the other party to satisfy itself that the proposed work does not adversely affect the other party. </a:t>
            </a:r>
          </a:p>
          <a:p>
            <a:pPr algn="just">
              <a:spcBef>
                <a:spcPct val="50000"/>
              </a:spcBef>
              <a:buClr>
                <a:schemeClr val="tx1"/>
              </a:buClr>
              <a:buSzPct val="80000"/>
            </a:pPr>
            <a:r>
              <a:rPr lang="en-US" dirty="0"/>
              <a:t>Permanent Indus commission constituted to watch implementation of the treaty and resolve by negotiations any problem arising thereof. </a:t>
            </a:r>
          </a:p>
          <a:p>
            <a:pPr algn="just">
              <a:spcBef>
                <a:spcPct val="50000"/>
              </a:spcBef>
              <a:buClr>
                <a:schemeClr val="tx1"/>
              </a:buClr>
              <a:buSzPct val="80000"/>
            </a:pPr>
            <a:r>
              <a:rPr lang="en-US" dirty="0"/>
              <a:t>Procedure for settlement of differences and disputes outlined.</a:t>
            </a:r>
          </a:p>
          <a:p>
            <a:endParaRPr lang="en-US" dirty="0"/>
          </a:p>
        </p:txBody>
      </p:sp>
    </p:spTree>
    <p:extLst>
      <p:ext uri="{BB962C8B-B14F-4D97-AF65-F5344CB8AC3E}">
        <p14:creationId xmlns:p14="http://schemas.microsoft.com/office/powerpoint/2010/main" xmlns="" val="6404638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ct val="50000"/>
              </a:spcBef>
            </a:pPr>
            <a:r>
              <a:rPr lang="en-US" dirty="0"/>
              <a:t>Indus Basin Projects</a:t>
            </a:r>
          </a:p>
        </p:txBody>
      </p:sp>
      <p:sp>
        <p:nvSpPr>
          <p:cNvPr id="3" name="Content Placeholder 2"/>
          <p:cNvSpPr>
            <a:spLocks noGrp="1"/>
          </p:cNvSpPr>
          <p:nvPr>
            <p:ph idx="1"/>
          </p:nvPr>
        </p:nvSpPr>
        <p:spPr/>
        <p:txBody>
          <a:bodyPr>
            <a:normAutofit fontScale="77500" lnSpcReduction="20000"/>
          </a:bodyPr>
          <a:lstStyle/>
          <a:p>
            <a:pPr>
              <a:lnSpc>
                <a:spcPct val="0"/>
              </a:lnSpc>
              <a:spcBef>
                <a:spcPct val="50000"/>
              </a:spcBef>
            </a:pPr>
            <a:endParaRPr lang="en-US" sz="3200" u="sng" dirty="0"/>
          </a:p>
          <a:p>
            <a:pPr>
              <a:spcBef>
                <a:spcPct val="50000"/>
              </a:spcBef>
            </a:pPr>
            <a:r>
              <a:rPr lang="en-US" sz="3200" u="sng" dirty="0"/>
              <a:t>DAMS</a:t>
            </a:r>
          </a:p>
          <a:p>
            <a:pPr marL="0" indent="0">
              <a:spcBef>
                <a:spcPct val="50000"/>
              </a:spcBef>
              <a:buNone/>
            </a:pPr>
            <a:r>
              <a:rPr lang="en-US" dirty="0"/>
              <a:t>	</a:t>
            </a:r>
            <a:r>
              <a:rPr lang="en-US" dirty="0" err="1"/>
              <a:t>i</a:t>
            </a:r>
            <a:r>
              <a:rPr lang="en-US" dirty="0"/>
              <a:t>)	</a:t>
            </a:r>
            <a:r>
              <a:rPr lang="en-US" dirty="0" err="1"/>
              <a:t>Terbela</a:t>
            </a:r>
            <a:r>
              <a:rPr lang="en-US" dirty="0"/>
              <a:t> on River Indus. </a:t>
            </a:r>
          </a:p>
          <a:p>
            <a:pPr marL="0" indent="0">
              <a:spcBef>
                <a:spcPct val="50000"/>
              </a:spcBef>
              <a:buNone/>
            </a:pPr>
            <a:r>
              <a:rPr lang="en-US" dirty="0"/>
              <a:t>	ii)	</a:t>
            </a:r>
            <a:r>
              <a:rPr lang="en-US" dirty="0" err="1"/>
              <a:t>Mangla</a:t>
            </a:r>
            <a:r>
              <a:rPr lang="en-US" dirty="0"/>
              <a:t> on River </a:t>
            </a:r>
            <a:r>
              <a:rPr lang="en-US" dirty="0" err="1"/>
              <a:t>Jhehlum</a:t>
            </a:r>
            <a:r>
              <a:rPr lang="en-US" dirty="0"/>
              <a:t> </a:t>
            </a:r>
          </a:p>
          <a:p>
            <a:pPr>
              <a:spcBef>
                <a:spcPct val="50000"/>
              </a:spcBef>
            </a:pPr>
            <a:r>
              <a:rPr lang="en-US" sz="3200" u="sng" dirty="0"/>
              <a:t>NEW BARRAGES</a:t>
            </a:r>
          </a:p>
          <a:p>
            <a:pPr marL="0" indent="0">
              <a:spcBef>
                <a:spcPct val="50000"/>
              </a:spcBef>
              <a:buNone/>
            </a:pPr>
            <a:r>
              <a:rPr lang="en-US" dirty="0"/>
              <a:t>	</a:t>
            </a:r>
            <a:r>
              <a:rPr lang="en-US" dirty="0" err="1"/>
              <a:t>i</a:t>
            </a:r>
            <a:r>
              <a:rPr lang="en-US" dirty="0"/>
              <a:t>)	</a:t>
            </a:r>
            <a:r>
              <a:rPr lang="en-US" dirty="0" err="1"/>
              <a:t>Chashma</a:t>
            </a:r>
            <a:r>
              <a:rPr lang="en-US" dirty="0"/>
              <a:t> Barrage on River Indus</a:t>
            </a:r>
          </a:p>
          <a:p>
            <a:pPr marL="0" indent="0">
              <a:spcBef>
                <a:spcPct val="50000"/>
              </a:spcBef>
              <a:buNone/>
            </a:pPr>
            <a:r>
              <a:rPr lang="en-US" dirty="0"/>
              <a:t>	ii)	New </a:t>
            </a:r>
            <a:r>
              <a:rPr lang="en-US" dirty="0" err="1"/>
              <a:t>Rasul</a:t>
            </a:r>
            <a:r>
              <a:rPr lang="en-US" dirty="0"/>
              <a:t> Barrage on River </a:t>
            </a:r>
            <a:r>
              <a:rPr lang="en-US" dirty="0" err="1"/>
              <a:t>Jhehlum</a:t>
            </a:r>
            <a:endParaRPr lang="en-US" dirty="0"/>
          </a:p>
          <a:p>
            <a:pPr marL="0" indent="0">
              <a:spcBef>
                <a:spcPct val="50000"/>
              </a:spcBef>
              <a:buNone/>
            </a:pPr>
            <a:r>
              <a:rPr lang="en-US" dirty="0"/>
              <a:t>	iii)	New </a:t>
            </a:r>
            <a:r>
              <a:rPr lang="en-US" dirty="0" err="1"/>
              <a:t>Marala</a:t>
            </a:r>
            <a:r>
              <a:rPr lang="en-US" dirty="0"/>
              <a:t> Barrage on River Chenab</a:t>
            </a:r>
          </a:p>
          <a:p>
            <a:pPr marL="0" indent="0">
              <a:spcBef>
                <a:spcPct val="50000"/>
              </a:spcBef>
              <a:buNone/>
            </a:pPr>
            <a:r>
              <a:rPr lang="en-US" dirty="0"/>
              <a:t>	iv)	</a:t>
            </a:r>
            <a:r>
              <a:rPr lang="en-US" dirty="0" err="1"/>
              <a:t>Qadirabab</a:t>
            </a:r>
            <a:r>
              <a:rPr lang="en-US" dirty="0"/>
              <a:t> Barrage on River Chenab</a:t>
            </a:r>
          </a:p>
          <a:p>
            <a:pPr marL="0" indent="0">
              <a:spcBef>
                <a:spcPct val="50000"/>
              </a:spcBef>
              <a:buNone/>
            </a:pPr>
            <a:r>
              <a:rPr lang="en-US" dirty="0"/>
              <a:t>	v)	New </a:t>
            </a:r>
            <a:r>
              <a:rPr lang="en-US" dirty="0" err="1"/>
              <a:t>Sidhnai</a:t>
            </a:r>
            <a:r>
              <a:rPr lang="en-US" dirty="0"/>
              <a:t> Barrage on River Ravi</a:t>
            </a:r>
          </a:p>
          <a:p>
            <a:pPr marL="0" indent="0">
              <a:spcBef>
                <a:spcPct val="50000"/>
              </a:spcBef>
              <a:buNone/>
            </a:pPr>
            <a:r>
              <a:rPr lang="en-US" dirty="0"/>
              <a:t>	vi)	</a:t>
            </a:r>
            <a:r>
              <a:rPr lang="en-US" dirty="0" err="1"/>
              <a:t>Mailsi</a:t>
            </a:r>
            <a:r>
              <a:rPr lang="en-US" dirty="0"/>
              <a:t> Syphon on River Sutlej</a:t>
            </a:r>
          </a:p>
          <a:p>
            <a:endParaRPr lang="en-US" dirty="0"/>
          </a:p>
        </p:txBody>
      </p:sp>
    </p:spTree>
    <p:extLst>
      <p:ext uri="{BB962C8B-B14F-4D97-AF65-F5344CB8AC3E}">
        <p14:creationId xmlns:p14="http://schemas.microsoft.com/office/powerpoint/2010/main" xmlns="" val="25913833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nSpc>
                <a:spcPct val="10000"/>
              </a:lnSpc>
              <a:spcBef>
                <a:spcPct val="50000"/>
              </a:spcBef>
            </a:pPr>
            <a:endParaRPr lang="en-US" sz="3200" u="sng" dirty="0"/>
          </a:p>
          <a:p>
            <a:pPr>
              <a:spcBef>
                <a:spcPct val="50000"/>
              </a:spcBef>
            </a:pPr>
            <a:r>
              <a:rPr lang="en-US" sz="3200" u="sng" dirty="0"/>
              <a:t>NEW LINK CANALS</a:t>
            </a:r>
            <a:r>
              <a:rPr lang="en-US" u="sng" dirty="0"/>
              <a:t> </a:t>
            </a:r>
          </a:p>
          <a:p>
            <a:pPr marL="457200" lvl="1" indent="0">
              <a:spcBef>
                <a:spcPct val="50000"/>
              </a:spcBef>
              <a:buNone/>
            </a:pPr>
            <a:r>
              <a:rPr lang="en-US" dirty="0" err="1"/>
              <a:t>i</a:t>
            </a:r>
            <a:r>
              <a:rPr lang="en-US" dirty="0"/>
              <a:t>)	</a:t>
            </a:r>
            <a:r>
              <a:rPr lang="en-US" dirty="0" err="1"/>
              <a:t>Chashma</a:t>
            </a:r>
            <a:r>
              <a:rPr lang="en-US" dirty="0"/>
              <a:t> Jhelum Link 		(C-J Link)</a:t>
            </a:r>
          </a:p>
          <a:p>
            <a:pPr marL="457200" lvl="1" indent="0">
              <a:spcBef>
                <a:spcPct val="50000"/>
              </a:spcBef>
              <a:buNone/>
            </a:pPr>
            <a:r>
              <a:rPr lang="en-US" dirty="0"/>
              <a:t>ii)	</a:t>
            </a:r>
            <a:r>
              <a:rPr lang="en-US" dirty="0" err="1"/>
              <a:t>Taunsa</a:t>
            </a:r>
            <a:r>
              <a:rPr lang="en-US" dirty="0"/>
              <a:t> </a:t>
            </a:r>
            <a:r>
              <a:rPr lang="en-US" dirty="0" err="1"/>
              <a:t>Panjnad</a:t>
            </a:r>
            <a:r>
              <a:rPr lang="en-US" dirty="0"/>
              <a:t> Link		</a:t>
            </a:r>
            <a:r>
              <a:rPr lang="en-US" dirty="0" smtClean="0"/>
              <a:t>(</a:t>
            </a:r>
            <a:r>
              <a:rPr lang="en-US" dirty="0"/>
              <a:t>T-P Link)</a:t>
            </a:r>
          </a:p>
          <a:p>
            <a:pPr marL="457200" lvl="1" indent="0">
              <a:spcBef>
                <a:spcPct val="50000"/>
              </a:spcBef>
              <a:buNone/>
            </a:pPr>
            <a:r>
              <a:rPr lang="en-US" dirty="0"/>
              <a:t>iii)	</a:t>
            </a:r>
            <a:r>
              <a:rPr lang="en-US" dirty="0" err="1"/>
              <a:t>Rasul</a:t>
            </a:r>
            <a:r>
              <a:rPr lang="en-US" dirty="0"/>
              <a:t> </a:t>
            </a:r>
            <a:r>
              <a:rPr lang="en-US" dirty="0" err="1"/>
              <a:t>Qadirabad</a:t>
            </a:r>
            <a:r>
              <a:rPr lang="en-US" dirty="0"/>
              <a:t> Link 		(R-Q Link)</a:t>
            </a:r>
          </a:p>
          <a:p>
            <a:pPr marL="457200" lvl="1" indent="0">
              <a:spcBef>
                <a:spcPct val="50000"/>
              </a:spcBef>
              <a:buNone/>
            </a:pPr>
            <a:r>
              <a:rPr lang="en-US" dirty="0"/>
              <a:t>iv)	</a:t>
            </a:r>
            <a:r>
              <a:rPr lang="en-US" dirty="0" err="1"/>
              <a:t>Qadirabad</a:t>
            </a:r>
            <a:r>
              <a:rPr lang="en-US" dirty="0"/>
              <a:t> </a:t>
            </a:r>
            <a:r>
              <a:rPr lang="en-US" dirty="0" err="1"/>
              <a:t>Balloki</a:t>
            </a:r>
            <a:r>
              <a:rPr lang="en-US" dirty="0"/>
              <a:t> </a:t>
            </a:r>
            <a:r>
              <a:rPr lang="en-US" dirty="0" smtClean="0"/>
              <a:t>Lin</a:t>
            </a:r>
            <a:r>
              <a:rPr lang="en-US" dirty="0"/>
              <a:t>		(Q-B Link)</a:t>
            </a:r>
          </a:p>
          <a:p>
            <a:pPr marL="457200" lvl="1" indent="0">
              <a:spcBef>
                <a:spcPct val="50000"/>
              </a:spcBef>
              <a:buNone/>
            </a:pPr>
            <a:r>
              <a:rPr lang="en-US" dirty="0"/>
              <a:t>v)	</a:t>
            </a:r>
            <a:r>
              <a:rPr lang="en-US" dirty="0" err="1"/>
              <a:t>Balloki</a:t>
            </a:r>
            <a:r>
              <a:rPr lang="en-US" dirty="0"/>
              <a:t> </a:t>
            </a:r>
            <a:r>
              <a:rPr lang="en-US" dirty="0" err="1"/>
              <a:t>Sulemanki</a:t>
            </a:r>
            <a:r>
              <a:rPr lang="en-US" dirty="0"/>
              <a:t> </a:t>
            </a:r>
            <a:r>
              <a:rPr lang="en-US" dirty="0" smtClean="0"/>
              <a:t>Link </a:t>
            </a:r>
            <a:r>
              <a:rPr lang="en-US" dirty="0"/>
              <a:t>II		(B-S Link II)</a:t>
            </a:r>
          </a:p>
          <a:p>
            <a:pPr marL="457200" lvl="1" indent="0">
              <a:spcBef>
                <a:spcPct val="50000"/>
              </a:spcBef>
              <a:buNone/>
            </a:pPr>
            <a:r>
              <a:rPr lang="en-US" dirty="0"/>
              <a:t>vi)	</a:t>
            </a:r>
            <a:r>
              <a:rPr lang="en-US" dirty="0" err="1"/>
              <a:t>Trimmu</a:t>
            </a:r>
            <a:r>
              <a:rPr lang="en-US" dirty="0"/>
              <a:t> </a:t>
            </a:r>
            <a:r>
              <a:rPr lang="en-US" dirty="0" err="1"/>
              <a:t>Sidhnai</a:t>
            </a:r>
            <a:r>
              <a:rPr lang="en-US" dirty="0"/>
              <a:t> </a:t>
            </a:r>
            <a:r>
              <a:rPr lang="en-US" dirty="0" smtClean="0"/>
              <a:t>Link</a:t>
            </a:r>
            <a:r>
              <a:rPr lang="en-US" dirty="0"/>
              <a:t>		(T-S Link)</a:t>
            </a:r>
          </a:p>
          <a:p>
            <a:pPr marL="457200" lvl="1" indent="0">
              <a:spcBef>
                <a:spcPct val="50000"/>
              </a:spcBef>
              <a:buNone/>
            </a:pPr>
            <a:r>
              <a:rPr lang="en-US" dirty="0"/>
              <a:t>vii)	</a:t>
            </a:r>
            <a:r>
              <a:rPr lang="en-US" dirty="0" err="1"/>
              <a:t>Sidhnai</a:t>
            </a:r>
            <a:r>
              <a:rPr lang="en-US" dirty="0"/>
              <a:t> – </a:t>
            </a:r>
            <a:r>
              <a:rPr lang="en-US" dirty="0" err="1"/>
              <a:t>Milsi</a:t>
            </a:r>
            <a:r>
              <a:rPr lang="en-US" dirty="0"/>
              <a:t> – </a:t>
            </a:r>
            <a:r>
              <a:rPr lang="en-US" dirty="0" err="1"/>
              <a:t>Bahawal</a:t>
            </a:r>
            <a:r>
              <a:rPr lang="en-US" dirty="0"/>
              <a:t> Link 	(S-M-B Link)</a:t>
            </a:r>
          </a:p>
          <a:p>
            <a:pPr>
              <a:spcBef>
                <a:spcPct val="50000"/>
              </a:spcBef>
            </a:pPr>
            <a:r>
              <a:rPr lang="en-US" sz="3200" u="sng" dirty="0"/>
              <a:t>OLD BARRAGES</a:t>
            </a:r>
            <a:r>
              <a:rPr lang="en-US" u="sng" dirty="0"/>
              <a:t> REMODELLED.</a:t>
            </a:r>
          </a:p>
          <a:p>
            <a:pPr marL="457200" lvl="1" indent="0">
              <a:spcBef>
                <a:spcPct val="50000"/>
              </a:spcBef>
              <a:buNone/>
            </a:pPr>
            <a:r>
              <a:rPr lang="en-US" dirty="0" err="1"/>
              <a:t>i</a:t>
            </a:r>
            <a:r>
              <a:rPr lang="en-US" dirty="0"/>
              <a:t>)	</a:t>
            </a:r>
            <a:r>
              <a:rPr lang="en-US" dirty="0" err="1"/>
              <a:t>Trimmu</a:t>
            </a:r>
            <a:r>
              <a:rPr lang="en-US" dirty="0"/>
              <a:t> Barrage</a:t>
            </a:r>
          </a:p>
          <a:p>
            <a:pPr marL="457200" lvl="1" indent="0">
              <a:spcBef>
                <a:spcPct val="50000"/>
              </a:spcBef>
              <a:buNone/>
            </a:pPr>
            <a:r>
              <a:rPr lang="en-US" dirty="0"/>
              <a:t>ii)	</a:t>
            </a:r>
            <a:r>
              <a:rPr lang="en-US" dirty="0" err="1"/>
              <a:t>Balloki</a:t>
            </a:r>
            <a:r>
              <a:rPr lang="en-US" dirty="0"/>
              <a:t> Barrage</a:t>
            </a:r>
          </a:p>
          <a:p>
            <a:endParaRPr lang="en-US" dirty="0"/>
          </a:p>
        </p:txBody>
      </p:sp>
    </p:spTree>
    <p:extLst>
      <p:ext uri="{BB962C8B-B14F-4D97-AF65-F5344CB8AC3E}">
        <p14:creationId xmlns:p14="http://schemas.microsoft.com/office/powerpoint/2010/main" xmlns="" val="29251390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287" y="3056811"/>
            <a:ext cx="7886700" cy="1325563"/>
          </a:xfrm>
        </p:spPr>
        <p:txBody>
          <a:bodyPr/>
          <a:lstStyle/>
          <a:p>
            <a:r>
              <a:rPr lang="en-US" b="1" dirty="0"/>
              <a:t>Water Accord 1991</a:t>
            </a:r>
            <a:endParaRPr lang="en-US" dirty="0"/>
          </a:p>
        </p:txBody>
      </p:sp>
    </p:spTree>
    <p:extLst>
      <p:ext uri="{BB962C8B-B14F-4D97-AF65-F5344CB8AC3E}">
        <p14:creationId xmlns:p14="http://schemas.microsoft.com/office/powerpoint/2010/main" xmlns="" val="5934492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Salient Features</a:t>
            </a:r>
          </a:p>
        </p:txBody>
      </p:sp>
      <p:sp>
        <p:nvSpPr>
          <p:cNvPr id="3" name="Content Placeholder 2"/>
          <p:cNvSpPr>
            <a:spLocks noGrp="1"/>
          </p:cNvSpPr>
          <p:nvPr>
            <p:ph idx="1"/>
          </p:nvPr>
        </p:nvSpPr>
        <p:spPr/>
        <p:txBody>
          <a:bodyPr>
            <a:normAutofit fontScale="77500" lnSpcReduction="20000"/>
          </a:bodyPr>
          <a:lstStyle/>
          <a:p>
            <a:pPr marL="747712" indent="-342900" algn="just">
              <a:lnSpc>
                <a:spcPct val="120000"/>
              </a:lnSpc>
              <a:spcBef>
                <a:spcPct val="50000"/>
              </a:spcBef>
            </a:pPr>
            <a:r>
              <a:rPr lang="en-US" sz="3200" dirty="0"/>
              <a:t>Existing uses of provinces remain untouched and </a:t>
            </a:r>
            <a:r>
              <a:rPr lang="en-US" sz="3200" dirty="0" smtClean="0"/>
              <a:t>protected</a:t>
            </a:r>
            <a:r>
              <a:rPr lang="en-US" sz="3200" dirty="0"/>
              <a:t>.</a:t>
            </a:r>
          </a:p>
          <a:p>
            <a:pPr marL="747712" indent="-342900" algn="just">
              <a:lnSpc>
                <a:spcPct val="120000"/>
              </a:lnSpc>
              <a:spcBef>
                <a:spcPct val="50000"/>
              </a:spcBef>
            </a:pPr>
            <a:r>
              <a:rPr lang="en-US" dirty="0"/>
              <a:t>N.W.F.P / Baluchistan projects which are under execution are provided their authorized quota of water as existing uses. </a:t>
            </a:r>
          </a:p>
          <a:p>
            <a:pPr marL="747712" indent="-342900" algn="just">
              <a:lnSpc>
                <a:spcPct val="120000"/>
              </a:lnSpc>
              <a:spcBef>
                <a:spcPct val="50000"/>
              </a:spcBef>
            </a:pPr>
            <a:r>
              <a:rPr lang="en-US" dirty="0"/>
              <a:t>Need for additional storages on the  Indus and other rivers admitted and recognized for planned future agricultural development.</a:t>
            </a:r>
          </a:p>
          <a:p>
            <a:pPr marL="747712" indent="-342900" algn="just">
              <a:lnSpc>
                <a:spcPct val="120000"/>
              </a:lnSpc>
              <a:spcBef>
                <a:spcPct val="50000"/>
              </a:spcBef>
            </a:pPr>
            <a:r>
              <a:rPr lang="en-US" dirty="0"/>
              <a:t>Need for minimum </a:t>
            </a:r>
            <a:r>
              <a:rPr lang="en-US" dirty="0" err="1"/>
              <a:t>escapages</a:t>
            </a:r>
            <a:r>
              <a:rPr lang="en-US" dirty="0"/>
              <a:t> to sea below </a:t>
            </a:r>
            <a:r>
              <a:rPr lang="en-US" dirty="0" err="1"/>
              <a:t>Kotri</a:t>
            </a:r>
            <a:r>
              <a:rPr lang="en-US" dirty="0"/>
              <a:t> to check  sea  intrusion   recognized.  Further studies desired to establish minimal </a:t>
            </a:r>
            <a:r>
              <a:rPr lang="en-US" dirty="0" err="1"/>
              <a:t>escapage</a:t>
            </a:r>
            <a:r>
              <a:rPr lang="en-US" dirty="0"/>
              <a:t> needs below </a:t>
            </a:r>
            <a:r>
              <a:rPr lang="en-US" dirty="0" err="1"/>
              <a:t>Kotri</a:t>
            </a:r>
            <a:r>
              <a:rPr lang="en-US" dirty="0"/>
              <a:t>.</a:t>
            </a:r>
          </a:p>
          <a:p>
            <a:endParaRPr lang="en-US" dirty="0"/>
          </a:p>
        </p:txBody>
      </p:sp>
    </p:spTree>
    <p:extLst>
      <p:ext uri="{BB962C8B-B14F-4D97-AF65-F5344CB8AC3E}">
        <p14:creationId xmlns:p14="http://schemas.microsoft.com/office/powerpoint/2010/main" xmlns="" val="38562524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Salient Features</a:t>
            </a:r>
          </a:p>
        </p:txBody>
      </p:sp>
      <p:sp>
        <p:nvSpPr>
          <p:cNvPr id="3" name="Content Placeholder 2"/>
          <p:cNvSpPr>
            <a:spLocks noGrp="1"/>
          </p:cNvSpPr>
          <p:nvPr>
            <p:ph idx="1"/>
          </p:nvPr>
        </p:nvSpPr>
        <p:spPr/>
        <p:txBody>
          <a:bodyPr>
            <a:normAutofit fontScale="85000" lnSpcReduction="10000"/>
          </a:bodyPr>
          <a:lstStyle/>
          <a:p>
            <a:pPr>
              <a:spcBef>
                <a:spcPct val="50000"/>
              </a:spcBef>
            </a:pPr>
            <a:r>
              <a:rPr lang="en-US" dirty="0"/>
              <a:t>No restrictions on Baluchistan to develop water resources of Indus tributaries </a:t>
            </a:r>
            <a:r>
              <a:rPr lang="en-US" dirty="0" smtClean="0"/>
              <a:t>flowing </a:t>
            </a:r>
            <a:r>
              <a:rPr lang="en-US" dirty="0"/>
              <a:t>through its area.</a:t>
            </a:r>
          </a:p>
          <a:p>
            <a:pPr>
              <a:spcBef>
                <a:spcPct val="50000"/>
              </a:spcBef>
            </a:pPr>
            <a:r>
              <a:rPr lang="en-US" dirty="0"/>
              <a:t>Need for establishing Indus river authority for implementation of the accord recognized and accepted.</a:t>
            </a:r>
          </a:p>
          <a:p>
            <a:pPr>
              <a:spcBef>
                <a:spcPct val="50000"/>
              </a:spcBef>
            </a:pPr>
            <a:r>
              <a:rPr lang="en-US" dirty="0"/>
              <a:t>IRSA to have headquarters at Lahore </a:t>
            </a:r>
            <a:r>
              <a:rPr lang="en-US" dirty="0" smtClean="0"/>
              <a:t>and </a:t>
            </a:r>
            <a:r>
              <a:rPr lang="en-US" dirty="0"/>
              <a:t>to have representation from the four provinces.</a:t>
            </a:r>
          </a:p>
          <a:p>
            <a:pPr>
              <a:spcBef>
                <a:spcPct val="50000"/>
              </a:spcBef>
            </a:pPr>
            <a:r>
              <a:rPr lang="en-US" dirty="0"/>
              <a:t> Sharing procedure laid down in Para 14(b) of the accord</a:t>
            </a:r>
          </a:p>
          <a:p>
            <a:pPr>
              <a:spcBef>
                <a:spcPct val="50000"/>
              </a:spcBef>
            </a:pPr>
            <a:r>
              <a:rPr lang="en-US" dirty="0"/>
              <a:t>Provinces are free to under take new </a:t>
            </a:r>
            <a:r>
              <a:rPr lang="en-US" dirty="0" smtClean="0"/>
              <a:t>projects </a:t>
            </a:r>
            <a:r>
              <a:rPr lang="en-US" dirty="0"/>
              <a:t>within their agreed shares.</a:t>
            </a:r>
          </a:p>
          <a:p>
            <a:pPr>
              <a:spcBef>
                <a:spcPct val="50000"/>
              </a:spcBef>
            </a:pPr>
            <a:r>
              <a:rPr lang="en-US" dirty="0"/>
              <a:t>Within their allocations provinces may modify uses both system wise and period wise.</a:t>
            </a:r>
          </a:p>
          <a:p>
            <a:endParaRPr lang="en-US" dirty="0"/>
          </a:p>
        </p:txBody>
      </p:sp>
    </p:spTree>
    <p:extLst>
      <p:ext uri="{BB962C8B-B14F-4D97-AF65-F5344CB8AC3E}">
        <p14:creationId xmlns:p14="http://schemas.microsoft.com/office/powerpoint/2010/main" xmlns="" val="6829727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Indus River System </a:t>
            </a:r>
            <a:r>
              <a:rPr lang="en-US" b="1" dirty="0" smtClean="0"/>
              <a:t>Authority</a:t>
            </a:r>
            <a:endParaRPr lang="en-US" dirty="0"/>
          </a:p>
        </p:txBody>
      </p:sp>
      <p:sp>
        <p:nvSpPr>
          <p:cNvPr id="3" name="Content Placeholder 2"/>
          <p:cNvSpPr>
            <a:spLocks noGrp="1"/>
          </p:cNvSpPr>
          <p:nvPr>
            <p:ph idx="1"/>
          </p:nvPr>
        </p:nvSpPr>
        <p:spPr/>
        <p:txBody>
          <a:bodyPr>
            <a:normAutofit lnSpcReduction="10000"/>
          </a:bodyPr>
          <a:lstStyle/>
          <a:p>
            <a:pPr algn="just">
              <a:lnSpc>
                <a:spcPct val="150000"/>
              </a:lnSpc>
              <a:spcBef>
                <a:spcPct val="50000"/>
              </a:spcBef>
              <a:buClr>
                <a:schemeClr val="tx1"/>
              </a:buClr>
              <a:buSzPct val="80000"/>
            </a:pPr>
            <a:r>
              <a:rPr lang="en-US" sz="2400" dirty="0" smtClean="0"/>
              <a:t>Comprises </a:t>
            </a:r>
            <a:r>
              <a:rPr lang="en-US" sz="2400" dirty="0"/>
              <a:t>Five Members. One from each Province and one from Federal Government.</a:t>
            </a:r>
          </a:p>
          <a:p>
            <a:pPr algn="just">
              <a:lnSpc>
                <a:spcPct val="150000"/>
              </a:lnSpc>
              <a:spcBef>
                <a:spcPct val="50000"/>
              </a:spcBef>
              <a:buClr>
                <a:schemeClr val="tx1"/>
              </a:buClr>
              <a:buSzPct val="80000"/>
            </a:pPr>
            <a:r>
              <a:rPr lang="en-US" sz="2400" dirty="0"/>
              <a:t>First Chairman Member </a:t>
            </a:r>
            <a:r>
              <a:rPr lang="en-US" sz="2400" dirty="0" err="1"/>
              <a:t>Balochistan</a:t>
            </a:r>
            <a:r>
              <a:rPr lang="en-US" sz="2400" dirty="0"/>
              <a:t> followed by </a:t>
            </a:r>
            <a:r>
              <a:rPr lang="en-US" sz="2400" dirty="0" smtClean="0"/>
              <a:t>KPK, </a:t>
            </a:r>
            <a:r>
              <a:rPr lang="en-US" sz="2400" dirty="0"/>
              <a:t>Punjab, Sindh and Federal.</a:t>
            </a:r>
          </a:p>
          <a:p>
            <a:pPr algn="just">
              <a:lnSpc>
                <a:spcPct val="150000"/>
              </a:lnSpc>
              <a:spcBef>
                <a:spcPct val="50000"/>
              </a:spcBef>
              <a:buClr>
                <a:schemeClr val="tx1"/>
              </a:buClr>
              <a:buSzPct val="80000"/>
            </a:pPr>
            <a:r>
              <a:rPr lang="en-US" sz="2400" dirty="0"/>
              <a:t>Term of Office</a:t>
            </a:r>
          </a:p>
          <a:p>
            <a:pPr lvl="1" algn="just">
              <a:lnSpc>
                <a:spcPct val="150000"/>
              </a:lnSpc>
              <a:spcBef>
                <a:spcPct val="50000"/>
              </a:spcBef>
              <a:buClr>
                <a:schemeClr val="tx1"/>
              </a:buClr>
              <a:buSzPct val="80000"/>
            </a:pPr>
            <a:r>
              <a:rPr lang="en-US" sz="2000" dirty="0" smtClean="0"/>
              <a:t> </a:t>
            </a:r>
            <a:r>
              <a:rPr lang="en-US" sz="2000" dirty="0"/>
              <a:t>Chairman 		</a:t>
            </a:r>
            <a:r>
              <a:rPr lang="en-US" sz="2000" dirty="0" smtClean="0"/>
              <a:t>	One Year</a:t>
            </a:r>
          </a:p>
          <a:p>
            <a:pPr lvl="1" algn="just">
              <a:lnSpc>
                <a:spcPct val="150000"/>
              </a:lnSpc>
              <a:spcBef>
                <a:spcPct val="50000"/>
              </a:spcBef>
              <a:buClr>
                <a:schemeClr val="tx1"/>
              </a:buClr>
              <a:buSzPct val="80000"/>
            </a:pPr>
            <a:r>
              <a:rPr lang="en-US" sz="2000" dirty="0" smtClean="0"/>
              <a:t>Member			Three Years</a:t>
            </a:r>
          </a:p>
          <a:p>
            <a:endParaRPr lang="en-US" dirty="0"/>
          </a:p>
        </p:txBody>
      </p:sp>
    </p:spTree>
    <p:extLst>
      <p:ext uri="{BB962C8B-B14F-4D97-AF65-F5344CB8AC3E}">
        <p14:creationId xmlns:p14="http://schemas.microsoft.com/office/powerpoint/2010/main" xmlns="" val="39836817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 Making Process In </a:t>
            </a:r>
            <a:r>
              <a:rPr lang="en-US" dirty="0" smtClean="0"/>
              <a:t>IRSA</a:t>
            </a:r>
            <a:endParaRPr lang="en-US" dirty="0"/>
          </a:p>
        </p:txBody>
      </p:sp>
      <p:sp>
        <p:nvSpPr>
          <p:cNvPr id="3" name="Content Placeholder 2"/>
          <p:cNvSpPr>
            <a:spLocks noGrp="1"/>
          </p:cNvSpPr>
          <p:nvPr>
            <p:ph idx="1"/>
          </p:nvPr>
        </p:nvSpPr>
        <p:spPr/>
        <p:txBody>
          <a:bodyPr/>
          <a:lstStyle/>
          <a:p>
            <a:pPr marL="571500" indent="-571500" algn="just">
              <a:spcBef>
                <a:spcPct val="50000"/>
              </a:spcBef>
              <a:buClr>
                <a:schemeClr val="tx1"/>
              </a:buClr>
            </a:pPr>
            <a:r>
              <a:rPr lang="en-US" dirty="0"/>
              <a:t>Decisions taken by majority votes</a:t>
            </a:r>
            <a:r>
              <a:rPr lang="en-US" sz="2400" dirty="0"/>
              <a:t>.</a:t>
            </a:r>
          </a:p>
          <a:p>
            <a:pPr marL="171450" indent="-171450">
              <a:spcBef>
                <a:spcPct val="50000"/>
              </a:spcBef>
              <a:buClr>
                <a:schemeClr val="tx1"/>
              </a:buClr>
            </a:pPr>
            <a:endParaRPr lang="en-US" sz="100" dirty="0"/>
          </a:p>
          <a:p>
            <a:pPr marL="571500" indent="-571500" algn="just">
              <a:spcBef>
                <a:spcPct val="50000"/>
              </a:spcBef>
              <a:buClr>
                <a:schemeClr val="tx1"/>
              </a:buClr>
            </a:pPr>
            <a:r>
              <a:rPr lang="en-US" dirty="0"/>
              <a:t>In case of equality of votes, chairman exercises casting vote.</a:t>
            </a:r>
          </a:p>
          <a:p>
            <a:pPr marL="571500" indent="-571500" algn="just">
              <a:spcBef>
                <a:spcPct val="50000"/>
              </a:spcBef>
              <a:buClr>
                <a:schemeClr val="tx1"/>
              </a:buClr>
            </a:pPr>
            <a:r>
              <a:rPr lang="en-US" dirty="0"/>
              <a:t>Aggrieved party to approach Council of Common Interest for </a:t>
            </a:r>
            <a:r>
              <a:rPr lang="en-US" dirty="0" err="1"/>
              <a:t>redressal</a:t>
            </a:r>
            <a:r>
              <a:rPr lang="en-US" dirty="0"/>
              <a:t>.</a:t>
            </a:r>
          </a:p>
          <a:p>
            <a:endParaRPr lang="en-US" dirty="0"/>
          </a:p>
        </p:txBody>
      </p:sp>
    </p:spTree>
    <p:extLst>
      <p:ext uri="{BB962C8B-B14F-4D97-AF65-F5344CB8AC3E}">
        <p14:creationId xmlns:p14="http://schemas.microsoft.com/office/powerpoint/2010/main" xmlns="" val="37276074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Management </a:t>
            </a:r>
            <a:r>
              <a:rPr lang="en-US" dirty="0" smtClean="0"/>
              <a:t>Procedure</a:t>
            </a:r>
            <a:endParaRPr lang="en-US" dirty="0"/>
          </a:p>
        </p:txBody>
      </p:sp>
      <p:sp>
        <p:nvSpPr>
          <p:cNvPr id="3" name="Content Placeholder 2"/>
          <p:cNvSpPr>
            <a:spLocks noGrp="1"/>
          </p:cNvSpPr>
          <p:nvPr>
            <p:ph idx="1"/>
          </p:nvPr>
        </p:nvSpPr>
        <p:spPr/>
        <p:txBody>
          <a:bodyPr>
            <a:normAutofit lnSpcReduction="10000"/>
          </a:bodyPr>
          <a:lstStyle/>
          <a:p>
            <a:pPr lvl="0"/>
            <a:r>
              <a:rPr lang="en-US" dirty="0">
                <a:latin typeface="Calibri" panose="020F0502020204030204" pitchFamily="34" charset="0"/>
              </a:rPr>
              <a:t>IRSA prepares the</a:t>
            </a:r>
            <a:r>
              <a:rPr lang="en-US" sz="3200" dirty="0">
                <a:latin typeface="Calibri" panose="020F0502020204030204" pitchFamily="34" charset="0"/>
              </a:rPr>
              <a:t> </a:t>
            </a:r>
            <a:r>
              <a:rPr lang="en-US" dirty="0" smtClean="0">
                <a:latin typeface="Calibri" panose="020F0502020204030204" pitchFamily="34" charset="0"/>
              </a:rPr>
              <a:t>forecast </a:t>
            </a:r>
            <a:r>
              <a:rPr lang="en-US" dirty="0">
                <a:latin typeface="Calibri" panose="020F0502020204030204" pitchFamily="34" charset="0"/>
              </a:rPr>
              <a:t>of </a:t>
            </a:r>
            <a:r>
              <a:rPr lang="en-US" dirty="0" smtClean="0">
                <a:latin typeface="Calibri" panose="020F0502020204030204" pitchFamily="34" charset="0"/>
              </a:rPr>
              <a:t>water availability </a:t>
            </a:r>
            <a:r>
              <a:rPr lang="en-US" dirty="0">
                <a:latin typeface="Calibri" panose="020F0502020204030204" pitchFamily="34" charset="0"/>
              </a:rPr>
              <a:t>for </a:t>
            </a:r>
            <a:r>
              <a:rPr lang="en-US" dirty="0" err="1">
                <a:latin typeface="Calibri" panose="020F0502020204030204" pitchFamily="34" charset="0"/>
              </a:rPr>
              <a:t>Kharif</a:t>
            </a:r>
            <a:r>
              <a:rPr lang="en-US" dirty="0">
                <a:latin typeface="Calibri" panose="020F0502020204030204" pitchFamily="34" charset="0"/>
              </a:rPr>
              <a:t> and Rabi </a:t>
            </a:r>
            <a:r>
              <a:rPr lang="en-US" dirty="0" smtClean="0">
                <a:latin typeface="Calibri" panose="020F0502020204030204" pitchFamily="34" charset="0"/>
              </a:rPr>
              <a:t>crops.</a:t>
            </a:r>
          </a:p>
          <a:p>
            <a:r>
              <a:rPr lang="en-US" dirty="0">
                <a:latin typeface="Calibri" panose="020F0502020204030204" pitchFamily="34" charset="0"/>
              </a:rPr>
              <a:t>Based on water availability Forecast IRSA determines Provincial shares according to Water Accord Provisions.</a:t>
            </a:r>
          </a:p>
          <a:p>
            <a:r>
              <a:rPr lang="en-US" dirty="0">
                <a:latin typeface="Calibri" panose="020F0502020204030204" pitchFamily="34" charset="0"/>
              </a:rPr>
              <a:t>Punjab prepares Canal Operation / Distribution </a:t>
            </a:r>
            <a:r>
              <a:rPr lang="en-US" dirty="0" smtClean="0">
                <a:latin typeface="Calibri" panose="020F0502020204030204" pitchFamily="34" charset="0"/>
              </a:rPr>
              <a:t>Program </a:t>
            </a:r>
            <a:r>
              <a:rPr lang="en-US" dirty="0">
                <a:latin typeface="Calibri" panose="020F0502020204030204" pitchFamily="34" charset="0"/>
              </a:rPr>
              <a:t>based on its share in consultation with Punjab Agriculture Department.   </a:t>
            </a:r>
          </a:p>
          <a:p>
            <a:r>
              <a:rPr lang="en-US" dirty="0">
                <a:latin typeface="Calibri" panose="020F0502020204030204" pitchFamily="34" charset="0"/>
              </a:rPr>
              <a:t>If Punjab share is short of requirements Rotational </a:t>
            </a:r>
            <a:r>
              <a:rPr lang="en-US" dirty="0" smtClean="0">
                <a:latin typeface="Calibri" panose="020F0502020204030204" pitchFamily="34" charset="0"/>
              </a:rPr>
              <a:t>Program </a:t>
            </a:r>
            <a:r>
              <a:rPr lang="en-US" dirty="0">
                <a:latin typeface="Calibri" panose="020F0502020204030204" pitchFamily="34" charset="0"/>
              </a:rPr>
              <a:t>of operation of channels is prepared and implemented by the field formations. </a:t>
            </a:r>
            <a:r>
              <a:rPr lang="en-US" dirty="0" smtClean="0">
                <a:latin typeface="Calibri" panose="020F0502020204030204" pitchFamily="34" charset="0"/>
              </a:rPr>
              <a:t> </a:t>
            </a:r>
            <a:endParaRPr lang="en-US" dirty="0">
              <a:latin typeface="Calibri" panose="020F0502020204030204" pitchFamily="34" charset="0"/>
            </a:endParaRPr>
          </a:p>
          <a:p>
            <a:endParaRPr lang="en-US" dirty="0"/>
          </a:p>
        </p:txBody>
      </p:sp>
    </p:spTree>
    <p:extLst>
      <p:ext uri="{BB962C8B-B14F-4D97-AF65-F5344CB8AC3E}">
        <p14:creationId xmlns:p14="http://schemas.microsoft.com/office/powerpoint/2010/main" xmlns="" val="39867207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Pakistan Water Strategy And </a:t>
            </a:r>
            <a:r>
              <a:rPr lang="en-US" b="1" dirty="0" err="1"/>
              <a:t>Wapda’s</a:t>
            </a:r>
            <a:r>
              <a:rPr lang="en-US" b="1" dirty="0"/>
              <a:t> Vision </a:t>
            </a:r>
            <a:r>
              <a:rPr lang="en-US" b="1" dirty="0" smtClean="0"/>
              <a:t>2025</a:t>
            </a:r>
            <a:endParaRPr lang="en-US" dirty="0"/>
          </a:p>
        </p:txBody>
      </p:sp>
      <p:sp>
        <p:nvSpPr>
          <p:cNvPr id="3" name="Content Placeholder 2"/>
          <p:cNvSpPr>
            <a:spLocks noGrp="1"/>
          </p:cNvSpPr>
          <p:nvPr>
            <p:ph idx="1"/>
          </p:nvPr>
        </p:nvSpPr>
        <p:spPr/>
        <p:txBody>
          <a:bodyPr>
            <a:normAutofit fontScale="92500"/>
          </a:bodyPr>
          <a:lstStyle/>
          <a:p>
            <a:pPr marL="457200" indent="-457200"/>
            <a:r>
              <a:rPr lang="en-US" dirty="0"/>
              <a:t>The Pakistan Water Strategy and WAPDA’s Vision 2025 have reviewed likely future demands and the implied requirements for storage.</a:t>
            </a:r>
          </a:p>
          <a:p>
            <a:pPr marL="457200" indent="-457200"/>
            <a:r>
              <a:rPr lang="en-US" dirty="0"/>
              <a:t> If no new storage is built, canal diversions will remain stagnant at about 104 MAF and the shortfall will increase by about 12% over the next decade. </a:t>
            </a:r>
          </a:p>
          <a:p>
            <a:pPr marL="457200" indent="-457200"/>
            <a:r>
              <a:rPr lang="en-US" dirty="0"/>
              <a:t>The Pakistan Water Strategy calculates that Pakistan needs to raise storage capacity by 18 MAF (6 MAF for replacement of storage lost to siltation and 12 MAF of new storage) by 2025 in order to meet the projected requirements of 134 MAF.</a:t>
            </a:r>
          </a:p>
          <a:p>
            <a:endParaRPr lang="en-US" dirty="0"/>
          </a:p>
        </p:txBody>
      </p:sp>
    </p:spTree>
    <p:extLst>
      <p:ext uri="{BB962C8B-B14F-4D97-AF65-F5344CB8AC3E}">
        <p14:creationId xmlns:p14="http://schemas.microsoft.com/office/powerpoint/2010/main" xmlns="" val="33421094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idx="4294967295"/>
          </p:nvPr>
        </p:nvSpPr>
        <p:spPr>
          <a:xfrm>
            <a:off x="668338" y="690563"/>
            <a:ext cx="8229600" cy="579437"/>
          </a:xfrm>
        </p:spPr>
        <p:txBody>
          <a:bodyPr>
            <a:normAutofit fontScale="90000"/>
          </a:bodyPr>
          <a:lstStyle/>
          <a:p>
            <a:pPr eaLnBrk="1" hangingPunct="1"/>
            <a:r>
              <a:rPr lang="en-US" sz="4000" smtClean="0">
                <a:latin typeface="Calibri" panose="020F0502020204030204" pitchFamily="34" charset="0"/>
              </a:rPr>
              <a:t>Agriculture: Backbone of economy</a:t>
            </a:r>
          </a:p>
        </p:txBody>
      </p:sp>
      <p:sp>
        <p:nvSpPr>
          <p:cNvPr id="7" name="Date Placeholder 3"/>
          <p:cNvSpPr>
            <a:spLocks noGrp="1"/>
          </p:cNvSpPr>
          <p:nvPr>
            <p:ph type="dt" sz="quarter" idx="10"/>
          </p:nvPr>
        </p:nvSpPr>
        <p:spPr/>
        <p:txBody>
          <a:bodyPr/>
          <a:lstStyle/>
          <a:p>
            <a:pPr>
              <a:defRPr/>
            </a:pPr>
            <a:fld id="{946703A1-20FF-4160-AE79-55CCB0E19082}" type="datetime1">
              <a:rPr lang="en-US"/>
              <a:pPr>
                <a:defRPr/>
              </a:pPr>
              <a:t>7/19/2014</a:t>
            </a:fld>
            <a:endParaRPr lang="en-US"/>
          </a:p>
        </p:txBody>
      </p:sp>
      <p:sp>
        <p:nvSpPr>
          <p:cNvPr id="9" name="Slide Number Placeholder 5"/>
          <p:cNvSpPr>
            <a:spLocks noGrp="1"/>
          </p:cNvSpPr>
          <p:nvPr>
            <p:ph type="sldNum" sz="quarter" idx="12"/>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F45D123-6DBE-4F71-A720-A06CCDF30D92}" type="slidenum">
              <a:rPr lang="en-US">
                <a:solidFill>
                  <a:srgbClr val="D1EAEE"/>
                </a:solidFill>
              </a:rPr>
              <a:pPr eaLnBrk="1" hangingPunct="1"/>
              <a:t>24</a:t>
            </a:fld>
            <a:endParaRPr lang="en-US" dirty="0">
              <a:solidFill>
                <a:srgbClr val="D1EAEE"/>
              </a:solidFill>
            </a:endParaRPr>
          </a:p>
        </p:txBody>
      </p:sp>
      <p:sp>
        <p:nvSpPr>
          <p:cNvPr id="5124" name="Rectangle 6"/>
          <p:cNvSpPr>
            <a:spLocks noChangeArrowheads="1"/>
          </p:cNvSpPr>
          <p:nvPr/>
        </p:nvSpPr>
        <p:spPr bwMode="auto">
          <a:xfrm>
            <a:off x="565150" y="5638800"/>
            <a:ext cx="8435975" cy="574675"/>
          </a:xfrm>
          <a:prstGeom prst="rect">
            <a:avLst/>
          </a:prstGeom>
          <a:solidFill>
            <a:srgbClr val="FF3300"/>
          </a:solidFill>
          <a:ln w="9525">
            <a:solidFill>
              <a:schemeClr val="tx1"/>
            </a:solidFill>
            <a:miter lim="800000"/>
            <a:headEnd/>
            <a:tailEnd/>
          </a:ln>
          <a:effectLst/>
          <a:extLst/>
        </p:spPr>
        <p:txBody>
          <a:bodyPr wrap="none"/>
          <a:lstStyle/>
          <a:p>
            <a:pPr marL="274320" indent="-274320" algn="ctr" fontAlgn="auto">
              <a:spcBef>
                <a:spcPct val="20000"/>
              </a:spcBef>
              <a:spcAft>
                <a:spcPts val="0"/>
              </a:spcAft>
              <a:buClr>
                <a:srgbClr val="0BD0D9"/>
              </a:buClr>
              <a:buSzPct val="95000"/>
              <a:defRPr/>
            </a:pPr>
            <a:r>
              <a:rPr lang="en-US" sz="2600" dirty="0">
                <a:ln w="0"/>
                <a:solidFill>
                  <a:schemeClr val="bg1"/>
                </a:solidFill>
                <a:effectLst>
                  <a:outerShdw blurRad="38100" dist="19050" dir="2700000" algn="tl" rotWithShape="0">
                    <a:schemeClr val="dk1">
                      <a:alpha val="40000"/>
                    </a:schemeClr>
                  </a:outerShdw>
                </a:effectLst>
                <a:latin typeface="Calibri" panose="020F0502020204030204" pitchFamily="34" charset="0"/>
              </a:rPr>
              <a:t>Irrigation: Life blood of agriculture</a:t>
            </a:r>
          </a:p>
          <a:p>
            <a:pPr algn="ctr">
              <a:defRPr/>
            </a:pPr>
            <a:endParaRPr lang="en-US" dirty="0">
              <a:ln w="0"/>
              <a:solidFill>
                <a:schemeClr val="bg1"/>
              </a:solidFill>
              <a:effectLst>
                <a:outerShdw blurRad="38100" dist="19050" dir="2700000" algn="tl" rotWithShape="0">
                  <a:schemeClr val="dk1">
                    <a:alpha val="40000"/>
                  </a:schemeClr>
                </a:outerShdw>
              </a:effectLst>
              <a:cs typeface="Arial" charset="0"/>
            </a:endParaRPr>
          </a:p>
        </p:txBody>
      </p:sp>
      <p:sp>
        <p:nvSpPr>
          <p:cNvPr id="163844" name="Rectangle 4"/>
          <p:cNvSpPr>
            <a:spLocks noChangeArrowheads="1"/>
          </p:cNvSpPr>
          <p:nvPr/>
        </p:nvSpPr>
        <p:spPr bwMode="auto">
          <a:xfrm>
            <a:off x="485775" y="1660525"/>
            <a:ext cx="8229600" cy="3527425"/>
          </a:xfrm>
          <a:prstGeom prst="rect">
            <a:avLst/>
          </a:prstGeom>
          <a:noFill/>
          <a:ln>
            <a:noFill/>
          </a:ln>
          <a:effectLst/>
          <a:extLst/>
        </p:spPr>
        <p:txBody>
          <a:bodyPr/>
          <a:lstStyle/>
          <a:p>
            <a:pPr marL="342900" indent="-342900" fontAlgn="auto">
              <a:lnSpc>
                <a:spcPct val="90000"/>
              </a:lnSpc>
              <a:spcBef>
                <a:spcPct val="20000"/>
              </a:spcBef>
              <a:spcAft>
                <a:spcPts val="0"/>
              </a:spcAft>
              <a:buClr>
                <a:schemeClr val="hlink"/>
              </a:buClr>
              <a:buSzPct val="60000"/>
              <a:buFont typeface="Wingdings" pitchFamily="2" charset="2"/>
              <a:buChar char="n"/>
              <a:defRPr/>
            </a:pPr>
            <a:endParaRPr lang="en-US" sz="3200">
              <a:effectLst>
                <a:outerShdw blurRad="38100" dist="38100" dir="2700000" algn="tl">
                  <a:srgbClr val="000000"/>
                </a:outerShdw>
              </a:effectLst>
              <a:latin typeface="+mn-lt"/>
              <a:cs typeface="+mn-cs"/>
            </a:endParaRPr>
          </a:p>
        </p:txBody>
      </p:sp>
      <p:sp>
        <p:nvSpPr>
          <p:cNvPr id="163845" name="Rectangle 5"/>
          <p:cNvSpPr>
            <a:spLocks noChangeArrowheads="1"/>
          </p:cNvSpPr>
          <p:nvPr/>
        </p:nvSpPr>
        <p:spPr bwMode="auto">
          <a:xfrm>
            <a:off x="668338" y="1282700"/>
            <a:ext cx="8229600" cy="3289300"/>
          </a:xfrm>
          <a:prstGeom prst="rect">
            <a:avLst/>
          </a:prstGeom>
          <a:noFill/>
          <a:ln>
            <a:noFill/>
          </a:ln>
          <a:effectLst/>
          <a:extLst/>
        </p:spPr>
        <p:txBody>
          <a:bodyPr/>
          <a:lstStyle/>
          <a:p>
            <a:pPr>
              <a:lnSpc>
                <a:spcPct val="90000"/>
              </a:lnSpc>
              <a:spcBef>
                <a:spcPct val="20000"/>
              </a:spcBef>
              <a:buClr>
                <a:schemeClr val="hlink"/>
              </a:buClr>
              <a:buSzPct val="60000"/>
              <a:buFont typeface="Wingdings" pitchFamily="2" charset="2"/>
              <a:buChar char="q"/>
              <a:defRPr/>
            </a:pPr>
            <a:r>
              <a:rPr lang="en-US" sz="2400">
                <a:effectLst>
                  <a:outerShdw blurRad="38100" dist="38100" dir="2700000" algn="tl">
                    <a:srgbClr val="04617B"/>
                  </a:outerShdw>
                </a:effectLst>
              </a:rPr>
              <a:t> </a:t>
            </a:r>
            <a:r>
              <a:rPr lang="en-US" sz="2400"/>
              <a:t>Agriculture is the main player of the economy of Pakistan with 21%  contribution to GDP and more than 45% contribution in labour force</a:t>
            </a:r>
          </a:p>
          <a:p>
            <a:pPr>
              <a:lnSpc>
                <a:spcPct val="90000"/>
              </a:lnSpc>
              <a:spcBef>
                <a:spcPct val="20000"/>
              </a:spcBef>
              <a:buClr>
                <a:schemeClr val="hlink"/>
              </a:buClr>
              <a:buSzPct val="60000"/>
              <a:buFont typeface="Wingdings" pitchFamily="2" charset="2"/>
              <a:buNone/>
              <a:defRPr/>
            </a:pPr>
            <a:endParaRPr lang="en-US" sz="700"/>
          </a:p>
          <a:p>
            <a:pPr>
              <a:lnSpc>
                <a:spcPct val="90000"/>
              </a:lnSpc>
              <a:spcBef>
                <a:spcPct val="20000"/>
              </a:spcBef>
              <a:buClr>
                <a:schemeClr val="hlink"/>
              </a:buClr>
              <a:buSzPct val="60000"/>
              <a:buFont typeface="Wingdings" pitchFamily="2" charset="2"/>
              <a:buChar char="q"/>
              <a:defRPr/>
            </a:pPr>
            <a:r>
              <a:rPr lang="en-US" sz="2400"/>
              <a:t> Pakistan’s agriculture rely heavily on irrigation. </a:t>
            </a:r>
          </a:p>
          <a:p>
            <a:pPr>
              <a:lnSpc>
                <a:spcPct val="90000"/>
              </a:lnSpc>
              <a:spcBef>
                <a:spcPct val="20000"/>
              </a:spcBef>
              <a:buClr>
                <a:schemeClr val="hlink"/>
              </a:buClr>
              <a:buSzPct val="60000"/>
              <a:buFont typeface="Wingdings" pitchFamily="2" charset="2"/>
              <a:buNone/>
              <a:defRPr/>
            </a:pPr>
            <a:endParaRPr lang="en-US" sz="900"/>
          </a:p>
          <a:p>
            <a:pPr>
              <a:lnSpc>
                <a:spcPct val="90000"/>
              </a:lnSpc>
              <a:spcBef>
                <a:spcPct val="20000"/>
              </a:spcBef>
              <a:buClr>
                <a:schemeClr val="hlink"/>
              </a:buClr>
              <a:buSzPct val="60000"/>
              <a:buFont typeface="Wingdings" pitchFamily="2" charset="2"/>
              <a:buChar char="q"/>
              <a:defRPr/>
            </a:pPr>
            <a:r>
              <a:rPr lang="en-US" sz="2400"/>
              <a:t> Pakistan has the world’s largest contiguous irrigation system</a:t>
            </a:r>
          </a:p>
          <a:p>
            <a:pPr>
              <a:lnSpc>
                <a:spcPct val="90000"/>
              </a:lnSpc>
              <a:spcBef>
                <a:spcPct val="20000"/>
              </a:spcBef>
              <a:buClr>
                <a:schemeClr val="hlink"/>
              </a:buClr>
              <a:buSzPct val="60000"/>
              <a:buFont typeface="Wingdings" pitchFamily="2" charset="2"/>
              <a:buNone/>
              <a:defRPr/>
            </a:pPr>
            <a:endParaRPr lang="en-US" sz="700"/>
          </a:p>
          <a:p>
            <a:pPr>
              <a:lnSpc>
                <a:spcPct val="90000"/>
              </a:lnSpc>
              <a:spcBef>
                <a:spcPct val="20000"/>
              </a:spcBef>
              <a:buClr>
                <a:schemeClr val="hlink"/>
              </a:buClr>
              <a:buSzPct val="60000"/>
              <a:buFont typeface="Wingdings" pitchFamily="2" charset="2"/>
              <a:buChar char="q"/>
              <a:defRPr/>
            </a:pPr>
            <a:r>
              <a:rPr lang="en-US" sz="2400"/>
              <a:t> Pakistan ranks 4</a:t>
            </a:r>
            <a:r>
              <a:rPr lang="en-US" sz="2400" baseline="30000"/>
              <a:t>th</a:t>
            </a:r>
            <a:r>
              <a:rPr lang="en-US" sz="2400"/>
              <a:t> in the world as for as irrigated area ( About 7%) is concerned. About 36 MA( About 75% of the cultivated area) in Pakistan is irrigated land.</a:t>
            </a:r>
          </a:p>
          <a:p>
            <a:pPr>
              <a:lnSpc>
                <a:spcPct val="90000"/>
              </a:lnSpc>
              <a:spcBef>
                <a:spcPct val="20000"/>
              </a:spcBef>
              <a:buClr>
                <a:schemeClr val="hlink"/>
              </a:buClr>
              <a:buSzPct val="60000"/>
              <a:buFont typeface="Wingdings" pitchFamily="2" charset="2"/>
              <a:buNone/>
              <a:defRPr/>
            </a:pPr>
            <a:endParaRPr lang="en-US" sz="700"/>
          </a:p>
          <a:p>
            <a:pPr>
              <a:lnSpc>
                <a:spcPct val="90000"/>
              </a:lnSpc>
              <a:spcBef>
                <a:spcPct val="20000"/>
              </a:spcBef>
              <a:buClr>
                <a:schemeClr val="hlink"/>
              </a:buClr>
              <a:buSzPct val="60000"/>
              <a:buFont typeface="Wingdings" pitchFamily="2" charset="2"/>
              <a:buChar char="q"/>
              <a:defRPr/>
            </a:pPr>
            <a:r>
              <a:rPr lang="en-US" sz="2400"/>
              <a:t> Pakistan has invested heavily in the irrigation sector. Allocated about $ 8 billion in this sector upto the year 2011-12</a:t>
            </a:r>
          </a:p>
          <a:p>
            <a:pPr>
              <a:lnSpc>
                <a:spcPct val="90000"/>
              </a:lnSpc>
              <a:spcBef>
                <a:spcPct val="20000"/>
              </a:spcBef>
              <a:buClr>
                <a:schemeClr val="hlink"/>
              </a:buClr>
              <a:buSzPct val="60000"/>
              <a:buFont typeface="Wingdings" pitchFamily="2" charset="2"/>
              <a:buNone/>
              <a:defRPr/>
            </a:pPr>
            <a:endParaRPr lang="en-US" sz="2400">
              <a:effectLst>
                <a:outerShdw blurRad="38100" dist="38100" dir="2700000" algn="tl">
                  <a:srgbClr val="04617B"/>
                </a:outerShdw>
              </a:effectLst>
            </a:endParaRPr>
          </a:p>
        </p:txBody>
      </p:sp>
    </p:spTree>
    <p:extLst>
      <p:ext uri="{BB962C8B-B14F-4D97-AF65-F5344CB8AC3E}">
        <p14:creationId xmlns:p14="http://schemas.microsoft.com/office/powerpoint/2010/main" xmlns="" val="29924337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idx="4294967295"/>
          </p:nvPr>
        </p:nvSpPr>
        <p:spPr/>
        <p:txBody>
          <a:bodyPr/>
          <a:lstStyle/>
          <a:p>
            <a:pPr eaLnBrk="1" hangingPunct="1"/>
            <a:r>
              <a:rPr lang="en-US" sz="3600" b="1" smtClean="0">
                <a:latin typeface="Calibri" panose="020F0502020204030204" pitchFamily="34" charset="0"/>
              </a:rPr>
              <a:t>Consumption Pattern of Water</a:t>
            </a:r>
            <a:r>
              <a:rPr lang="en-US" sz="3600" smtClean="0">
                <a:latin typeface="Calibri" panose="020F0502020204030204" pitchFamily="34" charset="0"/>
              </a:rPr>
              <a:t/>
            </a:r>
            <a:br>
              <a:rPr lang="en-US" sz="3600" smtClean="0">
                <a:latin typeface="Calibri" panose="020F0502020204030204" pitchFamily="34" charset="0"/>
              </a:rPr>
            </a:br>
            <a:endParaRPr lang="en-US" sz="3600" smtClean="0">
              <a:latin typeface="Calibri" panose="020F0502020204030204" pitchFamily="34" charset="0"/>
            </a:endParaRPr>
          </a:p>
        </p:txBody>
      </p:sp>
      <p:graphicFrame>
        <p:nvGraphicFramePr>
          <p:cNvPr id="1026" name="Content Placeholder 1"/>
          <p:cNvGraphicFramePr>
            <a:graphicFrameLocks noGrp="1"/>
          </p:cNvGraphicFramePr>
          <p:nvPr>
            <p:ph idx="4294967295"/>
          </p:nvPr>
        </p:nvGraphicFramePr>
        <p:xfrm>
          <a:off x="406400" y="1884363"/>
          <a:ext cx="8331200" cy="4491037"/>
        </p:xfrm>
        <a:graphic>
          <a:graphicData uri="http://schemas.openxmlformats.org/presentationml/2006/ole">
            <p:oleObj spid="_x0000_s1027" r:id="rId3" imgW="8327858" imgH="4493141" progId="Excel.Sheet.8">
              <p:embed/>
            </p:oleObj>
          </a:graphicData>
        </a:graphic>
      </p:graphicFrame>
    </p:spTree>
    <p:extLst>
      <p:ext uri="{BB962C8B-B14F-4D97-AF65-F5344CB8AC3E}">
        <p14:creationId xmlns:p14="http://schemas.microsoft.com/office/powerpoint/2010/main" xmlns="" val="28896711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idx="4294967295"/>
          </p:nvPr>
        </p:nvSpPr>
        <p:spPr>
          <a:xfrm>
            <a:off x="228600" y="228600"/>
            <a:ext cx="8458200" cy="685800"/>
          </a:xfrm>
        </p:spPr>
        <p:txBody>
          <a:bodyPr>
            <a:normAutofit fontScale="90000"/>
          </a:bodyPr>
          <a:lstStyle/>
          <a:p>
            <a:pPr eaLnBrk="1" hangingPunct="1"/>
            <a:r>
              <a:rPr lang="en-US" sz="4800" smtClean="0">
                <a:latin typeface="Calibri" panose="020F0502020204030204" pitchFamily="34" charset="0"/>
              </a:rPr>
              <a:t>Water Resources of Pakistan</a:t>
            </a:r>
          </a:p>
        </p:txBody>
      </p:sp>
      <p:sp>
        <p:nvSpPr>
          <p:cNvPr id="9219" name="Rectangle 3"/>
          <p:cNvSpPr>
            <a:spLocks noGrp="1" noChangeArrowheads="1"/>
          </p:cNvSpPr>
          <p:nvPr>
            <p:ph idx="4294967295"/>
          </p:nvPr>
        </p:nvSpPr>
        <p:spPr>
          <a:xfrm>
            <a:off x="0" y="1057275"/>
            <a:ext cx="9144000" cy="5638800"/>
          </a:xfrm>
        </p:spPr>
        <p:txBody>
          <a:bodyPr>
            <a:normAutofit lnSpcReduction="10000"/>
          </a:bodyPr>
          <a:lstStyle/>
          <a:p>
            <a:pPr eaLnBrk="1" hangingPunct="1">
              <a:lnSpc>
                <a:spcPct val="80000"/>
              </a:lnSpc>
              <a:spcBef>
                <a:spcPct val="10000"/>
              </a:spcBef>
              <a:buFontTx/>
              <a:buNone/>
            </a:pPr>
            <a:r>
              <a:rPr lang="en-US" smtClean="0">
                <a:latin typeface="Calibri" panose="020F0502020204030204" pitchFamily="34" charset="0"/>
              </a:rPr>
              <a:t>Rainfall</a:t>
            </a:r>
          </a:p>
          <a:p>
            <a:pPr eaLnBrk="1" hangingPunct="1">
              <a:lnSpc>
                <a:spcPct val="80000"/>
              </a:lnSpc>
              <a:spcBef>
                <a:spcPct val="10000"/>
              </a:spcBef>
            </a:pPr>
            <a:r>
              <a:rPr lang="en-US" sz="2400" smtClean="0">
                <a:latin typeface="Calibri" panose="020F0502020204030204" pitchFamily="34" charset="0"/>
              </a:rPr>
              <a:t>Annual rainfall (125mm in South-East to 750mm North-West)</a:t>
            </a:r>
          </a:p>
          <a:p>
            <a:pPr eaLnBrk="1" hangingPunct="1">
              <a:lnSpc>
                <a:spcPct val="80000"/>
              </a:lnSpc>
              <a:spcBef>
                <a:spcPct val="10000"/>
              </a:spcBef>
            </a:pPr>
            <a:r>
              <a:rPr lang="en-US" sz="2400" smtClean="0">
                <a:latin typeface="Calibri" panose="020F0502020204030204" pitchFamily="34" charset="0"/>
              </a:rPr>
              <a:t>Total water generated by rainfall is around </a:t>
            </a:r>
          </a:p>
          <a:p>
            <a:pPr eaLnBrk="1" hangingPunct="1">
              <a:lnSpc>
                <a:spcPct val="80000"/>
              </a:lnSpc>
              <a:spcBef>
                <a:spcPct val="10000"/>
              </a:spcBef>
              <a:buFont typeface="Wingdings 2" panose="05020102010507070707" pitchFamily="18" charset="2"/>
              <a:buNone/>
            </a:pPr>
            <a:r>
              <a:rPr lang="en-US" sz="2400" smtClean="0">
                <a:latin typeface="Calibri" panose="020F0502020204030204" pitchFamily="34" charset="0"/>
              </a:rPr>
              <a:t>     32 BCM</a:t>
            </a:r>
          </a:p>
          <a:p>
            <a:pPr eaLnBrk="1" hangingPunct="1">
              <a:lnSpc>
                <a:spcPct val="80000"/>
              </a:lnSpc>
              <a:spcBef>
                <a:spcPct val="10000"/>
              </a:spcBef>
            </a:pPr>
            <a:r>
              <a:rPr lang="en-US" sz="2400" smtClean="0">
                <a:latin typeface="Calibri" panose="020F0502020204030204" pitchFamily="34" charset="0"/>
              </a:rPr>
              <a:t> Contribution to crops is 10-20%</a:t>
            </a:r>
          </a:p>
          <a:p>
            <a:pPr eaLnBrk="1" hangingPunct="1">
              <a:lnSpc>
                <a:spcPct val="80000"/>
              </a:lnSpc>
              <a:spcBef>
                <a:spcPct val="10000"/>
              </a:spcBef>
              <a:buFontTx/>
              <a:buNone/>
            </a:pPr>
            <a:endParaRPr lang="en-US" sz="2400" smtClean="0">
              <a:latin typeface="Calibri" panose="020F0502020204030204" pitchFamily="34" charset="0"/>
            </a:endParaRPr>
          </a:p>
          <a:p>
            <a:pPr eaLnBrk="1" hangingPunct="1">
              <a:lnSpc>
                <a:spcPct val="80000"/>
              </a:lnSpc>
              <a:spcBef>
                <a:spcPct val="10000"/>
              </a:spcBef>
              <a:buFontTx/>
              <a:buNone/>
            </a:pPr>
            <a:r>
              <a:rPr lang="en-US" smtClean="0">
                <a:latin typeface="Calibri" panose="020F0502020204030204" pitchFamily="34" charset="0"/>
              </a:rPr>
              <a:t>Groundwater</a:t>
            </a:r>
          </a:p>
          <a:p>
            <a:pPr eaLnBrk="1" hangingPunct="1">
              <a:lnSpc>
                <a:spcPct val="80000"/>
              </a:lnSpc>
              <a:spcBef>
                <a:spcPct val="10000"/>
              </a:spcBef>
            </a:pPr>
            <a:r>
              <a:rPr lang="en-US" sz="2400" smtClean="0">
                <a:latin typeface="Calibri" panose="020F0502020204030204" pitchFamily="34" charset="0"/>
              </a:rPr>
              <a:t>Exploitation of Groundwater is 59 BCM</a:t>
            </a:r>
          </a:p>
          <a:p>
            <a:pPr eaLnBrk="1" hangingPunct="1">
              <a:lnSpc>
                <a:spcPct val="80000"/>
              </a:lnSpc>
              <a:spcBef>
                <a:spcPct val="10000"/>
              </a:spcBef>
            </a:pPr>
            <a:r>
              <a:rPr lang="en-US" sz="2400" smtClean="0">
                <a:latin typeface="Calibri" panose="020F0502020204030204" pitchFamily="34" charset="0"/>
              </a:rPr>
              <a:t>Over 9,00,000 private tubewells </a:t>
            </a:r>
          </a:p>
          <a:p>
            <a:pPr eaLnBrk="1" hangingPunct="1">
              <a:lnSpc>
                <a:spcPct val="80000"/>
              </a:lnSpc>
              <a:spcBef>
                <a:spcPct val="10000"/>
              </a:spcBef>
            </a:pPr>
            <a:r>
              <a:rPr lang="en-US" sz="2400" smtClean="0">
                <a:latin typeface="Calibri" panose="020F0502020204030204" pitchFamily="34" charset="0"/>
              </a:rPr>
              <a:t>40% of total supply at farm-gate</a:t>
            </a:r>
          </a:p>
          <a:p>
            <a:pPr eaLnBrk="1" hangingPunct="1">
              <a:lnSpc>
                <a:spcPct val="80000"/>
              </a:lnSpc>
              <a:spcBef>
                <a:spcPct val="10000"/>
              </a:spcBef>
              <a:buFontTx/>
              <a:buNone/>
            </a:pPr>
            <a:endParaRPr lang="en-US" sz="2400" smtClean="0">
              <a:latin typeface="Calibri" panose="020F0502020204030204" pitchFamily="34" charset="0"/>
            </a:endParaRPr>
          </a:p>
          <a:p>
            <a:pPr eaLnBrk="1" hangingPunct="1">
              <a:lnSpc>
                <a:spcPct val="80000"/>
              </a:lnSpc>
              <a:spcBef>
                <a:spcPct val="10000"/>
              </a:spcBef>
              <a:buFontTx/>
              <a:buNone/>
            </a:pPr>
            <a:r>
              <a:rPr lang="en-US" smtClean="0">
                <a:latin typeface="Calibri" panose="020F0502020204030204" pitchFamily="34" charset="0"/>
              </a:rPr>
              <a:t>Surface Water Resources</a:t>
            </a:r>
          </a:p>
          <a:p>
            <a:pPr eaLnBrk="1" hangingPunct="1">
              <a:lnSpc>
                <a:spcPct val="80000"/>
              </a:lnSpc>
              <a:spcBef>
                <a:spcPct val="10000"/>
              </a:spcBef>
            </a:pPr>
            <a:r>
              <a:rPr lang="en-US" sz="2400" smtClean="0">
                <a:latin typeface="Calibri" panose="020F0502020204030204" pitchFamily="34" charset="0"/>
              </a:rPr>
              <a:t>Total Inflow is </a:t>
            </a:r>
            <a:r>
              <a:rPr lang="en-US" sz="2400" smtClean="0">
                <a:latin typeface="Calibri" panose="020F0502020204030204" pitchFamily="34" charset="0"/>
                <a:sym typeface="Wingdings" panose="05000000000000000000" pitchFamily="2" charset="2"/>
              </a:rPr>
              <a:t>171 BCM</a:t>
            </a:r>
          </a:p>
          <a:p>
            <a:pPr eaLnBrk="1" hangingPunct="1">
              <a:lnSpc>
                <a:spcPct val="80000"/>
              </a:lnSpc>
              <a:spcBef>
                <a:spcPct val="10000"/>
              </a:spcBef>
            </a:pPr>
            <a:r>
              <a:rPr lang="en-US" sz="2400" smtClean="0">
                <a:latin typeface="Calibri" panose="020F0502020204030204" pitchFamily="34" charset="0"/>
                <a:sym typeface="Wingdings" panose="05000000000000000000" pitchFamily="2" charset="2"/>
              </a:rPr>
              <a:t>Tarbela (10.38 BCM - 485 ft),</a:t>
            </a:r>
          </a:p>
          <a:p>
            <a:pPr eaLnBrk="1" hangingPunct="1">
              <a:lnSpc>
                <a:spcPct val="80000"/>
              </a:lnSpc>
              <a:spcBef>
                <a:spcPct val="10000"/>
              </a:spcBef>
            </a:pPr>
            <a:r>
              <a:rPr lang="en-US" sz="2400" smtClean="0">
                <a:latin typeface="Calibri" panose="020F0502020204030204" pitchFamily="34" charset="0"/>
                <a:sym typeface="Wingdings" panose="05000000000000000000" pitchFamily="2" charset="2"/>
              </a:rPr>
              <a:t>Mangla  (5.90 BCM   - 380 ft) </a:t>
            </a:r>
          </a:p>
          <a:p>
            <a:pPr eaLnBrk="1" hangingPunct="1">
              <a:lnSpc>
                <a:spcPct val="80000"/>
              </a:lnSpc>
              <a:spcBef>
                <a:spcPct val="10000"/>
              </a:spcBef>
            </a:pPr>
            <a:r>
              <a:rPr lang="en-US" sz="2400" smtClean="0">
                <a:latin typeface="Calibri" panose="020F0502020204030204" pitchFamily="34" charset="0"/>
              </a:rPr>
              <a:t>48 Canals (61000 km), 19 Barrages</a:t>
            </a:r>
          </a:p>
          <a:p>
            <a:pPr eaLnBrk="1" hangingPunct="1">
              <a:lnSpc>
                <a:spcPct val="80000"/>
              </a:lnSpc>
              <a:spcBef>
                <a:spcPct val="10000"/>
              </a:spcBef>
            </a:pPr>
            <a:r>
              <a:rPr lang="en-US" sz="2400" smtClean="0">
                <a:latin typeface="Calibri" panose="020F0502020204030204" pitchFamily="34" charset="0"/>
              </a:rPr>
              <a:t>1,70,000 Watercourses (1.6 Million km)</a:t>
            </a:r>
          </a:p>
        </p:txBody>
      </p:sp>
      <p:pic>
        <p:nvPicPr>
          <p:cNvPr id="9220" name="Picture 4" descr="image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00800" y="1905000"/>
            <a:ext cx="25146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1" name="Picture 5" descr="water-dam-tarbela"/>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400800" y="4343400"/>
            <a:ext cx="2514600"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656779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idx="4294967295"/>
          </p:nvPr>
        </p:nvSpPr>
        <p:spPr>
          <a:xfrm>
            <a:off x="457200" y="381000"/>
            <a:ext cx="8229600" cy="857250"/>
          </a:xfrm>
        </p:spPr>
        <p:txBody>
          <a:bodyPr/>
          <a:lstStyle/>
          <a:p>
            <a:pPr eaLnBrk="1" hangingPunct="1"/>
            <a:r>
              <a:rPr lang="en-US" sz="4800" smtClean="0">
                <a:latin typeface="Calibri" panose="020F0502020204030204" pitchFamily="34" charset="0"/>
              </a:rPr>
              <a:t>Existing Situation</a:t>
            </a:r>
          </a:p>
        </p:txBody>
      </p:sp>
      <p:sp>
        <p:nvSpPr>
          <p:cNvPr id="3" name="Content Placeholder 2"/>
          <p:cNvSpPr>
            <a:spLocks noGrp="1"/>
          </p:cNvSpPr>
          <p:nvPr>
            <p:ph idx="4294967295"/>
          </p:nvPr>
        </p:nvSpPr>
        <p:spPr/>
        <p:txBody>
          <a:bodyPr>
            <a:normAutofit fontScale="92500" lnSpcReduction="20000"/>
          </a:bodyPr>
          <a:lstStyle/>
          <a:p>
            <a:pPr eaLnBrk="1" hangingPunct="1">
              <a:lnSpc>
                <a:spcPct val="90000"/>
              </a:lnSpc>
              <a:buFont typeface="Arial" pitchFamily="34" charset="0"/>
              <a:buChar char="•"/>
              <a:defRPr/>
            </a:pPr>
            <a:r>
              <a:rPr lang="en-US" smtClean="0">
                <a:latin typeface="Calibri" pitchFamily="34" charset="0"/>
              </a:rPr>
              <a:t>Water is becoming scarce with each passing day. Per capita availability of fresh water in Pakistan has decreased by about 800% since 1950.</a:t>
            </a:r>
          </a:p>
          <a:p>
            <a:pPr eaLnBrk="1" hangingPunct="1">
              <a:lnSpc>
                <a:spcPct val="90000"/>
              </a:lnSpc>
              <a:buFont typeface="Arial" pitchFamily="34" charset="0"/>
              <a:buChar char="•"/>
              <a:defRPr/>
            </a:pPr>
            <a:r>
              <a:rPr lang="en-US" smtClean="0">
                <a:latin typeface="Calibri" pitchFamily="34" charset="0"/>
              </a:rPr>
              <a:t>Efficient and judicious use of the irrigation water is the only sustainable option left with us.</a:t>
            </a:r>
          </a:p>
          <a:p>
            <a:pPr eaLnBrk="1" hangingPunct="1">
              <a:lnSpc>
                <a:spcPct val="90000"/>
              </a:lnSpc>
              <a:buFont typeface="Arial" pitchFamily="34" charset="0"/>
              <a:buChar char="•"/>
              <a:defRPr/>
            </a:pPr>
            <a:r>
              <a:rPr lang="en-US" smtClean="0">
                <a:latin typeface="Calibri" pitchFamily="34" charset="0"/>
              </a:rPr>
              <a:t>Surface water is still the largest source of irrigation in Pakistan (31% as a single source)</a:t>
            </a:r>
          </a:p>
          <a:p>
            <a:pPr eaLnBrk="1" hangingPunct="1">
              <a:lnSpc>
                <a:spcPct val="90000"/>
              </a:lnSpc>
              <a:buFont typeface="Arial" pitchFamily="34" charset="0"/>
              <a:buChar char="•"/>
              <a:defRPr/>
            </a:pPr>
            <a:r>
              <a:rPr lang="en-US" smtClean="0">
                <a:latin typeface="Calibri" pitchFamily="34" charset="0"/>
              </a:rPr>
              <a:t>Irrigation system is over burdened and loosing its efficiency due to increasing gap in actual and required O&amp;M expenditures (Actual O&amp;M expenses made only about 20-30% of required expenses)</a:t>
            </a:r>
          </a:p>
          <a:p>
            <a:pPr eaLnBrk="1" hangingPunct="1">
              <a:lnSpc>
                <a:spcPct val="90000"/>
              </a:lnSpc>
              <a:buFont typeface="Arial" pitchFamily="34" charset="0"/>
              <a:buChar char="•"/>
              <a:defRPr/>
            </a:pPr>
            <a:r>
              <a:rPr lang="en-US" smtClean="0">
                <a:latin typeface="Calibri" pitchFamily="34" charset="0"/>
              </a:rPr>
              <a:t>Govt. has to subsidize major portion of the O&amp;M expenditures (about 70% according to an estimate)</a:t>
            </a:r>
          </a:p>
        </p:txBody>
      </p:sp>
    </p:spTree>
    <p:extLst>
      <p:ext uri="{BB962C8B-B14F-4D97-AF65-F5344CB8AC3E}">
        <p14:creationId xmlns:p14="http://schemas.microsoft.com/office/powerpoint/2010/main" xmlns="" val="36076592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idx="4294967295"/>
          </p:nvPr>
        </p:nvSpPr>
        <p:spPr>
          <a:xfrm>
            <a:off x="304800" y="533400"/>
            <a:ext cx="8686800" cy="628650"/>
          </a:xfrm>
        </p:spPr>
        <p:txBody>
          <a:bodyPr/>
          <a:lstStyle/>
          <a:p>
            <a:pPr eaLnBrk="1" hangingPunct="1"/>
            <a:r>
              <a:rPr lang="en-US" sz="3600" smtClean="0">
                <a:latin typeface="Calibri" panose="020F0502020204030204" pitchFamily="34" charset="0"/>
              </a:rPr>
              <a:t>Freshwater availability scenario (Per person)</a:t>
            </a:r>
            <a:endParaRPr lang="en-GB" sz="3600" smtClean="0">
              <a:latin typeface="Calibri" panose="020F0502020204030204" pitchFamily="34" charset="0"/>
            </a:endParaRPr>
          </a:p>
        </p:txBody>
      </p:sp>
      <p:sp>
        <p:nvSpPr>
          <p:cNvPr id="11267" name="Content Placeholder 2"/>
          <p:cNvSpPr>
            <a:spLocks noGrp="1"/>
          </p:cNvSpPr>
          <p:nvPr>
            <p:ph idx="4294967295"/>
          </p:nvPr>
        </p:nvSpPr>
        <p:spPr>
          <a:xfrm>
            <a:off x="457200" y="1692275"/>
            <a:ext cx="8229600" cy="4937125"/>
          </a:xfrm>
        </p:spPr>
        <p:txBody>
          <a:bodyPr/>
          <a:lstStyle/>
          <a:p>
            <a:pPr marL="547688" indent="-411163" eaLnBrk="1" hangingPunct="1">
              <a:buClr>
                <a:srgbClr val="000000"/>
              </a:buClr>
              <a:buFont typeface="Wingdings 2" panose="05020102010507070707" pitchFamily="18" charset="2"/>
              <a:buChar char=""/>
            </a:pPr>
            <a:r>
              <a:rPr lang="en-US" smtClean="0">
                <a:latin typeface="Calibri" panose="020F0502020204030204" pitchFamily="34" charset="0"/>
              </a:rPr>
              <a:t>Global</a:t>
            </a:r>
          </a:p>
          <a:p>
            <a:pPr marL="868363" lvl="1" indent="-282575" eaLnBrk="1" hangingPunct="1">
              <a:buFont typeface="Wingdings 2" panose="05020102010507070707" pitchFamily="18" charset="2"/>
              <a:buChar char=""/>
            </a:pPr>
            <a:r>
              <a:rPr lang="en-US" smtClean="0">
                <a:latin typeface="Calibri" panose="020F0502020204030204" pitchFamily="34" charset="0"/>
              </a:rPr>
              <a:t>1950 – 16,800 cubic meters per annum</a:t>
            </a:r>
          </a:p>
          <a:p>
            <a:pPr marL="868363" lvl="1" indent="-282575" eaLnBrk="1" hangingPunct="1">
              <a:buFont typeface="Wingdings 2" panose="05020102010507070707" pitchFamily="18" charset="2"/>
              <a:buChar char=""/>
            </a:pPr>
            <a:r>
              <a:rPr lang="en-US" smtClean="0">
                <a:latin typeface="Calibri" panose="020F0502020204030204" pitchFamily="34" charset="0"/>
              </a:rPr>
              <a:t>2000 – 6,800 cubic meters per annum</a:t>
            </a:r>
          </a:p>
          <a:p>
            <a:pPr marL="868363" lvl="1" indent="-282575" eaLnBrk="1" hangingPunct="1">
              <a:buFont typeface="Wingdings 2" panose="05020102010507070707" pitchFamily="18" charset="2"/>
              <a:buChar char=""/>
            </a:pPr>
            <a:r>
              <a:rPr lang="en-US" smtClean="0">
                <a:solidFill>
                  <a:srgbClr val="FA2704"/>
                </a:solidFill>
                <a:latin typeface="Calibri" panose="020F0502020204030204" pitchFamily="34" charset="0"/>
              </a:rPr>
              <a:t>Reduction:	60 % in 50 years</a:t>
            </a:r>
          </a:p>
          <a:p>
            <a:pPr marL="547688" indent="-411163" eaLnBrk="1" hangingPunct="1">
              <a:buClr>
                <a:srgbClr val="000000"/>
              </a:buClr>
              <a:buFont typeface="Wingdings 2" panose="05020102010507070707" pitchFamily="18" charset="2"/>
              <a:buChar char=""/>
            </a:pPr>
            <a:r>
              <a:rPr lang="en-US" smtClean="0">
                <a:latin typeface="Calibri" panose="020F0502020204030204" pitchFamily="34" charset="0"/>
              </a:rPr>
              <a:t>Pakistan </a:t>
            </a:r>
          </a:p>
          <a:p>
            <a:pPr marL="868363" lvl="1" indent="-282575" eaLnBrk="1" hangingPunct="1">
              <a:buFont typeface="Wingdings 2" panose="05020102010507070707" pitchFamily="18" charset="2"/>
              <a:buChar char=""/>
            </a:pPr>
            <a:r>
              <a:rPr lang="en-US" smtClean="0">
                <a:latin typeface="Calibri" panose="020F0502020204030204" pitchFamily="34" charset="0"/>
              </a:rPr>
              <a:t>1950 – 5,300 cubic meters per annum</a:t>
            </a:r>
          </a:p>
          <a:p>
            <a:pPr marL="868363" lvl="1" indent="-282575" eaLnBrk="1" hangingPunct="1">
              <a:buFont typeface="Wingdings 2" panose="05020102010507070707" pitchFamily="18" charset="2"/>
              <a:buChar char=""/>
            </a:pPr>
            <a:r>
              <a:rPr lang="en-US" smtClean="0">
                <a:latin typeface="Calibri" panose="020F0502020204030204" pitchFamily="34" charset="0"/>
              </a:rPr>
              <a:t>2000 – 1,200 cubic meters per annum !!!!</a:t>
            </a:r>
          </a:p>
          <a:p>
            <a:pPr marL="868363" lvl="1" indent="-282575" eaLnBrk="1" hangingPunct="1">
              <a:buFont typeface="Wingdings 2" panose="05020102010507070707" pitchFamily="18" charset="2"/>
              <a:buChar char=""/>
            </a:pPr>
            <a:r>
              <a:rPr lang="en-US" smtClean="0">
                <a:solidFill>
                  <a:srgbClr val="FA2704"/>
                </a:solidFill>
                <a:latin typeface="Calibri" panose="020F0502020204030204" pitchFamily="34" charset="0"/>
              </a:rPr>
              <a:t>Reduction:	77 % in 50 years</a:t>
            </a:r>
            <a:endParaRPr lang="en-US" smtClean="0">
              <a:solidFill>
                <a:srgbClr val="FFFF00"/>
              </a:solidFill>
              <a:latin typeface="Calibri" panose="020F0502020204030204" pitchFamily="34" charset="0"/>
            </a:endParaRPr>
          </a:p>
          <a:p>
            <a:pPr marL="547688" indent="-411163" eaLnBrk="1" hangingPunct="1">
              <a:buClr>
                <a:srgbClr val="000000"/>
              </a:buClr>
              <a:buFont typeface="Wingdings 2" panose="05020102010507070707" pitchFamily="18" charset="2"/>
              <a:buChar char=""/>
            </a:pPr>
            <a:r>
              <a:rPr lang="en-US" smtClean="0">
                <a:solidFill>
                  <a:srgbClr val="7030A0"/>
                </a:solidFill>
                <a:latin typeface="Calibri" panose="020F0502020204030204" pitchFamily="34" charset="0"/>
              </a:rPr>
              <a:t>Critical limit 1,000 cubic meters per person per annum </a:t>
            </a:r>
          </a:p>
          <a:p>
            <a:pPr marL="547688" indent="-411163" eaLnBrk="1" hangingPunct="1">
              <a:buClr>
                <a:srgbClr val="000000"/>
              </a:buClr>
              <a:buFont typeface="Wingdings 2" panose="05020102010507070707" pitchFamily="18" charset="2"/>
              <a:buChar char=""/>
            </a:pPr>
            <a:endParaRPr lang="en-GB" smtClean="0">
              <a:latin typeface="Calibri" panose="020F0502020204030204" pitchFamily="34" charset="0"/>
            </a:endParaRPr>
          </a:p>
        </p:txBody>
      </p:sp>
    </p:spTree>
    <p:extLst>
      <p:ext uri="{BB962C8B-B14F-4D97-AF65-F5344CB8AC3E}">
        <p14:creationId xmlns:p14="http://schemas.microsoft.com/office/powerpoint/2010/main" xmlns="" val="9051986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76200" y="533400"/>
            <a:ext cx="9144000" cy="685800"/>
          </a:xfrm>
        </p:spPr>
        <p:txBody>
          <a:bodyPr>
            <a:normAutofit fontScale="90000"/>
          </a:bodyPr>
          <a:lstStyle/>
          <a:p>
            <a:pPr eaLnBrk="1" hangingPunct="1"/>
            <a:r>
              <a:rPr lang="en-US" sz="5400" smtClean="0">
                <a:latin typeface="Calibri" panose="020F0502020204030204" pitchFamily="34" charset="0"/>
              </a:rPr>
              <a:t>Future Water Scenario</a:t>
            </a:r>
          </a:p>
        </p:txBody>
      </p:sp>
      <p:sp>
        <p:nvSpPr>
          <p:cNvPr id="12291" name="Rectangle 3"/>
          <p:cNvSpPr>
            <a:spLocks noGrp="1" noChangeArrowheads="1"/>
          </p:cNvSpPr>
          <p:nvPr>
            <p:ph idx="4294967295"/>
          </p:nvPr>
        </p:nvSpPr>
        <p:spPr>
          <a:xfrm>
            <a:off x="0" y="1447800"/>
            <a:ext cx="9144000" cy="5410200"/>
          </a:xfrm>
        </p:spPr>
        <p:txBody>
          <a:bodyPr/>
          <a:lstStyle/>
          <a:p>
            <a:pPr eaLnBrk="1" hangingPunct="1">
              <a:lnSpc>
                <a:spcPct val="90000"/>
              </a:lnSpc>
              <a:buClr>
                <a:srgbClr val="FF00FF"/>
              </a:buClr>
              <a:buFontTx/>
              <a:buNone/>
            </a:pPr>
            <a:r>
              <a:rPr lang="en-US" sz="2400" u="sng" smtClean="0">
                <a:latin typeface="Calibri" panose="020F0502020204030204" pitchFamily="34" charset="0"/>
              </a:rPr>
              <a:t>Year</a:t>
            </a:r>
            <a:r>
              <a:rPr lang="en-US" sz="2400" smtClean="0">
                <a:latin typeface="Calibri" panose="020F0502020204030204" pitchFamily="34" charset="0"/>
              </a:rPr>
              <a:t>	Population   Water availability</a:t>
            </a:r>
          </a:p>
          <a:p>
            <a:pPr eaLnBrk="1" hangingPunct="1">
              <a:lnSpc>
                <a:spcPct val="90000"/>
              </a:lnSpc>
              <a:buClr>
                <a:srgbClr val="FF00FF"/>
              </a:buClr>
              <a:buFontTx/>
              <a:buNone/>
            </a:pPr>
            <a:r>
              <a:rPr lang="en-US" sz="2400" smtClean="0">
                <a:latin typeface="Calibri" panose="020F0502020204030204" pitchFamily="34" charset="0"/>
              </a:rPr>
              <a:t>		   </a:t>
            </a:r>
            <a:r>
              <a:rPr lang="en-US" sz="2400" u="sng" smtClean="0">
                <a:latin typeface="Calibri" panose="020F0502020204030204" pitchFamily="34" charset="0"/>
              </a:rPr>
              <a:t>(Million)</a:t>
            </a:r>
            <a:r>
              <a:rPr lang="en-US" sz="2400" smtClean="0">
                <a:latin typeface="Calibri" panose="020F0502020204030204" pitchFamily="34" charset="0"/>
              </a:rPr>
              <a:t>      </a:t>
            </a:r>
            <a:r>
              <a:rPr lang="en-US" sz="2400" u="sng" smtClean="0">
                <a:latin typeface="Calibri" panose="020F0502020204030204" pitchFamily="34" charset="0"/>
              </a:rPr>
              <a:t>per capita (m</a:t>
            </a:r>
            <a:r>
              <a:rPr lang="en-US" sz="2400" u="sng" baseline="30000" smtClean="0">
                <a:latin typeface="Calibri" panose="020F0502020204030204" pitchFamily="34" charset="0"/>
              </a:rPr>
              <a:t>3</a:t>
            </a:r>
            <a:r>
              <a:rPr lang="en-US" sz="2400" u="sng" smtClean="0">
                <a:latin typeface="Calibri" panose="020F0502020204030204" pitchFamily="34" charset="0"/>
              </a:rPr>
              <a:t>)       </a:t>
            </a:r>
          </a:p>
          <a:p>
            <a:pPr eaLnBrk="1" hangingPunct="1">
              <a:lnSpc>
                <a:spcPct val="90000"/>
              </a:lnSpc>
              <a:buClr>
                <a:srgbClr val="FF00FF"/>
              </a:buClr>
              <a:buFontTx/>
              <a:buNone/>
            </a:pPr>
            <a:r>
              <a:rPr lang="en-US" sz="2400" smtClean="0">
                <a:latin typeface="Calibri" panose="020F0502020204030204" pitchFamily="34" charset="0"/>
              </a:rPr>
              <a:t>1951	      34		5300</a:t>
            </a:r>
          </a:p>
          <a:p>
            <a:pPr eaLnBrk="1" hangingPunct="1">
              <a:lnSpc>
                <a:spcPct val="90000"/>
              </a:lnSpc>
              <a:buClr>
                <a:srgbClr val="FF00FF"/>
              </a:buClr>
              <a:buFontTx/>
              <a:buNone/>
            </a:pPr>
            <a:r>
              <a:rPr lang="en-US" sz="2400" smtClean="0">
                <a:latin typeface="Calibri" panose="020F0502020204030204" pitchFamily="34" charset="0"/>
              </a:rPr>
              <a:t>1961	      46		3950</a:t>
            </a:r>
          </a:p>
          <a:p>
            <a:pPr eaLnBrk="1" hangingPunct="1">
              <a:lnSpc>
                <a:spcPct val="90000"/>
              </a:lnSpc>
              <a:buClr>
                <a:srgbClr val="FF00FF"/>
              </a:buClr>
              <a:buFontTx/>
              <a:buNone/>
            </a:pPr>
            <a:r>
              <a:rPr lang="en-US" sz="2400" smtClean="0">
                <a:latin typeface="Calibri" panose="020F0502020204030204" pitchFamily="34" charset="0"/>
              </a:rPr>
              <a:t>1971	      65		2700</a:t>
            </a:r>
          </a:p>
          <a:p>
            <a:pPr eaLnBrk="1" hangingPunct="1">
              <a:lnSpc>
                <a:spcPct val="90000"/>
              </a:lnSpc>
              <a:buClr>
                <a:srgbClr val="FF00FF"/>
              </a:buClr>
              <a:buFontTx/>
              <a:buNone/>
            </a:pPr>
            <a:r>
              <a:rPr lang="en-US" sz="2400" smtClean="0">
                <a:latin typeface="Calibri" panose="020F0502020204030204" pitchFamily="34" charset="0"/>
              </a:rPr>
              <a:t>1981	      84		2100</a:t>
            </a:r>
          </a:p>
          <a:p>
            <a:pPr eaLnBrk="1" hangingPunct="1">
              <a:lnSpc>
                <a:spcPct val="90000"/>
              </a:lnSpc>
              <a:buClr>
                <a:srgbClr val="FF00FF"/>
              </a:buClr>
              <a:buFontTx/>
              <a:buNone/>
            </a:pPr>
            <a:r>
              <a:rPr lang="en-US" sz="2400" smtClean="0">
                <a:latin typeface="Calibri" panose="020F0502020204030204" pitchFamily="34" charset="0"/>
              </a:rPr>
              <a:t>1991	    115		1600</a:t>
            </a:r>
          </a:p>
          <a:p>
            <a:pPr eaLnBrk="1" hangingPunct="1">
              <a:lnSpc>
                <a:spcPct val="90000"/>
              </a:lnSpc>
              <a:buClr>
                <a:srgbClr val="FF00FF"/>
              </a:buClr>
              <a:buFontTx/>
              <a:buNone/>
            </a:pPr>
            <a:r>
              <a:rPr lang="en-US" sz="2400" smtClean="0">
                <a:latin typeface="Calibri" panose="020F0502020204030204" pitchFamily="34" charset="0"/>
              </a:rPr>
              <a:t>2000	    148		1200</a:t>
            </a:r>
          </a:p>
          <a:p>
            <a:pPr eaLnBrk="1" hangingPunct="1">
              <a:lnSpc>
                <a:spcPct val="90000"/>
              </a:lnSpc>
              <a:buClr>
                <a:srgbClr val="FF00FF"/>
              </a:buClr>
              <a:buFontTx/>
              <a:buNone/>
            </a:pPr>
            <a:r>
              <a:rPr lang="en-US" sz="2400" smtClean="0">
                <a:latin typeface="Calibri" panose="020F0502020204030204" pitchFamily="34" charset="0"/>
              </a:rPr>
              <a:t>2010	     168		1066</a:t>
            </a:r>
          </a:p>
          <a:p>
            <a:pPr eaLnBrk="1" hangingPunct="1">
              <a:lnSpc>
                <a:spcPct val="90000"/>
              </a:lnSpc>
              <a:buClr>
                <a:srgbClr val="FF00FF"/>
              </a:buClr>
              <a:buFontTx/>
              <a:buNone/>
            </a:pPr>
            <a:r>
              <a:rPr lang="en-US" sz="2400" smtClean="0">
                <a:latin typeface="Calibri" panose="020F0502020204030204" pitchFamily="34" charset="0"/>
              </a:rPr>
              <a:t>2020	    196	             915</a:t>
            </a:r>
          </a:p>
          <a:p>
            <a:pPr eaLnBrk="1" hangingPunct="1">
              <a:lnSpc>
                <a:spcPct val="90000"/>
              </a:lnSpc>
              <a:buClr>
                <a:srgbClr val="FF00FF"/>
              </a:buClr>
              <a:buFontTx/>
              <a:buNone/>
            </a:pPr>
            <a:r>
              <a:rPr lang="en-US" sz="2400" smtClean="0">
                <a:latin typeface="Calibri" panose="020F0502020204030204" pitchFamily="34" charset="0"/>
              </a:rPr>
              <a:t>2025	    209		850</a:t>
            </a:r>
          </a:p>
        </p:txBody>
      </p:sp>
      <p:pic>
        <p:nvPicPr>
          <p:cNvPr id="1229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l="25000" t="14999" r="24374" b="24001"/>
          <a:stretch>
            <a:fillRect/>
          </a:stretch>
        </p:blipFill>
        <p:spPr bwMode="auto">
          <a:xfrm>
            <a:off x="4648200" y="1828800"/>
            <a:ext cx="4495800"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3661433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F3323BB-343B-4833-91D2-A0AD39EA5F4B}" type="slidenum">
              <a:rPr lang="en-US">
                <a:solidFill>
                  <a:srgbClr val="D1EAEE"/>
                </a:solidFill>
              </a:rPr>
              <a:pPr eaLnBrk="1" hangingPunct="1"/>
              <a:t>30</a:t>
            </a:fld>
            <a:endParaRPr lang="en-US" dirty="0">
              <a:solidFill>
                <a:srgbClr val="D1EAEE"/>
              </a:solidFill>
            </a:endParaRPr>
          </a:p>
        </p:txBody>
      </p:sp>
      <p:pic>
        <p:nvPicPr>
          <p:cNvPr id="13315" name="Picture 2" descr="Graphic1"/>
          <p:cNvPicPr>
            <a:picLocks noChangeAspect="1" noChangeArrowheads="1"/>
          </p:cNvPicPr>
          <p:nvPr/>
        </p:nvPicPr>
        <p:blipFill>
          <a:blip r:embed="rId3" cstate="print">
            <a:extLst>
              <a:ext uri="{28A0092B-C50C-407E-A947-70E740481C1C}">
                <a14:useLocalDpi xmlns:a14="http://schemas.microsoft.com/office/drawing/2010/main" xmlns="" val="0"/>
              </a:ext>
            </a:extLst>
          </a:blip>
          <a:srcRect l="-1494" t="-1471" r="1611" b="2492"/>
          <a:stretch>
            <a:fillRect/>
          </a:stretch>
        </p:blipFill>
        <p:spPr bwMode="auto">
          <a:xfrm>
            <a:off x="228600" y="1231900"/>
            <a:ext cx="8686800" cy="5245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16" name="Rectangle 3"/>
          <p:cNvSpPr>
            <a:spLocks noChangeArrowheads="1"/>
          </p:cNvSpPr>
          <p:nvPr/>
        </p:nvSpPr>
        <p:spPr bwMode="auto">
          <a:xfrm>
            <a:off x="26988" y="457200"/>
            <a:ext cx="9040812"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r>
              <a:rPr lang="en-US" sz="3200" dirty="0">
                <a:solidFill>
                  <a:schemeClr val="tx2"/>
                </a:solidFill>
              </a:rPr>
              <a:t>Rising Water Demand But Stagnant Water Availability</a:t>
            </a:r>
          </a:p>
        </p:txBody>
      </p:sp>
    </p:spTree>
    <p:extLst>
      <p:ext uri="{BB962C8B-B14F-4D97-AF65-F5344CB8AC3E}">
        <p14:creationId xmlns:p14="http://schemas.microsoft.com/office/powerpoint/2010/main" xmlns="" val="2141456203"/>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33413" y="685800"/>
            <a:ext cx="8510587" cy="944563"/>
          </a:xfrm>
          <a:ln>
            <a:miter lim="800000"/>
            <a:headEnd/>
            <a:tailEnd/>
          </a:ln>
        </p:spPr>
        <p:txBody>
          <a:bodyPr tIns="45720">
            <a:normAutofit/>
          </a:bodyPr>
          <a:lstStyle/>
          <a:p>
            <a:pPr algn="ctr" eaLnBrk="1" hangingPunct="1">
              <a:defRPr/>
            </a:pPr>
            <a:r>
              <a:rPr b="0" smtClean="0">
                <a:ln>
                  <a:noFill/>
                </a:ln>
                <a:solidFill>
                  <a:schemeClr val="tx1"/>
                </a:solidFill>
                <a:effectLst/>
                <a:latin typeface="Calibri" pitchFamily="34" charset="0"/>
              </a:rPr>
              <a:t>Current Irrigated Area</a:t>
            </a:r>
          </a:p>
        </p:txBody>
      </p:sp>
      <p:graphicFrame>
        <p:nvGraphicFramePr>
          <p:cNvPr id="16402" name="Group 18"/>
          <p:cNvGraphicFramePr>
            <a:graphicFrameLocks noGrp="1"/>
          </p:cNvGraphicFramePr>
          <p:nvPr>
            <p:ph type="tbl" idx="1"/>
          </p:nvPr>
        </p:nvGraphicFramePr>
        <p:xfrm>
          <a:off x="838200" y="2057400"/>
          <a:ext cx="7848600" cy="2590800"/>
        </p:xfrm>
        <a:graphic>
          <a:graphicData uri="http://schemas.openxmlformats.org/drawingml/2006/table">
            <a:tbl>
              <a:tblPr/>
              <a:tblGrid>
                <a:gridCol w="3810000"/>
                <a:gridCol w="4038600"/>
              </a:tblGrid>
              <a:tr h="1371599">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Calibri" pitchFamily="34" charset="0"/>
                          <a:cs typeface="Times New Roman" pitchFamily="18" charset="0"/>
                        </a:rPr>
                        <a:t>Irrigated Area</a:t>
                      </a:r>
                    </a:p>
                  </a:txBody>
                  <a:tcPr marL="92332" marR="9233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Calibri" pitchFamily="34" charset="0"/>
                          <a:cs typeface="Times New Roman" pitchFamily="18" charset="0"/>
                        </a:rPr>
                        <a:t>36 million acres</a:t>
                      </a:r>
                    </a:p>
                    <a:p>
                      <a:pPr marL="0" marR="0" lvl="0" indent="0" algn="ctr"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Calibri" pitchFamily="34" charset="0"/>
                          <a:cs typeface="Times New Roman" pitchFamily="18" charset="0"/>
                        </a:rPr>
                        <a:t>(14.56 million hectares)</a:t>
                      </a:r>
                    </a:p>
                  </a:txBody>
                  <a:tcPr marL="92332" marR="9233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Calibri" pitchFamily="34" charset="0"/>
                          <a:cs typeface="Times New Roman" pitchFamily="18" charset="0"/>
                        </a:rPr>
                        <a:t>Length of Canals</a:t>
                      </a:r>
                    </a:p>
                  </a:txBody>
                  <a:tcPr marL="92332" marR="9233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Calibri" pitchFamily="34" charset="0"/>
                          <a:cs typeface="Times New Roman" pitchFamily="18" charset="0"/>
                        </a:rPr>
                        <a:t>56,073km</a:t>
                      </a:r>
                    </a:p>
                  </a:txBody>
                  <a:tcPr marL="92332" marR="9233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1338">
                <a:tc>
                  <a:txBody>
                    <a:bodyPr/>
                    <a:lstStyle/>
                    <a:p>
                      <a:pPr marL="0" marR="0" lvl="0" indent="0" algn="l"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Calibri" pitchFamily="34" charset="0"/>
                          <a:cs typeface="Times New Roman" pitchFamily="18" charset="0"/>
                        </a:rPr>
                        <a:t>Length of Water Courses</a:t>
                      </a:r>
                    </a:p>
                  </a:txBody>
                  <a:tcPr marL="92332" marR="9233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latin typeface="Calibri" pitchFamily="34" charset="0"/>
                          <a:cs typeface="Times New Roman" pitchFamily="18" charset="0"/>
                        </a:rPr>
                        <a:t>1.6 million km</a:t>
                      </a:r>
                    </a:p>
                  </a:txBody>
                  <a:tcPr marL="92332" marR="92332"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3352831468"/>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9"/>
          <p:cNvSpPr>
            <a:spLocks noGrp="1" noChangeArrowheads="1"/>
          </p:cNvSpPr>
          <p:nvPr>
            <p:ph type="title"/>
          </p:nvPr>
        </p:nvSpPr>
        <p:spPr>
          <a:xfrm>
            <a:off x="1036638" y="277813"/>
            <a:ext cx="7650162" cy="1139825"/>
          </a:xfrm>
          <a:ln>
            <a:miter lim="800000"/>
            <a:headEnd/>
            <a:tailEnd/>
          </a:ln>
        </p:spPr>
        <p:txBody>
          <a:bodyPr tIns="45720"/>
          <a:lstStyle/>
          <a:p>
            <a:pPr eaLnBrk="1" hangingPunct="1">
              <a:defRPr/>
            </a:pPr>
            <a:r>
              <a:rPr sz="4400" b="0" smtClean="0">
                <a:ln>
                  <a:noFill/>
                </a:ln>
                <a:solidFill>
                  <a:schemeClr val="tx2"/>
                </a:solidFill>
                <a:effectLst/>
                <a:latin typeface="Calibri" pitchFamily="34" charset="0"/>
              </a:rPr>
              <a:t>Losses at different levels</a:t>
            </a:r>
          </a:p>
        </p:txBody>
      </p:sp>
      <p:graphicFrame>
        <p:nvGraphicFramePr>
          <p:cNvPr id="17462" name="Group 54"/>
          <p:cNvGraphicFramePr>
            <a:graphicFrameLocks noGrp="1"/>
          </p:cNvGraphicFramePr>
          <p:nvPr>
            <p:ph type="tbl" idx="1"/>
            <p:extLst>
              <p:ext uri="{D42A27DB-BD31-4B8C-83A1-F6EECF244321}">
                <p14:modId xmlns:p14="http://schemas.microsoft.com/office/powerpoint/2010/main" xmlns="" val="1752068427"/>
              </p:ext>
            </p:extLst>
          </p:nvPr>
        </p:nvGraphicFramePr>
        <p:xfrm>
          <a:off x="471488" y="1454150"/>
          <a:ext cx="8229600" cy="3865563"/>
        </p:xfrm>
        <a:graphic>
          <a:graphicData uri="http://schemas.openxmlformats.org/drawingml/2006/table">
            <a:tbl>
              <a:tblPr/>
              <a:tblGrid>
                <a:gridCol w="3008312"/>
                <a:gridCol w="2049463"/>
                <a:gridCol w="1270000"/>
                <a:gridCol w="1901825"/>
              </a:tblGrid>
              <a:tr h="396875">
                <a:tc row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Location</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rowSpan="2">
                  <a:txBody>
                    <a:bodyPr/>
                    <a:lstStyle/>
                    <a:p>
                      <a:pPr marL="0" marR="0" lvl="0" indent="0" algn="ctr" defTabSz="914400" rtl="0" eaLnBrk="1" fontAlgn="base" latinLnBrk="0" hangingPunct="1">
                        <a:lnSpc>
                          <a:spcPct val="9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Delivery at Head </a:t>
                      </a:r>
                    </a:p>
                    <a:p>
                      <a:pPr marL="0" marR="0" lvl="0" indent="0" algn="ctr" defTabSz="914400" rtl="0" eaLnBrk="1" fontAlgn="base" latinLnBrk="0" hangingPunct="1">
                        <a:lnSpc>
                          <a:spcPct val="90000"/>
                        </a:lnSpc>
                        <a:spcBef>
                          <a:spcPct val="20000"/>
                        </a:spcBef>
                        <a:spcAft>
                          <a:spcPct val="0"/>
                        </a:spcAft>
                        <a:buClr>
                          <a:schemeClr val="hlink"/>
                        </a:buClr>
                        <a:buSzPct val="60000"/>
                        <a:buFont typeface="Wingdings" pitchFamily="2" charset="2"/>
                        <a:buNone/>
                        <a:tabLst/>
                      </a:pPr>
                      <a:r>
                        <a:rPr kumimoji="0" lang="en-US" sz="1800" b="0" i="0" u="none" strike="noStrike" cap="none" normalizeH="0" baseline="0" dirty="0" smtClean="0">
                          <a:ln>
                            <a:noFill/>
                          </a:ln>
                          <a:solidFill>
                            <a:schemeClr val="tx1"/>
                          </a:solidFill>
                          <a:effectLst/>
                          <a:latin typeface="Calibri" pitchFamily="34" charset="0"/>
                          <a:cs typeface="Arial" pitchFamily="34" charset="0"/>
                        </a:rPr>
                        <a:t>(MAF)</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Loss</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en-US"/>
                    </a:p>
                  </a:txBody>
                  <a:tcPr/>
                </a:tc>
              </a:tr>
              <a:tr h="546100">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 age</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MAF</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016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Main and Branch Canals</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106</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15</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16</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68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err="1" smtClean="0">
                          <a:ln>
                            <a:noFill/>
                          </a:ln>
                          <a:solidFill>
                            <a:schemeClr val="tx1"/>
                          </a:solidFill>
                          <a:effectLst/>
                          <a:latin typeface="Calibri" pitchFamily="34" charset="0"/>
                          <a:cs typeface="Arial" pitchFamily="34" charset="0"/>
                        </a:rPr>
                        <a:t>Disty</a:t>
                      </a:r>
                      <a:r>
                        <a:rPr kumimoji="0" lang="en-US" sz="2000" b="0" i="0" u="none" strike="noStrike" cap="none" normalizeH="0" baseline="0" dirty="0" smtClean="0">
                          <a:ln>
                            <a:noFill/>
                          </a:ln>
                          <a:solidFill>
                            <a:schemeClr val="tx1"/>
                          </a:solidFill>
                          <a:effectLst/>
                          <a:latin typeface="Calibri" pitchFamily="34" charset="0"/>
                          <a:cs typeface="Arial" pitchFamily="34" charset="0"/>
                        </a:rPr>
                        <a:t>. And Minors</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90</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8</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7</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889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Watercourses</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83</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30</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25</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460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Fields</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58</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30</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17</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Crop Use</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41</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000" b="0" i="0" u="none" strike="noStrike" cap="none" normalizeH="0" baseline="0" dirty="0" smtClean="0">
                        <a:ln>
                          <a:noFill/>
                        </a:ln>
                        <a:solidFill>
                          <a:schemeClr val="tx1"/>
                        </a:solidFill>
                        <a:effectLst/>
                        <a:latin typeface="Calibri" pitchFamily="34" charset="0"/>
                        <a:cs typeface="Arial" pitchFamily="34" charset="0"/>
                      </a:endParaRP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000" b="0" i="0" u="none" strike="noStrike" cap="none" normalizeH="0" baseline="0" dirty="0" smtClean="0">
                        <a:ln>
                          <a:noFill/>
                        </a:ln>
                        <a:solidFill>
                          <a:schemeClr val="tx1"/>
                        </a:solidFill>
                        <a:effectLst/>
                        <a:latin typeface="Calibri" pitchFamily="34" charset="0"/>
                        <a:cs typeface="Arial" pitchFamily="34" charset="0"/>
                      </a:endParaRP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Total</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endParaRPr kumimoji="0" lang="en-US" sz="2000" b="0" i="0" u="none" strike="noStrike" cap="none" normalizeH="0" baseline="0" dirty="0" smtClean="0">
                        <a:ln>
                          <a:noFill/>
                        </a:ln>
                        <a:solidFill>
                          <a:schemeClr val="tx1"/>
                        </a:solidFill>
                        <a:effectLst/>
                        <a:latin typeface="Calibri" pitchFamily="34" charset="0"/>
                        <a:cs typeface="Arial" pitchFamily="34" charset="0"/>
                      </a:endParaRP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62</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60000"/>
                        <a:buFont typeface="Wingdings" pitchFamily="2" charset="2"/>
                        <a:buNone/>
                        <a:tabLst/>
                      </a:pPr>
                      <a:r>
                        <a:rPr kumimoji="0" lang="en-US" sz="2000" b="0" i="0" u="none" strike="noStrike" cap="none" normalizeH="0" baseline="0" dirty="0" smtClean="0">
                          <a:ln>
                            <a:noFill/>
                          </a:ln>
                          <a:solidFill>
                            <a:schemeClr val="tx1"/>
                          </a:solidFill>
                          <a:effectLst/>
                          <a:latin typeface="Calibri" pitchFamily="34" charset="0"/>
                          <a:cs typeface="Arial" pitchFamily="34" charset="0"/>
                        </a:rPr>
                        <a:t>65</a:t>
                      </a:r>
                    </a:p>
                  </a:txBody>
                  <a:tcPr marT="45707" marB="45707" anchor="ct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52" name="Date Placeholder 3"/>
          <p:cNvSpPr>
            <a:spLocks noGrp="1"/>
          </p:cNvSpPr>
          <p:nvPr>
            <p:ph type="dt" sz="quarter" idx="10"/>
          </p:nvPr>
        </p:nvSpPr>
        <p:spPr>
          <a:xfrm>
            <a:off x="457200" y="6243638"/>
            <a:ext cx="2133600" cy="457200"/>
          </a:xfrm>
        </p:spPr>
        <p:txBody>
          <a:bodyPr/>
          <a:lstStyle/>
          <a:p>
            <a:pPr>
              <a:defRPr/>
            </a:pPr>
            <a:fld id="{BF4FC643-272C-4906-B25C-F0F89CB43642}" type="datetime1">
              <a:rPr lang="en-US"/>
              <a:pPr>
                <a:defRPr/>
              </a:pPr>
              <a:t>7/19/2014</a:t>
            </a:fld>
            <a:endParaRPr lang="en-US"/>
          </a:p>
        </p:txBody>
      </p:sp>
      <p:sp>
        <p:nvSpPr>
          <p:cNvPr id="54" name="Slide Number Placeholder 5"/>
          <p:cNvSpPr>
            <a:spLocks noGrp="1"/>
          </p:cNvSpPr>
          <p:nvPr>
            <p:ph type="sldNum" sz="quarter" idx="12"/>
          </p:nvPr>
        </p:nvSpPr>
        <p:spPr>
          <a:xfrm>
            <a:off x="6553200" y="6243638"/>
            <a:ext cx="2133600" cy="457200"/>
          </a:xfrm>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F893674-50BF-4BEA-9EFD-F1D8CFF99A06}" type="slidenum">
              <a:rPr lang="en-US">
                <a:solidFill>
                  <a:srgbClr val="D1EAEE"/>
                </a:solidFill>
              </a:rPr>
              <a:pPr eaLnBrk="1" hangingPunct="1"/>
              <a:t>32</a:t>
            </a:fld>
            <a:endParaRPr lang="en-US" dirty="0">
              <a:solidFill>
                <a:srgbClr val="D1EAEE"/>
              </a:solidFill>
            </a:endParaRPr>
          </a:p>
        </p:txBody>
      </p:sp>
      <p:sp>
        <p:nvSpPr>
          <p:cNvPr id="15409" name="Rectangle 59"/>
          <p:cNvSpPr>
            <a:spLocks noChangeArrowheads="1"/>
          </p:cNvSpPr>
          <p:nvPr/>
        </p:nvSpPr>
        <p:spPr bwMode="auto">
          <a:xfrm>
            <a:off x="485775" y="5299075"/>
            <a:ext cx="8201025" cy="877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buClr>
                <a:srgbClr val="A50021"/>
              </a:buClr>
              <a:buFont typeface="Wingdings" panose="05000000000000000000" pitchFamily="2" charset="2"/>
              <a:buChar char="q"/>
            </a:pPr>
            <a:r>
              <a:rPr lang="en-US" sz="1700" dirty="0"/>
              <a:t>The additional irrigation water requirement at farm gate has been estimated at 12.61 MAF, which is 31.93 MAF at canal head (PWSS 2002). Which we can save even if we save water at water course level</a:t>
            </a:r>
          </a:p>
        </p:txBody>
      </p:sp>
      <p:sp>
        <p:nvSpPr>
          <p:cNvPr id="15410" name="Oval 62"/>
          <p:cNvSpPr>
            <a:spLocks noChangeArrowheads="1"/>
          </p:cNvSpPr>
          <p:nvPr/>
        </p:nvSpPr>
        <p:spPr bwMode="auto">
          <a:xfrm>
            <a:off x="7415213" y="3005138"/>
            <a:ext cx="661987" cy="1033462"/>
          </a:xfrm>
          <a:prstGeom prst="ellipse">
            <a:avLst/>
          </a:prstGeom>
          <a:noFill/>
          <a:ln w="2857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dirty="0"/>
          </a:p>
        </p:txBody>
      </p:sp>
      <p:cxnSp>
        <p:nvCxnSpPr>
          <p:cNvPr id="15411" name="AutoShape 63"/>
          <p:cNvCxnSpPr>
            <a:cxnSpLocks noChangeShapeType="1"/>
            <a:stCxn id="15410" idx="6"/>
            <a:endCxn id="15412" idx="0"/>
          </p:cNvCxnSpPr>
          <p:nvPr/>
        </p:nvCxnSpPr>
        <p:spPr bwMode="auto">
          <a:xfrm>
            <a:off x="8077200" y="3522663"/>
            <a:ext cx="366713" cy="439737"/>
          </a:xfrm>
          <a:prstGeom prst="bentConnector2">
            <a:avLst/>
          </a:prstGeom>
          <a:noFill/>
          <a:ln w="28575">
            <a:solidFill>
              <a:schemeClr val="tx1"/>
            </a:solidFill>
            <a:miter lim="800000"/>
            <a:headEnd/>
            <a:tailEnd type="triangle" w="med" len="med"/>
          </a:ln>
          <a:extLst>
            <a:ext uri="{909E8E84-426E-40DD-AFC4-6F175D3DCCD1}">
              <a14:hiddenFill xmlns:a14="http://schemas.microsoft.com/office/drawing/2010/main" xmlns="">
                <a:noFill/>
              </a14:hiddenFill>
            </a:ext>
          </a:extLst>
        </p:spPr>
      </p:cxnSp>
      <p:sp>
        <p:nvSpPr>
          <p:cNvPr id="15412" name="Oval 66"/>
          <p:cNvSpPr>
            <a:spLocks noChangeArrowheads="1"/>
          </p:cNvSpPr>
          <p:nvPr/>
        </p:nvSpPr>
        <p:spPr bwMode="auto">
          <a:xfrm>
            <a:off x="7966075" y="3962400"/>
            <a:ext cx="954088" cy="1020763"/>
          </a:xfrm>
          <a:prstGeom prst="ellipse">
            <a:avLst/>
          </a:prstGeom>
          <a:solidFill>
            <a:schemeClr val="accent1"/>
          </a:solidFill>
          <a:ln w="28575">
            <a:solidFill>
              <a:srgbClr val="FF0000"/>
            </a:solidFill>
            <a:round/>
            <a:headEnd/>
            <a:tailEnd/>
          </a:ln>
        </p:spPr>
        <p:txBody>
          <a:bodyPr wrap="none" anchor="ct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r>
              <a:rPr lang="en-US" dirty="0"/>
              <a:t>30%</a:t>
            </a:r>
          </a:p>
        </p:txBody>
      </p:sp>
    </p:spTree>
    <p:extLst>
      <p:ext uri="{BB962C8B-B14F-4D97-AF65-F5344CB8AC3E}">
        <p14:creationId xmlns:p14="http://schemas.microsoft.com/office/powerpoint/2010/main" xmlns="" val="31978992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idx="4294967295"/>
          </p:nvPr>
        </p:nvSpPr>
        <p:spPr>
          <a:xfrm>
            <a:off x="609600" y="685800"/>
            <a:ext cx="8229600" cy="381000"/>
          </a:xfrm>
        </p:spPr>
        <p:txBody>
          <a:bodyPr rtlCol="0">
            <a:normAutofit fontScale="90000"/>
          </a:bodyPr>
          <a:lstStyle/>
          <a:p>
            <a:pPr eaLnBrk="1" fontAlgn="auto" hangingPunct="1">
              <a:spcAft>
                <a:spcPts val="0"/>
              </a:spcAft>
              <a:defRPr/>
            </a:pPr>
            <a:r>
              <a:rPr lang="en-US" sz="4000" u="sng" dirty="0" smtClean="0">
                <a:latin typeface="+mj-lt"/>
              </a:rPr>
              <a:t>Major Concerns/Problems</a:t>
            </a:r>
          </a:p>
        </p:txBody>
      </p:sp>
      <p:sp>
        <p:nvSpPr>
          <p:cNvPr id="16387" name="Rectangle 3"/>
          <p:cNvSpPr>
            <a:spLocks noGrp="1" noChangeArrowheads="1"/>
          </p:cNvSpPr>
          <p:nvPr>
            <p:ph idx="4294967295"/>
          </p:nvPr>
        </p:nvSpPr>
        <p:spPr>
          <a:xfrm>
            <a:off x="533400" y="1219200"/>
            <a:ext cx="8305800" cy="4495800"/>
          </a:xfrm>
        </p:spPr>
        <p:txBody>
          <a:bodyPr>
            <a:normAutofit lnSpcReduction="10000"/>
          </a:bodyPr>
          <a:lstStyle/>
          <a:p>
            <a:pPr eaLnBrk="1" hangingPunct="1">
              <a:lnSpc>
                <a:spcPct val="80000"/>
              </a:lnSpc>
              <a:buFontTx/>
              <a:buNone/>
            </a:pPr>
            <a:r>
              <a:rPr lang="en-US" sz="2800" u="sng" dirty="0" smtClean="0">
                <a:latin typeface="Calibri" panose="020F0502020204030204" pitchFamily="34" charset="0"/>
              </a:rPr>
              <a:t> </a:t>
            </a:r>
            <a:r>
              <a:rPr lang="en-US" sz="3200" u="sng" dirty="0" smtClean="0">
                <a:latin typeface="Calibri" panose="020F0502020204030204" pitchFamily="34" charset="0"/>
              </a:rPr>
              <a:t>A :  </a:t>
            </a:r>
            <a:r>
              <a:rPr lang="en-US" sz="2800" b="1" u="sng" dirty="0" smtClean="0">
                <a:latin typeface="Calibri" panose="020F0502020204030204" pitchFamily="34" charset="0"/>
              </a:rPr>
              <a:t>Problems from management perspective</a:t>
            </a:r>
            <a:endParaRPr lang="en-US" sz="2400" dirty="0" smtClean="0">
              <a:latin typeface="Calibri" panose="020F0502020204030204" pitchFamily="34" charset="0"/>
            </a:endParaRPr>
          </a:p>
          <a:p>
            <a:pPr eaLnBrk="1" hangingPunct="1">
              <a:lnSpc>
                <a:spcPct val="80000"/>
              </a:lnSpc>
              <a:buFontTx/>
              <a:buNone/>
            </a:pPr>
            <a:endParaRPr lang="en-US" sz="900" dirty="0" smtClean="0">
              <a:latin typeface="Calibri" panose="020F0502020204030204" pitchFamily="34" charset="0"/>
            </a:endParaRPr>
          </a:p>
          <a:p>
            <a:pPr eaLnBrk="1" hangingPunct="1">
              <a:lnSpc>
                <a:spcPct val="80000"/>
              </a:lnSpc>
            </a:pPr>
            <a:r>
              <a:rPr lang="en-US" sz="2400" dirty="0" smtClean="0">
                <a:latin typeface="Calibri" panose="020F0502020204030204" pitchFamily="34" charset="0"/>
              </a:rPr>
              <a:t>Overall water scarcity, low water availability during winter and at the beginning and end of summer with limited reservoir capacity.</a:t>
            </a:r>
          </a:p>
          <a:p>
            <a:pPr eaLnBrk="1" hangingPunct="1">
              <a:lnSpc>
                <a:spcPct val="65000"/>
              </a:lnSpc>
            </a:pPr>
            <a:r>
              <a:rPr lang="en-US" sz="2400" dirty="0" smtClean="0">
                <a:latin typeface="Calibri" panose="020F0502020204030204" pitchFamily="34" charset="0"/>
              </a:rPr>
              <a:t>Physical and technical limitations of the system.</a:t>
            </a:r>
          </a:p>
          <a:p>
            <a:pPr eaLnBrk="1" hangingPunct="1">
              <a:lnSpc>
                <a:spcPct val="65000"/>
              </a:lnSpc>
            </a:pPr>
            <a:r>
              <a:rPr lang="en-US" sz="2400" dirty="0" smtClean="0">
                <a:latin typeface="Calibri" panose="020F0502020204030204" pitchFamily="34" charset="0"/>
              </a:rPr>
              <a:t>Low efficiency in delivery and use.</a:t>
            </a:r>
          </a:p>
          <a:p>
            <a:pPr eaLnBrk="1" hangingPunct="1">
              <a:lnSpc>
                <a:spcPct val="65000"/>
              </a:lnSpc>
            </a:pPr>
            <a:r>
              <a:rPr lang="en-US" sz="2400" dirty="0" smtClean="0">
                <a:latin typeface="Calibri" panose="020F0502020204030204" pitchFamily="34" charset="0"/>
              </a:rPr>
              <a:t>Inequitable water distribution.</a:t>
            </a:r>
          </a:p>
          <a:p>
            <a:pPr eaLnBrk="1" hangingPunct="1">
              <a:lnSpc>
                <a:spcPct val="65000"/>
              </a:lnSpc>
            </a:pPr>
            <a:r>
              <a:rPr lang="en-US" sz="2400" dirty="0" smtClean="0">
                <a:latin typeface="Calibri" panose="020F0502020204030204" pitchFamily="34" charset="0"/>
              </a:rPr>
              <a:t>Inadequate operation and maintenance of the system</a:t>
            </a:r>
          </a:p>
          <a:p>
            <a:pPr eaLnBrk="1" hangingPunct="1">
              <a:lnSpc>
                <a:spcPct val="65000"/>
              </a:lnSpc>
            </a:pPr>
            <a:r>
              <a:rPr lang="en-US" sz="2400" dirty="0" smtClean="0">
                <a:latin typeface="Calibri" panose="020F0502020204030204" pitchFamily="34" charset="0"/>
              </a:rPr>
              <a:t>Excess seepage and wastage in the system.</a:t>
            </a:r>
          </a:p>
          <a:p>
            <a:pPr eaLnBrk="1" hangingPunct="1">
              <a:lnSpc>
                <a:spcPct val="65000"/>
              </a:lnSpc>
            </a:pPr>
            <a:r>
              <a:rPr lang="en-US" sz="2400" dirty="0" smtClean="0">
                <a:latin typeface="Calibri" panose="020F0502020204030204" pitchFamily="34" charset="0"/>
              </a:rPr>
              <a:t>Insufficient cost recovery ( O&amp;M expenditures are more than recovery of </a:t>
            </a:r>
            <a:r>
              <a:rPr lang="en-US" sz="2400" dirty="0" err="1" smtClean="0">
                <a:latin typeface="Calibri" panose="020F0502020204030204" pitchFamily="34" charset="0"/>
              </a:rPr>
              <a:t>Aabiana</a:t>
            </a:r>
            <a:r>
              <a:rPr lang="en-US" sz="2400" dirty="0" smtClean="0">
                <a:latin typeface="Calibri" panose="020F0502020204030204" pitchFamily="34" charset="0"/>
              </a:rPr>
              <a:t>). </a:t>
            </a:r>
          </a:p>
          <a:p>
            <a:pPr eaLnBrk="1" hangingPunct="1">
              <a:lnSpc>
                <a:spcPct val="65000"/>
              </a:lnSpc>
            </a:pPr>
            <a:r>
              <a:rPr lang="en-US" sz="2400" dirty="0" smtClean="0">
                <a:latin typeface="Calibri" panose="020F0502020204030204" pitchFamily="34" charset="0"/>
              </a:rPr>
              <a:t>Administrative and financial constraints.         </a:t>
            </a:r>
          </a:p>
        </p:txBody>
      </p:sp>
      <p:sp>
        <p:nvSpPr>
          <p:cNvPr id="4" name="Slide Number Placeholder 5"/>
          <p:cNvSpPr>
            <a:spLocks noGrp="1"/>
          </p:cNvSpPr>
          <p:nvPr>
            <p:ph type="sldNum" sz="quarter" idx="12"/>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F8CA808-9EA8-4A09-9854-6C4BFDBAD52C}" type="slidenum">
              <a:rPr lang="en-US">
                <a:solidFill>
                  <a:srgbClr val="D1EAEE"/>
                </a:solidFill>
              </a:rPr>
              <a:pPr eaLnBrk="1" hangingPunct="1"/>
              <a:t>33</a:t>
            </a:fld>
            <a:endParaRPr lang="en-US" dirty="0">
              <a:solidFill>
                <a:srgbClr val="D1EAEE"/>
              </a:solidFill>
            </a:endParaRPr>
          </a:p>
        </p:txBody>
      </p:sp>
    </p:spTree>
    <p:extLst>
      <p:ext uri="{BB962C8B-B14F-4D97-AF65-F5344CB8AC3E}">
        <p14:creationId xmlns:p14="http://schemas.microsoft.com/office/powerpoint/2010/main" xmlns="" val="27551505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4294967295"/>
          </p:nvPr>
        </p:nvSpPr>
        <p:spPr>
          <a:xfrm>
            <a:off x="381000" y="381000"/>
            <a:ext cx="8382000" cy="6096000"/>
          </a:xfrm>
        </p:spPr>
        <p:txBody>
          <a:bodyPr>
            <a:normAutofit lnSpcReduction="10000"/>
          </a:bodyPr>
          <a:lstStyle/>
          <a:p>
            <a:pPr algn="r" eaLnBrk="1" hangingPunct="1">
              <a:lnSpc>
                <a:spcPct val="75000"/>
              </a:lnSpc>
              <a:buFontTx/>
              <a:buNone/>
            </a:pPr>
            <a:r>
              <a:rPr lang="en-US" sz="2800" dirty="0" smtClean="0">
                <a:latin typeface="Calibri" panose="020F0502020204030204" pitchFamily="34" charset="0"/>
              </a:rPr>
              <a:t> </a:t>
            </a:r>
            <a:r>
              <a:rPr lang="en-US" sz="2800" dirty="0" err="1" smtClean="0">
                <a:latin typeface="Calibri" panose="020F0502020204030204" pitchFamily="34" charset="0"/>
              </a:rPr>
              <a:t>Contd</a:t>
            </a:r>
            <a:r>
              <a:rPr lang="en-US" sz="2800" dirty="0" smtClean="0">
                <a:latin typeface="Calibri" panose="020F0502020204030204" pitchFamily="34" charset="0"/>
              </a:rPr>
              <a:t>…</a:t>
            </a:r>
          </a:p>
          <a:p>
            <a:pPr eaLnBrk="1" hangingPunct="1">
              <a:lnSpc>
                <a:spcPct val="75000"/>
              </a:lnSpc>
              <a:buFontTx/>
              <a:buNone/>
            </a:pPr>
            <a:endParaRPr lang="en-US" sz="2800" dirty="0" smtClean="0">
              <a:latin typeface="Calibri" panose="020F0502020204030204" pitchFamily="34" charset="0"/>
            </a:endParaRPr>
          </a:p>
          <a:p>
            <a:pPr eaLnBrk="1" hangingPunct="1">
              <a:lnSpc>
                <a:spcPct val="75000"/>
              </a:lnSpc>
              <a:buFontTx/>
              <a:buNone/>
            </a:pPr>
            <a:r>
              <a:rPr lang="en-US" sz="3200" b="1" u="sng" dirty="0" smtClean="0">
                <a:latin typeface="Calibri" panose="020F0502020204030204" pitchFamily="34" charset="0"/>
              </a:rPr>
              <a:t>B-  Problems from</a:t>
            </a:r>
            <a:r>
              <a:rPr lang="en-US" sz="3200" u="sng" dirty="0" smtClean="0">
                <a:latin typeface="Calibri" panose="020F0502020204030204" pitchFamily="34" charset="0"/>
              </a:rPr>
              <a:t> </a:t>
            </a:r>
            <a:r>
              <a:rPr lang="en-US" sz="3200" b="1" u="sng" dirty="0" smtClean="0">
                <a:latin typeface="Calibri" panose="020F0502020204030204" pitchFamily="34" charset="0"/>
              </a:rPr>
              <a:t>Farmer’s Perspective</a:t>
            </a:r>
            <a:endParaRPr lang="en-US" sz="3200" dirty="0" smtClean="0">
              <a:latin typeface="Calibri" panose="020F0502020204030204" pitchFamily="34" charset="0"/>
            </a:endParaRPr>
          </a:p>
          <a:p>
            <a:pPr>
              <a:lnSpc>
                <a:spcPct val="120000"/>
              </a:lnSpc>
            </a:pPr>
            <a:r>
              <a:rPr lang="en-US" dirty="0" smtClean="0">
                <a:latin typeface="Calibri" panose="020F0502020204030204" pitchFamily="34" charset="0"/>
              </a:rPr>
              <a:t>Unreliable and inequitable distribution of irrigation water.</a:t>
            </a:r>
          </a:p>
          <a:p>
            <a:r>
              <a:rPr lang="en-US" dirty="0" smtClean="0">
                <a:latin typeface="Calibri" panose="020F0502020204030204" pitchFamily="34" charset="0"/>
              </a:rPr>
              <a:t>Deterioration of the canal system and frequent breaches due to weak bands.</a:t>
            </a:r>
          </a:p>
          <a:p>
            <a:r>
              <a:rPr lang="en-US" dirty="0" smtClean="0">
                <a:latin typeface="Calibri" panose="020F0502020204030204" pitchFamily="34" charset="0"/>
              </a:rPr>
              <a:t>Increased cases of water theft and failure of management to check them.</a:t>
            </a:r>
          </a:p>
          <a:p>
            <a:r>
              <a:rPr lang="en-US" dirty="0" smtClean="0">
                <a:latin typeface="Calibri" panose="020F0502020204030204" pitchFamily="34" charset="0"/>
              </a:rPr>
              <a:t>Increase in water disputes and delay in actions  and justice.</a:t>
            </a:r>
          </a:p>
          <a:p>
            <a:r>
              <a:rPr lang="en-US" dirty="0" smtClean="0">
                <a:latin typeface="Calibri" panose="020F0502020204030204" pitchFamily="34" charset="0"/>
              </a:rPr>
              <a:t>Political interference in system management.</a:t>
            </a:r>
          </a:p>
          <a:p>
            <a:r>
              <a:rPr lang="en-US" dirty="0" smtClean="0">
                <a:latin typeface="Calibri" panose="020F0502020204030204" pitchFamily="34" charset="0"/>
              </a:rPr>
              <a:t>Increasing cost of groundwater extraction</a:t>
            </a:r>
          </a:p>
        </p:txBody>
      </p:sp>
      <p:sp>
        <p:nvSpPr>
          <p:cNvPr id="3" name="Slide Number Placeholder 5"/>
          <p:cNvSpPr>
            <a:spLocks noGrp="1"/>
          </p:cNvSpPr>
          <p:nvPr>
            <p:ph type="sldNum" sz="quarter" idx="12"/>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FC98454-2A08-49FB-9744-E26D64570340}" type="slidenum">
              <a:rPr lang="en-US">
                <a:solidFill>
                  <a:srgbClr val="D1EAEE"/>
                </a:solidFill>
              </a:rPr>
              <a:pPr eaLnBrk="1" hangingPunct="1"/>
              <a:t>34</a:t>
            </a:fld>
            <a:endParaRPr lang="en-US" dirty="0">
              <a:solidFill>
                <a:srgbClr val="D1EAEE"/>
              </a:solidFill>
            </a:endParaRPr>
          </a:p>
        </p:txBody>
      </p:sp>
    </p:spTree>
    <p:extLst>
      <p:ext uri="{BB962C8B-B14F-4D97-AF65-F5344CB8AC3E}">
        <p14:creationId xmlns:p14="http://schemas.microsoft.com/office/powerpoint/2010/main" xmlns="" val="20664411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idx="4294967295"/>
          </p:nvPr>
        </p:nvSpPr>
        <p:spPr>
          <a:xfrm>
            <a:off x="228600" y="152400"/>
            <a:ext cx="8610600" cy="6172200"/>
          </a:xfrm>
        </p:spPr>
        <p:txBody>
          <a:bodyPr>
            <a:normAutofit/>
          </a:bodyPr>
          <a:lstStyle/>
          <a:p>
            <a:pPr eaLnBrk="1" hangingPunct="1">
              <a:lnSpc>
                <a:spcPct val="80000"/>
              </a:lnSpc>
              <a:buFontTx/>
              <a:buNone/>
            </a:pPr>
            <a:r>
              <a:rPr lang="en-US" sz="1200" dirty="0" smtClean="0">
                <a:latin typeface="Calibri" panose="020F0502020204030204" pitchFamily="34" charset="0"/>
              </a:rPr>
              <a:t>	</a:t>
            </a:r>
          </a:p>
          <a:p>
            <a:pPr algn="r" eaLnBrk="1" hangingPunct="1">
              <a:lnSpc>
                <a:spcPct val="80000"/>
              </a:lnSpc>
              <a:buFontTx/>
              <a:buNone/>
            </a:pPr>
            <a:r>
              <a:rPr lang="en-US" sz="2500" dirty="0" err="1" smtClean="0">
                <a:latin typeface="Calibri" panose="020F0502020204030204" pitchFamily="34" charset="0"/>
              </a:rPr>
              <a:t>Contd</a:t>
            </a:r>
            <a:r>
              <a:rPr lang="en-US" sz="2500" dirty="0" smtClean="0">
                <a:latin typeface="Calibri" panose="020F0502020204030204" pitchFamily="34" charset="0"/>
              </a:rPr>
              <a:t>…</a:t>
            </a:r>
          </a:p>
          <a:p>
            <a:pPr algn="r" eaLnBrk="1" hangingPunct="1">
              <a:lnSpc>
                <a:spcPct val="80000"/>
              </a:lnSpc>
              <a:buFontTx/>
              <a:buNone/>
            </a:pPr>
            <a:endParaRPr lang="en-US" sz="2100" dirty="0" smtClean="0">
              <a:latin typeface="Calibri" panose="020F0502020204030204" pitchFamily="34" charset="0"/>
            </a:endParaRPr>
          </a:p>
          <a:p>
            <a:pPr eaLnBrk="1" hangingPunct="1">
              <a:lnSpc>
                <a:spcPct val="80000"/>
              </a:lnSpc>
              <a:buFontTx/>
              <a:buNone/>
            </a:pPr>
            <a:r>
              <a:rPr lang="en-US" sz="2400" b="1" dirty="0" smtClean="0">
                <a:latin typeface="Calibri" panose="020F0502020204030204" pitchFamily="34" charset="0"/>
              </a:rPr>
              <a:t>	        </a:t>
            </a:r>
            <a:r>
              <a:rPr lang="en-US" sz="2800" b="1" u="sng" dirty="0" smtClean="0">
                <a:latin typeface="Calibri" panose="020F0502020204030204" pitchFamily="34" charset="0"/>
              </a:rPr>
              <a:t>C- Problems From Society’s Perspective</a:t>
            </a:r>
          </a:p>
          <a:p>
            <a:pPr eaLnBrk="1" hangingPunct="1">
              <a:lnSpc>
                <a:spcPct val="80000"/>
              </a:lnSpc>
              <a:buFontTx/>
              <a:buNone/>
            </a:pPr>
            <a:endParaRPr lang="en-US" sz="2400" b="1" u="sng" dirty="0" smtClean="0">
              <a:latin typeface="Calibri" panose="020F0502020204030204" pitchFamily="34" charset="0"/>
            </a:endParaRPr>
          </a:p>
          <a:p>
            <a:pPr marL="1025525" lvl="3" indent="-285750">
              <a:lnSpc>
                <a:spcPct val="80000"/>
              </a:lnSpc>
            </a:pPr>
            <a:r>
              <a:rPr lang="en-US" sz="2400" dirty="0" smtClean="0">
                <a:latin typeface="Calibri" panose="020F0502020204030204" pitchFamily="34" charset="0"/>
              </a:rPr>
              <a:t>Overall poor performance of Government agency managed irrigation system.</a:t>
            </a:r>
          </a:p>
          <a:p>
            <a:pPr marL="1025525" lvl="3" indent="-285750">
              <a:lnSpc>
                <a:spcPct val="80000"/>
              </a:lnSpc>
            </a:pPr>
            <a:r>
              <a:rPr lang="en-US" sz="2400" dirty="0" smtClean="0">
                <a:latin typeface="Calibri" panose="020F0502020204030204" pitchFamily="34" charset="0"/>
              </a:rPr>
              <a:t>Wastage of water and low water use efficiency.</a:t>
            </a:r>
          </a:p>
          <a:p>
            <a:pPr marL="1025525" lvl="3" indent="-285750">
              <a:lnSpc>
                <a:spcPct val="80000"/>
              </a:lnSpc>
            </a:pPr>
            <a:r>
              <a:rPr lang="en-US" sz="2400" dirty="0" smtClean="0">
                <a:latin typeface="Calibri" panose="020F0502020204030204" pitchFamily="34" charset="0"/>
              </a:rPr>
              <a:t>The failure of government to finance, recovery from farmers and high cost of management. </a:t>
            </a:r>
          </a:p>
          <a:p>
            <a:pPr marL="1025525" lvl="3" indent="-285750">
              <a:lnSpc>
                <a:spcPct val="80000"/>
              </a:lnSpc>
            </a:pPr>
            <a:r>
              <a:rPr lang="en-US" sz="2400" dirty="0" smtClean="0">
                <a:latin typeface="Calibri" panose="020F0502020204030204" pitchFamily="34" charset="0"/>
              </a:rPr>
              <a:t>Financial </a:t>
            </a:r>
            <a:r>
              <a:rPr lang="en-US" sz="2400" dirty="0" err="1" smtClean="0">
                <a:latin typeface="Calibri" panose="020F0502020204030204" pitchFamily="34" charset="0"/>
              </a:rPr>
              <a:t>mis</a:t>
            </a:r>
            <a:r>
              <a:rPr lang="en-US" sz="2400" dirty="0" smtClean="0">
                <a:latin typeface="Calibri" panose="020F0502020204030204" pitchFamily="34" charset="0"/>
              </a:rPr>
              <a:t>-management and poor accountability.</a:t>
            </a:r>
          </a:p>
          <a:p>
            <a:pPr marL="1025525" lvl="3" indent="-285750">
              <a:lnSpc>
                <a:spcPct val="80000"/>
              </a:lnSpc>
            </a:pPr>
            <a:r>
              <a:rPr lang="en-US" sz="2400" dirty="0" smtClean="0">
                <a:latin typeface="Calibri" panose="020F0502020204030204" pitchFamily="34" charset="0"/>
              </a:rPr>
              <a:t>Lack of farmers participation in decision making.</a:t>
            </a:r>
          </a:p>
          <a:p>
            <a:pPr marL="1025525" lvl="3" indent="-285750">
              <a:lnSpc>
                <a:spcPct val="80000"/>
              </a:lnSpc>
            </a:pPr>
            <a:r>
              <a:rPr lang="en-US" sz="2400" dirty="0" smtClean="0">
                <a:latin typeface="Calibri" panose="020F0502020204030204" pitchFamily="34" charset="0"/>
              </a:rPr>
              <a:t>Political influence in management of irrigation water delivery system.</a:t>
            </a:r>
          </a:p>
          <a:p>
            <a:pPr marL="1082675" lvl="2" indent="-342900">
              <a:lnSpc>
                <a:spcPct val="80000"/>
              </a:lnSpc>
            </a:pPr>
            <a:r>
              <a:rPr lang="en-US" sz="2400" dirty="0" smtClean="0">
                <a:latin typeface="Calibri" panose="020F0502020204030204" pitchFamily="34" charset="0"/>
              </a:rPr>
              <a:t>Overexploitation of future water resources especially the groundwater</a:t>
            </a:r>
          </a:p>
        </p:txBody>
      </p:sp>
      <p:sp>
        <p:nvSpPr>
          <p:cNvPr id="3" name="Slide Number Placeholder 5"/>
          <p:cNvSpPr>
            <a:spLocks noGrp="1"/>
          </p:cNvSpPr>
          <p:nvPr>
            <p:ph type="sldNum" sz="quarter" idx="12"/>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91C6423-2091-482D-952F-BAB56B062F2F}" type="slidenum">
              <a:rPr lang="en-US">
                <a:solidFill>
                  <a:srgbClr val="D1EAEE"/>
                </a:solidFill>
              </a:rPr>
              <a:pPr eaLnBrk="1" hangingPunct="1"/>
              <a:t>35</a:t>
            </a:fld>
            <a:endParaRPr lang="en-US" dirty="0">
              <a:solidFill>
                <a:srgbClr val="D1EAEE"/>
              </a:solidFill>
            </a:endParaRPr>
          </a:p>
        </p:txBody>
      </p:sp>
    </p:spTree>
    <p:extLst>
      <p:ext uri="{BB962C8B-B14F-4D97-AF65-F5344CB8AC3E}">
        <p14:creationId xmlns:p14="http://schemas.microsoft.com/office/powerpoint/2010/main" xmlns="" val="293251508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n w="6350">
                  <a:noFill/>
                </a:ln>
                <a:latin typeface="Tahoma" pitchFamily="34" charset="0"/>
              </a:rPr>
              <a:t>Irrigation </a:t>
            </a:r>
            <a:r>
              <a:rPr lang="en-US" dirty="0" smtClean="0">
                <a:latin typeface="Calibri" panose="020F0502020204030204" pitchFamily="34" charset="0"/>
              </a:rPr>
              <a:t>Issues</a:t>
            </a:r>
            <a:endParaRPr lang="en-US" dirty="0"/>
          </a:p>
        </p:txBody>
      </p:sp>
      <p:sp>
        <p:nvSpPr>
          <p:cNvPr id="19459" name="Rectangle 2"/>
          <p:cNvSpPr>
            <a:spLocks noGrp="1" noChangeArrowheads="1"/>
          </p:cNvSpPr>
          <p:nvPr>
            <p:ph idx="1"/>
          </p:nvPr>
        </p:nvSpPr>
        <p:spPr/>
        <p:txBody>
          <a:bodyPr>
            <a:normAutofit fontScale="92500" lnSpcReduction="10000"/>
          </a:bodyPr>
          <a:lstStyle/>
          <a:p>
            <a:r>
              <a:rPr lang="en-US" dirty="0" smtClean="0"/>
              <a:t>Supply driven rather than demand led distribution of water without consideration of cropping pattern</a:t>
            </a:r>
          </a:p>
          <a:p>
            <a:r>
              <a:rPr lang="en-US" dirty="0" smtClean="0"/>
              <a:t>Inequity of irrigation water both inter and intra provincial level and watercourse level</a:t>
            </a:r>
          </a:p>
          <a:p>
            <a:r>
              <a:rPr lang="en-US" dirty="0" smtClean="0"/>
              <a:t>Deferred operation and maintenance of centuries old irrigation system</a:t>
            </a:r>
          </a:p>
          <a:p>
            <a:r>
              <a:rPr lang="en-US" dirty="0" smtClean="0"/>
              <a:t>System losses as high as 55%</a:t>
            </a:r>
          </a:p>
          <a:p>
            <a:r>
              <a:rPr lang="en-US" dirty="0" smtClean="0"/>
              <a:t>Slow and lackluster approach for watercourse improvement and lining</a:t>
            </a:r>
          </a:p>
          <a:p>
            <a:r>
              <a:rPr lang="en-US" dirty="0" smtClean="0"/>
              <a:t>Lack of water conservation and application techniques at the farm level</a:t>
            </a:r>
          </a:p>
        </p:txBody>
      </p:sp>
    </p:spTree>
    <p:extLst>
      <p:ext uri="{BB962C8B-B14F-4D97-AF65-F5344CB8AC3E}">
        <p14:creationId xmlns:p14="http://schemas.microsoft.com/office/powerpoint/2010/main" xmlns="" val="3834375038"/>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0" y="2438400"/>
            <a:ext cx="91440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endParaRPr lang="en-US" sz="2800" b="1" u="sng" dirty="0">
              <a:solidFill>
                <a:srgbClr val="66FF66"/>
              </a:solidFill>
            </a:endParaRPr>
          </a:p>
        </p:txBody>
      </p:sp>
      <p:sp>
        <p:nvSpPr>
          <p:cNvPr id="2" name="Title 1"/>
          <p:cNvSpPr>
            <a:spLocks noGrp="1"/>
          </p:cNvSpPr>
          <p:nvPr>
            <p:ph type="title"/>
          </p:nvPr>
        </p:nvSpPr>
        <p:spPr>
          <a:xfrm>
            <a:off x="628650" y="345852"/>
            <a:ext cx="7886700" cy="1325563"/>
          </a:xfrm>
        </p:spPr>
        <p:txBody>
          <a:bodyPr>
            <a:noAutofit/>
          </a:bodyPr>
          <a:lstStyle/>
          <a:p>
            <a:r>
              <a:rPr lang="en-US" sz="2800" dirty="0">
                <a:ln w="6350">
                  <a:noFill/>
                </a:ln>
                <a:latin typeface="Tahoma" pitchFamily="34" charset="0"/>
              </a:rPr>
              <a:t>Options for </a:t>
            </a:r>
            <a:r>
              <a:rPr lang="en-US" sz="2800" dirty="0" smtClean="0">
                <a:ln w="6350">
                  <a:noFill/>
                </a:ln>
                <a:latin typeface="Tahoma" pitchFamily="34" charset="0"/>
              </a:rPr>
              <a:t> Improving </a:t>
            </a:r>
            <a:r>
              <a:rPr lang="en-US" sz="2800" dirty="0">
                <a:ln w="6350">
                  <a:noFill/>
                </a:ln>
                <a:latin typeface="Tahoma" pitchFamily="34" charset="0"/>
              </a:rPr>
              <a:t>Irrigation Water </a:t>
            </a:r>
            <a:r>
              <a:rPr lang="en-US" sz="2800" dirty="0" smtClean="0">
                <a:ln w="6350">
                  <a:noFill/>
                </a:ln>
                <a:latin typeface="Tahoma" pitchFamily="34" charset="0"/>
              </a:rPr>
              <a:t>Productivity-</a:t>
            </a:r>
            <a:r>
              <a:rPr lang="en-US" sz="2800" dirty="0" smtClean="0">
                <a:effectLst>
                  <a:outerShdw blurRad="38100" dist="38100" dir="2700000" algn="tl">
                    <a:srgbClr val="FFFFFF"/>
                  </a:outerShdw>
                </a:effectLst>
                <a:cs typeface="Arial" charset="0"/>
              </a:rPr>
              <a:t>Technical</a:t>
            </a:r>
            <a:endParaRPr lang="en-US" sz="2800" dirty="0"/>
          </a:p>
        </p:txBody>
      </p:sp>
      <p:sp>
        <p:nvSpPr>
          <p:cNvPr id="4" name="Content Placeholder 3"/>
          <p:cNvSpPr>
            <a:spLocks noGrp="1"/>
          </p:cNvSpPr>
          <p:nvPr>
            <p:ph idx="1"/>
          </p:nvPr>
        </p:nvSpPr>
        <p:spPr/>
        <p:txBody>
          <a:bodyPr/>
          <a:lstStyle/>
          <a:p>
            <a:pPr>
              <a:lnSpc>
                <a:spcPct val="120000"/>
              </a:lnSpc>
              <a:buFontTx/>
              <a:buChar char="•"/>
            </a:pPr>
            <a:r>
              <a:rPr lang="en-US" dirty="0"/>
              <a:t>Land leveling to apply water more uniformly </a:t>
            </a:r>
          </a:p>
          <a:p>
            <a:pPr>
              <a:lnSpc>
                <a:spcPct val="120000"/>
              </a:lnSpc>
              <a:buFontTx/>
              <a:buChar char="•"/>
            </a:pPr>
            <a:r>
              <a:rPr lang="en-US" dirty="0"/>
              <a:t>Efficient sprinklers to apply water more uniformly</a:t>
            </a:r>
          </a:p>
          <a:p>
            <a:pPr>
              <a:lnSpc>
                <a:spcPct val="120000"/>
              </a:lnSpc>
              <a:buFontTx/>
              <a:buChar char="•"/>
            </a:pPr>
            <a:r>
              <a:rPr lang="en-US" dirty="0"/>
              <a:t>Furrow and bed cultivation to save water</a:t>
            </a:r>
          </a:p>
          <a:p>
            <a:pPr>
              <a:lnSpc>
                <a:spcPct val="120000"/>
              </a:lnSpc>
              <a:buFontTx/>
              <a:buChar char="•"/>
            </a:pPr>
            <a:r>
              <a:rPr lang="en-US" dirty="0"/>
              <a:t>Drip irrigation to conserve water</a:t>
            </a:r>
          </a:p>
          <a:p>
            <a:endParaRPr lang="en-US" dirty="0"/>
          </a:p>
        </p:txBody>
      </p:sp>
    </p:spTree>
    <p:extLst>
      <p:ext uri="{BB962C8B-B14F-4D97-AF65-F5344CB8AC3E}">
        <p14:creationId xmlns:p14="http://schemas.microsoft.com/office/powerpoint/2010/main" xmlns="" val="2689932812"/>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n w="6350">
                  <a:noFill/>
                </a:ln>
                <a:latin typeface="Tahoma" pitchFamily="34" charset="0"/>
              </a:rPr>
              <a:t>Options for  Improving Irrigation Water Productivity </a:t>
            </a:r>
            <a:r>
              <a:rPr lang="en-US" dirty="0">
                <a:effectLst>
                  <a:outerShdw blurRad="38100" dist="38100" dir="2700000" algn="tl">
                    <a:srgbClr val="FFFFFF"/>
                  </a:outerShdw>
                </a:effectLst>
                <a:cs typeface="Arial" charset="0"/>
              </a:rPr>
              <a:t>Managerial</a:t>
            </a:r>
            <a:endParaRPr lang="en-US" dirty="0"/>
          </a:p>
        </p:txBody>
      </p:sp>
      <p:sp>
        <p:nvSpPr>
          <p:cNvPr id="3" name="Content Placeholder 2"/>
          <p:cNvSpPr>
            <a:spLocks noGrp="1"/>
          </p:cNvSpPr>
          <p:nvPr>
            <p:ph idx="1"/>
          </p:nvPr>
        </p:nvSpPr>
        <p:spPr/>
        <p:txBody>
          <a:bodyPr>
            <a:normAutofit fontScale="92500"/>
          </a:bodyPr>
          <a:lstStyle/>
          <a:p>
            <a:pPr>
              <a:lnSpc>
                <a:spcPct val="130000"/>
              </a:lnSpc>
              <a:buFontTx/>
              <a:buChar char="•"/>
            </a:pPr>
            <a:r>
              <a:rPr lang="en-US" dirty="0"/>
              <a:t>Better irrigation scheduling</a:t>
            </a:r>
          </a:p>
          <a:p>
            <a:pPr>
              <a:lnSpc>
                <a:spcPct val="130000"/>
              </a:lnSpc>
              <a:buFontTx/>
              <a:buChar char="•"/>
            </a:pPr>
            <a:r>
              <a:rPr lang="en-US" dirty="0"/>
              <a:t>Improving canal operations for timely deliveries</a:t>
            </a:r>
          </a:p>
          <a:p>
            <a:pPr>
              <a:lnSpc>
                <a:spcPct val="130000"/>
              </a:lnSpc>
              <a:buFontTx/>
              <a:buChar char="•"/>
            </a:pPr>
            <a:r>
              <a:rPr lang="en-US" dirty="0"/>
              <a:t>Applying water when most crucial to a crops yield</a:t>
            </a:r>
          </a:p>
          <a:p>
            <a:pPr>
              <a:lnSpc>
                <a:spcPct val="130000"/>
              </a:lnSpc>
              <a:buFontTx/>
              <a:buChar char="•"/>
            </a:pPr>
            <a:r>
              <a:rPr lang="en-US" dirty="0"/>
              <a:t>Water-conserving tillage and field operation methods</a:t>
            </a:r>
          </a:p>
          <a:p>
            <a:pPr>
              <a:lnSpc>
                <a:spcPct val="130000"/>
              </a:lnSpc>
              <a:buFontTx/>
              <a:buChar char="•"/>
            </a:pPr>
            <a:r>
              <a:rPr lang="en-US" dirty="0"/>
              <a:t>Better maintenance of canal, watercourses and equipment</a:t>
            </a:r>
          </a:p>
          <a:p>
            <a:pPr>
              <a:lnSpc>
                <a:spcPct val="130000"/>
              </a:lnSpc>
              <a:buFontTx/>
              <a:buChar char="•"/>
            </a:pPr>
            <a:r>
              <a:rPr lang="en-US" dirty="0"/>
              <a:t>Recycling drainage water</a:t>
            </a:r>
          </a:p>
          <a:p>
            <a:endParaRPr lang="en-US" dirty="0"/>
          </a:p>
        </p:txBody>
      </p:sp>
    </p:spTree>
    <p:extLst>
      <p:ext uri="{BB962C8B-B14F-4D97-AF65-F5344CB8AC3E}">
        <p14:creationId xmlns:p14="http://schemas.microsoft.com/office/powerpoint/2010/main" xmlns="" val="13500400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n w="6350">
                  <a:noFill/>
                </a:ln>
                <a:latin typeface="Tahoma" pitchFamily="34" charset="0"/>
              </a:rPr>
              <a:t>Options for  Improving Irrigation Water </a:t>
            </a:r>
            <a:r>
              <a:rPr lang="en-US" dirty="0" smtClean="0">
                <a:ln w="6350">
                  <a:noFill/>
                </a:ln>
                <a:latin typeface="Tahoma" pitchFamily="34" charset="0"/>
              </a:rPr>
              <a:t>Productivity-Institutional</a:t>
            </a:r>
            <a:endParaRPr lang="en-US" dirty="0"/>
          </a:p>
        </p:txBody>
      </p:sp>
      <p:sp>
        <p:nvSpPr>
          <p:cNvPr id="3" name="Content Placeholder 2"/>
          <p:cNvSpPr>
            <a:spLocks noGrp="1"/>
          </p:cNvSpPr>
          <p:nvPr>
            <p:ph idx="1"/>
          </p:nvPr>
        </p:nvSpPr>
        <p:spPr/>
        <p:txBody>
          <a:bodyPr/>
          <a:lstStyle/>
          <a:p>
            <a:pPr>
              <a:lnSpc>
                <a:spcPct val="130000"/>
              </a:lnSpc>
              <a:buFontTx/>
              <a:buChar char="•"/>
            </a:pPr>
            <a:r>
              <a:rPr lang="en-US" dirty="0" smtClean="0"/>
              <a:t>Establishing water users organizations for better management of water </a:t>
            </a:r>
          </a:p>
          <a:p>
            <a:pPr>
              <a:lnSpc>
                <a:spcPct val="130000"/>
              </a:lnSpc>
              <a:buFontTx/>
              <a:buChar char="•"/>
            </a:pPr>
            <a:r>
              <a:rPr lang="en-US" dirty="0" smtClean="0"/>
              <a:t>Fostering rural infrastructure for private sector dissemination of efficient technologies</a:t>
            </a:r>
          </a:p>
          <a:p>
            <a:pPr>
              <a:lnSpc>
                <a:spcPct val="130000"/>
              </a:lnSpc>
              <a:buFontTx/>
              <a:buChar char="•"/>
            </a:pPr>
            <a:r>
              <a:rPr lang="en-US" dirty="0" smtClean="0"/>
              <a:t>Better training and extension efforts</a:t>
            </a:r>
            <a:endParaRPr lang="en-US" dirty="0"/>
          </a:p>
        </p:txBody>
      </p:sp>
    </p:spTree>
    <p:extLst>
      <p:ext uri="{BB962C8B-B14F-4D97-AF65-F5344CB8AC3E}">
        <p14:creationId xmlns:p14="http://schemas.microsoft.com/office/powerpoint/2010/main" xmlns="" val="38896746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n w="6350">
                  <a:noFill/>
                </a:ln>
                <a:latin typeface="Tahoma" pitchFamily="34" charset="0"/>
              </a:rPr>
              <a:t>Options for  Improving Irrigation Water </a:t>
            </a:r>
            <a:r>
              <a:rPr lang="en-US" dirty="0" smtClean="0">
                <a:ln w="6350">
                  <a:noFill/>
                </a:ln>
                <a:latin typeface="Tahoma" pitchFamily="34" charset="0"/>
              </a:rPr>
              <a:t>Productivity- Agronomic</a:t>
            </a:r>
            <a:endParaRPr lang="en-US" dirty="0"/>
          </a:p>
        </p:txBody>
      </p:sp>
      <p:sp>
        <p:nvSpPr>
          <p:cNvPr id="3" name="Content Placeholder 2"/>
          <p:cNvSpPr>
            <a:spLocks noGrp="1"/>
          </p:cNvSpPr>
          <p:nvPr>
            <p:ph idx="1"/>
          </p:nvPr>
        </p:nvSpPr>
        <p:spPr/>
        <p:txBody>
          <a:bodyPr>
            <a:normAutofit fontScale="92500" lnSpcReduction="20000"/>
          </a:bodyPr>
          <a:lstStyle/>
          <a:p>
            <a:pPr>
              <a:lnSpc>
                <a:spcPct val="110000"/>
              </a:lnSpc>
              <a:buFontTx/>
              <a:buChar char="•"/>
            </a:pPr>
            <a:r>
              <a:rPr lang="en-US" dirty="0"/>
              <a:t>Selecting crop varieties with high yields per cubic meter of transpired water</a:t>
            </a:r>
          </a:p>
          <a:p>
            <a:pPr>
              <a:lnSpc>
                <a:spcPct val="110000"/>
              </a:lnSpc>
              <a:buFontTx/>
              <a:buChar char="•"/>
            </a:pPr>
            <a:r>
              <a:rPr lang="en-US" dirty="0"/>
              <a:t>Inter-cropping to maximize use of soil moisture</a:t>
            </a:r>
          </a:p>
          <a:p>
            <a:pPr>
              <a:lnSpc>
                <a:spcPct val="110000"/>
              </a:lnSpc>
              <a:buFontTx/>
              <a:buChar char="•"/>
            </a:pPr>
            <a:r>
              <a:rPr lang="en-US" dirty="0"/>
              <a:t>Better matching crops to climate conditions and the quality of water available</a:t>
            </a:r>
          </a:p>
          <a:p>
            <a:pPr>
              <a:lnSpc>
                <a:spcPct val="110000"/>
              </a:lnSpc>
              <a:buFontTx/>
              <a:buChar char="•"/>
            </a:pPr>
            <a:r>
              <a:rPr lang="en-US" dirty="0"/>
              <a:t>Crop rotations to maximize output under condition of soil and water salinity</a:t>
            </a:r>
          </a:p>
          <a:p>
            <a:pPr>
              <a:lnSpc>
                <a:spcPct val="110000"/>
              </a:lnSpc>
              <a:buFontTx/>
              <a:buChar char="•"/>
            </a:pPr>
            <a:r>
              <a:rPr lang="en-US" dirty="0"/>
              <a:t>Selecting drought-tolerant crops where water is scarce or unreliable</a:t>
            </a:r>
          </a:p>
          <a:p>
            <a:pPr>
              <a:lnSpc>
                <a:spcPct val="110000"/>
              </a:lnSpc>
              <a:buFontTx/>
              <a:buChar char="•"/>
            </a:pPr>
            <a:r>
              <a:rPr lang="en-US" dirty="0"/>
              <a:t>Breeding water-efficient crop varieties</a:t>
            </a:r>
          </a:p>
          <a:p>
            <a:endParaRPr lang="en-US" dirty="0"/>
          </a:p>
        </p:txBody>
      </p:sp>
    </p:spTree>
    <p:extLst>
      <p:ext uri="{BB962C8B-B14F-4D97-AF65-F5344CB8AC3E}">
        <p14:creationId xmlns:p14="http://schemas.microsoft.com/office/powerpoint/2010/main" xmlns="" val="228079755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ahoma" pitchFamily="34" charset="0"/>
                <a:cs typeface="Arial" charset="0"/>
              </a:rPr>
              <a:t>Options For Future Water Development- I</a:t>
            </a:r>
            <a:endParaRPr lang="en-US" dirty="0"/>
          </a:p>
        </p:txBody>
      </p:sp>
      <p:sp>
        <p:nvSpPr>
          <p:cNvPr id="3" name="Content Placeholder 2"/>
          <p:cNvSpPr>
            <a:spLocks noGrp="1"/>
          </p:cNvSpPr>
          <p:nvPr>
            <p:ph idx="1"/>
          </p:nvPr>
        </p:nvSpPr>
        <p:spPr/>
        <p:txBody>
          <a:bodyPr>
            <a:normAutofit fontScale="85000" lnSpcReduction="20000"/>
          </a:bodyPr>
          <a:lstStyle/>
          <a:p>
            <a:r>
              <a:rPr lang="en-US" u="sng" dirty="0">
                <a:latin typeface="Calibri" panose="020F0502020204030204" pitchFamily="34" charset="0"/>
              </a:rPr>
              <a:t>Surface  Water</a:t>
            </a:r>
          </a:p>
          <a:p>
            <a:pPr lvl="1"/>
            <a:r>
              <a:rPr lang="en-US" sz="3200" dirty="0">
                <a:latin typeface="Calibri" panose="020F0502020204030204" pitchFamily="34" charset="0"/>
              </a:rPr>
              <a:t>Additional storage to replace lost capacity of existing dams - 6 MAF</a:t>
            </a:r>
          </a:p>
          <a:p>
            <a:pPr lvl="1"/>
            <a:r>
              <a:rPr lang="en-US" sz="3200" dirty="0">
                <a:latin typeface="Calibri" panose="020F0502020204030204" pitchFamily="34" charset="0"/>
              </a:rPr>
              <a:t>Additional storages to add new supplies to the Indus basin canal diversions - 14 MAF</a:t>
            </a:r>
          </a:p>
          <a:p>
            <a:pPr lvl="1"/>
            <a:r>
              <a:rPr lang="en-US" sz="3200" dirty="0">
                <a:latin typeface="Calibri" panose="020F0502020204030204" pitchFamily="34" charset="0"/>
              </a:rPr>
              <a:t>Saving of conveyance losses in canals and watercourses - 20 MAF</a:t>
            </a:r>
          </a:p>
          <a:p>
            <a:pPr lvl="1"/>
            <a:r>
              <a:rPr lang="en-US" sz="3200" dirty="0">
                <a:latin typeface="Calibri" panose="020F0502020204030204" pitchFamily="34" charset="0"/>
              </a:rPr>
              <a:t>Development of Spate Irrigation System in Rod-</a:t>
            </a:r>
            <a:r>
              <a:rPr lang="en-US" sz="3200" dirty="0" err="1">
                <a:latin typeface="Calibri" panose="020F0502020204030204" pitchFamily="34" charset="0"/>
              </a:rPr>
              <a:t>Kohi</a:t>
            </a:r>
            <a:r>
              <a:rPr lang="en-US" sz="3200" dirty="0">
                <a:latin typeface="Calibri" panose="020F0502020204030204" pitchFamily="34" charset="0"/>
              </a:rPr>
              <a:t>, </a:t>
            </a:r>
            <a:r>
              <a:rPr lang="en-US" sz="3200" dirty="0" err="1">
                <a:latin typeface="Calibri" panose="020F0502020204030204" pitchFamily="34" charset="0"/>
              </a:rPr>
              <a:t>Sailaba</a:t>
            </a:r>
            <a:r>
              <a:rPr lang="en-US" sz="3200" dirty="0">
                <a:latin typeface="Calibri" panose="020F0502020204030204" pitchFamily="34" charset="0"/>
              </a:rPr>
              <a:t> and </a:t>
            </a:r>
            <a:r>
              <a:rPr lang="en-US" sz="3200" dirty="0" err="1">
                <a:latin typeface="Calibri" panose="020F0502020204030204" pitchFamily="34" charset="0"/>
              </a:rPr>
              <a:t>Riverain</a:t>
            </a:r>
            <a:r>
              <a:rPr lang="en-US" sz="3200" dirty="0">
                <a:latin typeface="Calibri" panose="020F0502020204030204" pitchFamily="34" charset="0"/>
              </a:rPr>
              <a:t> areas covering 3.25 million hectares</a:t>
            </a:r>
          </a:p>
          <a:p>
            <a:pPr lvl="1"/>
            <a:r>
              <a:rPr lang="en-US" sz="3200" dirty="0">
                <a:latin typeface="Calibri" panose="020F0502020204030204" pitchFamily="34" charset="0"/>
              </a:rPr>
              <a:t>Small dams and earthen ponds to store runoff in mountainous and </a:t>
            </a:r>
            <a:r>
              <a:rPr lang="en-US" sz="3200" dirty="0" err="1">
                <a:latin typeface="Calibri" panose="020F0502020204030204" pitchFamily="34" charset="0"/>
              </a:rPr>
              <a:t>Barani</a:t>
            </a:r>
            <a:r>
              <a:rPr lang="en-US" sz="3200" dirty="0">
                <a:latin typeface="Calibri" panose="020F0502020204030204" pitchFamily="34" charset="0"/>
              </a:rPr>
              <a:t> areas of </a:t>
            </a:r>
            <a:r>
              <a:rPr lang="en-US" sz="3200" dirty="0" smtClean="0">
                <a:latin typeface="Calibri" panose="020F0502020204030204" pitchFamily="34" charset="0"/>
              </a:rPr>
              <a:t>KPK, </a:t>
            </a:r>
            <a:r>
              <a:rPr lang="en-US" sz="3200" dirty="0">
                <a:latin typeface="Calibri" panose="020F0502020204030204" pitchFamily="34" charset="0"/>
              </a:rPr>
              <a:t>Punjab and </a:t>
            </a:r>
            <a:r>
              <a:rPr lang="en-US" sz="3200" dirty="0" err="1">
                <a:latin typeface="Calibri" panose="020F0502020204030204" pitchFamily="34" charset="0"/>
              </a:rPr>
              <a:t>Balochistan</a:t>
            </a:r>
            <a:r>
              <a:rPr lang="en-US" sz="3200" dirty="0">
                <a:latin typeface="Calibri" panose="020F0502020204030204" pitchFamily="34" charset="0"/>
              </a:rPr>
              <a:t> - 2 MAF</a:t>
            </a:r>
          </a:p>
          <a:p>
            <a:endParaRPr lang="en-US" dirty="0"/>
          </a:p>
        </p:txBody>
      </p:sp>
    </p:spTree>
    <p:extLst>
      <p:ext uri="{BB962C8B-B14F-4D97-AF65-F5344CB8AC3E}">
        <p14:creationId xmlns:p14="http://schemas.microsoft.com/office/powerpoint/2010/main" xmlns="" val="26922017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ahoma" pitchFamily="34" charset="0"/>
                <a:cs typeface="Arial" charset="0"/>
              </a:rPr>
              <a:t>Options For Future Water Development- </a:t>
            </a:r>
            <a:r>
              <a:rPr lang="en-US" dirty="0" smtClean="0">
                <a:latin typeface="Tahoma" pitchFamily="34" charset="0"/>
                <a:cs typeface="Arial" charset="0"/>
              </a:rPr>
              <a:t>II</a:t>
            </a:r>
            <a:endParaRPr lang="en-US" dirty="0"/>
          </a:p>
        </p:txBody>
      </p:sp>
      <p:sp>
        <p:nvSpPr>
          <p:cNvPr id="3" name="Content Placeholder 2"/>
          <p:cNvSpPr>
            <a:spLocks noGrp="1"/>
          </p:cNvSpPr>
          <p:nvPr>
            <p:ph idx="1"/>
          </p:nvPr>
        </p:nvSpPr>
        <p:spPr/>
        <p:txBody>
          <a:bodyPr>
            <a:normAutofit/>
          </a:bodyPr>
          <a:lstStyle/>
          <a:p>
            <a:pPr marL="457200" indent="-457200">
              <a:lnSpc>
                <a:spcPct val="140000"/>
              </a:lnSpc>
              <a:defRPr/>
            </a:pPr>
            <a:r>
              <a:rPr lang="en-US" u="sng" dirty="0">
                <a:latin typeface="Calibri" panose="020F0502020204030204" pitchFamily="34" charset="0"/>
              </a:rPr>
              <a:t>Groundwater</a:t>
            </a:r>
          </a:p>
          <a:p>
            <a:pPr marL="914400" lvl="1" indent="-457200">
              <a:lnSpc>
                <a:spcPct val="100000"/>
              </a:lnSpc>
              <a:spcBef>
                <a:spcPts val="0"/>
              </a:spcBef>
              <a:defRPr/>
            </a:pPr>
            <a:r>
              <a:rPr lang="en-US" dirty="0">
                <a:latin typeface="Calibri" panose="020F0502020204030204" pitchFamily="34" charset="0"/>
              </a:rPr>
              <a:t>Sustained pumping </a:t>
            </a:r>
            <a:r>
              <a:rPr lang="en-US" dirty="0" err="1">
                <a:latin typeface="Calibri" panose="020F0502020204030204" pitchFamily="34" charset="0"/>
              </a:rPr>
              <a:t>upto</a:t>
            </a:r>
            <a:r>
              <a:rPr lang="en-US" dirty="0">
                <a:latin typeface="Calibri" panose="020F0502020204030204" pitchFamily="34" charset="0"/>
              </a:rPr>
              <a:t> 55 MAF</a:t>
            </a:r>
          </a:p>
          <a:p>
            <a:pPr marL="914400" lvl="1" indent="-457200">
              <a:lnSpc>
                <a:spcPct val="100000"/>
              </a:lnSpc>
              <a:spcBef>
                <a:spcPts val="0"/>
              </a:spcBef>
              <a:defRPr/>
            </a:pPr>
            <a:r>
              <a:rPr lang="en-US" dirty="0">
                <a:latin typeface="Calibri" panose="020F0502020204030204" pitchFamily="34" charset="0"/>
              </a:rPr>
              <a:t>Energy and water efficient pumping systems</a:t>
            </a:r>
          </a:p>
          <a:p>
            <a:pPr marL="914400" lvl="1" indent="-457200">
              <a:lnSpc>
                <a:spcPct val="100000"/>
              </a:lnSpc>
              <a:spcBef>
                <a:spcPts val="0"/>
              </a:spcBef>
              <a:defRPr/>
            </a:pPr>
            <a:r>
              <a:rPr lang="en-US" dirty="0">
                <a:latin typeface="Calibri" panose="020F0502020204030204" pitchFamily="34" charset="0"/>
              </a:rPr>
              <a:t>Amending and managing poor quality groundwater</a:t>
            </a:r>
          </a:p>
          <a:p>
            <a:pPr marL="914400" lvl="1" indent="-457200">
              <a:lnSpc>
                <a:spcPct val="100000"/>
              </a:lnSpc>
              <a:spcBef>
                <a:spcPts val="0"/>
              </a:spcBef>
              <a:defRPr/>
            </a:pPr>
            <a:r>
              <a:rPr lang="en-US" dirty="0">
                <a:latin typeface="Calibri" panose="020F0502020204030204" pitchFamily="34" charset="0"/>
              </a:rPr>
              <a:t>Skimming wells for southern Pakistan</a:t>
            </a:r>
            <a:endParaRPr lang="en-US" dirty="0">
              <a:effectLst>
                <a:outerShdw blurRad="38100" dist="38100" dir="2700000" algn="tl">
                  <a:srgbClr val="04617B"/>
                </a:outerShdw>
              </a:effectLst>
              <a:latin typeface="Calibri" panose="020F0502020204030204" pitchFamily="34" charset="0"/>
            </a:endParaRPr>
          </a:p>
          <a:p>
            <a:endParaRPr lang="en-US" dirty="0"/>
          </a:p>
        </p:txBody>
      </p:sp>
    </p:spTree>
    <p:extLst>
      <p:ext uri="{BB962C8B-B14F-4D97-AF65-F5344CB8AC3E}">
        <p14:creationId xmlns:p14="http://schemas.microsoft.com/office/powerpoint/2010/main" xmlns="" val="318173081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n w="6350">
                  <a:noFill/>
                </a:ln>
                <a:latin typeface="Tahoma" pitchFamily="34" charset="0"/>
              </a:rPr>
              <a:t>Irrigation </a:t>
            </a:r>
            <a:r>
              <a:rPr lang="en-US" dirty="0" smtClean="0">
                <a:latin typeface="Calibri" panose="020F0502020204030204" pitchFamily="34" charset="0"/>
              </a:rPr>
              <a:t>Strategies</a:t>
            </a:r>
            <a:endParaRPr lang="en-US" dirty="0"/>
          </a:p>
        </p:txBody>
      </p:sp>
      <p:sp>
        <p:nvSpPr>
          <p:cNvPr id="3" name="Content Placeholder 2"/>
          <p:cNvSpPr>
            <a:spLocks noGrp="1"/>
          </p:cNvSpPr>
          <p:nvPr>
            <p:ph idx="1"/>
          </p:nvPr>
        </p:nvSpPr>
        <p:spPr/>
        <p:txBody>
          <a:bodyPr>
            <a:normAutofit fontScale="85000" lnSpcReduction="20000"/>
          </a:bodyPr>
          <a:lstStyle/>
          <a:p>
            <a:r>
              <a:rPr lang="en-US" dirty="0"/>
              <a:t>Crash </a:t>
            </a:r>
            <a:r>
              <a:rPr lang="en-US" dirty="0" smtClean="0"/>
              <a:t>Program </a:t>
            </a:r>
            <a:r>
              <a:rPr lang="en-US" dirty="0"/>
              <a:t>for cleaning of watercourses, minors and distributaries.</a:t>
            </a:r>
          </a:p>
          <a:p>
            <a:r>
              <a:rPr lang="en-US" dirty="0"/>
              <a:t>Remodeling of </a:t>
            </a:r>
            <a:r>
              <a:rPr lang="en-US" dirty="0" err="1"/>
              <a:t>moghas</a:t>
            </a:r>
            <a:r>
              <a:rPr lang="en-US" dirty="0"/>
              <a:t> for uniform distribution of water.</a:t>
            </a:r>
          </a:p>
          <a:p>
            <a:r>
              <a:rPr lang="en-US" dirty="0"/>
              <a:t>Crop independent </a:t>
            </a:r>
            <a:r>
              <a:rPr lang="en-US" dirty="0" err="1"/>
              <a:t>Abiana</a:t>
            </a:r>
            <a:r>
              <a:rPr lang="en-US" dirty="0"/>
              <a:t> on gross farm area.</a:t>
            </a:r>
          </a:p>
          <a:p>
            <a:r>
              <a:rPr lang="en-US" dirty="0"/>
              <a:t>Minimize element of rent seeking by irrigation personnel.</a:t>
            </a:r>
          </a:p>
          <a:p>
            <a:r>
              <a:rPr lang="en-US" dirty="0"/>
              <a:t>Investment in surface supplies to improve remaining watercourses.</a:t>
            </a:r>
          </a:p>
          <a:p>
            <a:r>
              <a:rPr lang="en-US" dirty="0"/>
              <a:t> Management” put on hold for want of funding.</a:t>
            </a:r>
          </a:p>
          <a:p>
            <a:r>
              <a:rPr lang="en-US" dirty="0"/>
              <a:t>Consensus on new dams sites is imperative to ensure water supplies</a:t>
            </a:r>
          </a:p>
          <a:p>
            <a:r>
              <a:rPr lang="en-US" dirty="0"/>
              <a:t>Increase cropping intensity within Riverine area by better water management at system level. </a:t>
            </a:r>
          </a:p>
          <a:p>
            <a:endParaRPr lang="en-US" dirty="0"/>
          </a:p>
        </p:txBody>
      </p:sp>
    </p:spTree>
    <p:extLst>
      <p:ext uri="{BB962C8B-B14F-4D97-AF65-F5344CB8AC3E}">
        <p14:creationId xmlns:p14="http://schemas.microsoft.com/office/powerpoint/2010/main" xmlns="" val="1737977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191</TotalTime>
  <Words>2041</Words>
  <Application>Microsoft Office PowerPoint</Application>
  <PresentationFormat>On-screen Show (4:3)</PresentationFormat>
  <Paragraphs>330</Paragraphs>
  <Slides>43</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Office Theme</vt:lpstr>
      <vt:lpstr>Microsoft Office Excel 97-2003 Worksheet</vt:lpstr>
      <vt:lpstr>Lecture 31 NATURAL RESOURCE PLANNING AND MANAGEMENT</vt:lpstr>
      <vt:lpstr>Recap Lecture 30</vt:lpstr>
      <vt:lpstr>Water Resource Management</vt:lpstr>
      <vt:lpstr>Overview</vt:lpstr>
      <vt:lpstr>Slide 5</vt:lpstr>
      <vt:lpstr>Declining Per Capita Availability Of Water In Pakistan</vt:lpstr>
      <vt:lpstr>Water Resources Of Pakistan</vt:lpstr>
      <vt:lpstr>Rainfall</vt:lpstr>
      <vt:lpstr>Glacier</vt:lpstr>
      <vt:lpstr>Surface Water Account</vt:lpstr>
      <vt:lpstr>Development Of Irrigation System In Pakistan</vt:lpstr>
      <vt:lpstr>Indus Water Treaty 1960</vt:lpstr>
      <vt:lpstr>Salient Features</vt:lpstr>
      <vt:lpstr>Salient Features</vt:lpstr>
      <vt:lpstr>Indus Basin Projects</vt:lpstr>
      <vt:lpstr>Slide 16</vt:lpstr>
      <vt:lpstr>Water Accord 1991</vt:lpstr>
      <vt:lpstr>Salient Features</vt:lpstr>
      <vt:lpstr>Salient Features</vt:lpstr>
      <vt:lpstr>Indus River System Authority</vt:lpstr>
      <vt:lpstr>Decision Making Process In IRSA</vt:lpstr>
      <vt:lpstr>Water Management Procedure</vt:lpstr>
      <vt:lpstr>Pakistan Water Strategy And Wapda’s Vision 2025</vt:lpstr>
      <vt:lpstr>Agriculture: Backbone of economy</vt:lpstr>
      <vt:lpstr>Consumption Pattern of Water </vt:lpstr>
      <vt:lpstr>Water Resources of Pakistan</vt:lpstr>
      <vt:lpstr>Existing Situation</vt:lpstr>
      <vt:lpstr>Freshwater availability scenario (Per person)</vt:lpstr>
      <vt:lpstr>Future Water Scenario</vt:lpstr>
      <vt:lpstr>Slide 30</vt:lpstr>
      <vt:lpstr>Current Irrigated Area</vt:lpstr>
      <vt:lpstr>Losses at different levels</vt:lpstr>
      <vt:lpstr>Major Concerns/Problems</vt:lpstr>
      <vt:lpstr>Slide 34</vt:lpstr>
      <vt:lpstr>Slide 35</vt:lpstr>
      <vt:lpstr>Irrigation Issues</vt:lpstr>
      <vt:lpstr>Options for  Improving Irrigation Water Productivity-Technical</vt:lpstr>
      <vt:lpstr>Options for  Improving Irrigation Water Productivity Managerial</vt:lpstr>
      <vt:lpstr>Options for  Improving Irrigation Water Productivity-Institutional</vt:lpstr>
      <vt:lpstr>Options for  Improving Irrigation Water Productivity- Agronomic</vt:lpstr>
      <vt:lpstr>Options For Future Water Development- I</vt:lpstr>
      <vt:lpstr>Options For Future Water Development- II</vt:lpstr>
      <vt:lpstr>Irrigation Strategies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 NATURAL RESOURCE PLANNING AND MANAGEMENT</dc:title>
  <dc:creator>Salman</dc:creator>
  <cp:lastModifiedBy>NTS</cp:lastModifiedBy>
  <cp:revision>10</cp:revision>
  <dcterms:created xsi:type="dcterms:W3CDTF">2014-07-06T19:53:34Z</dcterms:created>
  <dcterms:modified xsi:type="dcterms:W3CDTF">2014-07-19T06:34:29Z</dcterms:modified>
</cp:coreProperties>
</file>