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2" r:id="rId3"/>
    <p:sldId id="283" r:id="rId4"/>
    <p:sldId id="284" r:id="rId5"/>
    <p:sldId id="285" r:id="rId6"/>
    <p:sldId id="286" r:id="rId7"/>
    <p:sldId id="287" r:id="rId8"/>
    <p:sldId id="288" r:id="rId9"/>
    <p:sldId id="289" r:id="rId10"/>
    <p:sldId id="290" r:id="rId11"/>
    <p:sldId id="291" r:id="rId12"/>
    <p:sldId id="292" r:id="rId13"/>
    <p:sldId id="293" r:id="rId14"/>
    <p:sldId id="294" r:id="rId15"/>
    <p:sldId id="295" r:id="rId16"/>
    <p:sldId id="296" r:id="rId17"/>
    <p:sldId id="258" r:id="rId18"/>
    <p:sldId id="259" r:id="rId19"/>
    <p:sldId id="260" r:id="rId20"/>
    <p:sldId id="261" r:id="rId21"/>
    <p:sldId id="262" r:id="rId22"/>
    <p:sldId id="263" r:id="rId23"/>
    <p:sldId id="264" r:id="rId24"/>
    <p:sldId id="265" r:id="rId25"/>
    <p:sldId id="266" r:id="rId26"/>
    <p:sldId id="267" r:id="rId27"/>
    <p:sldId id="268" r:id="rId28"/>
    <p:sldId id="26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40" d="100"/>
          <a:sy n="40" d="100"/>
        </p:scale>
        <p:origin x="-1114" y="-6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D57673-B3E6-4620-82EF-83826DDD9B78}"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3795582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D57673-B3E6-4620-82EF-83826DDD9B78}"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281836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D57673-B3E6-4620-82EF-83826DDD9B78}"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981542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D57673-B3E6-4620-82EF-83826DDD9B78}"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3123691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D57673-B3E6-4620-82EF-83826DDD9B78}" type="datetimeFigureOut">
              <a:rPr lang="en-US" smtClean="0"/>
              <a:pPr/>
              <a:t>5/13/2014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639653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D57673-B3E6-4620-82EF-83826DDD9B78}" type="datetimeFigureOut">
              <a:rPr lang="en-US" smtClean="0"/>
              <a:pPr/>
              <a:t>5/13/2014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112996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D57673-B3E6-4620-82EF-83826DDD9B78}" type="datetimeFigureOut">
              <a:rPr lang="en-US" smtClean="0"/>
              <a:pPr/>
              <a:t>5/13/2014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2137638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D57673-B3E6-4620-82EF-83826DDD9B78}"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851201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D57673-B3E6-4620-82EF-83826DDD9B78}"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153526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D57673-B3E6-4620-82EF-83826DDD9B78}"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349904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D57673-B3E6-4620-82EF-83826DDD9B78}"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766608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D57673-B3E6-4620-82EF-83826DDD9B78}" type="datetimeFigureOut">
              <a:rPr lang="en-US" smtClean="0"/>
              <a:pPr/>
              <a:t>5/13/2014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111C0D-F35D-4501-9B2E-3E4E2ED0B661}" type="slidenum">
              <a:rPr lang="en-US" smtClean="0"/>
              <a:pPr/>
              <a:t>‹#›</a:t>
            </a:fld>
            <a:endParaRPr lang="en-US"/>
          </a:p>
        </p:txBody>
      </p:sp>
    </p:spTree>
    <p:extLst>
      <p:ext uri="{BB962C8B-B14F-4D97-AF65-F5344CB8AC3E}">
        <p14:creationId xmlns="" xmlns:p14="http://schemas.microsoft.com/office/powerpoint/2010/main" val="4202136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latin typeface="+mn-lt"/>
                <a:ea typeface="Times New Roman"/>
                <a:cs typeface="Times New Roman"/>
                <a:sym typeface="Times New Roman"/>
              </a:rPr>
              <a:t>Lecture 03</a:t>
            </a:r>
            <a:br>
              <a:rPr lang="en-US" sz="4000" b="1" dirty="0" smtClean="0">
                <a:latin typeface="+mn-lt"/>
                <a:ea typeface="Times New Roman"/>
                <a:cs typeface="Times New Roman"/>
                <a:sym typeface="Times New Roman"/>
              </a:rPr>
            </a:br>
            <a:r>
              <a:rPr lang="en-US" sz="4000" b="1" dirty="0" smtClean="0">
                <a:latin typeface="+mn-lt"/>
                <a:ea typeface="Times New Roman"/>
                <a:cs typeface="Times New Roman"/>
                <a:sym typeface="Times New Roman"/>
              </a:rPr>
              <a:t/>
            </a:r>
            <a:br>
              <a:rPr lang="en-US" sz="4000" b="1" dirty="0" smtClean="0">
                <a:latin typeface="+mn-lt"/>
                <a:ea typeface="Times New Roman"/>
                <a:cs typeface="Times New Roman"/>
                <a:sym typeface="Times New Roman"/>
              </a:rPr>
            </a:br>
            <a:r>
              <a:rPr lang="en-US" sz="4000" b="1" dirty="0" smtClean="0">
                <a:latin typeface="+mn-lt"/>
              </a:rPr>
              <a:t>NATURAL RESOURCE PLANNING AND MANAGEMENT</a:t>
            </a:r>
            <a:endParaRPr lang="en-US" sz="4000" b="1" dirty="0">
              <a:latin typeface="+mn-lt"/>
            </a:endParaRPr>
          </a:p>
        </p:txBody>
      </p:sp>
      <p:sp>
        <p:nvSpPr>
          <p:cNvPr id="3" name="Subtitle 2"/>
          <p:cNvSpPr>
            <a:spLocks noGrp="1"/>
          </p:cNvSpPr>
          <p:nvPr>
            <p:ph type="subTitle" idx="1"/>
          </p:nvPr>
        </p:nvSpPr>
        <p:spPr/>
        <p:txBody>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 xmlns:p14="http://schemas.microsoft.com/office/powerpoint/2010/main" val="36059059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Lecture 02</a:t>
            </a:r>
            <a:endParaRPr lang="en-US" dirty="0"/>
          </a:p>
        </p:txBody>
      </p:sp>
      <p:sp>
        <p:nvSpPr>
          <p:cNvPr id="3" name="Content Placeholder 2"/>
          <p:cNvSpPr>
            <a:spLocks noGrp="1"/>
          </p:cNvSpPr>
          <p:nvPr>
            <p:ph idx="1"/>
          </p:nvPr>
        </p:nvSpPr>
        <p:spPr/>
        <p:txBody>
          <a:bodyPr>
            <a:normAutofit/>
          </a:bodyPr>
          <a:lstStyle/>
          <a:p>
            <a:r>
              <a:rPr lang="en-US" dirty="0" smtClean="0"/>
              <a:t>Basic Concepts</a:t>
            </a:r>
          </a:p>
          <a:p>
            <a:r>
              <a:rPr lang="en-US" dirty="0" smtClean="0"/>
              <a:t>Classification by use</a:t>
            </a:r>
          </a:p>
          <a:p>
            <a:r>
              <a:rPr lang="en-US" dirty="0" smtClean="0"/>
              <a:t>Classification by development</a:t>
            </a:r>
          </a:p>
          <a:p>
            <a:r>
              <a:rPr lang="en-US" dirty="0" smtClean="0"/>
              <a:t>Three </a:t>
            </a:r>
            <a:r>
              <a:rPr lang="en-US" dirty="0" err="1" smtClean="0"/>
              <a:t>Rs</a:t>
            </a:r>
            <a:endParaRPr lang="en-US" dirty="0" smtClean="0"/>
          </a:p>
          <a:p>
            <a:r>
              <a:rPr lang="en-US" dirty="0" smtClean="0"/>
              <a:t>Need for Management of Natural Resources</a:t>
            </a:r>
          </a:p>
          <a:p>
            <a:r>
              <a:rPr lang="en-US" dirty="0" smtClean="0"/>
              <a:t>Forests</a:t>
            </a:r>
          </a:p>
          <a:p>
            <a:r>
              <a:rPr lang="en-US" dirty="0" smtClean="0"/>
              <a:t>Wild </a:t>
            </a:r>
            <a:r>
              <a:rPr lang="en-US" dirty="0" smtClean="0"/>
              <a:t>Life</a:t>
            </a:r>
            <a:endParaRPr lang="en-US" dirty="0" smtClean="0"/>
          </a:p>
        </p:txBody>
      </p:sp>
    </p:spTree>
    <p:extLst>
      <p:ext uri="{BB962C8B-B14F-4D97-AF65-F5344CB8AC3E}">
        <p14:creationId xmlns="" xmlns:p14="http://schemas.microsoft.com/office/powerpoint/2010/main" val="138085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94509" y="2729502"/>
            <a:ext cx="10515600" cy="1325563"/>
          </a:xfrm>
        </p:spPr>
        <p:txBody>
          <a:bodyPr>
            <a:noAutofit/>
          </a:bodyPr>
          <a:lstStyle/>
          <a:p>
            <a:pPr algn="ctr"/>
            <a:r>
              <a:rPr lang="en-US" sz="9600" dirty="0" smtClean="0"/>
              <a:t>Water</a:t>
            </a:r>
            <a:endParaRPr lang="en-US" sz="9600" dirty="0"/>
          </a:p>
        </p:txBody>
      </p:sp>
    </p:spTree>
    <p:extLst>
      <p:ext uri="{BB962C8B-B14F-4D97-AF65-F5344CB8AC3E}">
        <p14:creationId xmlns:p14="http://schemas.microsoft.com/office/powerpoint/2010/main" xmlns="" val="16363534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5400" dirty="0" smtClean="0"/>
              <a:t>Uses of water </a:t>
            </a:r>
            <a:endParaRPr lang="en-US" sz="5400" dirty="0"/>
          </a:p>
        </p:txBody>
      </p:sp>
      <p:sp>
        <p:nvSpPr>
          <p:cNvPr id="4" name="Content Placeholder 3"/>
          <p:cNvSpPr>
            <a:spLocks noGrp="1"/>
          </p:cNvSpPr>
          <p:nvPr>
            <p:ph idx="1"/>
          </p:nvPr>
        </p:nvSpPr>
        <p:spPr/>
        <p:txBody>
          <a:bodyPr>
            <a:normAutofit/>
          </a:bodyPr>
          <a:lstStyle/>
          <a:p>
            <a:r>
              <a:rPr lang="en-US" sz="3600" dirty="0" smtClean="0"/>
              <a:t>Water is a basic necessity for all living things.</a:t>
            </a:r>
          </a:p>
          <a:p>
            <a:r>
              <a:rPr lang="en-US" sz="3600" dirty="0" smtClean="0"/>
              <a:t> We use water for our daily needs, for agriculture, transportation, construction of buildings, roads, dams etc. </a:t>
            </a:r>
          </a:p>
          <a:p>
            <a:r>
              <a:rPr lang="en-US" sz="3600" dirty="0" smtClean="0"/>
              <a:t>Water is a natural habitat for aquatic organisms. </a:t>
            </a:r>
          </a:p>
          <a:p>
            <a:r>
              <a:rPr lang="en-US" sz="3600" dirty="0" smtClean="0"/>
              <a:t>Human activities are affecting the availability of water and causing pollution of water bodies.</a:t>
            </a:r>
            <a:endParaRPr lang="en-US" sz="3600" dirty="0"/>
          </a:p>
        </p:txBody>
      </p:sp>
    </p:spTree>
    <p:extLst>
      <p:ext uri="{BB962C8B-B14F-4D97-AF65-F5344CB8AC3E}">
        <p14:creationId xmlns:p14="http://schemas.microsoft.com/office/powerpoint/2010/main" xmlns="" val="3623105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18012" y="2278517"/>
            <a:ext cx="4911633" cy="3600708"/>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756365" y="2278517"/>
            <a:ext cx="4911634" cy="3600708"/>
          </a:xfrm>
          <a:prstGeom prst="rect">
            <a:avLst/>
          </a:prstGeom>
        </p:spPr>
      </p:pic>
      <p:sp>
        <p:nvSpPr>
          <p:cNvPr id="8" name="Title 7"/>
          <p:cNvSpPr>
            <a:spLocks noGrp="1"/>
          </p:cNvSpPr>
          <p:nvPr>
            <p:ph type="title"/>
          </p:nvPr>
        </p:nvSpPr>
        <p:spPr/>
        <p:txBody>
          <a:bodyPr>
            <a:normAutofit/>
          </a:bodyPr>
          <a:lstStyle/>
          <a:p>
            <a:r>
              <a:rPr lang="en-US" sz="6000" dirty="0" smtClean="0"/>
              <a:t>Dams</a:t>
            </a:r>
            <a:endParaRPr lang="en-US" sz="6000" dirty="0"/>
          </a:p>
        </p:txBody>
      </p:sp>
    </p:spTree>
    <p:extLst>
      <p:ext uri="{BB962C8B-B14F-4D97-AF65-F5344CB8AC3E}">
        <p14:creationId xmlns:p14="http://schemas.microsoft.com/office/powerpoint/2010/main" xmlns="" val="6705727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dams</a:t>
            </a:r>
          </a:p>
        </p:txBody>
      </p:sp>
      <p:sp>
        <p:nvSpPr>
          <p:cNvPr id="3" name="Content Placeholder 2"/>
          <p:cNvSpPr>
            <a:spLocks noGrp="1"/>
          </p:cNvSpPr>
          <p:nvPr>
            <p:ph idx="1"/>
          </p:nvPr>
        </p:nvSpPr>
        <p:spPr/>
        <p:txBody>
          <a:bodyPr>
            <a:normAutofit/>
          </a:bodyPr>
          <a:lstStyle/>
          <a:p>
            <a:r>
              <a:rPr lang="en-US" sz="4000" dirty="0" smtClean="0"/>
              <a:t>Irrigation of crops.</a:t>
            </a:r>
          </a:p>
          <a:p>
            <a:r>
              <a:rPr lang="en-US" sz="4000" dirty="0" smtClean="0"/>
              <a:t>Producing electricity.</a:t>
            </a:r>
          </a:p>
          <a:p>
            <a:r>
              <a:rPr lang="en-US" sz="4000" dirty="0" smtClean="0"/>
              <a:t>Supplying water to towns and cities.</a:t>
            </a:r>
          </a:p>
          <a:p>
            <a:r>
              <a:rPr lang="en-US" sz="4000" dirty="0" smtClean="0"/>
              <a:t>To control floods.</a:t>
            </a:r>
            <a:endParaRPr lang="en-US" sz="4000" dirty="0"/>
          </a:p>
        </p:txBody>
      </p:sp>
    </p:spTree>
    <p:extLst>
      <p:ext uri="{BB962C8B-B14F-4D97-AF65-F5344CB8AC3E}">
        <p14:creationId xmlns:p14="http://schemas.microsoft.com/office/powerpoint/2010/main" xmlns="" val="11758204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Disadvantages of dams </a:t>
            </a:r>
            <a:endParaRPr lang="en-US" dirty="0"/>
          </a:p>
        </p:txBody>
      </p:sp>
      <p:sp>
        <p:nvSpPr>
          <p:cNvPr id="3" name="Content Placeholder 2"/>
          <p:cNvSpPr>
            <a:spLocks noGrp="1"/>
          </p:cNvSpPr>
          <p:nvPr>
            <p:ph idx="1"/>
          </p:nvPr>
        </p:nvSpPr>
        <p:spPr/>
        <p:txBody>
          <a:bodyPr>
            <a:normAutofit/>
          </a:bodyPr>
          <a:lstStyle/>
          <a:p>
            <a:r>
              <a:rPr lang="en-US" sz="3600" dirty="0" smtClean="0"/>
              <a:t>Social problems :- It displaces a large number of people who have to be rehabilitated.</a:t>
            </a:r>
          </a:p>
          <a:p>
            <a:r>
              <a:rPr lang="en-US" sz="3600" dirty="0" smtClean="0"/>
              <a:t>Economic problems :- It is expensive and uses a huge amount of public money.</a:t>
            </a:r>
          </a:p>
          <a:p>
            <a:r>
              <a:rPr lang="en-US" sz="3600" dirty="0" smtClean="0"/>
              <a:t>Environmental problems :- It causes deforestation and loss of biodiversity.</a:t>
            </a:r>
            <a:endParaRPr lang="en-US" sz="3600" dirty="0"/>
          </a:p>
        </p:txBody>
      </p:sp>
    </p:spTree>
    <p:extLst>
      <p:ext uri="{BB962C8B-B14F-4D97-AF65-F5344CB8AC3E}">
        <p14:creationId xmlns:p14="http://schemas.microsoft.com/office/powerpoint/2010/main" xmlns="" val="41494105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harvesting  (Rain water harvesting) </a:t>
            </a:r>
            <a:endParaRPr lang="en-US" dirty="0"/>
          </a:p>
        </p:txBody>
      </p:sp>
      <p:sp>
        <p:nvSpPr>
          <p:cNvPr id="3" name="Content Placeholder 2"/>
          <p:cNvSpPr>
            <a:spLocks noGrp="1"/>
          </p:cNvSpPr>
          <p:nvPr>
            <p:ph idx="1"/>
          </p:nvPr>
        </p:nvSpPr>
        <p:spPr/>
        <p:txBody>
          <a:bodyPr>
            <a:normAutofit/>
          </a:bodyPr>
          <a:lstStyle/>
          <a:p>
            <a:r>
              <a:rPr lang="en-US" sz="3600" dirty="0" smtClean="0"/>
              <a:t>Water harvesting is collecting and storing rain water for future use.</a:t>
            </a:r>
          </a:p>
          <a:p>
            <a:r>
              <a:rPr lang="en-US" sz="3600" dirty="0" smtClean="0"/>
              <a:t>The common methods of water harvesting are :-</a:t>
            </a:r>
          </a:p>
          <a:p>
            <a:pPr lvl="1"/>
            <a:r>
              <a:rPr lang="en-US" sz="3200" dirty="0" smtClean="0"/>
              <a:t>Digging pits, ponds, lakes etc.</a:t>
            </a:r>
          </a:p>
          <a:p>
            <a:pPr lvl="1"/>
            <a:r>
              <a:rPr lang="en-US" sz="3200" dirty="0" smtClean="0"/>
              <a:t>Building small earthen dams or concrete check dams.</a:t>
            </a:r>
          </a:p>
          <a:p>
            <a:pPr lvl="1"/>
            <a:r>
              <a:rPr lang="en-US" sz="3200" dirty="0" smtClean="0"/>
              <a:t>Construction of dykes.</a:t>
            </a:r>
          </a:p>
          <a:p>
            <a:pPr lvl="1"/>
            <a:r>
              <a:rPr lang="en-US" sz="3200" dirty="0" smtClean="0"/>
              <a:t>Construction of reservoirs.</a:t>
            </a:r>
          </a:p>
          <a:p>
            <a:pPr lvl="1"/>
            <a:r>
              <a:rPr lang="en-US" sz="3200" dirty="0" smtClean="0"/>
              <a:t>Construction of rooftop collecting units in houses. </a:t>
            </a:r>
            <a:endParaRPr lang="en-US" sz="3200" dirty="0"/>
          </a:p>
        </p:txBody>
      </p:sp>
    </p:spTree>
    <p:extLst>
      <p:ext uri="{BB962C8B-B14F-4D97-AF65-F5344CB8AC3E}">
        <p14:creationId xmlns:p14="http://schemas.microsoft.com/office/powerpoint/2010/main" xmlns="" val="38470656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underground water </a:t>
            </a:r>
            <a:endParaRPr lang="en-US" dirty="0"/>
          </a:p>
        </p:txBody>
      </p:sp>
      <p:sp>
        <p:nvSpPr>
          <p:cNvPr id="3" name="Content Placeholder 2"/>
          <p:cNvSpPr>
            <a:spLocks noGrp="1"/>
          </p:cNvSpPr>
          <p:nvPr>
            <p:ph idx="1"/>
          </p:nvPr>
        </p:nvSpPr>
        <p:spPr/>
        <p:txBody>
          <a:bodyPr>
            <a:normAutofit/>
          </a:bodyPr>
          <a:lstStyle/>
          <a:p>
            <a:r>
              <a:rPr lang="en-US" sz="3600" dirty="0" smtClean="0"/>
              <a:t>It does not evaporate easily.</a:t>
            </a:r>
          </a:p>
          <a:p>
            <a:r>
              <a:rPr lang="en-US" sz="3600" dirty="0" smtClean="0"/>
              <a:t>It spreads out and recharges wells.</a:t>
            </a:r>
          </a:p>
          <a:p>
            <a:r>
              <a:rPr lang="en-US" sz="3600" dirty="0" smtClean="0"/>
              <a:t>It provides moisture for irrigation of crops.</a:t>
            </a:r>
          </a:p>
          <a:p>
            <a:r>
              <a:rPr lang="en-US" sz="3600" dirty="0" smtClean="0"/>
              <a:t>It does not get polluted easily.</a:t>
            </a:r>
          </a:p>
          <a:p>
            <a:r>
              <a:rPr lang="en-US" sz="3600" dirty="0" smtClean="0"/>
              <a:t>It does not provide breeding ground for mosquitoes and houseflies.</a:t>
            </a:r>
          </a:p>
          <a:p>
            <a:endParaRPr lang="en-US" sz="3600" dirty="0"/>
          </a:p>
        </p:txBody>
      </p:sp>
    </p:spTree>
    <p:extLst>
      <p:ext uri="{BB962C8B-B14F-4D97-AF65-F5344CB8AC3E}">
        <p14:creationId xmlns:p14="http://schemas.microsoft.com/office/powerpoint/2010/main" xmlns="" val="513547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methods of water harvesting</a:t>
            </a:r>
            <a:br>
              <a:rPr lang="en-US" dirty="0" smtClean="0"/>
            </a:br>
            <a:endParaRPr lang="en-US" dirty="0"/>
          </a:p>
        </p:txBody>
      </p:sp>
      <p:pic>
        <p:nvPicPr>
          <p:cNvPr id="4" name="Shape 135"/>
          <p:cNvPicPr preferRelativeResize="0"/>
          <p:nvPr/>
        </p:nvPicPr>
        <p:blipFill>
          <a:blip r:embed="rId2" cstate="print"/>
          <a:stretch>
            <a:fillRect/>
          </a:stretch>
        </p:blipFill>
        <p:spPr>
          <a:xfrm>
            <a:off x="1402080" y="1185931"/>
            <a:ext cx="2743200" cy="2528887"/>
          </a:xfrm>
          <a:prstGeom prst="rect">
            <a:avLst/>
          </a:prstGeom>
        </p:spPr>
      </p:pic>
      <p:pic>
        <p:nvPicPr>
          <p:cNvPr id="5" name="Shape 136"/>
          <p:cNvPicPr preferRelativeResize="0"/>
          <p:nvPr/>
        </p:nvPicPr>
        <p:blipFill>
          <a:blip r:embed="rId3" cstate="print"/>
          <a:stretch>
            <a:fillRect/>
          </a:stretch>
        </p:blipFill>
        <p:spPr>
          <a:xfrm>
            <a:off x="4373880" y="1200219"/>
            <a:ext cx="2819400" cy="2514600"/>
          </a:xfrm>
          <a:prstGeom prst="rect">
            <a:avLst/>
          </a:prstGeom>
        </p:spPr>
      </p:pic>
      <p:pic>
        <p:nvPicPr>
          <p:cNvPr id="6" name="Shape 137"/>
          <p:cNvPicPr preferRelativeResize="0"/>
          <p:nvPr/>
        </p:nvPicPr>
        <p:blipFill>
          <a:blip r:embed="rId4" cstate="print"/>
          <a:stretch>
            <a:fillRect/>
          </a:stretch>
        </p:blipFill>
        <p:spPr>
          <a:xfrm>
            <a:off x="7421880" y="1200219"/>
            <a:ext cx="2819400" cy="2514599"/>
          </a:xfrm>
          <a:prstGeom prst="rect">
            <a:avLst/>
          </a:prstGeom>
        </p:spPr>
      </p:pic>
      <p:pic>
        <p:nvPicPr>
          <p:cNvPr id="7" name="Shape 138"/>
          <p:cNvPicPr preferRelativeResize="0"/>
          <p:nvPr/>
        </p:nvPicPr>
        <p:blipFill>
          <a:blip r:embed="rId5" cstate="print"/>
          <a:stretch>
            <a:fillRect/>
          </a:stretch>
        </p:blipFill>
        <p:spPr>
          <a:xfrm>
            <a:off x="1402080" y="4019619"/>
            <a:ext cx="2743199" cy="2514600"/>
          </a:xfrm>
          <a:prstGeom prst="rect">
            <a:avLst/>
          </a:prstGeom>
        </p:spPr>
      </p:pic>
      <p:pic>
        <p:nvPicPr>
          <p:cNvPr id="8" name="Shape 139"/>
          <p:cNvPicPr preferRelativeResize="0"/>
          <p:nvPr/>
        </p:nvPicPr>
        <p:blipFill>
          <a:blip r:embed="rId6" cstate="print"/>
          <a:stretch>
            <a:fillRect/>
          </a:stretch>
        </p:blipFill>
        <p:spPr>
          <a:xfrm>
            <a:off x="4373880" y="4019619"/>
            <a:ext cx="2895599" cy="2514599"/>
          </a:xfrm>
          <a:prstGeom prst="rect">
            <a:avLst/>
          </a:prstGeom>
        </p:spPr>
      </p:pic>
      <p:pic>
        <p:nvPicPr>
          <p:cNvPr id="9" name="Shape 140"/>
          <p:cNvPicPr preferRelativeResize="0"/>
          <p:nvPr/>
        </p:nvPicPr>
        <p:blipFill>
          <a:blip r:embed="rId7" cstate="print"/>
          <a:stretch>
            <a:fillRect/>
          </a:stretch>
        </p:blipFill>
        <p:spPr>
          <a:xfrm>
            <a:off x="7498080" y="4019619"/>
            <a:ext cx="2743200" cy="2514599"/>
          </a:xfrm>
          <a:prstGeom prst="rect">
            <a:avLst/>
          </a:prstGeom>
        </p:spPr>
      </p:pic>
    </p:spTree>
    <p:extLst>
      <p:ext uri="{BB962C8B-B14F-4D97-AF65-F5344CB8AC3E}">
        <p14:creationId xmlns:p14="http://schemas.microsoft.com/office/powerpoint/2010/main" xmlns="" val="27971380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RAINWATER HARVESTING</a:t>
            </a:r>
            <a:endParaRPr lang="en-US" dirty="0"/>
          </a:p>
        </p:txBody>
      </p:sp>
      <p:pic>
        <p:nvPicPr>
          <p:cNvPr id="4" name="Shape 146"/>
          <p:cNvPicPr preferRelativeResize="0"/>
          <p:nvPr/>
        </p:nvPicPr>
        <p:blipFill>
          <a:blip r:embed="rId2" cstate="print"/>
          <a:stretch>
            <a:fillRect/>
          </a:stretch>
        </p:blipFill>
        <p:spPr>
          <a:xfrm>
            <a:off x="2442754" y="4036424"/>
            <a:ext cx="3424645" cy="2440576"/>
          </a:xfrm>
          <a:prstGeom prst="rect">
            <a:avLst/>
          </a:prstGeom>
        </p:spPr>
      </p:pic>
      <p:pic>
        <p:nvPicPr>
          <p:cNvPr id="5" name="Shape 147"/>
          <p:cNvPicPr preferRelativeResize="0"/>
          <p:nvPr/>
        </p:nvPicPr>
        <p:blipFill>
          <a:blip r:embed="rId3" cstate="print"/>
          <a:stretch>
            <a:fillRect/>
          </a:stretch>
        </p:blipFill>
        <p:spPr>
          <a:xfrm>
            <a:off x="6809322" y="4050532"/>
            <a:ext cx="3553878" cy="2426468"/>
          </a:xfrm>
          <a:prstGeom prst="rect">
            <a:avLst/>
          </a:prstGeom>
        </p:spPr>
      </p:pic>
      <p:pic>
        <p:nvPicPr>
          <p:cNvPr id="6" name="Shape 148"/>
          <p:cNvPicPr preferRelativeResize="0"/>
          <p:nvPr/>
        </p:nvPicPr>
        <p:blipFill>
          <a:blip r:embed="rId4" cstate="print"/>
          <a:stretch>
            <a:fillRect/>
          </a:stretch>
        </p:blipFill>
        <p:spPr>
          <a:xfrm>
            <a:off x="3969835" y="1191590"/>
            <a:ext cx="4716964" cy="2313609"/>
          </a:xfrm>
          <a:prstGeom prst="rect">
            <a:avLst/>
          </a:prstGeom>
        </p:spPr>
      </p:pic>
    </p:spTree>
    <p:extLst>
      <p:ext uri="{BB962C8B-B14F-4D97-AF65-F5344CB8AC3E}">
        <p14:creationId xmlns:p14="http://schemas.microsoft.com/office/powerpoint/2010/main" xmlns="" val="5167033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Coal and petroleum </a:t>
            </a:r>
            <a:endParaRPr lang="en-US" dirty="0"/>
          </a:p>
        </p:txBody>
      </p:sp>
      <p:pic>
        <p:nvPicPr>
          <p:cNvPr id="4" name="Shape 156"/>
          <p:cNvPicPr preferRelativeResize="0"/>
          <p:nvPr/>
        </p:nvPicPr>
        <p:blipFill>
          <a:blip r:embed="rId2" cstate="print"/>
          <a:stretch>
            <a:fillRect/>
          </a:stretch>
        </p:blipFill>
        <p:spPr>
          <a:xfrm>
            <a:off x="838200" y="1942869"/>
            <a:ext cx="4800599" cy="3560950"/>
          </a:xfrm>
          <a:prstGeom prst="rect">
            <a:avLst/>
          </a:prstGeom>
        </p:spPr>
      </p:pic>
      <p:pic>
        <p:nvPicPr>
          <p:cNvPr id="5" name="Shape 157"/>
          <p:cNvPicPr preferRelativeResize="0"/>
          <p:nvPr/>
        </p:nvPicPr>
        <p:blipFill>
          <a:blip r:embed="rId3" cstate="print"/>
          <a:stretch>
            <a:fillRect/>
          </a:stretch>
        </p:blipFill>
        <p:spPr>
          <a:xfrm>
            <a:off x="5913120" y="1942869"/>
            <a:ext cx="5584371" cy="3560950"/>
          </a:xfrm>
          <a:prstGeom prst="rect">
            <a:avLst/>
          </a:prstGeom>
        </p:spPr>
      </p:pic>
    </p:spTree>
    <p:extLst>
      <p:ext uri="{BB962C8B-B14F-4D97-AF65-F5344CB8AC3E}">
        <p14:creationId xmlns:p14="http://schemas.microsoft.com/office/powerpoint/2010/main" xmlns="" val="41462246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Coal and petroleum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Coal and petroleum are fossil fuels formed by the decomposition of dead plants and animals inside the earth after several millions of years. They are non-renewable sources of energy.</a:t>
            </a:r>
          </a:p>
          <a:p>
            <a:r>
              <a:rPr lang="en-US" dirty="0" smtClean="0"/>
              <a:t>Petroleum reserves may last for about 40 years and coal reserves may last for about 200 years.</a:t>
            </a:r>
          </a:p>
          <a:p>
            <a:r>
              <a:rPr lang="en-US" dirty="0" smtClean="0"/>
              <a:t>Coal and petroleum contain carbon, hydrogen, nitrogen and </a:t>
            </a:r>
            <a:r>
              <a:rPr lang="en-US" dirty="0" err="1" smtClean="0"/>
              <a:t>sulphur</a:t>
            </a:r>
            <a:r>
              <a:rPr lang="en-US" dirty="0" smtClean="0"/>
              <a:t>. When they are burnt, they release carbon dioxide and oxides of nitrogen and </a:t>
            </a:r>
            <a:r>
              <a:rPr lang="en-US" dirty="0" err="1" smtClean="0"/>
              <a:t>sulphur</a:t>
            </a:r>
            <a:r>
              <a:rPr lang="en-US" dirty="0" smtClean="0"/>
              <a:t>. </a:t>
            </a:r>
          </a:p>
          <a:p>
            <a:r>
              <a:rPr lang="en-US" dirty="0" smtClean="0"/>
              <a:t>Carbon dioxide is a green house gas which causes global warming.</a:t>
            </a:r>
          </a:p>
          <a:p>
            <a:r>
              <a:rPr lang="en-US" dirty="0" smtClean="0"/>
              <a:t>Oxides of nitrogen and </a:t>
            </a:r>
            <a:r>
              <a:rPr lang="en-US" dirty="0" err="1" smtClean="0"/>
              <a:t>sulphur</a:t>
            </a:r>
            <a:r>
              <a:rPr lang="en-US" dirty="0" smtClean="0"/>
              <a:t> combines with moisture in the air and produces acid rain.</a:t>
            </a:r>
          </a:p>
          <a:p>
            <a:endParaRPr lang="en-US" dirty="0"/>
          </a:p>
        </p:txBody>
      </p:sp>
    </p:spTree>
    <p:extLst>
      <p:ext uri="{BB962C8B-B14F-4D97-AF65-F5344CB8AC3E}">
        <p14:creationId xmlns:p14="http://schemas.microsoft.com/office/powerpoint/2010/main" xmlns="" val="5508401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164"/>
          <p:cNvPicPr preferRelativeResize="0"/>
          <p:nvPr/>
        </p:nvPicPr>
        <p:blipFill>
          <a:blip r:embed="rId2" cstate="print"/>
          <a:stretch>
            <a:fillRect/>
          </a:stretch>
        </p:blipFill>
        <p:spPr>
          <a:xfrm>
            <a:off x="1676400" y="114300"/>
            <a:ext cx="6324600" cy="3200400"/>
          </a:xfrm>
          <a:prstGeom prst="rect">
            <a:avLst/>
          </a:prstGeom>
        </p:spPr>
      </p:pic>
      <p:pic>
        <p:nvPicPr>
          <p:cNvPr id="5" name="Shape 165"/>
          <p:cNvPicPr preferRelativeResize="0"/>
          <p:nvPr/>
        </p:nvPicPr>
        <p:blipFill>
          <a:blip r:embed="rId3" cstate="print"/>
          <a:stretch>
            <a:fillRect/>
          </a:stretch>
        </p:blipFill>
        <p:spPr>
          <a:xfrm>
            <a:off x="1676400" y="3467100"/>
            <a:ext cx="6324600" cy="3276600"/>
          </a:xfrm>
          <a:prstGeom prst="rect">
            <a:avLst/>
          </a:prstGeom>
        </p:spPr>
      </p:pic>
      <p:pic>
        <p:nvPicPr>
          <p:cNvPr id="6" name="Shape 166"/>
          <p:cNvPicPr preferRelativeResize="0"/>
          <p:nvPr/>
        </p:nvPicPr>
        <p:blipFill>
          <a:blip r:embed="rId4" cstate="print"/>
          <a:stretch>
            <a:fillRect/>
          </a:stretch>
        </p:blipFill>
        <p:spPr>
          <a:xfrm>
            <a:off x="8077200" y="114300"/>
            <a:ext cx="2438399" cy="2209799"/>
          </a:xfrm>
          <a:prstGeom prst="rect">
            <a:avLst/>
          </a:prstGeom>
        </p:spPr>
      </p:pic>
      <p:pic>
        <p:nvPicPr>
          <p:cNvPr id="7" name="Shape 167"/>
          <p:cNvPicPr preferRelativeResize="0"/>
          <p:nvPr/>
        </p:nvPicPr>
        <p:blipFill>
          <a:blip r:embed="rId5" cstate="print"/>
          <a:stretch>
            <a:fillRect/>
          </a:stretch>
        </p:blipFill>
        <p:spPr>
          <a:xfrm>
            <a:off x="8077200" y="2400300"/>
            <a:ext cx="2438399" cy="2133600"/>
          </a:xfrm>
          <a:prstGeom prst="rect">
            <a:avLst/>
          </a:prstGeom>
        </p:spPr>
      </p:pic>
      <p:pic>
        <p:nvPicPr>
          <p:cNvPr id="8" name="Shape 168"/>
          <p:cNvPicPr preferRelativeResize="0"/>
          <p:nvPr/>
        </p:nvPicPr>
        <p:blipFill>
          <a:blip r:embed="rId6" cstate="print"/>
          <a:stretch>
            <a:fillRect/>
          </a:stretch>
        </p:blipFill>
        <p:spPr>
          <a:xfrm>
            <a:off x="8077200" y="4610100"/>
            <a:ext cx="2438399" cy="2133600"/>
          </a:xfrm>
          <a:prstGeom prst="rect">
            <a:avLst/>
          </a:prstGeom>
        </p:spPr>
      </p:pic>
    </p:spTree>
    <p:extLst>
      <p:ext uri="{BB962C8B-B14F-4D97-AF65-F5344CB8AC3E}">
        <p14:creationId xmlns:p14="http://schemas.microsoft.com/office/powerpoint/2010/main" xmlns="" val="22814903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MELTING OF POLAR ICE</a:t>
            </a:r>
            <a:endParaRPr lang="en-US" dirty="0"/>
          </a:p>
        </p:txBody>
      </p:sp>
      <p:pic>
        <p:nvPicPr>
          <p:cNvPr id="4" name="Shape 174"/>
          <p:cNvPicPr preferRelativeResize="0">
            <a:picLocks noGrp="1"/>
          </p:cNvPicPr>
          <p:nvPr>
            <p:ph idx="1"/>
          </p:nvPr>
        </p:nvPicPr>
        <p:blipFill>
          <a:blip r:embed="rId2" cstate="print"/>
          <a:stretch>
            <a:fillRect/>
          </a:stretch>
        </p:blipFill>
        <p:spPr>
          <a:xfrm>
            <a:off x="1841863" y="1690688"/>
            <a:ext cx="8242663" cy="4435792"/>
          </a:xfrm>
          <a:prstGeom prst="rect">
            <a:avLst/>
          </a:prstGeom>
        </p:spPr>
      </p:pic>
    </p:spTree>
    <p:extLst>
      <p:ext uri="{BB962C8B-B14F-4D97-AF65-F5344CB8AC3E}">
        <p14:creationId xmlns:p14="http://schemas.microsoft.com/office/powerpoint/2010/main" xmlns="" val="41186802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RISE IN SEA LEVELS</a:t>
            </a:r>
            <a:endParaRPr lang="en-US" dirty="0"/>
          </a:p>
        </p:txBody>
      </p:sp>
      <p:pic>
        <p:nvPicPr>
          <p:cNvPr id="4" name="Shape 173"/>
          <p:cNvPicPr preferRelativeResize="0">
            <a:picLocks noGrp="1"/>
          </p:cNvPicPr>
          <p:nvPr>
            <p:ph idx="1"/>
          </p:nvPr>
        </p:nvPicPr>
        <p:blipFill>
          <a:blip r:embed="rId2" cstate="print"/>
          <a:stretch>
            <a:fillRect/>
          </a:stretch>
        </p:blipFill>
        <p:spPr>
          <a:xfrm>
            <a:off x="2791097" y="1442494"/>
            <a:ext cx="6609806" cy="4723175"/>
          </a:xfrm>
          <a:prstGeom prst="rect">
            <a:avLst/>
          </a:prstGeom>
        </p:spPr>
      </p:pic>
    </p:spTree>
    <p:extLst>
      <p:ext uri="{BB962C8B-B14F-4D97-AF65-F5344CB8AC3E}">
        <p14:creationId xmlns:p14="http://schemas.microsoft.com/office/powerpoint/2010/main" xmlns="" val="4865625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Natural Resource Management and Planning</a:t>
            </a:r>
            <a:br>
              <a:rPr lang="en-US" dirty="0" smtClean="0"/>
            </a:br>
            <a:endParaRPr lang="en-US" dirty="0"/>
          </a:p>
        </p:txBody>
      </p:sp>
      <p:sp>
        <p:nvSpPr>
          <p:cNvPr id="3" name="Content Placeholder 2"/>
          <p:cNvSpPr>
            <a:spLocks noGrp="1"/>
          </p:cNvSpPr>
          <p:nvPr>
            <p:ph idx="1"/>
          </p:nvPr>
        </p:nvSpPr>
        <p:spPr>
          <a:xfrm>
            <a:off x="838200" y="1200150"/>
            <a:ext cx="10515600" cy="4976813"/>
          </a:xfrm>
        </p:spPr>
        <p:txBody>
          <a:bodyPr>
            <a:normAutofit/>
          </a:bodyPr>
          <a:lstStyle/>
          <a:p>
            <a:r>
              <a:rPr lang="en-US" sz="3200" dirty="0" smtClean="0"/>
              <a:t>In </a:t>
            </a:r>
            <a:r>
              <a:rPr lang="en-US" sz="3200" dirty="0"/>
              <a:t>the past few decades, management of natural resources has become an important topic in practically all </a:t>
            </a:r>
            <a:r>
              <a:rPr lang="en-US" sz="3200" dirty="0" smtClean="0"/>
              <a:t>societies.</a:t>
            </a:r>
          </a:p>
          <a:p>
            <a:r>
              <a:rPr lang="en-US" sz="3200" dirty="0" smtClean="0"/>
              <a:t>Natural </a:t>
            </a:r>
            <a:r>
              <a:rPr lang="en-US" sz="3200" dirty="0"/>
              <a:t>resources are materials created in nature that are used and usable by humans. </a:t>
            </a:r>
            <a:endParaRPr lang="en-US" sz="3200" dirty="0" smtClean="0"/>
          </a:p>
          <a:p>
            <a:r>
              <a:rPr lang="en-US" sz="3200" dirty="0" smtClean="0"/>
              <a:t>They </a:t>
            </a:r>
            <a:r>
              <a:rPr lang="en-US" sz="3200" dirty="0"/>
              <a:t>include natural substances (such as soil) and energy supplies (such as coal) that serve to satisfy human </a:t>
            </a:r>
            <a:r>
              <a:rPr lang="en-US" sz="3200" dirty="0" smtClean="0"/>
              <a:t>needs</a:t>
            </a:r>
            <a:r>
              <a:rPr lang="en-US" sz="2400" dirty="0" smtClean="0"/>
              <a:t>. </a:t>
            </a:r>
          </a:p>
          <a:p>
            <a:r>
              <a:rPr lang="en-US" sz="3200" dirty="0" smtClean="0"/>
              <a:t>Materials </a:t>
            </a:r>
            <a:r>
              <a:rPr lang="en-US" sz="3200" dirty="0"/>
              <a:t>occurring in the environment thus only become a resource if people attach great importance to </a:t>
            </a:r>
            <a:r>
              <a:rPr lang="en-US" sz="3200" dirty="0" smtClean="0"/>
              <a:t>them</a:t>
            </a:r>
            <a:r>
              <a:rPr lang="en-US" sz="2400" dirty="0" smtClean="0"/>
              <a:t>. </a:t>
            </a:r>
          </a:p>
          <a:p>
            <a:r>
              <a:rPr lang="en-US" sz="3200" dirty="0" smtClean="0"/>
              <a:t>As </a:t>
            </a:r>
            <a:r>
              <a:rPr lang="en-US" sz="3200" dirty="0"/>
              <a:t>Zimmermann stated: „Resources are not, they become“ </a:t>
            </a:r>
            <a:r>
              <a:rPr lang="en-US" sz="2400" dirty="0"/>
              <a:t>(Zimmermann 1951, citied in </a:t>
            </a:r>
            <a:r>
              <a:rPr lang="en-US" sz="2400" dirty="0" err="1"/>
              <a:t>Barsch</a:t>
            </a:r>
            <a:r>
              <a:rPr lang="en-US" sz="2400" dirty="0"/>
              <a:t> and </a:t>
            </a:r>
            <a:r>
              <a:rPr lang="en-US" sz="2400" dirty="0" err="1"/>
              <a:t>Bürger</a:t>
            </a:r>
            <a:r>
              <a:rPr lang="en-US" sz="2400" dirty="0"/>
              <a:t> 1996).</a:t>
            </a:r>
          </a:p>
          <a:p>
            <a:endParaRPr lang="en-US" sz="3200" dirty="0"/>
          </a:p>
        </p:txBody>
      </p:sp>
    </p:spTree>
    <p:extLst>
      <p:ext uri="{BB962C8B-B14F-4D97-AF65-F5344CB8AC3E}">
        <p14:creationId xmlns="" xmlns:p14="http://schemas.microsoft.com/office/powerpoint/2010/main" val="20075332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Natural Resource Management is necessary</a:t>
            </a:r>
            <a:br>
              <a:rPr lang="en-US" dirty="0" smtClean="0"/>
            </a:br>
            <a:endParaRPr lang="en-US" dirty="0"/>
          </a:p>
        </p:txBody>
      </p:sp>
      <p:sp>
        <p:nvSpPr>
          <p:cNvPr id="3" name="Content Placeholder 2"/>
          <p:cNvSpPr>
            <a:spLocks noGrp="1"/>
          </p:cNvSpPr>
          <p:nvPr>
            <p:ph idx="1"/>
          </p:nvPr>
        </p:nvSpPr>
        <p:spPr/>
        <p:txBody>
          <a:bodyPr/>
          <a:lstStyle/>
          <a:p>
            <a:r>
              <a:rPr lang="en-US" dirty="0" smtClean="0"/>
              <a:t>Natural </a:t>
            </a:r>
            <a:r>
              <a:rPr lang="en-US" dirty="0"/>
              <a:t>resources are the basis of human life (Simmons 1993). </a:t>
            </a:r>
            <a:endParaRPr lang="en-US" dirty="0" smtClean="0"/>
          </a:p>
          <a:p>
            <a:r>
              <a:rPr lang="en-US" dirty="0" smtClean="0"/>
              <a:t>We </a:t>
            </a:r>
            <a:r>
              <a:rPr lang="en-US" dirty="0"/>
              <a:t>use these varied natural resources in different ways to satisfy our needs and wants – eating and drinking, growing food, making clothes, building houses and transport, for example. </a:t>
            </a:r>
            <a:endParaRPr lang="en-US" dirty="0" smtClean="0"/>
          </a:p>
          <a:p>
            <a:r>
              <a:rPr lang="en-US" dirty="0" smtClean="0"/>
              <a:t>However</a:t>
            </a:r>
            <a:r>
              <a:rPr lang="en-US" dirty="0"/>
              <a:t>, natural resources are not infinitely available for human use. Not only non-renewable but also (theoretically) renewable resources are limited. So communities should be economical with their natural resources in a sustainable </a:t>
            </a:r>
            <a:r>
              <a:rPr lang="en-US" dirty="0" smtClean="0"/>
              <a:t>manner.</a:t>
            </a:r>
            <a:endParaRPr lang="en-US" dirty="0"/>
          </a:p>
          <a:p>
            <a:endParaRPr lang="en-US" dirty="0"/>
          </a:p>
        </p:txBody>
      </p:sp>
    </p:spTree>
    <p:extLst>
      <p:ext uri="{BB962C8B-B14F-4D97-AF65-F5344CB8AC3E}">
        <p14:creationId xmlns="" xmlns:p14="http://schemas.microsoft.com/office/powerpoint/2010/main" val="38702047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 many regions of the world, this general shortage problem is aggravated by the degradation and destruction of natural resources (e.g., soil erosion). </a:t>
            </a:r>
            <a:endParaRPr lang="en-US" dirty="0" smtClean="0"/>
          </a:p>
          <a:p>
            <a:r>
              <a:rPr lang="en-US" dirty="0" smtClean="0"/>
              <a:t>This </a:t>
            </a:r>
            <a:r>
              <a:rPr lang="en-US" dirty="0"/>
              <a:t>is mainly due to overuse or a non-adapted use of these resources </a:t>
            </a:r>
            <a:endParaRPr lang="en-US" dirty="0" smtClean="0"/>
          </a:p>
          <a:p>
            <a:r>
              <a:rPr lang="en-US" dirty="0" smtClean="0"/>
              <a:t>The </a:t>
            </a:r>
            <a:r>
              <a:rPr lang="en-US" dirty="0"/>
              <a:t>resistance and regenerative power of many landscape systems are thereby exceeded. </a:t>
            </a:r>
            <a:endParaRPr lang="en-US" dirty="0" smtClean="0"/>
          </a:p>
          <a:p>
            <a:r>
              <a:rPr lang="en-US" dirty="0" smtClean="0"/>
              <a:t>Water </a:t>
            </a:r>
            <a:r>
              <a:rPr lang="en-US" dirty="0"/>
              <a:t>balance problems threaten the living conditions of communities and limit the use of resources (e.g., destructive flooding, droughts). These problems are indicators of a non-sustainable management of natural resources.</a:t>
            </a:r>
          </a:p>
        </p:txBody>
      </p:sp>
    </p:spTree>
    <p:extLst>
      <p:ext uri="{BB962C8B-B14F-4D97-AF65-F5344CB8AC3E}">
        <p14:creationId xmlns="" xmlns:p14="http://schemas.microsoft.com/office/powerpoint/2010/main" val="20494064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dirty="0"/>
              <a:t>As a result, some possible uses of resources are increasingly restricted. </a:t>
            </a:r>
            <a:endParaRPr lang="en-US" sz="3200" dirty="0" smtClean="0"/>
          </a:p>
          <a:p>
            <a:r>
              <a:rPr lang="en-US" sz="3200" dirty="0" smtClean="0"/>
              <a:t>Food </a:t>
            </a:r>
            <a:r>
              <a:rPr lang="en-US" sz="3200" dirty="0"/>
              <a:t>production and rural livelihood may be threatened as well as resource use conflicts may occur </a:t>
            </a:r>
            <a:endParaRPr lang="en-US" sz="3200" dirty="0" smtClean="0"/>
          </a:p>
          <a:p>
            <a:r>
              <a:rPr lang="en-US" sz="3200" dirty="0" smtClean="0"/>
              <a:t>Finally</a:t>
            </a:r>
            <a:r>
              <a:rPr lang="en-US" sz="3200" dirty="0"/>
              <a:t>, the development chances of the specific region are increasingly impaired.</a:t>
            </a:r>
          </a:p>
          <a:p>
            <a:endParaRPr lang="en-US" sz="3200" dirty="0"/>
          </a:p>
        </p:txBody>
      </p:sp>
    </p:spTree>
    <p:extLst>
      <p:ext uri="{BB962C8B-B14F-4D97-AF65-F5344CB8AC3E}">
        <p14:creationId xmlns="" xmlns:p14="http://schemas.microsoft.com/office/powerpoint/2010/main" val="23659646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a:t>
            </a:r>
            <a:r>
              <a:rPr lang="en-US" dirty="0" smtClean="0"/>
              <a:t>ustainable management of natural resources is needed </a:t>
            </a:r>
            <a:endParaRPr lang="en-US" dirty="0"/>
          </a:p>
        </p:txBody>
      </p:sp>
      <p:sp>
        <p:nvSpPr>
          <p:cNvPr id="3" name="Content Placeholder 2"/>
          <p:cNvSpPr>
            <a:spLocks noGrp="1"/>
          </p:cNvSpPr>
          <p:nvPr>
            <p:ph idx="1"/>
          </p:nvPr>
        </p:nvSpPr>
        <p:spPr/>
        <p:txBody>
          <a:bodyPr>
            <a:normAutofit/>
          </a:bodyPr>
          <a:lstStyle/>
          <a:p>
            <a:r>
              <a:rPr lang="en-US" sz="3600" dirty="0" smtClean="0"/>
              <a:t>to </a:t>
            </a:r>
            <a:r>
              <a:rPr lang="en-US" sz="3600" dirty="0"/>
              <a:t>avoid further degradation and destruction,</a:t>
            </a:r>
          </a:p>
          <a:p>
            <a:r>
              <a:rPr lang="en-US" sz="3600" dirty="0"/>
              <a:t>to solve the water balance problems and</a:t>
            </a:r>
          </a:p>
          <a:p>
            <a:r>
              <a:rPr lang="en-US" sz="3600" dirty="0"/>
              <a:t>to improve the conditions of the resources.</a:t>
            </a:r>
          </a:p>
          <a:p>
            <a:r>
              <a:rPr lang="en-US" sz="3600" dirty="0"/>
              <a:t>This requires careful and competent planning. For this, skilled planners and managers are required</a:t>
            </a:r>
          </a:p>
        </p:txBody>
      </p:sp>
    </p:spTree>
    <p:extLst>
      <p:ext uri="{BB962C8B-B14F-4D97-AF65-F5344CB8AC3E}">
        <p14:creationId xmlns="" xmlns:p14="http://schemas.microsoft.com/office/powerpoint/2010/main" val="29899677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planning</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Planning is usually interpreted as a process to develop a strategy to achieve </a:t>
            </a:r>
            <a:r>
              <a:rPr lang="en-US" dirty="0" smtClean="0"/>
              <a:t>desired </a:t>
            </a:r>
            <a:r>
              <a:rPr lang="en-US" dirty="0"/>
              <a:t>objectives, to solve problems, and to facilitate action" (Mitchell 2002, 6).</a:t>
            </a:r>
          </a:p>
          <a:p>
            <a:r>
              <a:rPr lang="en-US" dirty="0"/>
              <a:t>The role of the planner is thus to identify a desirable future and to prepare a course of action to achieve this goal (Mitchell 2002). He records this in a </a:t>
            </a:r>
            <a:r>
              <a:rPr lang="en-US" dirty="0" smtClean="0"/>
              <a:t>plan.</a:t>
            </a:r>
            <a:endParaRPr lang="en-US" dirty="0"/>
          </a:p>
          <a:p>
            <a:r>
              <a:rPr lang="en-US" dirty="0"/>
              <a:t>Natural resource planning thus is - with regard to resources - "the identification of possible desirable future end states, and development of courses of action to reach such end states" (Mitchell 2002, 6).</a:t>
            </a:r>
          </a:p>
        </p:txBody>
      </p:sp>
    </p:spTree>
    <p:extLst>
      <p:ext uri="{BB962C8B-B14F-4D97-AF65-F5344CB8AC3E}">
        <p14:creationId xmlns="" xmlns:p14="http://schemas.microsoft.com/office/powerpoint/2010/main" val="23629257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management</a:t>
            </a:r>
            <a:endParaRPr lang="en-US" dirty="0"/>
          </a:p>
        </p:txBody>
      </p:sp>
      <p:sp>
        <p:nvSpPr>
          <p:cNvPr id="3" name="Content Placeholder 2"/>
          <p:cNvSpPr>
            <a:spLocks noGrp="1"/>
          </p:cNvSpPr>
          <p:nvPr>
            <p:ph idx="1"/>
          </p:nvPr>
        </p:nvSpPr>
        <p:spPr/>
        <p:txBody>
          <a:bodyPr>
            <a:normAutofit/>
          </a:bodyPr>
          <a:lstStyle/>
          <a:p>
            <a:r>
              <a:rPr lang="en-US" sz="3600" dirty="0" smtClean="0"/>
              <a:t>Management </a:t>
            </a:r>
            <a:r>
              <a:rPr lang="en-US" sz="3600" dirty="0"/>
              <a:t>refers to the controlling and planning of </a:t>
            </a:r>
            <a:r>
              <a:rPr lang="en-US" sz="3600" dirty="0" smtClean="0"/>
              <a:t>details. </a:t>
            </a:r>
          </a:p>
          <a:p>
            <a:r>
              <a:rPr lang="en-US" sz="3600" dirty="0" smtClean="0"/>
              <a:t>By </a:t>
            </a:r>
            <a:r>
              <a:rPr lang="en-US" sz="3600" dirty="0"/>
              <a:t>judicious use of available means the actual decisions are made and actions are carried out to achieve the </a:t>
            </a:r>
            <a:r>
              <a:rPr lang="en-US" sz="3600" dirty="0" smtClean="0"/>
              <a:t>objectives.</a:t>
            </a:r>
            <a:endParaRPr lang="en-US" sz="3600" dirty="0"/>
          </a:p>
          <a:p>
            <a:r>
              <a:rPr lang="en-US" sz="3600" dirty="0"/>
              <a:t>Management thus requires both plans and </a:t>
            </a:r>
            <a:r>
              <a:rPr lang="en-US" sz="3600" dirty="0" smtClean="0"/>
              <a:t>objectives.</a:t>
            </a:r>
            <a:endParaRPr lang="en-US" sz="3600" dirty="0"/>
          </a:p>
        </p:txBody>
      </p:sp>
    </p:spTree>
    <p:extLst>
      <p:ext uri="{BB962C8B-B14F-4D97-AF65-F5344CB8AC3E}">
        <p14:creationId xmlns="" xmlns:p14="http://schemas.microsoft.com/office/powerpoint/2010/main" val="26306609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manager has therefore to control, handle and direct the decision-making and the course of action. He has the responsibility and the authority to allocate the capital, technology and human resources to achieve the desired end.</a:t>
            </a:r>
          </a:p>
          <a:p>
            <a:r>
              <a:rPr lang="en-US" dirty="0"/>
              <a:t>Natural resource management thus comprises actual decisions and actions concerning policy and practice regarding how resources are appraised, protected, allocated, developed, </a:t>
            </a:r>
            <a:r>
              <a:rPr lang="en-US" dirty="0" smtClean="0"/>
              <a:t>utilized, </a:t>
            </a:r>
            <a:r>
              <a:rPr lang="en-US" dirty="0"/>
              <a:t>processed, rehabilitated, remediated and restored, monitored and </a:t>
            </a:r>
            <a:r>
              <a:rPr lang="en-US" dirty="0" smtClean="0"/>
              <a:t>evaluated.</a:t>
            </a:r>
            <a:endParaRPr lang="en-US" dirty="0"/>
          </a:p>
          <a:p>
            <a:endParaRPr lang="en-US" dirty="0"/>
          </a:p>
        </p:txBody>
      </p:sp>
    </p:spTree>
    <p:extLst>
      <p:ext uri="{BB962C8B-B14F-4D97-AF65-F5344CB8AC3E}">
        <p14:creationId xmlns="" xmlns:p14="http://schemas.microsoft.com/office/powerpoint/2010/main" val="20678556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This management process includes the broad economic, social, environmental and technical considerations that influence natural resource management </a:t>
            </a:r>
            <a:r>
              <a:rPr lang="en-US" dirty="0" smtClean="0"/>
              <a:t>decision-making. </a:t>
            </a:r>
          </a:p>
          <a:p>
            <a:r>
              <a:rPr lang="en-US" dirty="0" smtClean="0"/>
              <a:t>Management </a:t>
            </a:r>
            <a:r>
              <a:rPr lang="en-US" dirty="0"/>
              <a:t>is complex and requires substantial advance planning</a:t>
            </a:r>
            <a:r>
              <a:rPr lang="en-US" dirty="0" smtClean="0"/>
              <a:t>.</a:t>
            </a:r>
          </a:p>
          <a:p>
            <a:r>
              <a:rPr lang="en-US" dirty="0"/>
              <a:t>Planning the development and management of natural resources should involve the broader development goals of the community aiming to improve the living conditions of the local population (such as marketing opportunities for the cultivated crops</a:t>
            </a:r>
            <a:r>
              <a:rPr lang="en-US" dirty="0" smtClean="0"/>
              <a:t>).</a:t>
            </a:r>
          </a:p>
          <a:p>
            <a:r>
              <a:rPr lang="en-US" dirty="0" smtClean="0"/>
              <a:t>In </a:t>
            </a:r>
            <a:r>
              <a:rPr lang="en-US" dirty="0"/>
              <a:t>this context, natural resource management means less the outright protection of natural resources (e.g., game reserves to which local people are denied access); rather it means a sustainable and environmentally appropriate management </a:t>
            </a:r>
          </a:p>
          <a:p>
            <a:endParaRPr lang="en-US" dirty="0"/>
          </a:p>
        </p:txBody>
      </p:sp>
    </p:spTree>
    <p:extLst>
      <p:ext uri="{BB962C8B-B14F-4D97-AF65-F5344CB8AC3E}">
        <p14:creationId xmlns="" xmlns:p14="http://schemas.microsoft.com/office/powerpoint/2010/main" val="4817013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of management and </a:t>
            </a:r>
            <a:r>
              <a:rPr lang="en-US" dirty="0" smtClean="0"/>
              <a:t>planning</a:t>
            </a:r>
            <a:endParaRPr lang="en-US" dirty="0"/>
          </a:p>
        </p:txBody>
      </p:sp>
      <p:sp>
        <p:nvSpPr>
          <p:cNvPr id="3" name="Content Placeholder 2"/>
          <p:cNvSpPr>
            <a:spLocks noGrp="1"/>
          </p:cNvSpPr>
          <p:nvPr>
            <p:ph idx="1"/>
          </p:nvPr>
        </p:nvSpPr>
        <p:spPr/>
        <p:txBody>
          <a:bodyPr>
            <a:normAutofit/>
          </a:bodyPr>
          <a:lstStyle/>
          <a:p>
            <a:r>
              <a:rPr lang="en-US" sz="3600" dirty="0"/>
              <a:t>In view of the human dependence on natural resources and their exhaustibility a natural resource management and a societal development are required which are sustainable and environmentally </a:t>
            </a:r>
            <a:r>
              <a:rPr lang="en-US" sz="3600" dirty="0" smtClean="0"/>
              <a:t>appropriate.</a:t>
            </a:r>
            <a:endParaRPr lang="en-US" sz="3600" dirty="0"/>
          </a:p>
        </p:txBody>
      </p:sp>
    </p:spTree>
    <p:extLst>
      <p:ext uri="{BB962C8B-B14F-4D97-AF65-F5344CB8AC3E}">
        <p14:creationId xmlns="" xmlns:p14="http://schemas.microsoft.com/office/powerpoint/2010/main" val="35139717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Sustainability and environmental appropriateness</a:t>
            </a:r>
            <a:endParaRPr lang="en-US" dirty="0"/>
          </a:p>
        </p:txBody>
      </p:sp>
      <p:sp>
        <p:nvSpPr>
          <p:cNvPr id="3" name="Content Placeholder 2"/>
          <p:cNvSpPr>
            <a:spLocks noGrp="1"/>
          </p:cNvSpPr>
          <p:nvPr>
            <p:ph idx="1"/>
          </p:nvPr>
        </p:nvSpPr>
        <p:spPr/>
        <p:txBody>
          <a:bodyPr>
            <a:normAutofit lnSpcReduction="10000"/>
          </a:bodyPr>
          <a:lstStyle/>
          <a:p>
            <a:r>
              <a:rPr lang="en-US" dirty="0" smtClean="0"/>
              <a:t>Resources </a:t>
            </a:r>
            <a:r>
              <a:rPr lang="en-US" dirty="0"/>
              <a:t>have to be managed in such a way that the demand of the present generation can be satisfied without exhausting, degrading or destroying them in the long term in order to preserve them as a basis of survival for future generations (intergenerational equity</a:t>
            </a:r>
            <a:r>
              <a:rPr lang="en-US" dirty="0" smtClean="0"/>
              <a:t>). </a:t>
            </a:r>
            <a:r>
              <a:rPr lang="en-US" dirty="0"/>
              <a:t>Such a management for the benefit of the people and in harmony with the environment implies that</a:t>
            </a:r>
          </a:p>
          <a:p>
            <a:pPr lvl="1"/>
            <a:r>
              <a:rPr lang="en-US" dirty="0" smtClean="0"/>
              <a:t>resources </a:t>
            </a:r>
            <a:r>
              <a:rPr lang="en-US" dirty="0"/>
              <a:t>are only to be used if they are renewable </a:t>
            </a:r>
            <a:endParaRPr lang="en-US" dirty="0" smtClean="0"/>
          </a:p>
          <a:p>
            <a:pPr lvl="1"/>
            <a:r>
              <a:rPr lang="en-US" dirty="0" smtClean="0"/>
              <a:t>resources are used at rates that correspond to the replenishment rates or at an intensity which does not exceed the carrying capacity of the system.</a:t>
            </a:r>
          </a:p>
          <a:p>
            <a:r>
              <a:rPr lang="en-US" dirty="0" smtClean="0"/>
              <a:t>Unfortunately</a:t>
            </a:r>
            <a:r>
              <a:rPr lang="en-US" dirty="0"/>
              <a:t>, most management practices of today are not </a:t>
            </a:r>
            <a:r>
              <a:rPr lang="en-US" dirty="0" smtClean="0"/>
              <a:t>sustainable.</a:t>
            </a:r>
            <a:endParaRPr lang="en-US" dirty="0"/>
          </a:p>
          <a:p>
            <a:endParaRPr lang="en-US" dirty="0"/>
          </a:p>
        </p:txBody>
      </p:sp>
    </p:spTree>
    <p:extLst>
      <p:ext uri="{BB962C8B-B14F-4D97-AF65-F5344CB8AC3E}">
        <p14:creationId xmlns="" xmlns:p14="http://schemas.microsoft.com/office/powerpoint/2010/main" val="2133321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overall societal development has to be sustainable as well. </a:t>
            </a:r>
            <a:endParaRPr lang="en-US" dirty="0" smtClean="0"/>
          </a:p>
          <a:p>
            <a:r>
              <a:rPr lang="en-US" dirty="0" smtClean="0"/>
              <a:t>Sustainability </a:t>
            </a:r>
            <a:r>
              <a:rPr lang="en-US" dirty="0"/>
              <a:t>in all its dimensions can only be attained if the goals are defined according to the environmental, socio-economic, political and institutional framework. </a:t>
            </a:r>
            <a:endParaRPr lang="en-US" dirty="0" smtClean="0"/>
          </a:p>
          <a:p>
            <a:r>
              <a:rPr lang="en-US" dirty="0" smtClean="0"/>
              <a:t>For </a:t>
            </a:r>
            <a:r>
              <a:rPr lang="en-US" dirty="0"/>
              <a:t>example, winter sport tourism cannot be economically and ecologically sustainable in a region only receiving snow five days per year on average. Here, the </a:t>
            </a:r>
            <a:r>
              <a:rPr lang="en-US" dirty="0" err="1"/>
              <a:t>pistes</a:t>
            </a:r>
            <a:r>
              <a:rPr lang="en-US" dirty="0"/>
              <a:t> has to be prepared by </a:t>
            </a:r>
            <a:r>
              <a:rPr lang="en-US" dirty="0" err="1"/>
              <a:t>snowguns</a:t>
            </a:r>
            <a:r>
              <a:rPr lang="en-US" dirty="0"/>
              <a:t> consuming valuable water and energy resources.</a:t>
            </a:r>
          </a:p>
          <a:p>
            <a:endParaRPr lang="en-US" dirty="0"/>
          </a:p>
        </p:txBody>
      </p:sp>
    </p:spTree>
    <p:extLst>
      <p:ext uri="{BB962C8B-B14F-4D97-AF65-F5344CB8AC3E}">
        <p14:creationId xmlns="" xmlns:p14="http://schemas.microsoft.com/office/powerpoint/2010/main" val="11584060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TotalTime>
  <Words>1328</Words>
  <Application>Microsoft Office PowerPoint</Application>
  <PresentationFormat>Custom</PresentationFormat>
  <Paragraphs>99</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Lecture 03  NATURAL RESOURCE PLANNING AND MANAGEMENT</vt:lpstr>
      <vt:lpstr>Recap Lecture 02</vt:lpstr>
      <vt:lpstr>Water</vt:lpstr>
      <vt:lpstr>Uses of water </vt:lpstr>
      <vt:lpstr>Dams</vt:lpstr>
      <vt:lpstr>Advantages of dams</vt:lpstr>
      <vt:lpstr>Disadvantages of dams </vt:lpstr>
      <vt:lpstr>Water harvesting  (Rain water harvesting) </vt:lpstr>
      <vt:lpstr>Advantages of underground water </vt:lpstr>
      <vt:lpstr>Different methods of water harvesting </vt:lpstr>
      <vt:lpstr>RAINWATER HARVESTING</vt:lpstr>
      <vt:lpstr>Coal and petroleum </vt:lpstr>
      <vt:lpstr>Coal and petroleum </vt:lpstr>
      <vt:lpstr>Slide 14</vt:lpstr>
      <vt:lpstr>MELTING OF POLAR ICE</vt:lpstr>
      <vt:lpstr>RISE IN SEA LEVELS</vt:lpstr>
      <vt:lpstr>Natural Resource Management and Planning </vt:lpstr>
      <vt:lpstr>Why Natural Resource Management is necessary </vt:lpstr>
      <vt:lpstr>Slide 19</vt:lpstr>
      <vt:lpstr>Slide 20</vt:lpstr>
      <vt:lpstr>Sustainable management of natural resources is needed </vt:lpstr>
      <vt:lpstr>Definition of planning</vt:lpstr>
      <vt:lpstr>Definition of management</vt:lpstr>
      <vt:lpstr>Slide 24</vt:lpstr>
      <vt:lpstr>Slide 25</vt:lpstr>
      <vt:lpstr>Requirements of management and planning</vt:lpstr>
      <vt:lpstr>Sustainability and environmental appropriateness</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III NATURAL RESOURCE PLANNING AND MANAGEMENT</dc:title>
  <dc:creator>Salman</dc:creator>
  <cp:lastModifiedBy>NTS</cp:lastModifiedBy>
  <cp:revision>15</cp:revision>
  <dcterms:created xsi:type="dcterms:W3CDTF">2014-05-13T02:07:06Z</dcterms:created>
  <dcterms:modified xsi:type="dcterms:W3CDTF">2014-05-13T07:17:50Z</dcterms:modified>
</cp:coreProperties>
</file>