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70" r:id="rId4"/>
    <p:sldId id="273" r:id="rId5"/>
    <p:sldId id="272" r:id="rId6"/>
    <p:sldId id="259" r:id="rId7"/>
    <p:sldId id="260" r:id="rId8"/>
    <p:sldId id="261" r:id="rId9"/>
    <p:sldId id="262" r:id="rId10"/>
    <p:sldId id="263" r:id="rId11"/>
    <p:sldId id="264" r:id="rId12"/>
    <p:sldId id="265" r:id="rId13"/>
    <p:sldId id="296" r:id="rId14"/>
    <p:sldId id="297" r:id="rId15"/>
    <p:sldId id="298" r:id="rId16"/>
    <p:sldId id="299" r:id="rId17"/>
    <p:sldId id="300" r:id="rId18"/>
    <p:sldId id="301" r:id="rId19"/>
    <p:sldId id="302" r:id="rId20"/>
    <p:sldId id="266" r:id="rId21"/>
    <p:sldId id="267" r:id="rId22"/>
    <p:sldId id="268" r:id="rId23"/>
    <p:sldId id="269" r:id="rId24"/>
    <p:sldId id="285" r:id="rId25"/>
    <p:sldId id="286" r:id="rId26"/>
    <p:sldId id="282" r:id="rId27"/>
    <p:sldId id="287" r:id="rId28"/>
    <p:sldId id="288" r:id="rId29"/>
    <p:sldId id="289" r:id="rId30"/>
    <p:sldId id="290" r:id="rId31"/>
    <p:sldId id="291" r:id="rId32"/>
    <p:sldId id="292" r:id="rId33"/>
    <p:sldId id="293" r:id="rId34"/>
    <p:sldId id="294" r:id="rId35"/>
    <p:sldId id="29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2114755-2CC9-49EF-8C15-A9B766F7C9ED}"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30850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114755-2CC9-49EF-8C15-A9B766F7C9ED}"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1251957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114755-2CC9-49EF-8C15-A9B766F7C9ED}"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93821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2114755-2CC9-49EF-8C15-A9B766F7C9ED}"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3862890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2114755-2CC9-49EF-8C15-A9B766F7C9ED}" type="datetimeFigureOut">
              <a:rPr lang="en-US" smtClean="0"/>
              <a:pPr/>
              <a:t>7/10/2014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3547287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2114755-2CC9-49EF-8C15-A9B766F7C9ED}" type="datetimeFigureOut">
              <a:rPr lang="en-US" smtClean="0"/>
              <a:pPr/>
              <a:t>7/10/2014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552100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114755-2CC9-49EF-8C15-A9B766F7C9ED}" type="datetimeFigureOut">
              <a:rPr lang="en-US" smtClean="0"/>
              <a:pPr/>
              <a:t>7/10/2014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2062789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14755-2CC9-49EF-8C15-A9B766F7C9ED}"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208910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114755-2CC9-49EF-8C15-A9B766F7C9ED}" type="datetimeFigureOut">
              <a:rPr lang="en-US" smtClean="0"/>
              <a:pPr/>
              <a:t>7/10/2014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4221745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114755-2CC9-49EF-8C15-A9B766F7C9ED}"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269142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114755-2CC9-49EF-8C15-A9B766F7C9ED}" type="datetimeFigureOut">
              <a:rPr lang="en-US" smtClean="0"/>
              <a:pPr/>
              <a:t>7/10/2014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766187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14755-2CC9-49EF-8C15-A9B766F7C9ED}" type="datetimeFigureOut">
              <a:rPr lang="en-US" smtClean="0"/>
              <a:pPr/>
              <a:t>7/10/2014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4D2837-0672-45A0-9A6B-72433D5164E8}" type="slidenum">
              <a:rPr lang="en-US" smtClean="0"/>
              <a:pPr/>
              <a:t>‹#›</a:t>
            </a:fld>
            <a:endParaRPr lang="en-US"/>
          </a:p>
        </p:txBody>
      </p:sp>
    </p:spTree>
    <p:extLst>
      <p:ext uri="{BB962C8B-B14F-4D97-AF65-F5344CB8AC3E}">
        <p14:creationId xmlns:p14="http://schemas.microsoft.com/office/powerpoint/2010/main" xmlns="" val="39609495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smtClean="0">
                <a:latin typeface="+mn-lt"/>
                <a:ea typeface="Times New Roman"/>
                <a:cs typeface="Times New Roman"/>
                <a:sym typeface="Times New Roman"/>
              </a:rPr>
              <a:t>Lecture 29 </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31496232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28</a:t>
            </a:r>
            <a:endParaRPr lang="en-US" sz="4050" b="1" dirty="0"/>
          </a:p>
        </p:txBody>
      </p:sp>
      <p:sp>
        <p:nvSpPr>
          <p:cNvPr id="3" name="Content Placeholder 2"/>
          <p:cNvSpPr>
            <a:spLocks noGrp="1"/>
          </p:cNvSpPr>
          <p:nvPr>
            <p:ph idx="1"/>
          </p:nvPr>
        </p:nvSpPr>
        <p:spPr/>
        <p:txBody>
          <a:bodyPr/>
          <a:lstStyle/>
          <a:p>
            <a:r>
              <a:rPr lang="en-US" dirty="0" err="1" smtClean="0"/>
              <a:t>Shigar</a:t>
            </a:r>
            <a:r>
              <a:rPr lang="en-US" dirty="0" smtClean="0"/>
              <a:t> Valley Case Study</a:t>
            </a:r>
            <a:endParaRPr lang="en-US" dirty="0"/>
          </a:p>
        </p:txBody>
      </p:sp>
    </p:spTree>
    <p:extLst>
      <p:ext uri="{BB962C8B-B14F-4D97-AF65-F5344CB8AC3E}">
        <p14:creationId xmlns:p14="http://schemas.microsoft.com/office/powerpoint/2010/main" xmlns="" val="13318215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Energy Situation in Pakistan</a:t>
            </a:r>
            <a:endParaRPr lang="en-US" dirty="0"/>
          </a:p>
        </p:txBody>
      </p:sp>
      <p:sp>
        <p:nvSpPr>
          <p:cNvPr id="3" name="Content Placeholder 2"/>
          <p:cNvSpPr>
            <a:spLocks noGrp="1"/>
          </p:cNvSpPr>
          <p:nvPr>
            <p:ph idx="1"/>
          </p:nvPr>
        </p:nvSpPr>
        <p:spPr/>
        <p:txBody>
          <a:bodyPr>
            <a:normAutofit fontScale="92500"/>
          </a:bodyPr>
          <a:lstStyle/>
          <a:p>
            <a:r>
              <a:rPr lang="en-US" dirty="0"/>
              <a:t>Pakistan’s primary energy supply </a:t>
            </a:r>
            <a:r>
              <a:rPr lang="en-US" dirty="0" smtClean="0"/>
              <a:t>heavily depends </a:t>
            </a:r>
            <a:r>
              <a:rPr lang="en-US" dirty="0"/>
              <a:t>upon the imported crude oil &amp; </a:t>
            </a:r>
            <a:r>
              <a:rPr lang="en-US" dirty="0" smtClean="0"/>
              <a:t>petroleum </a:t>
            </a:r>
            <a:r>
              <a:rPr lang="en-US" dirty="0"/>
              <a:t>products because of low production capacity </a:t>
            </a:r>
            <a:r>
              <a:rPr lang="en-US" dirty="0" smtClean="0"/>
              <a:t>of crude </a:t>
            </a:r>
            <a:r>
              <a:rPr lang="en-US" dirty="0"/>
              <a:t>oil and natural gas</a:t>
            </a:r>
            <a:r>
              <a:rPr lang="en-US" dirty="0" smtClean="0"/>
              <a:t>.</a:t>
            </a:r>
          </a:p>
          <a:p>
            <a:r>
              <a:rPr lang="en-US" dirty="0" smtClean="0"/>
              <a:t>During calendar year 2012, net primary energy supply </a:t>
            </a:r>
            <a:r>
              <a:rPr lang="en-US" dirty="0"/>
              <a:t>remained 64, 727 thousand TOEs compared </a:t>
            </a:r>
            <a:r>
              <a:rPr lang="en-US" dirty="0" smtClean="0"/>
              <a:t>to </a:t>
            </a:r>
            <a:r>
              <a:rPr lang="en-US" dirty="0"/>
              <a:t>64,522 thousand TOEs last year thus posting </a:t>
            </a:r>
            <a:r>
              <a:rPr lang="en-US" dirty="0" smtClean="0"/>
              <a:t>growth </a:t>
            </a:r>
            <a:r>
              <a:rPr lang="en-US" dirty="0"/>
              <a:t>of 0.32 percent, however, on average the </a:t>
            </a:r>
            <a:r>
              <a:rPr lang="en-US" dirty="0" smtClean="0"/>
              <a:t>growth </a:t>
            </a:r>
            <a:r>
              <a:rPr lang="en-US" dirty="0"/>
              <a:t>rate of net primary energy supply remained </a:t>
            </a:r>
            <a:r>
              <a:rPr lang="en-US" dirty="0" smtClean="0"/>
              <a:t>1.8 </a:t>
            </a:r>
            <a:r>
              <a:rPr lang="en-US" dirty="0"/>
              <a:t>percent for last six years</a:t>
            </a:r>
            <a:r>
              <a:rPr lang="en-US" dirty="0" smtClean="0"/>
              <a:t>.</a:t>
            </a:r>
          </a:p>
          <a:p>
            <a:r>
              <a:rPr lang="en-US" dirty="0"/>
              <a:t>Energy outages hampered economic growth of  Pakistan for last few years.</a:t>
            </a:r>
          </a:p>
          <a:p>
            <a:endParaRPr lang="en-US" dirty="0"/>
          </a:p>
        </p:txBody>
      </p:sp>
    </p:spTree>
    <p:extLst>
      <p:ext uri="{BB962C8B-B14F-4D97-AF65-F5344CB8AC3E}">
        <p14:creationId xmlns:p14="http://schemas.microsoft.com/office/powerpoint/2010/main" xmlns="" val="3202165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stretch>
            <a:fillRect/>
          </a:stretch>
        </p:blipFill>
        <p:spPr>
          <a:xfrm>
            <a:off x="600341" y="708338"/>
            <a:ext cx="7877513" cy="5396247"/>
          </a:xfrm>
          <a:prstGeom prst="rect">
            <a:avLst/>
          </a:prstGeom>
        </p:spPr>
      </p:pic>
    </p:spTree>
    <p:extLst>
      <p:ext uri="{BB962C8B-B14F-4D97-AF65-F5344CB8AC3E}">
        <p14:creationId xmlns:p14="http://schemas.microsoft.com/office/powerpoint/2010/main" xmlns="" val="358208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t>
            </a:r>
            <a:r>
              <a:rPr lang="en-US" dirty="0" smtClean="0"/>
              <a:t>elation </a:t>
            </a:r>
            <a:r>
              <a:rPr lang="en-US" dirty="0"/>
              <a:t>between growth rate of GDP and energy consumption</a:t>
            </a:r>
          </a:p>
        </p:txBody>
      </p:sp>
      <p:pic>
        <p:nvPicPr>
          <p:cNvPr id="4" name="Picture 3"/>
          <p:cNvPicPr>
            <a:picLocks noChangeAspect="1"/>
          </p:cNvPicPr>
          <p:nvPr/>
        </p:nvPicPr>
        <p:blipFill>
          <a:blip r:embed="rId2" cstate="print"/>
          <a:stretch>
            <a:fillRect/>
          </a:stretch>
        </p:blipFill>
        <p:spPr>
          <a:xfrm>
            <a:off x="669688" y="2073500"/>
            <a:ext cx="7845661" cy="3644720"/>
          </a:xfrm>
          <a:prstGeom prst="rect">
            <a:avLst/>
          </a:prstGeom>
        </p:spPr>
      </p:pic>
    </p:spTree>
    <p:extLst>
      <p:ext uri="{BB962C8B-B14F-4D97-AF65-F5344CB8AC3E}">
        <p14:creationId xmlns:p14="http://schemas.microsoft.com/office/powerpoint/2010/main" xmlns="" val="976724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policy of </a:t>
            </a:r>
            <a:r>
              <a:rPr lang="en-US" dirty="0" smtClean="0"/>
              <a:t>Pakistan</a:t>
            </a:r>
            <a:endParaRPr lang="en-US" dirty="0"/>
          </a:p>
        </p:txBody>
      </p:sp>
      <p:sp>
        <p:nvSpPr>
          <p:cNvPr id="3" name="Content Placeholder 2"/>
          <p:cNvSpPr>
            <a:spLocks noGrp="1"/>
          </p:cNvSpPr>
          <p:nvPr>
            <p:ph idx="1"/>
          </p:nvPr>
        </p:nvSpPr>
        <p:spPr/>
        <p:txBody>
          <a:bodyPr/>
          <a:lstStyle/>
          <a:p>
            <a:r>
              <a:rPr lang="en-US" dirty="0"/>
              <a:t>The energy policy of Pakistan is formulated and determined by the federal, provisional, and local institutional entities in Pakistan, which address the issues of energy production, distribution, and consumption of energy, such as gas mileage and petroleum </a:t>
            </a:r>
            <a:r>
              <a:rPr lang="en-US" dirty="0" smtClean="0"/>
              <a:t>standards.</a:t>
            </a:r>
          </a:p>
          <a:p>
            <a:r>
              <a:rPr lang="en-US" dirty="0" smtClean="0"/>
              <a:t>Energy </a:t>
            </a:r>
            <a:r>
              <a:rPr lang="en-US" dirty="0"/>
              <a:t>policy requires the proper legislation, international treaties, subsidies and incentives to investment, guidelines for energy conservation, taxation and other public policy techniques.</a:t>
            </a:r>
          </a:p>
        </p:txBody>
      </p:sp>
    </p:spTree>
    <p:extLst>
      <p:ext uri="{BB962C8B-B14F-4D97-AF65-F5344CB8AC3E}">
        <p14:creationId xmlns:p14="http://schemas.microsoft.com/office/powerpoint/2010/main" xmlns="" val="1806052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34851"/>
            <a:ext cx="7886700" cy="5842112"/>
          </a:xfrm>
        </p:spPr>
        <p:txBody>
          <a:bodyPr>
            <a:noAutofit/>
          </a:bodyPr>
          <a:lstStyle/>
          <a:p>
            <a:r>
              <a:rPr lang="en-US" sz="2000" dirty="0"/>
              <a:t>Several mandates and proposals have been called over the years to overlook the energy conservation, such as Neon signs were banned and the official weekend was extended from one to two days in an attempt to conserve electricity (</a:t>
            </a:r>
            <a:r>
              <a:rPr lang="en-US" sz="2000" dirty="0" err="1"/>
              <a:t>Gillani</a:t>
            </a:r>
            <a:r>
              <a:rPr lang="en-US" sz="2000" dirty="0"/>
              <a:t>, </a:t>
            </a:r>
            <a:r>
              <a:rPr lang="en-US" sz="2000" dirty="0" smtClean="0"/>
              <a:t>2010) </a:t>
            </a:r>
          </a:p>
          <a:p>
            <a:r>
              <a:rPr lang="en-US" sz="2000" dirty="0" smtClean="0"/>
              <a:t>Reducing </a:t>
            </a:r>
            <a:r>
              <a:rPr lang="en-US" sz="2000" dirty="0"/>
              <a:t>the electricity load used by industrial units by 25% during peak hours (Aziz, </a:t>
            </a:r>
            <a:r>
              <a:rPr lang="en-US" sz="2000" dirty="0" smtClean="0"/>
              <a:t>2007) but </a:t>
            </a:r>
            <a:r>
              <a:rPr lang="en-US" sz="2000" dirty="0"/>
              <a:t>no comprehensive long-term energy strategies were implemented. </a:t>
            </a:r>
            <a:endParaRPr lang="en-US" sz="2000" dirty="0" smtClean="0"/>
          </a:p>
          <a:p>
            <a:r>
              <a:rPr lang="en-US" sz="2000" dirty="0" smtClean="0"/>
              <a:t>Since </a:t>
            </a:r>
            <a:r>
              <a:rPr lang="en-US" sz="2000" dirty="0"/>
              <a:t>1999, many legislative provisions were adopted for energy conservation including the seeking energy from various renewable energy sources. </a:t>
            </a:r>
            <a:endParaRPr lang="en-US" sz="2000" dirty="0" smtClean="0"/>
          </a:p>
          <a:p>
            <a:r>
              <a:rPr lang="en-US" sz="2000" dirty="0" smtClean="0"/>
              <a:t>There </a:t>
            </a:r>
            <a:r>
              <a:rPr lang="en-US" sz="2000" dirty="0"/>
              <a:t>is also an intense criticism about the unequal distribution of energy, the irresponsible usage of energy sources, and the country's new plan which is aimed to raise country's dependence on imported oil for power generation to 50% by </a:t>
            </a:r>
            <a:r>
              <a:rPr lang="en-US" sz="2000" dirty="0" smtClean="0"/>
              <a:t>2030.</a:t>
            </a:r>
          </a:p>
          <a:p>
            <a:r>
              <a:rPr lang="en-US" sz="2000" dirty="0" smtClean="0"/>
              <a:t>After </a:t>
            </a:r>
            <a:r>
              <a:rPr lang="en-US" sz="2000" dirty="0"/>
              <a:t>much public criticism, the long-term energy security policy was announced in 2013 through the introduction of equal cutting edge energy transmission network, minimizing financial losses across the energy system and aligning the ministries involved in the energy sector as well as improving the governance of energy </a:t>
            </a:r>
            <a:r>
              <a:rPr lang="en-US" sz="2000" dirty="0" smtClean="0"/>
              <a:t>sources</a:t>
            </a:r>
            <a:r>
              <a:rPr lang="en-US" sz="2000" dirty="0"/>
              <a:t>.</a:t>
            </a:r>
          </a:p>
        </p:txBody>
      </p:sp>
    </p:spTree>
    <p:extLst>
      <p:ext uri="{BB962C8B-B14F-4D97-AF65-F5344CB8AC3E}">
        <p14:creationId xmlns:p14="http://schemas.microsoft.com/office/powerpoint/2010/main" xmlns="" val="4220089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Studies and policy implementation recommended by AEDB, Water ministry (as policy enforcer), the NEPRA regulates the energy sources network as well as determining the financial prices of the usage of energy. </a:t>
            </a:r>
            <a:endParaRPr lang="en-US" dirty="0" smtClean="0"/>
          </a:p>
          <a:p>
            <a:r>
              <a:rPr lang="en-US" dirty="0" smtClean="0"/>
              <a:t>Government-specific </a:t>
            </a:r>
            <a:r>
              <a:rPr lang="en-US" dirty="0"/>
              <a:t>energy-efficiency incentive programs also play a significant role in the overall energy policy of Pakistan. As of 2013 Prime Minister Nawaz Sharif has announced a determined and aggressive energy policy to meet the energy challenges and energy </a:t>
            </a:r>
            <a:r>
              <a:rPr lang="en-US" dirty="0" smtClean="0"/>
              <a:t>management.</a:t>
            </a:r>
            <a:endParaRPr lang="en-US" dirty="0"/>
          </a:p>
        </p:txBody>
      </p:sp>
    </p:spTree>
    <p:extLst>
      <p:ext uri="{BB962C8B-B14F-4D97-AF65-F5344CB8AC3E}">
        <p14:creationId xmlns:p14="http://schemas.microsoft.com/office/powerpoint/2010/main" xmlns="" val="375101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Energy authorities and </a:t>
            </a:r>
            <a:r>
              <a:rPr lang="en-US" dirty="0" smtClean="0"/>
              <a:t>institutions</a:t>
            </a:r>
            <a:endParaRPr lang="en-US" dirty="0"/>
          </a:p>
        </p:txBody>
      </p:sp>
      <p:sp>
        <p:nvSpPr>
          <p:cNvPr id="3" name="Content Placeholder 2"/>
          <p:cNvSpPr>
            <a:spLocks noGrp="1"/>
          </p:cNvSpPr>
          <p:nvPr>
            <p:ph idx="1"/>
          </p:nvPr>
        </p:nvSpPr>
        <p:spPr/>
        <p:txBody>
          <a:bodyPr>
            <a:normAutofit fontScale="92500" lnSpcReduction="20000"/>
          </a:bodyPr>
          <a:lstStyle/>
          <a:p>
            <a:r>
              <a:rPr lang="en-US" dirty="0"/>
              <a:t>Government of Pakistan</a:t>
            </a:r>
          </a:p>
          <a:p>
            <a:pPr lvl="1"/>
            <a:r>
              <a:rPr lang="en-US" dirty="0"/>
              <a:t>Ministry of Water and Power</a:t>
            </a:r>
          </a:p>
          <a:p>
            <a:pPr lvl="1"/>
            <a:r>
              <a:rPr lang="en-US" dirty="0"/>
              <a:t>Alternative Energy Development Board</a:t>
            </a:r>
          </a:p>
          <a:p>
            <a:r>
              <a:rPr lang="en-US" dirty="0"/>
              <a:t>Industrial energy sector</a:t>
            </a:r>
          </a:p>
          <a:p>
            <a:pPr lvl="1"/>
            <a:r>
              <a:rPr lang="en-US" dirty="0"/>
              <a:t>Electricity sector in Pakistan</a:t>
            </a:r>
          </a:p>
          <a:p>
            <a:pPr lvl="1"/>
            <a:r>
              <a:rPr lang="en-US" dirty="0"/>
              <a:t>Electricity in Pakistan</a:t>
            </a:r>
          </a:p>
          <a:p>
            <a:r>
              <a:rPr lang="en-US" dirty="0"/>
              <a:t>Energy and power regulatory authorities</a:t>
            </a:r>
          </a:p>
          <a:p>
            <a:pPr lvl="1"/>
            <a:r>
              <a:rPr lang="en-US" dirty="0"/>
              <a:t>Water and Power Development Authority</a:t>
            </a:r>
          </a:p>
          <a:p>
            <a:pPr lvl="1"/>
            <a:r>
              <a:rPr lang="en-US" dirty="0"/>
              <a:t>National Electric Power Regulatory Authority</a:t>
            </a:r>
          </a:p>
          <a:p>
            <a:r>
              <a:rPr lang="en-US" dirty="0"/>
              <a:t>Energy corporations</a:t>
            </a:r>
          </a:p>
          <a:p>
            <a:pPr lvl="1"/>
            <a:r>
              <a:rPr lang="en-US" dirty="0"/>
              <a:t>Electricity and energy corporations in Pakistan</a:t>
            </a:r>
          </a:p>
          <a:p>
            <a:pPr lvl="1"/>
            <a:r>
              <a:rPr lang="en-US" dirty="0"/>
              <a:t>Karachi Electric Supply Company</a:t>
            </a:r>
          </a:p>
        </p:txBody>
      </p:sp>
    </p:spTree>
    <p:extLst>
      <p:ext uri="{BB962C8B-B14F-4D97-AF65-F5344CB8AC3E}">
        <p14:creationId xmlns:p14="http://schemas.microsoft.com/office/powerpoint/2010/main" xmlns="" val="500058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1960s: Large </a:t>
            </a:r>
            <a:r>
              <a:rPr lang="en-US" dirty="0"/>
              <a:t>civilian energy input and infrastructure was built by the Pakistan military, with the financial funds provided by various countries and international monetary </a:t>
            </a:r>
            <a:r>
              <a:rPr lang="en-US" dirty="0" smtClean="0"/>
              <a:t>sources.</a:t>
            </a:r>
          </a:p>
          <a:p>
            <a:r>
              <a:rPr lang="en-US" dirty="0" smtClean="0"/>
              <a:t>1960s: Much </a:t>
            </a:r>
            <a:r>
              <a:rPr lang="en-US" dirty="0"/>
              <a:t>of the energy was produced by the hydroelectric dams and thermal power stations. </a:t>
            </a:r>
            <a:endParaRPr lang="en-US" dirty="0" smtClean="0"/>
          </a:p>
          <a:p>
            <a:r>
              <a:rPr lang="en-US" dirty="0" smtClean="0"/>
              <a:t>1970s: Pakistan's </a:t>
            </a:r>
            <a:r>
              <a:rPr lang="en-US" dirty="0"/>
              <a:t>energy consumption expanded to nuclear power sources with the establishment and commissioning of first nuclear power station in Karachi. </a:t>
            </a:r>
            <a:endParaRPr lang="en-US" dirty="0" smtClean="0"/>
          </a:p>
          <a:p>
            <a:r>
              <a:rPr lang="en-US" dirty="0" smtClean="0"/>
              <a:t>1980s: Dependence </a:t>
            </a:r>
            <a:r>
              <a:rPr lang="en-US" dirty="0"/>
              <a:t>on nuclear sources further grew and the military continued engineering and building the nuclear power infrastructure.</a:t>
            </a:r>
          </a:p>
        </p:txBody>
      </p:sp>
    </p:spTree>
    <p:extLst>
      <p:ext uri="{BB962C8B-B14F-4D97-AF65-F5344CB8AC3E}">
        <p14:creationId xmlns:p14="http://schemas.microsoft.com/office/powerpoint/2010/main" xmlns="" val="4190348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12124"/>
            <a:ext cx="7886700" cy="5764839"/>
          </a:xfrm>
        </p:spPr>
        <p:txBody>
          <a:bodyPr>
            <a:normAutofit fontScale="92500" lnSpcReduction="20000"/>
          </a:bodyPr>
          <a:lstStyle/>
          <a:p>
            <a:r>
              <a:rPr lang="en-US" dirty="0"/>
              <a:t>1</a:t>
            </a:r>
            <a:r>
              <a:rPr lang="en-US" dirty="0" smtClean="0"/>
              <a:t>994: </a:t>
            </a:r>
            <a:r>
              <a:rPr lang="en-US" dirty="0"/>
              <a:t>Prime Minister Benazir Bhutto of Pakistan Peoples Party (PPP) launched the country's first ever and largest energy conservation program to produce 13,000MW and issues 70 Memorandum of Understandings (MOUs) and Letters of Intent (LOIs) to Independent Power Producers (IPPs</a:t>
            </a:r>
            <a:r>
              <a:rPr lang="en-US" dirty="0" smtClean="0"/>
              <a:t>).</a:t>
            </a:r>
          </a:p>
          <a:p>
            <a:r>
              <a:rPr lang="en-US" dirty="0" smtClean="0"/>
              <a:t>1994: Energy </a:t>
            </a:r>
            <a:r>
              <a:rPr lang="en-US" dirty="0"/>
              <a:t>policy brought a decisive shift in Pakistan's diverse energy </a:t>
            </a:r>
            <a:r>
              <a:rPr lang="en-US" dirty="0" smtClean="0"/>
              <a:t>sources. </a:t>
            </a:r>
          </a:p>
          <a:p>
            <a:r>
              <a:rPr lang="en-US" dirty="0" smtClean="0"/>
              <a:t>In </a:t>
            </a:r>
            <a:r>
              <a:rPr lang="en-US" dirty="0"/>
              <a:t>1994, out of the total installed capacity of 11000MW, ~60% of energy was produced from the hydroelectric power sources while nearly ~40% was produced from the thermal and nuclear </a:t>
            </a:r>
            <a:r>
              <a:rPr lang="en-US" dirty="0" smtClean="0"/>
              <a:t>sources.</a:t>
            </a:r>
          </a:p>
          <a:p>
            <a:r>
              <a:rPr lang="en-US" dirty="0" smtClean="0"/>
              <a:t>This </a:t>
            </a:r>
            <a:r>
              <a:rPr lang="en-US" dirty="0"/>
              <a:t>mix was reversed from 60:40 to 30:70 in favor of thermal capacity based on imported </a:t>
            </a:r>
            <a:r>
              <a:rPr lang="en-US" dirty="0" smtClean="0"/>
              <a:t>fuel (</a:t>
            </a:r>
            <a:r>
              <a:rPr lang="en-US" dirty="0" err="1" smtClean="0"/>
              <a:t>Sartaj</a:t>
            </a:r>
            <a:r>
              <a:rPr lang="en-US" dirty="0" smtClean="0"/>
              <a:t> Aziz). </a:t>
            </a:r>
          </a:p>
          <a:p>
            <a:r>
              <a:rPr lang="en-US" dirty="0" smtClean="0"/>
              <a:t>Every </a:t>
            </a:r>
            <a:r>
              <a:rPr lang="en-US" dirty="0"/>
              <a:t>year, this ratio went down further to 20:80 in winter months as hydropower generation was reduced due to lower water flows in the rivers</a:t>
            </a:r>
            <a:r>
              <a:rPr lang="en-US" dirty="0" smtClean="0"/>
              <a:t>.</a:t>
            </a:r>
            <a:endParaRPr lang="en-US" dirty="0"/>
          </a:p>
        </p:txBody>
      </p:sp>
    </p:spTree>
    <p:extLst>
      <p:ext uri="{BB962C8B-B14F-4D97-AF65-F5344CB8AC3E}">
        <p14:creationId xmlns:p14="http://schemas.microsoft.com/office/powerpoint/2010/main" xmlns="" val="1731289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553792"/>
            <a:ext cx="7886700" cy="5623171"/>
          </a:xfrm>
        </p:spPr>
        <p:txBody>
          <a:bodyPr>
            <a:normAutofit fontScale="92500" lnSpcReduction="10000"/>
          </a:bodyPr>
          <a:lstStyle/>
          <a:p>
            <a:r>
              <a:rPr lang="en-US" dirty="0"/>
              <a:t>Controversially, the energy policy depended less on renewable energy sources and dependence on imported oil increased that created a permanent fault in country's energy conservation system. </a:t>
            </a:r>
            <a:endParaRPr lang="en-US" dirty="0" smtClean="0"/>
          </a:p>
          <a:p>
            <a:r>
              <a:rPr lang="en-US" dirty="0" smtClean="0"/>
              <a:t>1995: Only </a:t>
            </a:r>
            <a:r>
              <a:rPr lang="en-US" dirty="0"/>
              <a:t>27 IPPs were able to generate ~6,335MW of </a:t>
            </a:r>
            <a:r>
              <a:rPr lang="en-US" dirty="0" smtClean="0"/>
              <a:t>electricity.</a:t>
            </a:r>
          </a:p>
          <a:p>
            <a:r>
              <a:rPr lang="en-US" dirty="0" smtClean="0"/>
              <a:t>1998: Ratio </a:t>
            </a:r>
            <a:r>
              <a:rPr lang="en-US" dirty="0"/>
              <a:t>was stabilized by the policies enforced by Prime Minister Nawaz Sharif. </a:t>
            </a:r>
            <a:endParaRPr lang="en-US" dirty="0" smtClean="0"/>
          </a:p>
          <a:p>
            <a:r>
              <a:rPr lang="en-US" dirty="0" smtClean="0"/>
              <a:t>2001: Military </a:t>
            </a:r>
            <a:r>
              <a:rPr lang="en-US" dirty="0"/>
              <a:t>government led by President Pervez Musharraf and Prime Minister </a:t>
            </a:r>
            <a:r>
              <a:rPr lang="en-US" dirty="0" err="1"/>
              <a:t>Shaukat</a:t>
            </a:r>
            <a:r>
              <a:rPr lang="en-US" dirty="0"/>
              <a:t> Aziz, while contributing to the growth of domestic demand for electricity through large scale provision of bank loans for the purchase of air-conditioners and home appliances (share of domestic energy consumption had jumped to 46% of the total by 2008), did not add any new capacity to the energy </a:t>
            </a:r>
            <a:r>
              <a:rPr lang="en-US" dirty="0" smtClean="0"/>
              <a:t>system.</a:t>
            </a:r>
            <a:endParaRPr lang="en-US" dirty="0"/>
          </a:p>
        </p:txBody>
      </p:sp>
    </p:spTree>
    <p:extLst>
      <p:ext uri="{BB962C8B-B14F-4D97-AF65-F5344CB8AC3E}">
        <p14:creationId xmlns:p14="http://schemas.microsoft.com/office/powerpoint/2010/main" xmlns="" val="790349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Alternative Sources of Energy</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government of Pakistan (</a:t>
            </a:r>
            <a:r>
              <a:rPr lang="en-US" dirty="0" err="1"/>
              <a:t>GoP</a:t>
            </a:r>
            <a:r>
              <a:rPr lang="en-US" dirty="0"/>
              <a:t>) has been </a:t>
            </a:r>
            <a:r>
              <a:rPr lang="en-US" dirty="0" smtClean="0"/>
              <a:t>taking all </a:t>
            </a:r>
            <a:r>
              <a:rPr lang="en-US" dirty="0"/>
              <a:t>possible measures to ensure energy security </a:t>
            </a:r>
            <a:r>
              <a:rPr lang="en-US" dirty="0" smtClean="0"/>
              <a:t>and sustainable </a:t>
            </a:r>
            <a:r>
              <a:rPr lang="en-US" dirty="0"/>
              <a:t>development in the country. </a:t>
            </a:r>
            <a:endParaRPr lang="en-US" dirty="0" smtClean="0"/>
          </a:p>
          <a:p>
            <a:r>
              <a:rPr lang="en-US" dirty="0" smtClean="0"/>
              <a:t>The government </a:t>
            </a:r>
            <a:r>
              <a:rPr lang="en-US" dirty="0"/>
              <a:t>in its bid to diversify its energy mix, </a:t>
            </a:r>
            <a:r>
              <a:rPr lang="en-US" dirty="0" smtClean="0"/>
              <a:t>has been </a:t>
            </a:r>
            <a:r>
              <a:rPr lang="en-US" dirty="0"/>
              <a:t>giving due attention towards fast </a:t>
            </a:r>
            <a:r>
              <a:rPr lang="en-US" dirty="0" smtClean="0"/>
              <a:t>track development </a:t>
            </a:r>
            <a:r>
              <a:rPr lang="en-US" dirty="0"/>
              <a:t>of Alternative / Renewable </a:t>
            </a:r>
            <a:r>
              <a:rPr lang="en-US" dirty="0" smtClean="0"/>
              <a:t>Energy (ARE</a:t>
            </a:r>
            <a:r>
              <a:rPr lang="en-US" dirty="0"/>
              <a:t>) resources in the country</a:t>
            </a:r>
            <a:r>
              <a:rPr lang="en-US" dirty="0" smtClean="0"/>
              <a:t>.</a:t>
            </a:r>
          </a:p>
          <a:p>
            <a:r>
              <a:rPr lang="en-US" dirty="0"/>
              <a:t>Alternative Energy Development Board (AEDB</a:t>
            </a:r>
            <a:r>
              <a:rPr lang="en-US" dirty="0" smtClean="0"/>
              <a:t>), under </a:t>
            </a:r>
            <a:r>
              <a:rPr lang="en-US" dirty="0"/>
              <a:t>the Ordinance was mandated to </a:t>
            </a:r>
            <a:r>
              <a:rPr lang="en-US" dirty="0" smtClean="0"/>
              <a:t>implement policies</a:t>
            </a:r>
            <a:r>
              <a:rPr lang="en-US" dirty="0"/>
              <a:t>, programs and projects through </a:t>
            </a:r>
            <a:r>
              <a:rPr lang="en-US" dirty="0" smtClean="0"/>
              <a:t>private sector </a:t>
            </a:r>
            <a:r>
              <a:rPr lang="en-US" dirty="0"/>
              <a:t>in ARE sector; assist and </a:t>
            </a:r>
            <a:r>
              <a:rPr lang="en-US" dirty="0" smtClean="0"/>
              <a:t>facilitate development </a:t>
            </a:r>
            <a:r>
              <a:rPr lang="en-US" dirty="0"/>
              <a:t>and generation of ARE to </a:t>
            </a:r>
            <a:r>
              <a:rPr lang="en-US" dirty="0" smtClean="0"/>
              <a:t>achieve sustainable </a:t>
            </a:r>
            <a:r>
              <a:rPr lang="en-US" dirty="0"/>
              <a:t>economic growth; encourage transfer </a:t>
            </a:r>
            <a:r>
              <a:rPr lang="en-US" dirty="0" smtClean="0"/>
              <a:t>of technology </a:t>
            </a:r>
            <a:r>
              <a:rPr lang="en-US" dirty="0"/>
              <a:t>and develop indigenous </a:t>
            </a:r>
            <a:r>
              <a:rPr lang="en-US" dirty="0" smtClean="0"/>
              <a:t>manufacturing base </a:t>
            </a:r>
            <a:r>
              <a:rPr lang="en-US" dirty="0"/>
              <a:t>for ARE Technology; and promote provision </a:t>
            </a:r>
            <a:r>
              <a:rPr lang="en-US" dirty="0" smtClean="0"/>
              <a:t>of energy </a:t>
            </a:r>
            <a:r>
              <a:rPr lang="en-US" dirty="0"/>
              <a:t>services that are based on ARE resources.</a:t>
            </a:r>
          </a:p>
        </p:txBody>
      </p:sp>
    </p:spTree>
    <p:extLst>
      <p:ext uri="{BB962C8B-B14F-4D97-AF65-F5344CB8AC3E}">
        <p14:creationId xmlns:p14="http://schemas.microsoft.com/office/powerpoint/2010/main" xmlns="" val="2724788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50761"/>
            <a:ext cx="7886700" cy="5726202"/>
          </a:xfrm>
        </p:spPr>
        <p:txBody>
          <a:bodyPr>
            <a:normAutofit lnSpcReduction="10000"/>
          </a:bodyPr>
          <a:lstStyle/>
          <a:p>
            <a:r>
              <a:rPr lang="en-US" dirty="0" smtClean="0"/>
              <a:t>In May</a:t>
            </a:r>
            <a:r>
              <a:rPr lang="en-US" dirty="0"/>
              <a:t>, 2010, AEDB was given the mandate </a:t>
            </a:r>
            <a:r>
              <a:rPr lang="en-US" dirty="0" smtClean="0"/>
              <a:t>to implement </a:t>
            </a:r>
            <a:r>
              <a:rPr lang="en-US" dirty="0"/>
              <a:t>ARE commercial projects on its own </a:t>
            </a:r>
            <a:r>
              <a:rPr lang="en-US" dirty="0" smtClean="0"/>
              <a:t>or through </a:t>
            </a:r>
            <a:r>
              <a:rPr lang="en-US" dirty="0"/>
              <a:t>joint venture or partnership with public </a:t>
            </a:r>
            <a:r>
              <a:rPr lang="en-US" dirty="0" smtClean="0"/>
              <a:t>or private </a:t>
            </a:r>
            <a:r>
              <a:rPr lang="en-US" dirty="0"/>
              <a:t>sector entities in addition to its </a:t>
            </a:r>
            <a:r>
              <a:rPr lang="en-US" dirty="0" smtClean="0"/>
              <a:t>mandates under </a:t>
            </a:r>
            <a:r>
              <a:rPr lang="en-US" dirty="0"/>
              <a:t>the ordinance. AEDB has updated </a:t>
            </a:r>
            <a:r>
              <a:rPr lang="en-US" dirty="0" smtClean="0"/>
              <a:t>the Renewable </a:t>
            </a:r>
            <a:r>
              <a:rPr lang="en-US" dirty="0"/>
              <a:t>Energy (RE) Policy, 2006, </a:t>
            </a:r>
            <a:r>
              <a:rPr lang="en-US" dirty="0" smtClean="0"/>
              <a:t>in consultation </a:t>
            </a:r>
            <a:r>
              <a:rPr lang="en-US" dirty="0"/>
              <a:t>with the provinces and </a:t>
            </a:r>
            <a:r>
              <a:rPr lang="en-US" dirty="0" smtClean="0"/>
              <a:t>other </a:t>
            </a:r>
            <a:r>
              <a:rPr lang="en-US" dirty="0"/>
              <a:t>stakeholders. </a:t>
            </a:r>
            <a:endParaRPr lang="en-US" dirty="0" smtClean="0"/>
          </a:p>
          <a:p>
            <a:r>
              <a:rPr lang="en-US" dirty="0" smtClean="0"/>
              <a:t>The </a:t>
            </a:r>
            <a:r>
              <a:rPr lang="en-US" dirty="0"/>
              <a:t>RE Policy, 2006 </a:t>
            </a:r>
            <a:r>
              <a:rPr lang="en-US" dirty="0" smtClean="0"/>
              <a:t>was focused only on </a:t>
            </a:r>
            <a:r>
              <a:rPr lang="en-US" dirty="0"/>
              <a:t>Solar, Wind and Hydro; whereas, ARE </a:t>
            </a:r>
            <a:r>
              <a:rPr lang="en-US" dirty="0" smtClean="0"/>
              <a:t>Policy, 2012 </a:t>
            </a:r>
            <a:r>
              <a:rPr lang="en-US" dirty="0"/>
              <a:t>includes all ARE technologies including </a:t>
            </a:r>
            <a:r>
              <a:rPr lang="en-US" dirty="0" smtClean="0"/>
              <a:t>Wind, Solar</a:t>
            </a:r>
            <a:r>
              <a:rPr lang="en-US" dirty="0"/>
              <a:t>, Hydro, Bagasse, Cogeneration, </a:t>
            </a:r>
            <a:r>
              <a:rPr lang="en-US" dirty="0" smtClean="0"/>
              <a:t>Waste-to- Energy</a:t>
            </a:r>
            <a:r>
              <a:rPr lang="en-US" dirty="0"/>
              <a:t>, Geothermal, providing extremely </a:t>
            </a:r>
            <a:r>
              <a:rPr lang="en-US" dirty="0" smtClean="0"/>
              <a:t>attractive financial </a:t>
            </a:r>
            <a:r>
              <a:rPr lang="en-US" dirty="0"/>
              <a:t>and fiscal incentives to both local </a:t>
            </a:r>
            <a:r>
              <a:rPr lang="en-US" dirty="0" smtClean="0"/>
              <a:t>and foreign </a:t>
            </a:r>
            <a:r>
              <a:rPr lang="en-US" dirty="0"/>
              <a:t>investors while offering them a level </a:t>
            </a:r>
            <a:r>
              <a:rPr lang="en-US" dirty="0" smtClean="0"/>
              <a:t>playing field</a:t>
            </a:r>
            <a:r>
              <a:rPr lang="en-US" dirty="0"/>
              <a:t>.</a:t>
            </a:r>
          </a:p>
        </p:txBody>
      </p:sp>
    </p:spTree>
    <p:extLst>
      <p:ext uri="{BB962C8B-B14F-4D97-AF65-F5344CB8AC3E}">
        <p14:creationId xmlns:p14="http://schemas.microsoft.com/office/powerpoint/2010/main" xmlns="" val="639915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a:t>
            </a:r>
            <a:r>
              <a:rPr lang="en-US" dirty="0" smtClean="0"/>
              <a:t>ARE Policy </a:t>
            </a:r>
            <a:r>
              <a:rPr lang="en-US" dirty="0"/>
              <a:t>invites investment from private sector </a:t>
            </a:r>
            <a:r>
              <a:rPr lang="en-US" dirty="0" smtClean="0"/>
              <a:t>for </a:t>
            </a:r>
          </a:p>
          <a:p>
            <a:pPr lvl="1"/>
            <a:r>
              <a:rPr lang="en-US" dirty="0" smtClean="0"/>
              <a:t>Independent </a:t>
            </a:r>
            <a:r>
              <a:rPr lang="en-US" dirty="0"/>
              <a:t>Power Projects (IPPs) for sale </a:t>
            </a:r>
            <a:r>
              <a:rPr lang="en-US" dirty="0" smtClean="0"/>
              <a:t>of power </a:t>
            </a:r>
            <a:r>
              <a:rPr lang="en-US" dirty="0"/>
              <a:t>to the grid </a:t>
            </a:r>
            <a:r>
              <a:rPr lang="en-US" dirty="0" smtClean="0"/>
              <a:t>only.</a:t>
            </a:r>
          </a:p>
          <a:p>
            <a:pPr lvl="1"/>
            <a:r>
              <a:rPr lang="en-US" dirty="0" smtClean="0"/>
              <a:t>Grid </a:t>
            </a:r>
            <a:r>
              <a:rPr lang="en-US" dirty="0"/>
              <a:t>spillover </a:t>
            </a:r>
            <a:r>
              <a:rPr lang="en-US" dirty="0" smtClean="0"/>
              <a:t>power projects </a:t>
            </a:r>
            <a:r>
              <a:rPr lang="en-US" dirty="0"/>
              <a:t>for self-use and sale to </a:t>
            </a:r>
            <a:r>
              <a:rPr lang="en-US" dirty="0" smtClean="0"/>
              <a:t>utility.</a:t>
            </a:r>
          </a:p>
          <a:p>
            <a:pPr lvl="1"/>
            <a:r>
              <a:rPr lang="en-US" dirty="0" smtClean="0"/>
              <a:t>Captive power </a:t>
            </a:r>
            <a:r>
              <a:rPr lang="en-US" dirty="0"/>
              <a:t>projects for self or dedicated </a:t>
            </a:r>
            <a:r>
              <a:rPr lang="en-US" dirty="0" smtClean="0"/>
              <a:t>use.</a:t>
            </a:r>
          </a:p>
          <a:p>
            <a:pPr lvl="1"/>
            <a:r>
              <a:rPr lang="en-US" dirty="0" smtClean="0"/>
              <a:t>Isolated </a:t>
            </a:r>
            <a:r>
              <a:rPr lang="en-US" dirty="0"/>
              <a:t>Grid Power Projects.</a:t>
            </a:r>
          </a:p>
        </p:txBody>
      </p:sp>
    </p:spTree>
    <p:extLst>
      <p:ext uri="{BB962C8B-B14F-4D97-AF65-F5344CB8AC3E}">
        <p14:creationId xmlns:p14="http://schemas.microsoft.com/office/powerpoint/2010/main" xmlns="" val="1230913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Supportive Measures</a:t>
            </a:r>
            <a:endParaRPr lang="en-US" dirty="0"/>
          </a:p>
        </p:txBody>
      </p:sp>
      <p:sp>
        <p:nvSpPr>
          <p:cNvPr id="3" name="Content Placeholder 2"/>
          <p:cNvSpPr>
            <a:spLocks noGrp="1"/>
          </p:cNvSpPr>
          <p:nvPr>
            <p:ph idx="1"/>
          </p:nvPr>
        </p:nvSpPr>
        <p:spPr/>
        <p:txBody>
          <a:bodyPr>
            <a:normAutofit fontScale="92500"/>
          </a:bodyPr>
          <a:lstStyle/>
          <a:p>
            <a:r>
              <a:rPr lang="en-US" dirty="0"/>
              <a:t>New wind corridors in areas outside Sindh </a:t>
            </a:r>
            <a:r>
              <a:rPr lang="en-US" dirty="0" smtClean="0"/>
              <a:t>have also </a:t>
            </a:r>
            <a:r>
              <a:rPr lang="en-US" dirty="0"/>
              <a:t>been identified. Resource assessment </a:t>
            </a:r>
            <a:r>
              <a:rPr lang="en-US" dirty="0" smtClean="0"/>
              <a:t>of these </a:t>
            </a:r>
            <a:r>
              <a:rPr lang="en-US" dirty="0"/>
              <a:t>corridors underway and a number of </a:t>
            </a:r>
            <a:r>
              <a:rPr lang="en-US" dirty="0" smtClean="0"/>
              <a:t>wind measuring </a:t>
            </a:r>
            <a:r>
              <a:rPr lang="en-US" dirty="0"/>
              <a:t>masts are being installed in all </a:t>
            </a:r>
            <a:r>
              <a:rPr lang="en-US" dirty="0" smtClean="0"/>
              <a:t>four provinces</a:t>
            </a:r>
            <a:r>
              <a:rPr lang="en-US" dirty="0"/>
              <a:t>.</a:t>
            </a:r>
          </a:p>
          <a:p>
            <a:r>
              <a:rPr lang="en-US" dirty="0" smtClean="0"/>
              <a:t>National </a:t>
            </a:r>
            <a:r>
              <a:rPr lang="en-US" dirty="0"/>
              <a:t>Grid Code for wind power projects </a:t>
            </a:r>
            <a:r>
              <a:rPr lang="en-US" dirty="0" smtClean="0"/>
              <a:t>has been </a:t>
            </a:r>
            <a:r>
              <a:rPr lang="en-US" dirty="0"/>
              <a:t>amended. Grid Integration Plan 2010 -</a:t>
            </a:r>
            <a:r>
              <a:rPr lang="en-US" dirty="0" smtClean="0"/>
              <a:t>2015 for </a:t>
            </a:r>
            <a:r>
              <a:rPr lang="en-US" dirty="0"/>
              <a:t>wind power projects is developed by </a:t>
            </a:r>
            <a:r>
              <a:rPr lang="en-US" dirty="0" smtClean="0"/>
              <a:t>AEDB to </a:t>
            </a:r>
            <a:r>
              <a:rPr lang="en-US" dirty="0"/>
              <a:t>support NTDC.</a:t>
            </a:r>
          </a:p>
          <a:p>
            <a:r>
              <a:rPr lang="en-US" dirty="0" smtClean="0"/>
              <a:t>Regional </a:t>
            </a:r>
            <a:r>
              <a:rPr lang="en-US" dirty="0"/>
              <a:t>Environmental Study has </a:t>
            </a:r>
            <a:r>
              <a:rPr lang="en-US" dirty="0" smtClean="0"/>
              <a:t>been conducted </a:t>
            </a:r>
            <a:r>
              <a:rPr lang="en-US" dirty="0"/>
              <a:t>by AEDB to support wind </a:t>
            </a:r>
            <a:r>
              <a:rPr lang="en-US" dirty="0" smtClean="0"/>
              <a:t>power projects</a:t>
            </a:r>
            <a:r>
              <a:rPr lang="en-US" dirty="0"/>
              <a:t>. Guidelines for </a:t>
            </a:r>
            <a:r>
              <a:rPr lang="en-US" dirty="0" smtClean="0"/>
              <a:t>environmental assessment </a:t>
            </a:r>
            <a:r>
              <a:rPr lang="en-US" dirty="0"/>
              <a:t>have also been </a:t>
            </a:r>
            <a:r>
              <a:rPr lang="en-US" dirty="0" smtClean="0"/>
              <a:t>developed</a:t>
            </a:r>
            <a:r>
              <a:rPr lang="en-US" dirty="0"/>
              <a:t>.</a:t>
            </a:r>
          </a:p>
        </p:txBody>
      </p:sp>
    </p:spTree>
    <p:extLst>
      <p:ext uri="{BB962C8B-B14F-4D97-AF65-F5344CB8AC3E}">
        <p14:creationId xmlns:p14="http://schemas.microsoft.com/office/powerpoint/2010/main" xmlns="" val="1534039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89397"/>
            <a:ext cx="7886700" cy="5687566"/>
          </a:xfrm>
        </p:spPr>
        <p:txBody>
          <a:bodyPr>
            <a:normAutofit lnSpcReduction="10000"/>
          </a:bodyPr>
          <a:lstStyle/>
          <a:p>
            <a:r>
              <a:rPr lang="en-US" dirty="0"/>
              <a:t>Trainings &amp; capacity building of </a:t>
            </a:r>
            <a:r>
              <a:rPr lang="en-US" dirty="0" smtClean="0"/>
              <a:t>partner departments </a:t>
            </a:r>
            <a:r>
              <a:rPr lang="en-US" dirty="0"/>
              <a:t>like NTDC, NEPRA, </a:t>
            </a:r>
            <a:r>
              <a:rPr lang="en-US" dirty="0" smtClean="0"/>
              <a:t>PMD, DISCOs</a:t>
            </a:r>
            <a:r>
              <a:rPr lang="en-US" dirty="0"/>
              <a:t>, Provincial Government </a:t>
            </a:r>
            <a:r>
              <a:rPr lang="en-US" dirty="0" smtClean="0"/>
              <a:t>Departments, etc</a:t>
            </a:r>
            <a:r>
              <a:rPr lang="en-US" dirty="0"/>
              <a:t>. have been arranged by AEDB.</a:t>
            </a:r>
          </a:p>
          <a:p>
            <a:r>
              <a:rPr lang="en-US" dirty="0" err="1" smtClean="0"/>
              <a:t>MoU</a:t>
            </a:r>
            <a:r>
              <a:rPr lang="en-US" dirty="0" smtClean="0"/>
              <a:t> </a:t>
            </a:r>
            <a:r>
              <a:rPr lang="en-US" dirty="0"/>
              <a:t>between General Electric (GE</a:t>
            </a:r>
            <a:r>
              <a:rPr lang="en-US" dirty="0" smtClean="0"/>
              <a:t>)&amp; Government </a:t>
            </a:r>
            <a:r>
              <a:rPr lang="en-US" dirty="0"/>
              <a:t>of Pakistan has been signed </a:t>
            </a:r>
            <a:r>
              <a:rPr lang="en-US" dirty="0" smtClean="0"/>
              <a:t>that includes </a:t>
            </a:r>
            <a:r>
              <a:rPr lang="en-US" dirty="0"/>
              <a:t>execution of wind power projects </a:t>
            </a:r>
            <a:r>
              <a:rPr lang="en-US" dirty="0" smtClean="0"/>
              <a:t>and setting </a:t>
            </a:r>
            <a:r>
              <a:rPr lang="en-US" dirty="0"/>
              <a:t>up of manufacturing facility with in </a:t>
            </a:r>
            <a:r>
              <a:rPr lang="en-US" dirty="0" smtClean="0"/>
              <a:t>the country</a:t>
            </a:r>
            <a:r>
              <a:rPr lang="en-US" dirty="0"/>
              <a:t>.</a:t>
            </a:r>
          </a:p>
          <a:p>
            <a:r>
              <a:rPr lang="en-US" dirty="0" smtClean="0"/>
              <a:t>Local </a:t>
            </a:r>
            <a:r>
              <a:rPr lang="en-US" dirty="0"/>
              <a:t>manufacturing of micro wind turbine </a:t>
            </a:r>
            <a:r>
              <a:rPr lang="en-US" dirty="0" smtClean="0"/>
              <a:t>has been </a:t>
            </a:r>
            <a:r>
              <a:rPr lang="en-US" dirty="0"/>
              <a:t>started. Manufacturing for large </a:t>
            </a:r>
            <a:r>
              <a:rPr lang="en-US" dirty="0" smtClean="0"/>
              <a:t>wind turbines </a:t>
            </a:r>
            <a:r>
              <a:rPr lang="en-US" dirty="0"/>
              <a:t>is also being initiated. The </a:t>
            </a:r>
            <a:r>
              <a:rPr lang="en-US" dirty="0" smtClean="0"/>
              <a:t>turbine towers </a:t>
            </a:r>
            <a:r>
              <a:rPr lang="en-US" dirty="0"/>
              <a:t>for the first project are </a:t>
            </a:r>
            <a:r>
              <a:rPr lang="en-US" dirty="0" smtClean="0"/>
              <a:t>being manufactured </a:t>
            </a:r>
            <a:r>
              <a:rPr lang="en-US" dirty="0"/>
              <a:t>in Pakistan. World leading </a:t>
            </a:r>
            <a:r>
              <a:rPr lang="en-US" dirty="0" smtClean="0"/>
              <a:t>WTG manufacturers </a:t>
            </a:r>
            <a:r>
              <a:rPr lang="en-US" dirty="0"/>
              <a:t>are also in talks with </a:t>
            </a:r>
            <a:r>
              <a:rPr lang="en-US" dirty="0" smtClean="0"/>
              <a:t>local investors </a:t>
            </a:r>
            <a:r>
              <a:rPr lang="en-US" dirty="0"/>
              <a:t>and agencies to start full </a:t>
            </a:r>
            <a:r>
              <a:rPr lang="en-US" dirty="0" smtClean="0"/>
              <a:t>scale manufacturing </a:t>
            </a:r>
            <a:r>
              <a:rPr lang="en-US" dirty="0"/>
              <a:t>facilities.</a:t>
            </a:r>
          </a:p>
        </p:txBody>
      </p:sp>
    </p:spTree>
    <p:extLst>
      <p:ext uri="{BB962C8B-B14F-4D97-AF65-F5344CB8AC3E}">
        <p14:creationId xmlns:p14="http://schemas.microsoft.com/office/powerpoint/2010/main" xmlns="" val="1326603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489397"/>
            <a:ext cx="7886700" cy="5687566"/>
          </a:xfrm>
        </p:spPr>
        <p:txBody>
          <a:bodyPr>
            <a:normAutofit lnSpcReduction="10000"/>
          </a:bodyPr>
          <a:lstStyle/>
          <a:p>
            <a:r>
              <a:rPr lang="en-US" dirty="0"/>
              <a:t>Issues related to financing of projects have </a:t>
            </a:r>
            <a:r>
              <a:rPr lang="en-US" dirty="0" smtClean="0"/>
              <a:t>been resolved </a:t>
            </a:r>
            <a:r>
              <a:rPr lang="en-US" dirty="0"/>
              <a:t>and now leading financing agencies </a:t>
            </a:r>
            <a:r>
              <a:rPr lang="en-US" dirty="0" smtClean="0"/>
              <a:t>like IFC</a:t>
            </a:r>
            <a:r>
              <a:rPr lang="en-US" dirty="0"/>
              <a:t>, ADB, OPIC, ECO Trade Bank etc. </a:t>
            </a:r>
            <a:r>
              <a:rPr lang="en-US" dirty="0" smtClean="0"/>
              <a:t>are offering </a:t>
            </a:r>
            <a:r>
              <a:rPr lang="en-US" dirty="0"/>
              <a:t>financing to wind power projects </a:t>
            </a:r>
            <a:r>
              <a:rPr lang="en-US" dirty="0" smtClean="0"/>
              <a:t>in Pakistan.</a:t>
            </a:r>
          </a:p>
          <a:p>
            <a:r>
              <a:rPr lang="en-US" dirty="0"/>
              <a:t>There existed a shyness in adopting </a:t>
            </a:r>
            <a:r>
              <a:rPr lang="en-US" dirty="0" smtClean="0"/>
              <a:t>ARE technologies </a:t>
            </a:r>
            <a:r>
              <a:rPr lang="en-US" dirty="0"/>
              <a:t>applications amongst the people, </a:t>
            </a:r>
            <a:r>
              <a:rPr lang="en-US" dirty="0" smtClean="0"/>
              <a:t>as these </a:t>
            </a:r>
            <a:r>
              <a:rPr lang="en-US" dirty="0"/>
              <a:t>are new in the country. AEDB </a:t>
            </a:r>
            <a:r>
              <a:rPr lang="en-US" dirty="0" smtClean="0"/>
              <a:t>initiated mass </a:t>
            </a:r>
            <a:r>
              <a:rPr lang="en-US" dirty="0"/>
              <a:t>campaign to create awareness of </a:t>
            </a:r>
            <a:r>
              <a:rPr lang="en-US" dirty="0" smtClean="0"/>
              <a:t>these technologies </a:t>
            </a:r>
            <a:r>
              <a:rPr lang="en-US" dirty="0"/>
              <a:t>with support of media </a:t>
            </a:r>
            <a:r>
              <a:rPr lang="en-US" dirty="0" smtClean="0"/>
              <a:t>and stakeholders</a:t>
            </a:r>
            <a:r>
              <a:rPr lang="en-US" dirty="0"/>
              <a:t>. A number of international </a:t>
            </a:r>
            <a:r>
              <a:rPr lang="en-US" dirty="0" smtClean="0"/>
              <a:t>and national </a:t>
            </a:r>
            <a:r>
              <a:rPr lang="en-US" dirty="0"/>
              <a:t>level exhibitions were organized, </a:t>
            </a:r>
            <a:r>
              <a:rPr lang="en-US" dirty="0" smtClean="0"/>
              <a:t>road shows </a:t>
            </a:r>
            <a:r>
              <a:rPr lang="en-US" dirty="0"/>
              <a:t>arranged, talk shows / seminars </a:t>
            </a:r>
            <a:r>
              <a:rPr lang="en-US" dirty="0" smtClean="0"/>
              <a:t>/ conferences </a:t>
            </a:r>
            <a:r>
              <a:rPr lang="en-US" dirty="0"/>
              <a:t>were arranged to </a:t>
            </a:r>
            <a:r>
              <a:rPr lang="en-US" dirty="0" smtClean="0"/>
              <a:t>attract entrepreneurs </a:t>
            </a:r>
            <a:r>
              <a:rPr lang="en-US" dirty="0"/>
              <a:t>for investments and consumers </a:t>
            </a:r>
            <a:r>
              <a:rPr lang="en-US" dirty="0" smtClean="0"/>
              <a:t>to buy </a:t>
            </a:r>
            <a:r>
              <a:rPr lang="en-US" dirty="0"/>
              <a:t>the ARE equipment.</a:t>
            </a:r>
          </a:p>
        </p:txBody>
      </p:sp>
    </p:spTree>
    <p:extLst>
      <p:ext uri="{BB962C8B-B14F-4D97-AF65-F5344CB8AC3E}">
        <p14:creationId xmlns:p14="http://schemas.microsoft.com/office/powerpoint/2010/main" xmlns="" val="3226574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As a result of the government’s will to develop </a:t>
            </a:r>
            <a:r>
              <a:rPr lang="en-US" dirty="0" smtClean="0"/>
              <a:t>ARE sector </a:t>
            </a:r>
            <a:r>
              <a:rPr lang="en-US" dirty="0"/>
              <a:t>and the AEDB’s extensive and </a:t>
            </a:r>
            <a:r>
              <a:rPr lang="en-US" dirty="0" smtClean="0"/>
              <a:t>untiring efforts</a:t>
            </a:r>
            <a:r>
              <a:rPr lang="en-US" dirty="0"/>
              <a:t>, the country has made significant progress </a:t>
            </a:r>
            <a:r>
              <a:rPr lang="en-US" dirty="0" smtClean="0"/>
              <a:t>in the </a:t>
            </a:r>
            <a:r>
              <a:rPr lang="en-US" dirty="0"/>
              <a:t>development of a considerable base of </a:t>
            </a:r>
            <a:r>
              <a:rPr lang="en-US" dirty="0" smtClean="0"/>
              <a:t>ARE technologies </a:t>
            </a:r>
            <a:r>
              <a:rPr lang="en-US" dirty="0"/>
              <a:t>in the country, especially Wind, </a:t>
            </a:r>
            <a:r>
              <a:rPr lang="en-US" dirty="0" smtClean="0"/>
              <a:t>Solar, Biomass</a:t>
            </a:r>
            <a:r>
              <a:rPr lang="en-US" dirty="0"/>
              <a:t>, Waste to Energy, Small / Mini / </a:t>
            </a:r>
            <a:r>
              <a:rPr lang="en-US" dirty="0" err="1" smtClean="0"/>
              <a:t>Miro</a:t>
            </a:r>
            <a:r>
              <a:rPr lang="en-US" dirty="0" smtClean="0"/>
              <a:t> Hydro</a:t>
            </a:r>
            <a:r>
              <a:rPr lang="en-US" dirty="0"/>
              <a:t>, Biodiesel.</a:t>
            </a:r>
          </a:p>
        </p:txBody>
      </p:sp>
    </p:spTree>
    <p:extLst>
      <p:ext uri="{BB962C8B-B14F-4D97-AF65-F5344CB8AC3E}">
        <p14:creationId xmlns:p14="http://schemas.microsoft.com/office/powerpoint/2010/main" xmlns="" val="40140910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Policy </a:t>
            </a:r>
            <a:r>
              <a:rPr lang="en-US" dirty="0" smtClean="0"/>
              <a:t>overview </a:t>
            </a:r>
            <a:br>
              <a:rPr lang="en-US" dirty="0" smtClean="0"/>
            </a:br>
            <a:r>
              <a:rPr lang="en-US" b="1" dirty="0" smtClean="0"/>
              <a:t>Energy </a:t>
            </a:r>
            <a:r>
              <a:rPr lang="en-US" b="1" dirty="0"/>
              <a:t>policy: </a:t>
            </a:r>
            <a:r>
              <a:rPr lang="en-US" b="1" dirty="0" smtClean="0"/>
              <a:t>2008–10</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2005: Prime </a:t>
            </a:r>
            <a:r>
              <a:rPr lang="en-US" dirty="0"/>
              <a:t>Minister </a:t>
            </a:r>
            <a:r>
              <a:rPr lang="en-US" dirty="0" err="1"/>
              <a:t>Shaukat</a:t>
            </a:r>
            <a:r>
              <a:rPr lang="en-US" dirty="0"/>
              <a:t> Aziz announced the long-term energy security program which was aimed to the development of the power infrastructure from all energy </a:t>
            </a:r>
            <a:r>
              <a:rPr lang="en-US" dirty="0" smtClean="0"/>
              <a:t>sources.</a:t>
            </a:r>
          </a:p>
          <a:p>
            <a:r>
              <a:rPr lang="en-US" dirty="0" smtClean="0"/>
              <a:t>This </a:t>
            </a:r>
            <a:r>
              <a:rPr lang="en-US" dirty="0"/>
              <a:t>policy relied on privatizing the energy sector by international mega energy </a:t>
            </a:r>
            <a:r>
              <a:rPr lang="en-US" dirty="0" smtClean="0"/>
              <a:t>corporations.</a:t>
            </a:r>
          </a:p>
          <a:p>
            <a:r>
              <a:rPr lang="en-US" dirty="0" smtClean="0"/>
              <a:t>Controversially</a:t>
            </a:r>
            <a:r>
              <a:rPr lang="en-US" dirty="0"/>
              <a:t>, this program was aimed to raise dependence on imported oil from the Arab countries for power generation to be increased by 50.1% by </a:t>
            </a:r>
            <a:r>
              <a:rPr lang="en-US" dirty="0" smtClean="0"/>
              <a:t>2013.</a:t>
            </a:r>
          </a:p>
          <a:p>
            <a:r>
              <a:rPr lang="en-US" dirty="0" smtClean="0"/>
              <a:t>2006: Prime </a:t>
            </a:r>
            <a:r>
              <a:rPr lang="en-US" dirty="0"/>
              <a:t>Minister Aziz held conversation with the officials of the Saudi Ministry of Petroleum and invited Ali Al-</a:t>
            </a:r>
            <a:r>
              <a:rPr lang="en-US" dirty="0" err="1"/>
              <a:t>Naimi</a:t>
            </a:r>
            <a:r>
              <a:rPr lang="en-US" dirty="0"/>
              <a:t> to invest in country's energy </a:t>
            </a:r>
            <a:r>
              <a:rPr lang="en-US" dirty="0" smtClean="0"/>
              <a:t>sector.</a:t>
            </a:r>
          </a:p>
          <a:p>
            <a:r>
              <a:rPr lang="en-US" dirty="0" smtClean="0"/>
              <a:t>2007: Prime </a:t>
            </a:r>
            <a:r>
              <a:rPr lang="en-US" dirty="0"/>
              <a:t>Minister Aziz allocated ₨. 12.5 billion for power production-related projects which remained </a:t>
            </a:r>
            <a:r>
              <a:rPr lang="en-US" dirty="0" err="1"/>
              <a:t>unutilised</a:t>
            </a:r>
            <a:r>
              <a:rPr lang="en-US" dirty="0"/>
              <a:t>. In his last policy statement, Prime Minister Aziz further called for banning the Neon lights, Neon signs, and to close the market places by 9PM; such policy enforcement was harshly resisted by the left-wing parties, such as Pakistan Peoples Party, Communist Party and the </a:t>
            </a:r>
            <a:r>
              <a:rPr lang="en-US" dirty="0" err="1"/>
              <a:t>labour</a:t>
            </a:r>
            <a:r>
              <a:rPr lang="en-US" dirty="0"/>
              <a:t> unions</a:t>
            </a:r>
          </a:p>
        </p:txBody>
      </p:sp>
    </p:spTree>
    <p:extLst>
      <p:ext uri="{BB962C8B-B14F-4D97-AF65-F5344CB8AC3E}">
        <p14:creationId xmlns:p14="http://schemas.microsoft.com/office/powerpoint/2010/main" xmlns="" val="1583987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Energy Policy: </a:t>
            </a:r>
            <a:r>
              <a:rPr lang="en-US" b="1" dirty="0" smtClean="0"/>
              <a:t>2010–13</a:t>
            </a:r>
            <a:endParaRPr lang="en-US" dirty="0"/>
          </a:p>
        </p:txBody>
      </p:sp>
      <p:sp>
        <p:nvSpPr>
          <p:cNvPr id="3" name="Content Placeholder 2"/>
          <p:cNvSpPr>
            <a:spLocks noGrp="1"/>
          </p:cNvSpPr>
          <p:nvPr>
            <p:ph idx="1"/>
          </p:nvPr>
        </p:nvSpPr>
        <p:spPr>
          <a:xfrm>
            <a:off x="628650" y="1403797"/>
            <a:ext cx="7886700" cy="4773166"/>
          </a:xfrm>
        </p:spPr>
        <p:txBody>
          <a:bodyPr>
            <a:noAutofit/>
          </a:bodyPr>
          <a:lstStyle/>
          <a:p>
            <a:r>
              <a:rPr lang="en-US" sz="2200" dirty="0"/>
              <a:t>After the general elections held in 2008, the mismanagement and weak policies led to an intense repetitive cycle of </a:t>
            </a:r>
            <a:r>
              <a:rPr lang="en-US" sz="2200" dirty="0" err="1"/>
              <a:t>loadshedding</a:t>
            </a:r>
            <a:r>
              <a:rPr lang="en-US" sz="2200" dirty="0"/>
              <a:t> in the country. </a:t>
            </a:r>
            <a:endParaRPr lang="en-US" sz="2200" dirty="0" smtClean="0"/>
          </a:p>
          <a:p>
            <a:r>
              <a:rPr lang="en-US" sz="2200" dirty="0" smtClean="0"/>
              <a:t>Responding </a:t>
            </a:r>
            <a:r>
              <a:rPr lang="en-US" sz="2200" dirty="0"/>
              <a:t>to a massive demonstration against the </a:t>
            </a:r>
            <a:r>
              <a:rPr lang="en-US" sz="2200" dirty="0" err="1"/>
              <a:t>loadshedding</a:t>
            </a:r>
            <a:r>
              <a:rPr lang="en-US" sz="2200" dirty="0"/>
              <a:t> and the growing power shortages in the country, Prime Minister, </a:t>
            </a:r>
            <a:r>
              <a:rPr lang="en-US" sz="2200" dirty="0" err="1"/>
              <a:t>Yousaf</a:t>
            </a:r>
            <a:r>
              <a:rPr lang="en-US" sz="2200" dirty="0"/>
              <a:t> </a:t>
            </a:r>
            <a:r>
              <a:rPr lang="en-US" sz="2200" dirty="0" err="1"/>
              <a:t>Gilani</a:t>
            </a:r>
            <a:r>
              <a:rPr lang="en-US" sz="2200" dirty="0"/>
              <a:t> announced the "energy policy" on 22 April 2010</a:t>
            </a:r>
            <a:r>
              <a:rPr lang="en-US" sz="2200" dirty="0" smtClean="0"/>
              <a:t>.</a:t>
            </a:r>
            <a:endParaRPr lang="en-US" sz="2200" dirty="0"/>
          </a:p>
          <a:p>
            <a:r>
              <a:rPr lang="en-US" sz="2200" dirty="0" smtClean="0"/>
              <a:t>The </a:t>
            </a:r>
            <a:r>
              <a:rPr lang="en-US" sz="2200" dirty="0"/>
              <a:t>policy was announced after the Prime Minister, </a:t>
            </a:r>
            <a:r>
              <a:rPr lang="en-US" sz="2200" dirty="0" err="1"/>
              <a:t>Gilani</a:t>
            </a:r>
            <a:r>
              <a:rPr lang="en-US" sz="2200" dirty="0"/>
              <a:t> had held a three-day national energy conference in Islamabad with energy experts that discussed the causes of the power crisis in Pakistan and possible steps to relieve </a:t>
            </a:r>
            <a:r>
              <a:rPr lang="en-US" sz="2200" dirty="0" smtClean="0"/>
              <a:t>it.</a:t>
            </a:r>
          </a:p>
          <a:p>
            <a:r>
              <a:rPr lang="en-US" sz="2200" dirty="0" smtClean="0"/>
              <a:t>On </a:t>
            </a:r>
            <a:r>
              <a:rPr lang="en-US" sz="2200" dirty="0"/>
              <a:t>an immediate effects, the gaseous Neon lights and the signs were banned and the official weekend was extended from one to two days in an attempt to conserve </a:t>
            </a:r>
            <a:r>
              <a:rPr lang="en-US" sz="2200" dirty="0" smtClean="0"/>
              <a:t>electricity.</a:t>
            </a:r>
          </a:p>
        </p:txBody>
      </p:sp>
    </p:spTree>
    <p:extLst>
      <p:ext uri="{BB962C8B-B14F-4D97-AF65-F5344CB8AC3E}">
        <p14:creationId xmlns:p14="http://schemas.microsoft.com/office/powerpoint/2010/main" xmlns="" val="564944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Energy Policy: 2010–13</a:t>
            </a:r>
            <a:endParaRPr lang="en-US" dirty="0"/>
          </a:p>
        </p:txBody>
      </p:sp>
      <p:sp>
        <p:nvSpPr>
          <p:cNvPr id="3" name="Content Placeholder 2"/>
          <p:cNvSpPr>
            <a:spLocks noGrp="1"/>
          </p:cNvSpPr>
          <p:nvPr>
            <p:ph idx="1"/>
          </p:nvPr>
        </p:nvSpPr>
        <p:spPr/>
        <p:txBody>
          <a:bodyPr>
            <a:normAutofit fontScale="92500"/>
          </a:bodyPr>
          <a:lstStyle/>
          <a:p>
            <a:r>
              <a:rPr lang="en-US" dirty="0"/>
              <a:t>Under this policy, several attempts were made by </a:t>
            </a:r>
            <a:r>
              <a:rPr lang="en-US" dirty="0" err="1"/>
              <a:t>Gilani</a:t>
            </a:r>
            <a:r>
              <a:rPr lang="en-US" dirty="0"/>
              <a:t> government to privatized the energy sector.</a:t>
            </a:r>
          </a:p>
          <a:p>
            <a:r>
              <a:rPr lang="en-US" dirty="0"/>
              <a:t>Devised by the Finance Minister Abdul </a:t>
            </a:r>
            <a:r>
              <a:rPr lang="en-US" dirty="0" err="1"/>
              <a:t>Hafeez</a:t>
            </a:r>
            <a:r>
              <a:rPr lang="en-US" dirty="0"/>
              <a:t> Shaikh, the </a:t>
            </a:r>
            <a:r>
              <a:rPr lang="en-US" dirty="0" err="1"/>
              <a:t>programme</a:t>
            </a:r>
            <a:r>
              <a:rPr lang="en-US" dirty="0"/>
              <a:t> failed to resolve electricity shortage, which private energy companies failed to maintain and upgrade despite being part of their contract.</a:t>
            </a:r>
          </a:p>
          <a:p>
            <a:r>
              <a:rPr lang="en-US" dirty="0"/>
              <a:t>After much criticism and public demonstration in 2012, the PPP government decided to nationalized the energy sector and issued clear directives to regulate the energy corporations to produce the power generations</a:t>
            </a:r>
          </a:p>
          <a:p>
            <a:endParaRPr lang="en-US" dirty="0"/>
          </a:p>
        </p:txBody>
      </p:sp>
    </p:spTree>
    <p:extLst>
      <p:ext uri="{BB962C8B-B14F-4D97-AF65-F5344CB8AC3E}">
        <p14:creationId xmlns:p14="http://schemas.microsoft.com/office/powerpoint/2010/main" xmlns="" val="611855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Energy Policy: </a:t>
            </a:r>
            <a:r>
              <a:rPr lang="en-US" b="1" dirty="0" smtClean="0"/>
              <a:t>2013–Present</a:t>
            </a:r>
            <a:endParaRPr lang="en-US" dirty="0"/>
          </a:p>
        </p:txBody>
      </p:sp>
      <p:sp>
        <p:nvSpPr>
          <p:cNvPr id="3" name="Content Placeholder 2"/>
          <p:cNvSpPr>
            <a:spLocks noGrp="1"/>
          </p:cNvSpPr>
          <p:nvPr>
            <p:ph idx="1"/>
          </p:nvPr>
        </p:nvSpPr>
        <p:spPr/>
        <p:txBody>
          <a:bodyPr>
            <a:normAutofit/>
          </a:bodyPr>
          <a:lstStyle/>
          <a:p>
            <a:r>
              <a:rPr lang="en-US" dirty="0" err="1"/>
              <a:t>Musadik</a:t>
            </a:r>
            <a:r>
              <a:rPr lang="en-US" dirty="0"/>
              <a:t> Malik has been entrusted to develop Energy Policy for Pakistan. He was appointed Federal Minister, Water and Power of the Pakistan Government in 2013</a:t>
            </a:r>
            <a:r>
              <a:rPr lang="en-US" dirty="0" smtClean="0"/>
              <a:t>.</a:t>
            </a:r>
          </a:p>
          <a:p>
            <a:r>
              <a:rPr lang="en-US" dirty="0"/>
              <a:t>2014: The National Energy Policy 2013-18 aims at achieving the goals of social development and prosperity for the country, highlighted earlier as ‘</a:t>
            </a:r>
            <a:r>
              <a:rPr lang="en-US" dirty="0" err="1"/>
              <a:t>Roshan</a:t>
            </a:r>
            <a:r>
              <a:rPr lang="en-US" dirty="0"/>
              <a:t> Pakistan’ in Pakistan Muslim </a:t>
            </a:r>
            <a:r>
              <a:rPr lang="en-US" dirty="0" err="1"/>
              <a:t>Leage</a:t>
            </a:r>
            <a:r>
              <a:rPr lang="en-US" dirty="0"/>
              <a:t>-Nawaz’s (PML-N) </a:t>
            </a:r>
            <a:r>
              <a:rPr lang="en-US" dirty="0" smtClean="0"/>
              <a:t>manifesto.</a:t>
            </a:r>
            <a:endParaRPr lang="en-US" dirty="0"/>
          </a:p>
        </p:txBody>
      </p:sp>
    </p:spTree>
    <p:extLst>
      <p:ext uri="{BB962C8B-B14F-4D97-AF65-F5344CB8AC3E}">
        <p14:creationId xmlns:p14="http://schemas.microsoft.com/office/powerpoint/2010/main" xmlns="" val="2843138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National Energy Policy 2013-18</a:t>
            </a:r>
            <a:br>
              <a:rPr lang="en-US" b="1" dirty="0"/>
            </a:br>
            <a:r>
              <a:rPr lang="en-US" dirty="0"/>
              <a:t>Salient </a:t>
            </a:r>
            <a:r>
              <a:rPr lang="en-US" dirty="0" smtClean="0"/>
              <a:t>Features</a:t>
            </a:r>
            <a:endParaRPr lang="en-US" dirty="0"/>
          </a:p>
        </p:txBody>
      </p:sp>
      <p:sp>
        <p:nvSpPr>
          <p:cNvPr id="3" name="Content Placeholder 2"/>
          <p:cNvSpPr>
            <a:spLocks noGrp="1"/>
          </p:cNvSpPr>
          <p:nvPr>
            <p:ph idx="1"/>
          </p:nvPr>
        </p:nvSpPr>
        <p:spPr/>
        <p:txBody>
          <a:bodyPr>
            <a:normAutofit fontScale="85000" lnSpcReduction="20000"/>
          </a:bodyPr>
          <a:lstStyle/>
          <a:p>
            <a:pPr fontAlgn="base"/>
            <a:r>
              <a:rPr lang="en-US" dirty="0"/>
              <a:t>Power sector subsidy would be phased out till it is put to an end. (Unstoppable flood of inflationary pressure would create havoc in the lives of the common people in the country)</a:t>
            </a:r>
          </a:p>
          <a:p>
            <a:pPr fontAlgn="base"/>
            <a:r>
              <a:rPr lang="en-US" dirty="0" smtClean="0"/>
              <a:t>End </a:t>
            </a:r>
            <a:r>
              <a:rPr lang="en-US" dirty="0"/>
              <a:t>to load shedding would be made possible till 2017 and surplus electricity in 2018. (Without proper utilization of all available natural resources, mix of alternative energy resources and above all creation of strategic balance in the power generation chain, it would not be possible).</a:t>
            </a:r>
          </a:p>
          <a:p>
            <a:pPr fontAlgn="base"/>
            <a:r>
              <a:rPr lang="en-US" dirty="0" smtClean="0"/>
              <a:t>Privatization </a:t>
            </a:r>
            <a:r>
              <a:rPr lang="en-US" dirty="0"/>
              <a:t>of government owned power plants and little power distributing companies (Discos), bringing the double digit cost of power generation to a single digit. (Levels of productivity and efficiency of the private sector of the country is not so encouraging to meet the demands).</a:t>
            </a:r>
          </a:p>
          <a:p>
            <a:pPr marL="0" indent="0">
              <a:buNone/>
            </a:pPr>
            <a:endParaRPr lang="en-US" dirty="0"/>
          </a:p>
        </p:txBody>
      </p:sp>
    </p:spTree>
    <p:extLst>
      <p:ext uri="{BB962C8B-B14F-4D97-AF65-F5344CB8AC3E}">
        <p14:creationId xmlns:p14="http://schemas.microsoft.com/office/powerpoint/2010/main" xmlns="" val="3302407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Salient Features</a:t>
            </a:r>
          </a:p>
        </p:txBody>
      </p:sp>
      <p:sp>
        <p:nvSpPr>
          <p:cNvPr id="3" name="Content Placeholder 2"/>
          <p:cNvSpPr>
            <a:spLocks noGrp="1"/>
          </p:cNvSpPr>
          <p:nvPr>
            <p:ph idx="1"/>
          </p:nvPr>
        </p:nvSpPr>
        <p:spPr/>
        <p:txBody>
          <a:bodyPr>
            <a:normAutofit fontScale="92500"/>
          </a:bodyPr>
          <a:lstStyle/>
          <a:p>
            <a:pPr fontAlgn="base"/>
            <a:r>
              <a:rPr lang="en-US" dirty="0"/>
              <a:t>Restructuring of water and power ministry, National Electric Power Regulatory Authority (</a:t>
            </a:r>
            <a:r>
              <a:rPr lang="en-US" dirty="0" err="1"/>
              <a:t>Nepra</a:t>
            </a:r>
            <a:r>
              <a:rPr lang="en-US" dirty="0"/>
              <a:t>) (It may pay dividends, provided all the key appointment will be made on merit and without any political compromise).</a:t>
            </a:r>
          </a:p>
          <a:p>
            <a:pPr fontAlgn="base"/>
            <a:r>
              <a:rPr lang="en-US" dirty="0" smtClean="0"/>
              <a:t>Oil </a:t>
            </a:r>
            <a:r>
              <a:rPr lang="en-US" dirty="0"/>
              <a:t>and Gas Regulatory Authority (</a:t>
            </a:r>
            <a:r>
              <a:rPr lang="en-US" dirty="0" err="1"/>
              <a:t>Ogra</a:t>
            </a:r>
            <a:r>
              <a:rPr lang="en-US" dirty="0"/>
              <a:t>) adjustment of outstanding dues owned by the government and privately owned bodies through federal adjusters (Financial discipline would hold the key of success).</a:t>
            </a:r>
          </a:p>
          <a:p>
            <a:pPr fontAlgn="base"/>
            <a:r>
              <a:rPr lang="en-US" dirty="0" smtClean="0"/>
              <a:t>Formation </a:t>
            </a:r>
            <a:r>
              <a:rPr lang="en-US" dirty="0"/>
              <a:t>of regional transmission and power trading system would be made. (Role of provincial governments would be crucial in the days to come).</a:t>
            </a:r>
          </a:p>
          <a:p>
            <a:endParaRPr lang="en-US" dirty="0"/>
          </a:p>
        </p:txBody>
      </p:sp>
    </p:spTree>
    <p:extLst>
      <p:ext uri="{BB962C8B-B14F-4D97-AF65-F5344CB8AC3E}">
        <p14:creationId xmlns:p14="http://schemas.microsoft.com/office/powerpoint/2010/main" xmlns="" val="47358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386366"/>
            <a:ext cx="7886700" cy="5790597"/>
          </a:xfrm>
        </p:spPr>
        <p:txBody>
          <a:bodyPr>
            <a:normAutofit/>
          </a:bodyPr>
          <a:lstStyle/>
          <a:p>
            <a:r>
              <a:rPr lang="en-US" dirty="0" smtClean="0"/>
              <a:t>It </a:t>
            </a:r>
            <a:r>
              <a:rPr lang="en-US" dirty="0"/>
              <a:t>focuses the government’s efforts on reducing the weighted average cost of producing electricity by shifting to cheaper fuels and cracking down more forcefully on </a:t>
            </a:r>
            <a:r>
              <a:rPr lang="en-US" dirty="0" smtClean="0"/>
              <a:t>theft.</a:t>
            </a:r>
          </a:p>
          <a:p>
            <a:r>
              <a:rPr lang="en-US" dirty="0" smtClean="0"/>
              <a:t>It </a:t>
            </a:r>
            <a:r>
              <a:rPr lang="en-US" dirty="0"/>
              <a:t>proposes charging higher rates from industrial and upper-middle class household consumers, who have heavy electricity use and for whom the higher tariff, coupled with a guarantee of uninterrupted supply, would still be cheaper than running back-up generators. </a:t>
            </a:r>
            <a:endParaRPr lang="en-US" dirty="0" smtClean="0"/>
          </a:p>
          <a:p>
            <a:r>
              <a:rPr lang="en-US" dirty="0" smtClean="0"/>
              <a:t>It </a:t>
            </a:r>
            <a:r>
              <a:rPr lang="en-US" dirty="0"/>
              <a:t>proposes </a:t>
            </a:r>
            <a:r>
              <a:rPr lang="en-US" dirty="0" err="1"/>
              <a:t>privatisation</a:t>
            </a:r>
            <a:r>
              <a:rPr lang="en-US" dirty="0"/>
              <a:t> of state-owned energy companies to reduce the influence of corrupt </a:t>
            </a:r>
            <a:r>
              <a:rPr lang="en-US" dirty="0" err="1"/>
              <a:t>labour</a:t>
            </a:r>
            <a:r>
              <a:rPr lang="en-US" dirty="0"/>
              <a:t> unions.</a:t>
            </a:r>
          </a:p>
        </p:txBody>
      </p:sp>
    </p:spTree>
    <p:extLst>
      <p:ext uri="{BB962C8B-B14F-4D97-AF65-F5344CB8AC3E}">
        <p14:creationId xmlns:p14="http://schemas.microsoft.com/office/powerpoint/2010/main" xmlns="" val="2152804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55336"/>
          </a:xfrm>
        </p:spPr>
        <p:txBody>
          <a:bodyPr/>
          <a:lstStyle/>
          <a:p>
            <a:r>
              <a:rPr lang="en-US" b="1" dirty="0"/>
              <a:t>Philosophical inputs</a:t>
            </a:r>
            <a:endParaRPr lang="en-US" dirty="0"/>
          </a:p>
        </p:txBody>
      </p:sp>
      <p:sp>
        <p:nvSpPr>
          <p:cNvPr id="3" name="Content Placeholder 2"/>
          <p:cNvSpPr>
            <a:spLocks noGrp="1"/>
          </p:cNvSpPr>
          <p:nvPr>
            <p:ph idx="1"/>
          </p:nvPr>
        </p:nvSpPr>
        <p:spPr>
          <a:xfrm>
            <a:off x="628650" y="1326524"/>
            <a:ext cx="7886700" cy="4850439"/>
          </a:xfrm>
        </p:spPr>
        <p:txBody>
          <a:bodyPr>
            <a:noAutofit/>
          </a:bodyPr>
          <a:lstStyle/>
          <a:p>
            <a:r>
              <a:rPr lang="en-US" sz="2000" dirty="0"/>
              <a:t>Philosophical inputs are always good for reading but hard to implement especially where there is a chain of corruption.</a:t>
            </a:r>
            <a:r>
              <a:rPr lang="en-US" sz="2000" b="1" dirty="0"/>
              <a:t> </a:t>
            </a:r>
            <a:endParaRPr lang="en-US" sz="2000" b="1" dirty="0" smtClean="0"/>
          </a:p>
          <a:p>
            <a:r>
              <a:rPr lang="en-US" sz="2000" dirty="0" smtClean="0"/>
              <a:t>It </a:t>
            </a:r>
            <a:r>
              <a:rPr lang="en-US" sz="2000" dirty="0"/>
              <a:t>has some philosophical inputs too. It speaks about the importance of honesty, transparency, financial discipline and accountability which are parts of parcels of a bygone story in our parts of the world. </a:t>
            </a:r>
            <a:endParaRPr lang="en-US" sz="2000" dirty="0" smtClean="0"/>
          </a:p>
          <a:p>
            <a:r>
              <a:rPr lang="en-US" sz="2000" dirty="0" smtClean="0"/>
              <a:t>It </a:t>
            </a:r>
            <a:r>
              <a:rPr lang="en-US" sz="2000" dirty="0"/>
              <a:t>has long term goals aiming to build a power generation capacity that can meet country’s energy requirements in a sustainable </a:t>
            </a:r>
            <a:r>
              <a:rPr lang="en-US" sz="2000" dirty="0" smtClean="0"/>
              <a:t>manner.</a:t>
            </a:r>
          </a:p>
          <a:p>
            <a:r>
              <a:rPr lang="en-US" sz="2000" dirty="0" smtClean="0"/>
              <a:t>It </a:t>
            </a:r>
            <a:r>
              <a:rPr lang="en-US" sz="2000" dirty="0"/>
              <a:t>also aims to create a new culture of achievement, rights and responsibility and to form new culture of energy conservation and responsibility, ensure the generation of inexpensive and affordable electricity for domestic, commercial and industrial use, minimize pilferage and adulteration in fuel supply and promote world-class efficiency in power generation. </a:t>
            </a:r>
            <a:endParaRPr lang="en-US" sz="2000" dirty="0" smtClean="0"/>
          </a:p>
          <a:p>
            <a:r>
              <a:rPr lang="en-US" sz="2000" dirty="0" smtClean="0"/>
              <a:t>Moreover</a:t>
            </a:r>
            <a:r>
              <a:rPr lang="en-US" sz="2000" dirty="0"/>
              <a:t>, it envisages creating a cutting edge transmission network, minimizing financial losses across the system and aligning the ministries involved in the energy sector and improves governance.</a:t>
            </a:r>
          </a:p>
        </p:txBody>
      </p:sp>
    </p:spTree>
    <p:extLst>
      <p:ext uri="{BB962C8B-B14F-4D97-AF65-F5344CB8AC3E}">
        <p14:creationId xmlns:p14="http://schemas.microsoft.com/office/powerpoint/2010/main" xmlns="" val="2392863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Result-Oriented Policy</a:t>
            </a:r>
            <a:endParaRPr lang="en-US" dirty="0"/>
          </a:p>
        </p:txBody>
      </p:sp>
      <p:sp>
        <p:nvSpPr>
          <p:cNvPr id="3" name="Content Placeholder 2"/>
          <p:cNvSpPr>
            <a:spLocks noGrp="1"/>
          </p:cNvSpPr>
          <p:nvPr>
            <p:ph idx="1"/>
          </p:nvPr>
        </p:nvSpPr>
        <p:spPr/>
        <p:txBody>
          <a:bodyPr/>
          <a:lstStyle/>
          <a:p>
            <a:r>
              <a:rPr lang="en-US" dirty="0"/>
              <a:t>It is envisioned to build</a:t>
            </a:r>
            <a:r>
              <a:rPr lang="en-US" b="1" dirty="0"/>
              <a:t> </a:t>
            </a:r>
            <a:r>
              <a:rPr lang="en-US" dirty="0"/>
              <a:t>energy cities and corridors and sponsor public-private partnership for coal and run of river projects. </a:t>
            </a:r>
            <a:endParaRPr lang="en-US" dirty="0" smtClean="0"/>
          </a:p>
          <a:p>
            <a:r>
              <a:rPr lang="en-US" dirty="0" smtClean="0"/>
              <a:t>The </a:t>
            </a:r>
            <a:r>
              <a:rPr lang="en-US" dirty="0"/>
              <a:t>government will also redesign and strengthen the national grid transmission network and build a regional transmission and power trading system. </a:t>
            </a:r>
            <a:endParaRPr lang="en-US" dirty="0" smtClean="0"/>
          </a:p>
          <a:p>
            <a:r>
              <a:rPr lang="en-US" dirty="0" smtClean="0"/>
              <a:t>The </a:t>
            </a:r>
            <a:r>
              <a:rPr lang="en-US" dirty="0"/>
              <a:t>government would like to limit its role to policy making and unless necessary, service delivery will be promoted through a fiercely competitive and transparent private sector.</a:t>
            </a:r>
          </a:p>
        </p:txBody>
      </p:sp>
    </p:spTree>
    <p:extLst>
      <p:ext uri="{BB962C8B-B14F-4D97-AF65-F5344CB8AC3E}">
        <p14:creationId xmlns:p14="http://schemas.microsoft.com/office/powerpoint/2010/main" xmlns="" val="3066123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2458690580"/>
              </p:ext>
            </p:extLst>
          </p:nvPr>
        </p:nvGraphicFramePr>
        <p:xfrm>
          <a:off x="994636" y="756679"/>
          <a:ext cx="7363753" cy="5096020"/>
        </p:xfrm>
        <a:graphic>
          <a:graphicData uri="http://schemas.openxmlformats.org/drawingml/2006/table">
            <a:tbl>
              <a:tblPr/>
              <a:tblGrid>
                <a:gridCol w="2712354"/>
                <a:gridCol w="4651399"/>
              </a:tblGrid>
              <a:tr h="676441">
                <a:tc>
                  <a:txBody>
                    <a:bodyPr/>
                    <a:lstStyle/>
                    <a:p>
                      <a:pPr algn="ctr" fontAlgn="base"/>
                      <a:r>
                        <a:rPr lang="en-US" sz="1800" b="1" dirty="0">
                          <a:effectLst/>
                          <a:latin typeface="inherit"/>
                        </a:rPr>
                        <a:t>Elements of Supply &amp; Demand</a:t>
                      </a:r>
                      <a:endParaRPr lang="en-US" sz="1800" dirty="0">
                        <a:effectLst/>
                        <a:latin typeface="inherit"/>
                      </a:endParaRPr>
                    </a:p>
                  </a:txBody>
                  <a:tcPr marL="0" marR="0" marT="123114" marB="123114">
                    <a:lnL>
                      <a:noFill/>
                    </a:lnL>
                    <a:lnR>
                      <a:noFill/>
                    </a:lnR>
                    <a:lnT>
                      <a:noFill/>
                    </a:lnT>
                    <a:lnB w="9525" cap="flat" cmpd="sng" algn="ctr">
                      <a:solidFill>
                        <a:srgbClr val="D3D3D3"/>
                      </a:solidFill>
                      <a:prstDash val="solid"/>
                      <a:round/>
                      <a:headEnd type="none" w="med" len="med"/>
                      <a:tailEnd type="none" w="med" len="med"/>
                    </a:lnB>
                    <a:solidFill>
                      <a:srgbClr val="F0F0F0"/>
                    </a:solidFill>
                  </a:tcPr>
                </a:tc>
                <a:tc>
                  <a:txBody>
                    <a:bodyPr/>
                    <a:lstStyle/>
                    <a:p>
                      <a:pPr algn="ctr" fontAlgn="base"/>
                      <a:r>
                        <a:rPr lang="en-US" sz="1800" b="1">
                          <a:effectLst/>
                          <a:latin typeface="inherit"/>
                        </a:rPr>
                        <a:t>Details</a:t>
                      </a:r>
                      <a:endParaRPr lang="en-US" sz="1800">
                        <a:effectLst/>
                        <a:latin typeface="inherit"/>
                      </a:endParaRPr>
                    </a:p>
                  </a:txBody>
                  <a:tcPr marL="0" marR="0" marT="123114" marB="123114">
                    <a:lnL>
                      <a:noFill/>
                    </a:lnL>
                    <a:lnR>
                      <a:noFill/>
                    </a:lnR>
                    <a:lnT>
                      <a:noFill/>
                    </a:lnT>
                    <a:lnB w="9525" cap="flat" cmpd="sng" algn="ctr">
                      <a:solidFill>
                        <a:srgbClr val="D3D3D3"/>
                      </a:solidFill>
                      <a:prstDash val="solid"/>
                      <a:round/>
                      <a:headEnd type="none" w="med" len="med"/>
                      <a:tailEnd type="none" w="med" len="med"/>
                    </a:lnB>
                    <a:solidFill>
                      <a:srgbClr val="F0F0F0"/>
                    </a:solidFill>
                  </a:tcPr>
                </a:tc>
              </a:tr>
              <a:tr h="819268">
                <a:tc>
                  <a:txBody>
                    <a:bodyPr/>
                    <a:lstStyle/>
                    <a:p>
                      <a:pPr algn="ctr" fontAlgn="base"/>
                      <a:r>
                        <a:rPr lang="en-US" sz="1800" b="1">
                          <a:effectLst/>
                          <a:latin typeface="inherit"/>
                        </a:rPr>
                        <a:t>Efficiency</a:t>
                      </a:r>
                      <a:endParaRPr lang="en-US" sz="1800">
                        <a:effectLst/>
                        <a:latin typeface="inherit"/>
                      </a:endParaRPr>
                    </a:p>
                  </a:txBody>
                  <a:tcPr marL="0" marR="0" marT="123114" marB="123114">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E5E5E5"/>
                    </a:solidFill>
                  </a:tcPr>
                </a:tc>
                <a:tc>
                  <a:txBody>
                    <a:bodyPr/>
                    <a:lstStyle/>
                    <a:p>
                      <a:pPr algn="l" fontAlgn="base"/>
                      <a:r>
                        <a:rPr lang="en-US" sz="1800" dirty="0">
                          <a:effectLst/>
                          <a:latin typeface="inherit"/>
                        </a:rPr>
                        <a:t>It would be based on merit order, transparency/automation, and accountability.</a:t>
                      </a:r>
                    </a:p>
                  </a:txBody>
                  <a:tcPr marL="0" marR="0" marT="123114" marB="123114">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E5E5E5"/>
                    </a:solidFill>
                  </a:tcPr>
                </a:tc>
              </a:tr>
              <a:tr h="962094">
                <a:tc>
                  <a:txBody>
                    <a:bodyPr/>
                    <a:lstStyle/>
                    <a:p>
                      <a:pPr algn="ctr" fontAlgn="base"/>
                      <a:r>
                        <a:rPr lang="en-US" sz="1800" b="1">
                          <a:effectLst/>
                          <a:latin typeface="inherit"/>
                        </a:rPr>
                        <a:t>Competition</a:t>
                      </a:r>
                      <a:endParaRPr lang="en-US" sz="1800">
                        <a:effectLst/>
                        <a:latin typeface="inherit"/>
                      </a:endParaRPr>
                    </a:p>
                  </a:txBody>
                  <a:tcPr marL="0" marR="0" marT="123114" marB="123114">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F0F0F0"/>
                    </a:solidFill>
                  </a:tcPr>
                </a:tc>
                <a:tc>
                  <a:txBody>
                    <a:bodyPr/>
                    <a:lstStyle/>
                    <a:p>
                      <a:pPr algn="l" fontAlgn="base"/>
                      <a:r>
                        <a:rPr lang="en-US" sz="1800" dirty="0">
                          <a:effectLst/>
                          <a:latin typeface="inherit"/>
                        </a:rPr>
                        <a:t>It would be institutionalized through the help of upfront tariff and competitive bidding, and key client management</a:t>
                      </a:r>
                    </a:p>
                  </a:txBody>
                  <a:tcPr marL="0" marR="0" marT="123114" marB="123114">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F0F0F0"/>
                    </a:solidFill>
                  </a:tcPr>
                </a:tc>
              </a:tr>
              <a:tr h="819268">
                <a:tc>
                  <a:txBody>
                    <a:bodyPr/>
                    <a:lstStyle/>
                    <a:p>
                      <a:pPr algn="ctr" fontAlgn="base"/>
                      <a:r>
                        <a:rPr lang="en-US" sz="1800" b="1">
                          <a:effectLst/>
                          <a:latin typeface="inherit"/>
                        </a:rPr>
                        <a:t>Infrastructure</a:t>
                      </a:r>
                      <a:endParaRPr lang="en-US" sz="1800">
                        <a:effectLst/>
                        <a:latin typeface="inherit"/>
                      </a:endParaRPr>
                    </a:p>
                  </a:txBody>
                  <a:tcPr marL="0" marR="0" marT="123114" marB="123114">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E5E5E5"/>
                    </a:solidFill>
                  </a:tcPr>
                </a:tc>
                <a:tc>
                  <a:txBody>
                    <a:bodyPr/>
                    <a:lstStyle/>
                    <a:p>
                      <a:pPr algn="l" fontAlgn="base"/>
                      <a:r>
                        <a:rPr lang="en-US" sz="1800" dirty="0">
                          <a:effectLst/>
                          <a:latin typeface="inherit"/>
                        </a:rPr>
                        <a:t>It will be developed and incentives would be provided to attract greater private sector investments.</a:t>
                      </a:r>
                    </a:p>
                  </a:txBody>
                  <a:tcPr marL="0" marR="0" marT="123114" marB="123114">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E5E5E5"/>
                    </a:solidFill>
                  </a:tcPr>
                </a:tc>
              </a:tr>
              <a:tr h="1104920">
                <a:tc>
                  <a:txBody>
                    <a:bodyPr/>
                    <a:lstStyle/>
                    <a:p>
                      <a:pPr algn="ctr" fontAlgn="base"/>
                      <a:r>
                        <a:rPr lang="en-US" sz="1800" b="1">
                          <a:effectLst/>
                          <a:latin typeface="inherit"/>
                        </a:rPr>
                        <a:t>Tariff</a:t>
                      </a:r>
                      <a:endParaRPr lang="en-US" sz="1800">
                        <a:effectLst/>
                        <a:latin typeface="inherit"/>
                      </a:endParaRPr>
                    </a:p>
                  </a:txBody>
                  <a:tcPr marL="0" marR="0" marT="123114" marB="123114">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F0F0F0"/>
                    </a:solidFill>
                  </a:tcPr>
                </a:tc>
                <a:tc>
                  <a:txBody>
                    <a:bodyPr/>
                    <a:lstStyle/>
                    <a:p>
                      <a:pPr algn="l" fontAlgn="base"/>
                      <a:r>
                        <a:rPr lang="en-US" sz="1800" dirty="0">
                          <a:effectLst/>
                          <a:latin typeface="inherit"/>
                        </a:rPr>
                        <a:t>It will be by a world-class regulatory authority. Up-front tariffs will be set for low cost fuel and competitive bidding will be used to decrease the costs further.</a:t>
                      </a:r>
                    </a:p>
                  </a:txBody>
                  <a:tcPr marL="0" marR="0" marT="123114" marB="123114">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F0F0F0"/>
                    </a:solidFill>
                  </a:tcPr>
                </a:tc>
              </a:tr>
            </a:tbl>
          </a:graphicData>
        </a:graphic>
      </p:graphicFrame>
    </p:spTree>
    <p:extLst>
      <p:ext uri="{BB962C8B-B14F-4D97-AF65-F5344CB8AC3E}">
        <p14:creationId xmlns:p14="http://schemas.microsoft.com/office/powerpoint/2010/main" xmlns="" val="12961253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The new national policy of energy 2013-18 tells the roadmap for attracting domestic and foreign investments in the power sector. </a:t>
            </a:r>
            <a:endParaRPr lang="en-US" dirty="0" smtClean="0"/>
          </a:p>
          <a:p>
            <a:r>
              <a:rPr lang="en-US" dirty="0" smtClean="0"/>
              <a:t>It </a:t>
            </a:r>
            <a:r>
              <a:rPr lang="en-US" dirty="0"/>
              <a:t>explains different means to increase the power generation capacity in the days to come. It introduces new system of price determination for the household and commercial utilization.  </a:t>
            </a:r>
            <a:endParaRPr lang="en-US" dirty="0" smtClean="0"/>
          </a:p>
          <a:p>
            <a:r>
              <a:rPr lang="en-US" dirty="0" smtClean="0"/>
              <a:t>It </a:t>
            </a:r>
            <a:r>
              <a:rPr lang="en-US" dirty="0"/>
              <a:t>gradually shifts Pakistan’s energy mix towards low cost sources such as </a:t>
            </a:r>
            <a:r>
              <a:rPr lang="en-US" dirty="0" err="1"/>
              <a:t>hydel</a:t>
            </a:r>
            <a:r>
              <a:rPr lang="en-US" dirty="0"/>
              <a:t>, gas, coal, nuclear and biomass. Local and foreign investment will aggressively be sought for small and medium size run of river </a:t>
            </a:r>
            <a:r>
              <a:rPr lang="en-US" dirty="0" err="1"/>
              <a:t>hydel</a:t>
            </a:r>
            <a:r>
              <a:rPr lang="en-US" dirty="0"/>
              <a:t> projects. </a:t>
            </a:r>
            <a:endParaRPr lang="en-US" dirty="0" smtClean="0"/>
          </a:p>
          <a:p>
            <a:r>
              <a:rPr lang="en-US" dirty="0" smtClean="0"/>
              <a:t>Selected </a:t>
            </a:r>
            <a:r>
              <a:rPr lang="en-US" dirty="0" err="1"/>
              <a:t>hydel</a:t>
            </a:r>
            <a:r>
              <a:rPr lang="en-US" dirty="0"/>
              <a:t> projects under development will be positioned for privatization. Multilateral agencies will be invited to partner in large infrastructure </a:t>
            </a:r>
            <a:r>
              <a:rPr lang="en-US" dirty="0" err="1"/>
              <a:t>hydel</a:t>
            </a:r>
            <a:r>
              <a:rPr lang="en-US" dirty="0"/>
              <a:t> projects.</a:t>
            </a:r>
          </a:p>
        </p:txBody>
      </p:sp>
    </p:spTree>
    <p:extLst>
      <p:ext uri="{BB962C8B-B14F-4D97-AF65-F5344CB8AC3E}">
        <p14:creationId xmlns:p14="http://schemas.microsoft.com/office/powerpoint/2010/main" xmlns="" val="809098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134" y="274974"/>
            <a:ext cx="7886700" cy="665184"/>
          </a:xfrm>
        </p:spPr>
        <p:txBody>
          <a:bodyPr>
            <a:normAutofit fontScale="90000"/>
          </a:bodyPr>
          <a:lstStyle/>
          <a:p>
            <a:r>
              <a:rPr lang="en-US" b="1" dirty="0"/>
              <a:t>Operational Strategies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3096857259"/>
              </p:ext>
            </p:extLst>
          </p:nvPr>
        </p:nvGraphicFramePr>
        <p:xfrm>
          <a:off x="577134" y="940158"/>
          <a:ext cx="7868992" cy="5336608"/>
        </p:xfrm>
        <a:graphic>
          <a:graphicData uri="http://schemas.openxmlformats.org/drawingml/2006/table">
            <a:tbl>
              <a:tblPr/>
              <a:tblGrid>
                <a:gridCol w="1936412"/>
                <a:gridCol w="5932580"/>
              </a:tblGrid>
              <a:tr h="378561">
                <a:tc>
                  <a:txBody>
                    <a:bodyPr/>
                    <a:lstStyle/>
                    <a:p>
                      <a:pPr algn="ctr" fontAlgn="base"/>
                      <a:r>
                        <a:rPr lang="en-US" sz="1600" b="1" dirty="0">
                          <a:effectLst/>
                          <a:latin typeface="inherit"/>
                        </a:rPr>
                        <a:t>Different Strategies</a:t>
                      </a:r>
                      <a:endParaRPr lang="en-US" sz="1600" dirty="0">
                        <a:effectLst/>
                        <a:latin typeface="inherit"/>
                      </a:endParaRPr>
                    </a:p>
                  </a:txBody>
                  <a:tcPr marL="0" marR="0" marT="87956" marB="87956">
                    <a:lnL>
                      <a:noFill/>
                    </a:lnL>
                    <a:lnR>
                      <a:noFill/>
                    </a:lnR>
                    <a:lnT>
                      <a:noFill/>
                    </a:lnT>
                    <a:lnB w="9525" cap="flat" cmpd="sng" algn="ctr">
                      <a:solidFill>
                        <a:srgbClr val="D3D3D3"/>
                      </a:solidFill>
                      <a:prstDash val="solid"/>
                      <a:round/>
                      <a:headEnd type="none" w="med" len="med"/>
                      <a:tailEnd type="none" w="med" len="med"/>
                    </a:lnB>
                    <a:solidFill>
                      <a:srgbClr val="F0F0F0"/>
                    </a:solidFill>
                  </a:tcPr>
                </a:tc>
                <a:tc>
                  <a:txBody>
                    <a:bodyPr/>
                    <a:lstStyle/>
                    <a:p>
                      <a:pPr algn="ctr" fontAlgn="base"/>
                      <a:r>
                        <a:rPr lang="en-US" sz="1600" b="1">
                          <a:effectLst/>
                          <a:latin typeface="inherit"/>
                        </a:rPr>
                        <a:t>Details</a:t>
                      </a:r>
                      <a:endParaRPr lang="en-US" sz="1600">
                        <a:effectLst/>
                        <a:latin typeface="inherit"/>
                      </a:endParaRPr>
                    </a:p>
                  </a:txBody>
                  <a:tcPr marL="0" marR="0" marT="87956" marB="87956">
                    <a:lnL>
                      <a:noFill/>
                    </a:lnL>
                    <a:lnR>
                      <a:noFill/>
                    </a:lnR>
                    <a:lnT>
                      <a:noFill/>
                    </a:lnT>
                    <a:lnB w="9525" cap="flat" cmpd="sng" algn="ctr">
                      <a:solidFill>
                        <a:srgbClr val="D3D3D3"/>
                      </a:solidFill>
                      <a:prstDash val="solid"/>
                      <a:round/>
                      <a:headEnd type="none" w="med" len="med"/>
                      <a:tailEnd type="none" w="med" len="med"/>
                    </a:lnB>
                    <a:solidFill>
                      <a:srgbClr val="F0F0F0"/>
                    </a:solidFill>
                  </a:tcPr>
                </a:tc>
              </a:tr>
              <a:tr h="1087834">
                <a:tc>
                  <a:txBody>
                    <a:bodyPr/>
                    <a:lstStyle/>
                    <a:p>
                      <a:pPr algn="ctr" fontAlgn="base"/>
                      <a:r>
                        <a:rPr lang="en-US" sz="1600" b="1" dirty="0">
                          <a:solidFill>
                            <a:srgbClr val="FF0000"/>
                          </a:solidFill>
                          <a:effectLst/>
                          <a:latin typeface="inherit"/>
                        </a:rPr>
                        <a:t>Generational</a:t>
                      </a:r>
                      <a:endParaRPr lang="en-US" sz="1600" dirty="0">
                        <a:solidFill>
                          <a:srgbClr val="FF0000"/>
                        </a:solidFill>
                        <a:effectLst/>
                        <a:latin typeface="inherit"/>
                      </a:endParaRPr>
                    </a:p>
                  </a:txBody>
                  <a:tcPr marL="0" marR="0" marT="87956" marB="87956">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E5E5E5"/>
                    </a:solidFill>
                  </a:tcPr>
                </a:tc>
                <a:tc>
                  <a:txBody>
                    <a:bodyPr/>
                    <a:lstStyle/>
                    <a:p>
                      <a:pPr algn="l" fontAlgn="base"/>
                      <a:r>
                        <a:rPr lang="en-US" sz="1600" dirty="0">
                          <a:effectLst/>
                          <a:latin typeface="inherit"/>
                        </a:rPr>
                        <a:t>Establishing plant efficiency through external heat rate testing, building a merit order accordingly, and allocating fuel to the more meritorious plants. Allocations will be made public online to increase the transparency. The strategy calls for the privatization or O&amp;M based leasing of GENCOs.</a:t>
                      </a:r>
                    </a:p>
                  </a:txBody>
                  <a:tcPr marL="0" marR="0" marT="87956" marB="87956">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E5E5E5"/>
                    </a:solidFill>
                  </a:tcPr>
                </a:tc>
              </a:tr>
              <a:tr h="1391809">
                <a:tc>
                  <a:txBody>
                    <a:bodyPr/>
                    <a:lstStyle/>
                    <a:p>
                      <a:pPr algn="ctr" fontAlgn="base"/>
                      <a:r>
                        <a:rPr lang="en-US" sz="1600" b="1" dirty="0">
                          <a:solidFill>
                            <a:srgbClr val="FF0000"/>
                          </a:solidFill>
                          <a:effectLst/>
                          <a:latin typeface="inherit"/>
                        </a:rPr>
                        <a:t>Transmission</a:t>
                      </a:r>
                      <a:endParaRPr lang="en-US" sz="1600" dirty="0">
                        <a:solidFill>
                          <a:srgbClr val="FF0000"/>
                        </a:solidFill>
                        <a:effectLst/>
                        <a:latin typeface="inherit"/>
                      </a:endParaRPr>
                    </a:p>
                  </a:txBody>
                  <a:tcPr marL="0" marR="0" marT="87956" marB="87956">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F0F0F0"/>
                    </a:solidFill>
                  </a:tcPr>
                </a:tc>
                <a:tc>
                  <a:txBody>
                    <a:bodyPr/>
                    <a:lstStyle/>
                    <a:p>
                      <a:pPr algn="l" fontAlgn="base"/>
                      <a:r>
                        <a:rPr lang="en-US" sz="1600" dirty="0">
                          <a:effectLst/>
                          <a:latin typeface="inherit"/>
                        </a:rPr>
                        <a:t>Installation of upgrade SCADA software to optimize transmission and monitor its losses. Dispatch will be based on economic order and internal/audit control will be established on dispatch and payment. Plants will be built closer to load centers; high voltage transmission lines will be expanded; and the 220kv rings around cities will be strengthened.</a:t>
                      </a:r>
                    </a:p>
                  </a:txBody>
                  <a:tcPr marL="0" marR="0" marT="87956" marB="87956">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F0F0F0"/>
                    </a:solidFill>
                  </a:tcPr>
                </a:tc>
              </a:tr>
              <a:tr h="1493134">
                <a:tc>
                  <a:txBody>
                    <a:bodyPr/>
                    <a:lstStyle/>
                    <a:p>
                      <a:pPr algn="ctr" fontAlgn="base"/>
                      <a:r>
                        <a:rPr lang="en-US" sz="1600" b="1" dirty="0">
                          <a:solidFill>
                            <a:srgbClr val="FF0000"/>
                          </a:solidFill>
                          <a:effectLst/>
                          <a:latin typeface="inherit"/>
                        </a:rPr>
                        <a:t>Distribution</a:t>
                      </a:r>
                      <a:endParaRPr lang="en-US" sz="1600" dirty="0">
                        <a:solidFill>
                          <a:srgbClr val="FF0000"/>
                        </a:solidFill>
                        <a:effectLst/>
                        <a:latin typeface="inherit"/>
                      </a:endParaRPr>
                    </a:p>
                  </a:txBody>
                  <a:tcPr marL="0" marR="0" marT="87956" marB="87956">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E5E5E5"/>
                    </a:solidFill>
                  </a:tcPr>
                </a:tc>
                <a:tc>
                  <a:txBody>
                    <a:bodyPr/>
                    <a:lstStyle/>
                    <a:p>
                      <a:pPr algn="l" fontAlgn="base"/>
                      <a:r>
                        <a:rPr lang="en-US" sz="1600" dirty="0">
                          <a:effectLst/>
                          <a:latin typeface="inherit"/>
                        </a:rPr>
                        <a:t>The performance contract will be signed with the heads of distribution companies and their respective boards focused on reducing distribution losses due to technical reason, theft, and lack of recovery/ collection. Smart meters will be installed at the feeder level, profit and loss accounts will to be managed at the feeder level, and the accountability will be appropriated to the executive engineer.</a:t>
                      </a:r>
                    </a:p>
                  </a:txBody>
                  <a:tcPr marL="0" marR="0" marT="87956" marB="87956">
                    <a:lnL>
                      <a:noFill/>
                    </a:lnL>
                    <a:lnR>
                      <a:noFill/>
                    </a:lnR>
                    <a:lnT w="9525" cap="flat" cmpd="sng" algn="ctr">
                      <a:solidFill>
                        <a:srgbClr val="D3D3D3"/>
                      </a:solidFill>
                      <a:prstDash val="solid"/>
                      <a:round/>
                      <a:headEnd type="none" w="med" len="med"/>
                      <a:tailEnd type="none" w="med" len="med"/>
                    </a:lnT>
                    <a:lnB w="9525" cap="flat" cmpd="sng" algn="ctr">
                      <a:solidFill>
                        <a:srgbClr val="D3D3D3"/>
                      </a:solidFill>
                      <a:prstDash val="solid"/>
                      <a:round/>
                      <a:headEnd type="none" w="med" len="med"/>
                      <a:tailEnd type="none" w="med" len="med"/>
                    </a:lnB>
                    <a:solidFill>
                      <a:srgbClr val="E5E5E5"/>
                    </a:solidFill>
                  </a:tcPr>
                </a:tc>
              </a:tr>
            </a:tbl>
          </a:graphicData>
        </a:graphic>
      </p:graphicFrame>
    </p:spTree>
    <p:extLst>
      <p:ext uri="{BB962C8B-B14F-4D97-AF65-F5344CB8AC3E}">
        <p14:creationId xmlns:p14="http://schemas.microsoft.com/office/powerpoint/2010/main" xmlns="" val="622943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Governance Strategies</a:t>
            </a:r>
            <a:endParaRPr lang="en-US" dirty="0"/>
          </a:p>
        </p:txBody>
      </p:sp>
      <p:sp>
        <p:nvSpPr>
          <p:cNvPr id="3" name="Content Placeholder 2"/>
          <p:cNvSpPr>
            <a:spLocks noGrp="1"/>
          </p:cNvSpPr>
          <p:nvPr>
            <p:ph idx="1"/>
          </p:nvPr>
        </p:nvSpPr>
        <p:spPr/>
        <p:txBody>
          <a:bodyPr>
            <a:normAutofit fontScale="92500" lnSpcReduction="10000"/>
          </a:bodyPr>
          <a:lstStyle/>
          <a:p>
            <a:pPr fontAlgn="base"/>
            <a:r>
              <a:rPr lang="en-US" dirty="0" smtClean="0"/>
              <a:t>According </a:t>
            </a:r>
            <a:r>
              <a:rPr lang="en-US" dirty="0"/>
              <a:t>to the national energy policy, the financial efficiency strategy (FCS) will be geared towards punishing private defaulters and proposes severing the electric connection of defaulters after 60 days of non-payment and only reconnecting them to the grid with pre-paid meters (The ongoing federal and provincial government joint strike against electricity and gas thieves are creating history). </a:t>
            </a:r>
            <a:endParaRPr lang="en-US" dirty="0" smtClean="0"/>
          </a:p>
          <a:p>
            <a:pPr fontAlgn="base"/>
            <a:r>
              <a:rPr lang="en-US" dirty="0" smtClean="0"/>
              <a:t>External </a:t>
            </a:r>
            <a:r>
              <a:rPr lang="en-US" dirty="0"/>
              <a:t>collection agencies may also be sourced to improve cash flows.  Overall hauling of NEPRA and OGRA to improve efficiencies is a must for the success of new national energy policy.</a:t>
            </a:r>
          </a:p>
          <a:p>
            <a:endParaRPr lang="en-US" dirty="0"/>
          </a:p>
        </p:txBody>
      </p:sp>
    </p:spTree>
    <p:extLst>
      <p:ext uri="{BB962C8B-B14F-4D97-AF65-F5344CB8AC3E}">
        <p14:creationId xmlns:p14="http://schemas.microsoft.com/office/powerpoint/2010/main" xmlns="" val="40935520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Estimations</a:t>
            </a:r>
            <a:r>
              <a:rPr lang="en-US" dirty="0"/>
              <a:t/>
            </a:r>
            <a:br>
              <a:rPr lang="en-US" dirty="0"/>
            </a:br>
            <a:endParaRPr lang="en-US" dirty="0"/>
          </a:p>
        </p:txBody>
      </p:sp>
      <p:sp>
        <p:nvSpPr>
          <p:cNvPr id="3" name="Content Placeholder 2"/>
          <p:cNvSpPr>
            <a:spLocks noGrp="1"/>
          </p:cNvSpPr>
          <p:nvPr>
            <p:ph idx="1"/>
          </p:nvPr>
        </p:nvSpPr>
        <p:spPr/>
        <p:txBody>
          <a:bodyPr/>
          <a:lstStyle/>
          <a:p>
            <a:pPr fontAlgn="base"/>
            <a:r>
              <a:rPr lang="en-US" dirty="0" smtClean="0"/>
              <a:t>It </a:t>
            </a:r>
            <a:r>
              <a:rPr lang="en-US" dirty="0"/>
              <a:t>is predicated that successful execution of new national energy policy would reduce </a:t>
            </a:r>
            <a:r>
              <a:rPr lang="en-US" dirty="0" smtClean="0"/>
              <a:t>the</a:t>
            </a:r>
            <a:r>
              <a:rPr lang="en-US" dirty="0"/>
              <a:t> </a:t>
            </a:r>
            <a:r>
              <a:rPr lang="en-US" dirty="0" smtClean="0"/>
              <a:t>supply-demand </a:t>
            </a:r>
            <a:r>
              <a:rPr lang="en-US" dirty="0"/>
              <a:t>gap by 2017. </a:t>
            </a:r>
            <a:endParaRPr lang="en-US" dirty="0" smtClean="0"/>
          </a:p>
          <a:p>
            <a:pPr fontAlgn="base"/>
            <a:r>
              <a:rPr lang="en-US" dirty="0" smtClean="0"/>
              <a:t>Moreover</a:t>
            </a:r>
            <a:r>
              <a:rPr lang="en-US" dirty="0"/>
              <a:t>, there would be power surplus in 2018. The cost of power generation will be reduced to a single digit per unit, and the efficiency improvements in transmission and distribution will decrease the burden of power for the end consumer.</a:t>
            </a:r>
          </a:p>
          <a:p>
            <a:endParaRPr lang="en-US" dirty="0"/>
          </a:p>
        </p:txBody>
      </p:sp>
    </p:spTree>
    <p:extLst>
      <p:ext uri="{BB962C8B-B14F-4D97-AF65-F5344CB8AC3E}">
        <p14:creationId xmlns:p14="http://schemas.microsoft.com/office/powerpoint/2010/main" xmlns="" val="20934617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Concluding remarks</a:t>
            </a:r>
            <a:endParaRPr lang="en-US" dirty="0"/>
          </a:p>
        </p:txBody>
      </p:sp>
      <p:sp>
        <p:nvSpPr>
          <p:cNvPr id="3" name="Content Placeholder 2"/>
          <p:cNvSpPr>
            <a:spLocks noGrp="1"/>
          </p:cNvSpPr>
          <p:nvPr>
            <p:ph idx="1"/>
          </p:nvPr>
        </p:nvSpPr>
        <p:spPr/>
        <p:txBody>
          <a:bodyPr>
            <a:normAutofit lnSpcReduction="10000"/>
          </a:bodyPr>
          <a:lstStyle/>
          <a:p>
            <a:r>
              <a:rPr lang="en-US" dirty="0"/>
              <a:t>Apparently the overarching target of the new national energy policy to increase generation from the current 12,200MW to 26,800MW in the medium term (3-5 years) and reduce average generation cost from Rs14.67 per unit to about Rs10 per unit by bringing in efficiency, merit order and transparency in the entire spectrum of the power sector is possible but merely on papers</a:t>
            </a:r>
            <a:r>
              <a:rPr lang="en-US" dirty="0" smtClean="0"/>
              <a:t>.</a:t>
            </a:r>
          </a:p>
          <a:p>
            <a:r>
              <a:rPr lang="en-US" dirty="0" smtClean="0"/>
              <a:t> </a:t>
            </a:r>
            <a:r>
              <a:rPr lang="en-US" dirty="0"/>
              <a:t>Practically it would be possible until and unless, optimal utilization of hydro-power is geared. Big fishes of electricity and gas theft must be dealt with iron hands.</a:t>
            </a:r>
          </a:p>
        </p:txBody>
      </p:sp>
    </p:spTree>
    <p:extLst>
      <p:ext uri="{BB962C8B-B14F-4D97-AF65-F5344CB8AC3E}">
        <p14:creationId xmlns:p14="http://schemas.microsoft.com/office/powerpoint/2010/main" xmlns="" val="12494791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Concluding remarks</a:t>
            </a:r>
            <a:endParaRPr lang="en-US" dirty="0"/>
          </a:p>
        </p:txBody>
      </p:sp>
      <p:sp>
        <p:nvSpPr>
          <p:cNvPr id="3" name="Content Placeholder 2"/>
          <p:cNvSpPr>
            <a:spLocks noGrp="1"/>
          </p:cNvSpPr>
          <p:nvPr>
            <p:ph idx="1"/>
          </p:nvPr>
        </p:nvSpPr>
        <p:spPr/>
        <p:txBody>
          <a:bodyPr>
            <a:normAutofit fontScale="92500" lnSpcReduction="20000"/>
          </a:bodyPr>
          <a:lstStyle/>
          <a:p>
            <a:r>
              <a:rPr lang="en-US" dirty="0"/>
              <a:t>Call for accelerating power imports from neighboring nations like 1,000MW from Central Asian states, 500MW from India and 1,000MW from Iran and restructure and renovate or replace public sector generation plants through public-private investment may work. </a:t>
            </a:r>
            <a:endParaRPr lang="en-US" dirty="0" smtClean="0"/>
          </a:p>
          <a:p>
            <a:r>
              <a:rPr lang="en-US" dirty="0" smtClean="0"/>
              <a:t>Supply </a:t>
            </a:r>
            <a:r>
              <a:rPr lang="en-US" dirty="0"/>
              <a:t>of energy from Turkmenistan, Afghanistan, Pakistan and India (TAPI), Iran-Pakistan dream pipeline (IP) and even India would badly suffer from the emerging geo-political and geo-strategic problems. </a:t>
            </a:r>
            <a:endParaRPr lang="en-US" dirty="0" smtClean="0"/>
          </a:p>
          <a:p>
            <a:r>
              <a:rPr lang="en-US" dirty="0" smtClean="0"/>
              <a:t>Durable </a:t>
            </a:r>
            <a:r>
              <a:rPr lang="en-US" dirty="0"/>
              <a:t>peace and political stability in Afghanistan would be crucial for importing energy from the CIS.  In case of IP, U.S. legislations and diplomatic pressure would not be easy to crack.</a:t>
            </a:r>
          </a:p>
        </p:txBody>
      </p:sp>
    </p:spTree>
    <p:extLst>
      <p:ext uri="{BB962C8B-B14F-4D97-AF65-F5344CB8AC3E}">
        <p14:creationId xmlns:p14="http://schemas.microsoft.com/office/powerpoint/2010/main" xmlns="" val="35207771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TotalTime>
  <Words>2993</Words>
  <Application>Microsoft Office PowerPoint</Application>
  <PresentationFormat>On-screen Show (4:3)</PresentationFormat>
  <Paragraphs>144</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Lecture 29  NATURAL RESOURCE PLANNING AND MANAGEMENT</vt:lpstr>
      <vt:lpstr>Recap Lecture 28</vt:lpstr>
      <vt:lpstr>Energy Situation in Pakistan</vt:lpstr>
      <vt:lpstr>Slide 4</vt:lpstr>
      <vt:lpstr>Relation between growth rate of GDP and energy consumption</vt:lpstr>
      <vt:lpstr>Energy policy of Pakistan</vt:lpstr>
      <vt:lpstr>Slide 7</vt:lpstr>
      <vt:lpstr>Slide 8</vt:lpstr>
      <vt:lpstr>Energy authorities and institutions</vt:lpstr>
      <vt:lpstr>Background</vt:lpstr>
      <vt:lpstr>Slide 11</vt:lpstr>
      <vt:lpstr>Slide 12</vt:lpstr>
      <vt:lpstr>Alternative Sources of Energy</vt:lpstr>
      <vt:lpstr>Slide 14</vt:lpstr>
      <vt:lpstr>Slide 15</vt:lpstr>
      <vt:lpstr>Supportive Measures</vt:lpstr>
      <vt:lpstr>Slide 17</vt:lpstr>
      <vt:lpstr>Slide 18</vt:lpstr>
      <vt:lpstr>Slide 19</vt:lpstr>
      <vt:lpstr>Policy overview  Energy policy: 2008–10</vt:lpstr>
      <vt:lpstr>Energy Policy: 2010–13</vt:lpstr>
      <vt:lpstr>Energy Policy: 2010–13</vt:lpstr>
      <vt:lpstr>Energy Policy: 2013–Present</vt:lpstr>
      <vt:lpstr>National Energy Policy 2013-18 Salient Features</vt:lpstr>
      <vt:lpstr>Salient Features</vt:lpstr>
      <vt:lpstr>Slide 26</vt:lpstr>
      <vt:lpstr>Philosophical inputs</vt:lpstr>
      <vt:lpstr>Result-Oriented Policy</vt:lpstr>
      <vt:lpstr>Slide 29</vt:lpstr>
      <vt:lpstr>Slide 30</vt:lpstr>
      <vt:lpstr>Operational Strategies</vt:lpstr>
      <vt:lpstr>Governance Strategies</vt:lpstr>
      <vt:lpstr>Estimations </vt:lpstr>
      <vt:lpstr>Concluding remarks</vt:lpstr>
      <vt:lpstr>Concluding remarks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29  NATURAL RESOURCE PLANNING AND MANAGEMENT</dc:title>
  <dc:creator>Salman</dc:creator>
  <cp:lastModifiedBy>NTS</cp:lastModifiedBy>
  <cp:revision>9</cp:revision>
  <dcterms:created xsi:type="dcterms:W3CDTF">2014-07-06T17:55:02Z</dcterms:created>
  <dcterms:modified xsi:type="dcterms:W3CDTF">2014-07-09T19:33:05Z</dcterms:modified>
</cp:coreProperties>
</file>