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35"/>
  </p:notesMasterIdLst>
  <p:sldIdLst>
    <p:sldId id="288" r:id="rId2"/>
    <p:sldId id="289"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000" autoAdjust="0"/>
    <p:restoredTop sz="94660"/>
  </p:normalViewPr>
  <p:slideViewPr>
    <p:cSldViewPr snapToGrid="0">
      <p:cViewPr varScale="1">
        <p:scale>
          <a:sx n="67" d="100"/>
          <a:sy n="67" d="100"/>
        </p:scale>
        <p:origin x="-1416"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41013D-6634-48FB-AF8B-580352F735A4}" type="datetimeFigureOut">
              <a:rPr lang="en-US" smtClean="0"/>
              <a:pPr/>
              <a:t>03/07/2014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C1E7C1-8CD1-4CA7-A35A-9BDF31A8FDD5}" type="slidenum">
              <a:rPr lang="en-US" smtClean="0"/>
              <a:pPr/>
              <a:t>‹#›</a:t>
            </a:fld>
            <a:endParaRPr lang="en-US"/>
          </a:p>
        </p:txBody>
      </p:sp>
    </p:spTree>
    <p:extLst>
      <p:ext uri="{BB962C8B-B14F-4D97-AF65-F5344CB8AC3E}">
        <p14:creationId xmlns:p14="http://schemas.microsoft.com/office/powerpoint/2010/main" xmlns="" val="36982717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7AEB2ADA-BFBE-40E9-AF3A-97C7E50B353A}" type="slidenum">
              <a:rPr lang="en-US"/>
              <a:pPr/>
              <a:t>11</a:t>
            </a:fld>
            <a:endParaRPr lang="en-US"/>
          </a:p>
        </p:txBody>
      </p:sp>
      <p:sp>
        <p:nvSpPr>
          <p:cNvPr id="309250" name="Slide Image Placeholder 1"/>
          <p:cNvSpPr>
            <a:spLocks noGrp="1" noRot="1" noChangeAspect="1" noTextEdit="1"/>
          </p:cNvSpPr>
          <p:nvPr>
            <p:ph type="sldImg"/>
          </p:nvPr>
        </p:nvSpPr>
        <p:spPr>
          <a:xfrm>
            <a:off x="1371600" y="1143000"/>
            <a:ext cx="4114800" cy="3086100"/>
          </a:xfrm>
          <a:ln/>
          <a:extLst>
            <a:ext uri="{909E8E84-426E-40DD-AFC4-6F175D3DCCD1}">
              <a14:hiddenFill xmlns:a14="http://schemas.microsoft.com/office/drawing/2010/main" xmlns="">
                <a:noFill/>
              </a14:hiddenFill>
            </a:ext>
          </a:extLst>
        </p:spPr>
      </p:sp>
      <p:sp>
        <p:nvSpPr>
          <p:cNvPr id="309251" name="Notes Placeholder 2"/>
          <p:cNvSpPr>
            <a:spLocks noGrp="1"/>
          </p:cNvSpPr>
          <p:nvPr>
            <p:ph type="body" idx="1"/>
          </p:nvPr>
        </p:nvSpPr>
        <p:spPr/>
        <p:txBody>
          <a:bodyPr lIns="93287" tIns="46644" rIns="93287" bIns="46644"/>
          <a:lstStyle/>
          <a:p>
            <a:pPr>
              <a:spcBef>
                <a:spcPct val="0"/>
              </a:spcBef>
            </a:pPr>
            <a:endParaRPr lang="en-US"/>
          </a:p>
        </p:txBody>
      </p:sp>
      <p:sp>
        <p:nvSpPr>
          <p:cNvPr id="29699" name="Slide Number Placeholder 3"/>
          <p:cNvSpPr txBox="1">
            <a:spLocks noGrp="1"/>
          </p:cNvSpPr>
          <p:nvPr/>
        </p:nvSpPr>
        <p:spPr bwMode="auto">
          <a:xfrm>
            <a:off x="3976688" y="8839200"/>
            <a:ext cx="3041650" cy="465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287" tIns="46644" rIns="93287" bIns="46644" anchor="b"/>
          <a:lstStyle>
            <a:lvl1pPr defTabSz="933450">
              <a:defRPr sz="2400">
                <a:solidFill>
                  <a:schemeClr val="tx1"/>
                </a:solidFill>
                <a:latin typeface="Times New Roman" panose="02020603050405020304" pitchFamily="18" charset="0"/>
              </a:defRPr>
            </a:lvl1pPr>
            <a:lvl2pPr marL="757238" indent="-290513" defTabSz="933450">
              <a:defRPr sz="2400">
                <a:solidFill>
                  <a:schemeClr val="tx1"/>
                </a:solidFill>
                <a:latin typeface="Times New Roman" panose="02020603050405020304" pitchFamily="18" charset="0"/>
              </a:defRPr>
            </a:lvl2pPr>
            <a:lvl3pPr marL="1166813" indent="-233363" defTabSz="933450">
              <a:defRPr sz="2400">
                <a:solidFill>
                  <a:schemeClr val="tx1"/>
                </a:solidFill>
                <a:latin typeface="Times New Roman" panose="02020603050405020304" pitchFamily="18" charset="0"/>
              </a:defRPr>
            </a:lvl3pPr>
            <a:lvl4pPr marL="1631950" indent="-233363" defTabSz="933450">
              <a:defRPr sz="2400">
                <a:solidFill>
                  <a:schemeClr val="tx1"/>
                </a:solidFill>
                <a:latin typeface="Times New Roman" panose="02020603050405020304" pitchFamily="18" charset="0"/>
              </a:defRPr>
            </a:lvl4pPr>
            <a:lvl5pPr marL="2098675" indent="-233363" defTabSz="933450">
              <a:defRPr sz="2400">
                <a:solidFill>
                  <a:schemeClr val="tx1"/>
                </a:solidFill>
                <a:latin typeface="Times New Roman" panose="02020603050405020304" pitchFamily="18" charset="0"/>
              </a:defRPr>
            </a:lvl5pPr>
            <a:lvl6pPr marL="2555875" indent="-233363" defTabSz="933450" fontAlgn="base">
              <a:spcBef>
                <a:spcPct val="0"/>
              </a:spcBef>
              <a:spcAft>
                <a:spcPct val="0"/>
              </a:spcAft>
              <a:defRPr sz="2400">
                <a:solidFill>
                  <a:schemeClr val="tx1"/>
                </a:solidFill>
                <a:latin typeface="Times New Roman" panose="02020603050405020304" pitchFamily="18" charset="0"/>
              </a:defRPr>
            </a:lvl6pPr>
            <a:lvl7pPr marL="3013075" indent="-233363" defTabSz="933450" fontAlgn="base">
              <a:spcBef>
                <a:spcPct val="0"/>
              </a:spcBef>
              <a:spcAft>
                <a:spcPct val="0"/>
              </a:spcAft>
              <a:defRPr sz="2400">
                <a:solidFill>
                  <a:schemeClr val="tx1"/>
                </a:solidFill>
                <a:latin typeface="Times New Roman" panose="02020603050405020304" pitchFamily="18" charset="0"/>
              </a:defRPr>
            </a:lvl7pPr>
            <a:lvl8pPr marL="3470275" indent="-233363" defTabSz="933450" fontAlgn="base">
              <a:spcBef>
                <a:spcPct val="0"/>
              </a:spcBef>
              <a:spcAft>
                <a:spcPct val="0"/>
              </a:spcAft>
              <a:defRPr sz="2400">
                <a:solidFill>
                  <a:schemeClr val="tx1"/>
                </a:solidFill>
                <a:latin typeface="Times New Roman" panose="02020603050405020304" pitchFamily="18" charset="0"/>
              </a:defRPr>
            </a:lvl8pPr>
            <a:lvl9pPr marL="3927475" indent="-233363" defTabSz="933450" fontAlgn="base">
              <a:spcBef>
                <a:spcPct val="0"/>
              </a:spcBef>
              <a:spcAft>
                <a:spcPct val="0"/>
              </a:spcAft>
              <a:defRPr sz="2400">
                <a:solidFill>
                  <a:schemeClr val="tx1"/>
                </a:solidFill>
                <a:latin typeface="Times New Roman" panose="02020603050405020304" pitchFamily="18" charset="0"/>
              </a:defRPr>
            </a:lvl9pPr>
          </a:lstStyle>
          <a:p>
            <a:pPr algn="r" eaLnBrk="1" hangingPunct="1"/>
            <a:fld id="{8C40D396-158A-4B67-843C-048E95FAE80C}" type="slidenum">
              <a:rPr lang="en-US" sz="1200">
                <a:latin typeface="Calibri" panose="020F0502020204030204" pitchFamily="34" charset="0"/>
              </a:rPr>
              <a:pPr algn="r" eaLnBrk="1" hangingPunct="1"/>
              <a:t>11</a:t>
            </a:fld>
            <a:endParaRPr lang="en-US" sz="1200">
              <a:latin typeface="Calibri" panose="020F0502020204030204" pitchFamily="34" charset="0"/>
            </a:endParaRPr>
          </a:p>
        </p:txBody>
      </p:sp>
    </p:spTree>
    <p:extLst>
      <p:ext uri="{BB962C8B-B14F-4D97-AF65-F5344CB8AC3E}">
        <p14:creationId xmlns:p14="http://schemas.microsoft.com/office/powerpoint/2010/main" xmlns="" val="3302878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6BDFDA97-5171-43C8-99EF-5E9FB05D0B58}" type="slidenum">
              <a:rPr lang="en-US"/>
              <a:pPr/>
              <a:t>14</a:t>
            </a:fld>
            <a:endParaRPr lang="en-US"/>
          </a:p>
        </p:txBody>
      </p:sp>
      <p:sp>
        <p:nvSpPr>
          <p:cNvPr id="467970" name="Slide Image Placeholder 1"/>
          <p:cNvSpPr>
            <a:spLocks noGrp="1" noRot="1" noChangeAspect="1" noTextEdit="1"/>
          </p:cNvSpPr>
          <p:nvPr>
            <p:ph type="sldImg"/>
          </p:nvPr>
        </p:nvSpPr>
        <p:spPr>
          <a:xfrm>
            <a:off x="1371600" y="1143000"/>
            <a:ext cx="4114800" cy="3086100"/>
          </a:xfrm>
          <a:ln/>
          <a:extLst>
            <a:ext uri="{909E8E84-426E-40DD-AFC4-6F175D3DCCD1}">
              <a14:hiddenFill xmlns:a14="http://schemas.microsoft.com/office/drawing/2010/main" xmlns="">
                <a:noFill/>
              </a14:hiddenFill>
            </a:ext>
          </a:extLst>
        </p:spPr>
      </p:sp>
      <p:sp>
        <p:nvSpPr>
          <p:cNvPr id="467971" name="Notes Placeholder 2"/>
          <p:cNvSpPr>
            <a:spLocks noGrp="1"/>
          </p:cNvSpPr>
          <p:nvPr>
            <p:ph type="body" idx="1"/>
          </p:nvPr>
        </p:nvSpPr>
        <p:spPr/>
        <p:txBody>
          <a:bodyPr lIns="93287" tIns="46644" rIns="93287" bIns="46644"/>
          <a:lstStyle/>
          <a:p>
            <a:pPr>
              <a:spcBef>
                <a:spcPct val="0"/>
              </a:spcBef>
            </a:pPr>
            <a:endParaRPr lang="en-US"/>
          </a:p>
        </p:txBody>
      </p:sp>
      <p:sp>
        <p:nvSpPr>
          <p:cNvPr id="43011" name="Slide Number Placeholder 3"/>
          <p:cNvSpPr txBox="1">
            <a:spLocks noGrp="1"/>
          </p:cNvSpPr>
          <p:nvPr/>
        </p:nvSpPr>
        <p:spPr bwMode="auto">
          <a:xfrm>
            <a:off x="3976688" y="8839200"/>
            <a:ext cx="3041650" cy="465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287" tIns="46644" rIns="93287" bIns="46644" anchor="b"/>
          <a:lstStyle>
            <a:lvl1pPr defTabSz="933450">
              <a:defRPr sz="2400">
                <a:solidFill>
                  <a:schemeClr val="tx1"/>
                </a:solidFill>
                <a:latin typeface="Times New Roman" panose="02020603050405020304" pitchFamily="18" charset="0"/>
              </a:defRPr>
            </a:lvl1pPr>
            <a:lvl2pPr marL="757238" indent="-290513" defTabSz="933450">
              <a:defRPr sz="2400">
                <a:solidFill>
                  <a:schemeClr val="tx1"/>
                </a:solidFill>
                <a:latin typeface="Times New Roman" panose="02020603050405020304" pitchFamily="18" charset="0"/>
              </a:defRPr>
            </a:lvl2pPr>
            <a:lvl3pPr marL="1166813" indent="-233363" defTabSz="933450">
              <a:defRPr sz="2400">
                <a:solidFill>
                  <a:schemeClr val="tx1"/>
                </a:solidFill>
                <a:latin typeface="Times New Roman" panose="02020603050405020304" pitchFamily="18" charset="0"/>
              </a:defRPr>
            </a:lvl3pPr>
            <a:lvl4pPr marL="1631950" indent="-233363" defTabSz="933450">
              <a:defRPr sz="2400">
                <a:solidFill>
                  <a:schemeClr val="tx1"/>
                </a:solidFill>
                <a:latin typeface="Times New Roman" panose="02020603050405020304" pitchFamily="18" charset="0"/>
              </a:defRPr>
            </a:lvl4pPr>
            <a:lvl5pPr marL="2098675" indent="-233363" defTabSz="933450">
              <a:defRPr sz="2400">
                <a:solidFill>
                  <a:schemeClr val="tx1"/>
                </a:solidFill>
                <a:latin typeface="Times New Roman" panose="02020603050405020304" pitchFamily="18" charset="0"/>
              </a:defRPr>
            </a:lvl5pPr>
            <a:lvl6pPr marL="2555875" indent="-233363" defTabSz="933450" fontAlgn="base">
              <a:spcBef>
                <a:spcPct val="0"/>
              </a:spcBef>
              <a:spcAft>
                <a:spcPct val="0"/>
              </a:spcAft>
              <a:defRPr sz="2400">
                <a:solidFill>
                  <a:schemeClr val="tx1"/>
                </a:solidFill>
                <a:latin typeface="Times New Roman" panose="02020603050405020304" pitchFamily="18" charset="0"/>
              </a:defRPr>
            </a:lvl6pPr>
            <a:lvl7pPr marL="3013075" indent="-233363" defTabSz="933450" fontAlgn="base">
              <a:spcBef>
                <a:spcPct val="0"/>
              </a:spcBef>
              <a:spcAft>
                <a:spcPct val="0"/>
              </a:spcAft>
              <a:defRPr sz="2400">
                <a:solidFill>
                  <a:schemeClr val="tx1"/>
                </a:solidFill>
                <a:latin typeface="Times New Roman" panose="02020603050405020304" pitchFamily="18" charset="0"/>
              </a:defRPr>
            </a:lvl7pPr>
            <a:lvl8pPr marL="3470275" indent="-233363" defTabSz="933450" fontAlgn="base">
              <a:spcBef>
                <a:spcPct val="0"/>
              </a:spcBef>
              <a:spcAft>
                <a:spcPct val="0"/>
              </a:spcAft>
              <a:defRPr sz="2400">
                <a:solidFill>
                  <a:schemeClr val="tx1"/>
                </a:solidFill>
                <a:latin typeface="Times New Roman" panose="02020603050405020304" pitchFamily="18" charset="0"/>
              </a:defRPr>
            </a:lvl8pPr>
            <a:lvl9pPr marL="3927475" indent="-233363" defTabSz="933450" fontAlgn="base">
              <a:spcBef>
                <a:spcPct val="0"/>
              </a:spcBef>
              <a:spcAft>
                <a:spcPct val="0"/>
              </a:spcAft>
              <a:defRPr sz="2400">
                <a:solidFill>
                  <a:schemeClr val="tx1"/>
                </a:solidFill>
                <a:latin typeface="Times New Roman" panose="02020603050405020304" pitchFamily="18" charset="0"/>
              </a:defRPr>
            </a:lvl9pPr>
          </a:lstStyle>
          <a:p>
            <a:pPr algn="r" eaLnBrk="1" hangingPunct="1"/>
            <a:fld id="{71BB4CEB-4A5F-4A77-A4A0-16640493C268}" type="slidenum">
              <a:rPr lang="en-US" sz="1200">
                <a:latin typeface="Calibri" panose="020F0502020204030204" pitchFamily="34" charset="0"/>
              </a:rPr>
              <a:pPr algn="r" eaLnBrk="1" hangingPunct="1"/>
              <a:t>14</a:t>
            </a:fld>
            <a:endParaRPr lang="en-US" sz="1200">
              <a:latin typeface="Calibri" panose="020F0502020204030204" pitchFamily="34" charset="0"/>
            </a:endParaRPr>
          </a:p>
        </p:txBody>
      </p:sp>
    </p:spTree>
    <p:extLst>
      <p:ext uri="{BB962C8B-B14F-4D97-AF65-F5344CB8AC3E}">
        <p14:creationId xmlns:p14="http://schemas.microsoft.com/office/powerpoint/2010/main" xmlns="" val="30256300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5AD6B500-8881-4AA8-A238-C61927610D91}" type="slidenum">
              <a:rPr lang="en-US"/>
              <a:pPr/>
              <a:t>15</a:t>
            </a:fld>
            <a:endParaRPr lang="en-US"/>
          </a:p>
        </p:txBody>
      </p:sp>
      <p:sp>
        <p:nvSpPr>
          <p:cNvPr id="323586" name="Slide Image Placeholder 1"/>
          <p:cNvSpPr>
            <a:spLocks noGrp="1" noRot="1" noChangeAspect="1" noTextEdit="1"/>
          </p:cNvSpPr>
          <p:nvPr>
            <p:ph type="sldImg"/>
          </p:nvPr>
        </p:nvSpPr>
        <p:spPr>
          <a:xfrm>
            <a:off x="1371600" y="1143000"/>
            <a:ext cx="4114800" cy="3086100"/>
          </a:xfrm>
          <a:ln/>
          <a:extLst>
            <a:ext uri="{909E8E84-426E-40DD-AFC4-6F175D3DCCD1}">
              <a14:hiddenFill xmlns:a14="http://schemas.microsoft.com/office/drawing/2010/main" xmlns="">
                <a:noFill/>
              </a14:hiddenFill>
            </a:ext>
          </a:extLst>
        </p:spPr>
      </p:sp>
      <p:sp>
        <p:nvSpPr>
          <p:cNvPr id="323587" name="Notes Placeholder 2"/>
          <p:cNvSpPr>
            <a:spLocks noGrp="1"/>
          </p:cNvSpPr>
          <p:nvPr>
            <p:ph type="body" idx="1"/>
          </p:nvPr>
        </p:nvSpPr>
        <p:spPr/>
        <p:txBody>
          <a:bodyPr lIns="93287" tIns="46644" rIns="93287" bIns="46644"/>
          <a:lstStyle/>
          <a:p>
            <a:pPr>
              <a:spcBef>
                <a:spcPct val="0"/>
              </a:spcBef>
            </a:pPr>
            <a:endParaRPr lang="en-US"/>
          </a:p>
        </p:txBody>
      </p:sp>
      <p:sp>
        <p:nvSpPr>
          <p:cNvPr id="45059" name="Slide Number Placeholder 3"/>
          <p:cNvSpPr txBox="1">
            <a:spLocks noGrp="1"/>
          </p:cNvSpPr>
          <p:nvPr/>
        </p:nvSpPr>
        <p:spPr bwMode="auto">
          <a:xfrm>
            <a:off x="3976688" y="8839200"/>
            <a:ext cx="3041650" cy="465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287" tIns="46644" rIns="93287" bIns="46644" anchor="b"/>
          <a:lstStyle>
            <a:lvl1pPr defTabSz="933450">
              <a:defRPr sz="2400">
                <a:solidFill>
                  <a:schemeClr val="tx1"/>
                </a:solidFill>
                <a:latin typeface="Times New Roman" panose="02020603050405020304" pitchFamily="18" charset="0"/>
              </a:defRPr>
            </a:lvl1pPr>
            <a:lvl2pPr marL="757238" indent="-290513" defTabSz="933450">
              <a:defRPr sz="2400">
                <a:solidFill>
                  <a:schemeClr val="tx1"/>
                </a:solidFill>
                <a:latin typeface="Times New Roman" panose="02020603050405020304" pitchFamily="18" charset="0"/>
              </a:defRPr>
            </a:lvl2pPr>
            <a:lvl3pPr marL="1166813" indent="-233363" defTabSz="933450">
              <a:defRPr sz="2400">
                <a:solidFill>
                  <a:schemeClr val="tx1"/>
                </a:solidFill>
                <a:latin typeface="Times New Roman" panose="02020603050405020304" pitchFamily="18" charset="0"/>
              </a:defRPr>
            </a:lvl3pPr>
            <a:lvl4pPr marL="1631950" indent="-233363" defTabSz="933450">
              <a:defRPr sz="2400">
                <a:solidFill>
                  <a:schemeClr val="tx1"/>
                </a:solidFill>
                <a:latin typeface="Times New Roman" panose="02020603050405020304" pitchFamily="18" charset="0"/>
              </a:defRPr>
            </a:lvl4pPr>
            <a:lvl5pPr marL="2098675" indent="-233363" defTabSz="933450">
              <a:defRPr sz="2400">
                <a:solidFill>
                  <a:schemeClr val="tx1"/>
                </a:solidFill>
                <a:latin typeface="Times New Roman" panose="02020603050405020304" pitchFamily="18" charset="0"/>
              </a:defRPr>
            </a:lvl5pPr>
            <a:lvl6pPr marL="2555875" indent="-233363" defTabSz="933450" fontAlgn="base">
              <a:spcBef>
                <a:spcPct val="0"/>
              </a:spcBef>
              <a:spcAft>
                <a:spcPct val="0"/>
              </a:spcAft>
              <a:defRPr sz="2400">
                <a:solidFill>
                  <a:schemeClr val="tx1"/>
                </a:solidFill>
                <a:latin typeface="Times New Roman" panose="02020603050405020304" pitchFamily="18" charset="0"/>
              </a:defRPr>
            </a:lvl6pPr>
            <a:lvl7pPr marL="3013075" indent="-233363" defTabSz="933450" fontAlgn="base">
              <a:spcBef>
                <a:spcPct val="0"/>
              </a:spcBef>
              <a:spcAft>
                <a:spcPct val="0"/>
              </a:spcAft>
              <a:defRPr sz="2400">
                <a:solidFill>
                  <a:schemeClr val="tx1"/>
                </a:solidFill>
                <a:latin typeface="Times New Roman" panose="02020603050405020304" pitchFamily="18" charset="0"/>
              </a:defRPr>
            </a:lvl7pPr>
            <a:lvl8pPr marL="3470275" indent="-233363" defTabSz="933450" fontAlgn="base">
              <a:spcBef>
                <a:spcPct val="0"/>
              </a:spcBef>
              <a:spcAft>
                <a:spcPct val="0"/>
              </a:spcAft>
              <a:defRPr sz="2400">
                <a:solidFill>
                  <a:schemeClr val="tx1"/>
                </a:solidFill>
                <a:latin typeface="Times New Roman" panose="02020603050405020304" pitchFamily="18" charset="0"/>
              </a:defRPr>
            </a:lvl8pPr>
            <a:lvl9pPr marL="3927475" indent="-233363" defTabSz="933450" fontAlgn="base">
              <a:spcBef>
                <a:spcPct val="0"/>
              </a:spcBef>
              <a:spcAft>
                <a:spcPct val="0"/>
              </a:spcAft>
              <a:defRPr sz="2400">
                <a:solidFill>
                  <a:schemeClr val="tx1"/>
                </a:solidFill>
                <a:latin typeface="Times New Roman" panose="02020603050405020304" pitchFamily="18" charset="0"/>
              </a:defRPr>
            </a:lvl9pPr>
          </a:lstStyle>
          <a:p>
            <a:pPr algn="r" eaLnBrk="1" hangingPunct="1"/>
            <a:fld id="{E5FEB4EA-39C3-4E1F-A11D-E14BCF913C70}" type="slidenum">
              <a:rPr lang="en-US" sz="1200">
                <a:latin typeface="Calibri" panose="020F0502020204030204" pitchFamily="34" charset="0"/>
              </a:rPr>
              <a:pPr algn="r" eaLnBrk="1" hangingPunct="1"/>
              <a:t>15</a:t>
            </a:fld>
            <a:endParaRPr lang="en-US" sz="1200">
              <a:latin typeface="Calibri" panose="020F0502020204030204" pitchFamily="34" charset="0"/>
            </a:endParaRPr>
          </a:p>
        </p:txBody>
      </p:sp>
    </p:spTree>
    <p:extLst>
      <p:ext uri="{BB962C8B-B14F-4D97-AF65-F5344CB8AC3E}">
        <p14:creationId xmlns:p14="http://schemas.microsoft.com/office/powerpoint/2010/main" xmlns="" val="48645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A3561DFE-92A0-44B7-8D0F-3A1145E4FA12}" type="slidenum">
              <a:rPr lang="en-US"/>
              <a:pPr/>
              <a:t>20</a:t>
            </a:fld>
            <a:endParaRPr lang="en-US"/>
          </a:p>
        </p:txBody>
      </p:sp>
      <p:sp>
        <p:nvSpPr>
          <p:cNvPr id="325634" name="Slide Image Placeholder 1"/>
          <p:cNvSpPr>
            <a:spLocks noGrp="1" noRot="1" noChangeAspect="1" noTextEdit="1"/>
          </p:cNvSpPr>
          <p:nvPr>
            <p:ph type="sldImg"/>
          </p:nvPr>
        </p:nvSpPr>
        <p:spPr>
          <a:xfrm>
            <a:off x="1371600" y="1143000"/>
            <a:ext cx="4114800" cy="3086100"/>
          </a:xfrm>
          <a:ln/>
          <a:extLst>
            <a:ext uri="{909E8E84-426E-40DD-AFC4-6F175D3DCCD1}">
              <a14:hiddenFill xmlns:a14="http://schemas.microsoft.com/office/drawing/2010/main" xmlns="">
                <a:noFill/>
              </a14:hiddenFill>
            </a:ext>
          </a:extLst>
        </p:spPr>
      </p:sp>
      <p:sp>
        <p:nvSpPr>
          <p:cNvPr id="325635" name="Notes Placeholder 2"/>
          <p:cNvSpPr>
            <a:spLocks noGrp="1"/>
          </p:cNvSpPr>
          <p:nvPr>
            <p:ph type="body" idx="1"/>
          </p:nvPr>
        </p:nvSpPr>
        <p:spPr/>
        <p:txBody>
          <a:bodyPr lIns="93287" tIns="46644" rIns="93287" bIns="46644"/>
          <a:lstStyle/>
          <a:p>
            <a:pPr>
              <a:spcBef>
                <a:spcPct val="0"/>
              </a:spcBef>
            </a:pPr>
            <a:endParaRPr lang="en-US"/>
          </a:p>
        </p:txBody>
      </p:sp>
      <p:sp>
        <p:nvSpPr>
          <p:cNvPr id="47107" name="Slide Number Placeholder 3"/>
          <p:cNvSpPr txBox="1">
            <a:spLocks noGrp="1"/>
          </p:cNvSpPr>
          <p:nvPr/>
        </p:nvSpPr>
        <p:spPr bwMode="auto">
          <a:xfrm>
            <a:off x="3976688" y="8839200"/>
            <a:ext cx="3041650" cy="465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287" tIns="46644" rIns="93287" bIns="46644" anchor="b"/>
          <a:lstStyle>
            <a:lvl1pPr defTabSz="933450">
              <a:defRPr sz="2400">
                <a:solidFill>
                  <a:schemeClr val="tx1"/>
                </a:solidFill>
                <a:latin typeface="Times New Roman" panose="02020603050405020304" pitchFamily="18" charset="0"/>
              </a:defRPr>
            </a:lvl1pPr>
            <a:lvl2pPr marL="757238" indent="-290513" defTabSz="933450">
              <a:defRPr sz="2400">
                <a:solidFill>
                  <a:schemeClr val="tx1"/>
                </a:solidFill>
                <a:latin typeface="Times New Roman" panose="02020603050405020304" pitchFamily="18" charset="0"/>
              </a:defRPr>
            </a:lvl2pPr>
            <a:lvl3pPr marL="1166813" indent="-233363" defTabSz="933450">
              <a:defRPr sz="2400">
                <a:solidFill>
                  <a:schemeClr val="tx1"/>
                </a:solidFill>
                <a:latin typeface="Times New Roman" panose="02020603050405020304" pitchFamily="18" charset="0"/>
              </a:defRPr>
            </a:lvl3pPr>
            <a:lvl4pPr marL="1631950" indent="-233363" defTabSz="933450">
              <a:defRPr sz="2400">
                <a:solidFill>
                  <a:schemeClr val="tx1"/>
                </a:solidFill>
                <a:latin typeface="Times New Roman" panose="02020603050405020304" pitchFamily="18" charset="0"/>
              </a:defRPr>
            </a:lvl4pPr>
            <a:lvl5pPr marL="2098675" indent="-233363" defTabSz="933450">
              <a:defRPr sz="2400">
                <a:solidFill>
                  <a:schemeClr val="tx1"/>
                </a:solidFill>
                <a:latin typeface="Times New Roman" panose="02020603050405020304" pitchFamily="18" charset="0"/>
              </a:defRPr>
            </a:lvl5pPr>
            <a:lvl6pPr marL="2555875" indent="-233363" defTabSz="933450" fontAlgn="base">
              <a:spcBef>
                <a:spcPct val="0"/>
              </a:spcBef>
              <a:spcAft>
                <a:spcPct val="0"/>
              </a:spcAft>
              <a:defRPr sz="2400">
                <a:solidFill>
                  <a:schemeClr val="tx1"/>
                </a:solidFill>
                <a:latin typeface="Times New Roman" panose="02020603050405020304" pitchFamily="18" charset="0"/>
              </a:defRPr>
            </a:lvl6pPr>
            <a:lvl7pPr marL="3013075" indent="-233363" defTabSz="933450" fontAlgn="base">
              <a:spcBef>
                <a:spcPct val="0"/>
              </a:spcBef>
              <a:spcAft>
                <a:spcPct val="0"/>
              </a:spcAft>
              <a:defRPr sz="2400">
                <a:solidFill>
                  <a:schemeClr val="tx1"/>
                </a:solidFill>
                <a:latin typeface="Times New Roman" panose="02020603050405020304" pitchFamily="18" charset="0"/>
              </a:defRPr>
            </a:lvl7pPr>
            <a:lvl8pPr marL="3470275" indent="-233363" defTabSz="933450" fontAlgn="base">
              <a:spcBef>
                <a:spcPct val="0"/>
              </a:spcBef>
              <a:spcAft>
                <a:spcPct val="0"/>
              </a:spcAft>
              <a:defRPr sz="2400">
                <a:solidFill>
                  <a:schemeClr val="tx1"/>
                </a:solidFill>
                <a:latin typeface="Times New Roman" panose="02020603050405020304" pitchFamily="18" charset="0"/>
              </a:defRPr>
            </a:lvl8pPr>
            <a:lvl9pPr marL="3927475" indent="-233363" defTabSz="933450" fontAlgn="base">
              <a:spcBef>
                <a:spcPct val="0"/>
              </a:spcBef>
              <a:spcAft>
                <a:spcPct val="0"/>
              </a:spcAft>
              <a:defRPr sz="2400">
                <a:solidFill>
                  <a:schemeClr val="tx1"/>
                </a:solidFill>
                <a:latin typeface="Times New Roman" panose="02020603050405020304" pitchFamily="18" charset="0"/>
              </a:defRPr>
            </a:lvl9pPr>
          </a:lstStyle>
          <a:p>
            <a:pPr algn="r" eaLnBrk="1" hangingPunct="1"/>
            <a:fld id="{783BECB3-CEF8-4A3C-B383-FA6E548B475F}" type="slidenum">
              <a:rPr lang="en-US" sz="1200">
                <a:latin typeface="Calibri" panose="020F0502020204030204" pitchFamily="34" charset="0"/>
              </a:rPr>
              <a:pPr algn="r" eaLnBrk="1" hangingPunct="1"/>
              <a:t>20</a:t>
            </a:fld>
            <a:endParaRPr lang="en-US" sz="1200">
              <a:latin typeface="Calibri" panose="020F0502020204030204" pitchFamily="34" charset="0"/>
            </a:endParaRPr>
          </a:p>
        </p:txBody>
      </p:sp>
    </p:spTree>
    <p:extLst>
      <p:ext uri="{BB962C8B-B14F-4D97-AF65-F5344CB8AC3E}">
        <p14:creationId xmlns:p14="http://schemas.microsoft.com/office/powerpoint/2010/main" xmlns="" val="1897948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06C72F18-2B47-4940-8821-69936105E228}" type="slidenum">
              <a:rPr lang="en-US"/>
              <a:pPr/>
              <a:t>33</a:t>
            </a:fld>
            <a:endParaRPr lang="en-US"/>
          </a:p>
        </p:txBody>
      </p:sp>
      <p:sp>
        <p:nvSpPr>
          <p:cNvPr id="342018" name="Slide Image Placeholder 1"/>
          <p:cNvSpPr>
            <a:spLocks noGrp="1" noRot="1" noChangeAspect="1" noTextEdit="1"/>
          </p:cNvSpPr>
          <p:nvPr>
            <p:ph type="sldImg"/>
          </p:nvPr>
        </p:nvSpPr>
        <p:spPr>
          <a:xfrm>
            <a:off x="1371600" y="1143000"/>
            <a:ext cx="4114800" cy="3086100"/>
          </a:xfrm>
          <a:ln/>
          <a:extLst>
            <a:ext uri="{909E8E84-426E-40DD-AFC4-6F175D3DCCD1}">
              <a14:hiddenFill xmlns:a14="http://schemas.microsoft.com/office/drawing/2010/main" xmlns="">
                <a:noFill/>
              </a14:hiddenFill>
            </a:ext>
          </a:extLst>
        </p:spPr>
      </p:sp>
      <p:sp>
        <p:nvSpPr>
          <p:cNvPr id="342019" name="Notes Placeholder 2"/>
          <p:cNvSpPr>
            <a:spLocks noGrp="1"/>
          </p:cNvSpPr>
          <p:nvPr>
            <p:ph type="body" idx="1"/>
          </p:nvPr>
        </p:nvSpPr>
        <p:spPr/>
        <p:txBody>
          <a:bodyPr lIns="93287" tIns="46644" rIns="93287" bIns="46644"/>
          <a:lstStyle/>
          <a:p>
            <a:pPr>
              <a:spcBef>
                <a:spcPct val="0"/>
              </a:spcBef>
            </a:pPr>
            <a:endParaRPr lang="en-US"/>
          </a:p>
        </p:txBody>
      </p:sp>
      <p:sp>
        <p:nvSpPr>
          <p:cNvPr id="63491" name="Slide Number Placeholder 3"/>
          <p:cNvSpPr txBox="1">
            <a:spLocks noGrp="1"/>
          </p:cNvSpPr>
          <p:nvPr/>
        </p:nvSpPr>
        <p:spPr bwMode="auto">
          <a:xfrm>
            <a:off x="3976688" y="8839200"/>
            <a:ext cx="3041650" cy="465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287" tIns="46644" rIns="93287" bIns="46644" anchor="b"/>
          <a:lstStyle>
            <a:lvl1pPr defTabSz="933450">
              <a:defRPr sz="2400">
                <a:solidFill>
                  <a:schemeClr val="tx1"/>
                </a:solidFill>
                <a:latin typeface="Times New Roman" panose="02020603050405020304" pitchFamily="18" charset="0"/>
              </a:defRPr>
            </a:lvl1pPr>
            <a:lvl2pPr marL="757238" indent="-290513" defTabSz="933450">
              <a:defRPr sz="2400">
                <a:solidFill>
                  <a:schemeClr val="tx1"/>
                </a:solidFill>
                <a:latin typeface="Times New Roman" panose="02020603050405020304" pitchFamily="18" charset="0"/>
              </a:defRPr>
            </a:lvl2pPr>
            <a:lvl3pPr marL="1166813" indent="-233363" defTabSz="933450">
              <a:defRPr sz="2400">
                <a:solidFill>
                  <a:schemeClr val="tx1"/>
                </a:solidFill>
                <a:latin typeface="Times New Roman" panose="02020603050405020304" pitchFamily="18" charset="0"/>
              </a:defRPr>
            </a:lvl3pPr>
            <a:lvl4pPr marL="1631950" indent="-233363" defTabSz="933450">
              <a:defRPr sz="2400">
                <a:solidFill>
                  <a:schemeClr val="tx1"/>
                </a:solidFill>
                <a:latin typeface="Times New Roman" panose="02020603050405020304" pitchFamily="18" charset="0"/>
              </a:defRPr>
            </a:lvl4pPr>
            <a:lvl5pPr marL="2098675" indent="-233363" defTabSz="933450">
              <a:defRPr sz="2400">
                <a:solidFill>
                  <a:schemeClr val="tx1"/>
                </a:solidFill>
                <a:latin typeface="Times New Roman" panose="02020603050405020304" pitchFamily="18" charset="0"/>
              </a:defRPr>
            </a:lvl5pPr>
            <a:lvl6pPr marL="2555875" indent="-233363" defTabSz="933450" fontAlgn="base">
              <a:spcBef>
                <a:spcPct val="0"/>
              </a:spcBef>
              <a:spcAft>
                <a:spcPct val="0"/>
              </a:spcAft>
              <a:defRPr sz="2400">
                <a:solidFill>
                  <a:schemeClr val="tx1"/>
                </a:solidFill>
                <a:latin typeface="Times New Roman" panose="02020603050405020304" pitchFamily="18" charset="0"/>
              </a:defRPr>
            </a:lvl6pPr>
            <a:lvl7pPr marL="3013075" indent="-233363" defTabSz="933450" fontAlgn="base">
              <a:spcBef>
                <a:spcPct val="0"/>
              </a:spcBef>
              <a:spcAft>
                <a:spcPct val="0"/>
              </a:spcAft>
              <a:defRPr sz="2400">
                <a:solidFill>
                  <a:schemeClr val="tx1"/>
                </a:solidFill>
                <a:latin typeface="Times New Roman" panose="02020603050405020304" pitchFamily="18" charset="0"/>
              </a:defRPr>
            </a:lvl7pPr>
            <a:lvl8pPr marL="3470275" indent="-233363" defTabSz="933450" fontAlgn="base">
              <a:spcBef>
                <a:spcPct val="0"/>
              </a:spcBef>
              <a:spcAft>
                <a:spcPct val="0"/>
              </a:spcAft>
              <a:defRPr sz="2400">
                <a:solidFill>
                  <a:schemeClr val="tx1"/>
                </a:solidFill>
                <a:latin typeface="Times New Roman" panose="02020603050405020304" pitchFamily="18" charset="0"/>
              </a:defRPr>
            </a:lvl8pPr>
            <a:lvl9pPr marL="3927475" indent="-233363" defTabSz="933450" fontAlgn="base">
              <a:spcBef>
                <a:spcPct val="0"/>
              </a:spcBef>
              <a:spcAft>
                <a:spcPct val="0"/>
              </a:spcAft>
              <a:defRPr sz="2400">
                <a:solidFill>
                  <a:schemeClr val="tx1"/>
                </a:solidFill>
                <a:latin typeface="Times New Roman" panose="02020603050405020304" pitchFamily="18" charset="0"/>
              </a:defRPr>
            </a:lvl9pPr>
          </a:lstStyle>
          <a:p>
            <a:pPr algn="r" eaLnBrk="1" hangingPunct="1"/>
            <a:fld id="{AE2527BE-A27D-4074-8EB4-E1B084D5388A}" type="slidenum">
              <a:rPr lang="en-US" sz="1200">
                <a:latin typeface="Calibri" panose="020F0502020204030204" pitchFamily="34" charset="0"/>
              </a:rPr>
              <a:pPr algn="r" eaLnBrk="1" hangingPunct="1"/>
              <a:t>33</a:t>
            </a:fld>
            <a:endParaRPr lang="en-US" sz="1200">
              <a:latin typeface="Calibri" panose="020F0502020204030204" pitchFamily="34" charset="0"/>
            </a:endParaRPr>
          </a:p>
        </p:txBody>
      </p:sp>
    </p:spTree>
    <p:extLst>
      <p:ext uri="{BB962C8B-B14F-4D97-AF65-F5344CB8AC3E}">
        <p14:creationId xmlns:p14="http://schemas.microsoft.com/office/powerpoint/2010/main" xmlns="" val="2691884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E683B50-8AA5-40DC-B4AA-158456036F65}" type="datetimeFigureOut">
              <a:rPr lang="en-US" smtClean="0"/>
              <a:pPr/>
              <a:t>03/07/2014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6DBF10-0418-4739-97A4-EA1F9529D9CF}" type="slidenum">
              <a:rPr lang="en-US" smtClean="0"/>
              <a:pPr/>
              <a:t>‹#›</a:t>
            </a:fld>
            <a:endParaRPr lang="en-US"/>
          </a:p>
        </p:txBody>
      </p:sp>
    </p:spTree>
    <p:extLst>
      <p:ext uri="{BB962C8B-B14F-4D97-AF65-F5344CB8AC3E}">
        <p14:creationId xmlns:p14="http://schemas.microsoft.com/office/powerpoint/2010/main" xmlns="" val="3880587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E683B50-8AA5-40DC-B4AA-158456036F65}" type="datetimeFigureOut">
              <a:rPr lang="en-US" smtClean="0"/>
              <a:pPr/>
              <a:t>03/07/2014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6DBF10-0418-4739-97A4-EA1F9529D9CF}" type="slidenum">
              <a:rPr lang="en-US" smtClean="0"/>
              <a:pPr/>
              <a:t>‹#›</a:t>
            </a:fld>
            <a:endParaRPr lang="en-US"/>
          </a:p>
        </p:txBody>
      </p:sp>
    </p:spTree>
    <p:extLst>
      <p:ext uri="{BB962C8B-B14F-4D97-AF65-F5344CB8AC3E}">
        <p14:creationId xmlns:p14="http://schemas.microsoft.com/office/powerpoint/2010/main" xmlns="" val="3591704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683B50-8AA5-40DC-B4AA-158456036F65}" type="datetimeFigureOut">
              <a:rPr lang="en-US" smtClean="0"/>
              <a:pPr/>
              <a:t>03/07/2014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6DBF10-0418-4739-97A4-EA1F9529D9CF}" type="slidenum">
              <a:rPr lang="en-US" smtClean="0"/>
              <a:pPr/>
              <a:t>‹#›</a:t>
            </a:fld>
            <a:endParaRPr lang="en-US"/>
          </a:p>
        </p:txBody>
      </p:sp>
    </p:spTree>
    <p:extLst>
      <p:ext uri="{BB962C8B-B14F-4D97-AF65-F5344CB8AC3E}">
        <p14:creationId xmlns:p14="http://schemas.microsoft.com/office/powerpoint/2010/main" xmlns="" val="1160838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E683B50-8AA5-40DC-B4AA-158456036F65}" type="datetimeFigureOut">
              <a:rPr lang="en-US" smtClean="0"/>
              <a:pPr/>
              <a:t>03/07/2014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6DBF10-0418-4739-97A4-EA1F9529D9CF}" type="slidenum">
              <a:rPr lang="en-US" smtClean="0"/>
              <a:pPr/>
              <a:t>‹#›</a:t>
            </a:fld>
            <a:endParaRPr lang="en-US"/>
          </a:p>
        </p:txBody>
      </p:sp>
    </p:spTree>
    <p:extLst>
      <p:ext uri="{BB962C8B-B14F-4D97-AF65-F5344CB8AC3E}">
        <p14:creationId xmlns:p14="http://schemas.microsoft.com/office/powerpoint/2010/main" xmlns="" val="1472981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E683B50-8AA5-40DC-B4AA-158456036F65}" type="datetimeFigureOut">
              <a:rPr lang="en-US" smtClean="0"/>
              <a:pPr/>
              <a:t>03/07/2014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6DBF10-0418-4739-97A4-EA1F9529D9CF}" type="slidenum">
              <a:rPr lang="en-US" smtClean="0"/>
              <a:pPr/>
              <a:t>‹#›</a:t>
            </a:fld>
            <a:endParaRPr lang="en-US"/>
          </a:p>
        </p:txBody>
      </p:sp>
    </p:spTree>
    <p:extLst>
      <p:ext uri="{BB962C8B-B14F-4D97-AF65-F5344CB8AC3E}">
        <p14:creationId xmlns:p14="http://schemas.microsoft.com/office/powerpoint/2010/main" xmlns="" val="11894065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E683B50-8AA5-40DC-B4AA-158456036F65}" type="datetimeFigureOut">
              <a:rPr lang="en-US" smtClean="0"/>
              <a:pPr/>
              <a:t>03/07/2014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6DBF10-0418-4739-97A4-EA1F9529D9CF}" type="slidenum">
              <a:rPr lang="en-US" smtClean="0"/>
              <a:pPr/>
              <a:t>‹#›</a:t>
            </a:fld>
            <a:endParaRPr lang="en-US"/>
          </a:p>
        </p:txBody>
      </p:sp>
    </p:spTree>
    <p:extLst>
      <p:ext uri="{BB962C8B-B14F-4D97-AF65-F5344CB8AC3E}">
        <p14:creationId xmlns:p14="http://schemas.microsoft.com/office/powerpoint/2010/main" xmlns="" val="28926206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683B50-8AA5-40DC-B4AA-158456036F65}" type="datetimeFigureOut">
              <a:rPr lang="en-US" smtClean="0"/>
              <a:pPr/>
              <a:t>03/07/2014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6DBF10-0418-4739-97A4-EA1F9529D9CF}" type="slidenum">
              <a:rPr lang="en-US" smtClean="0"/>
              <a:pPr/>
              <a:t>‹#›</a:t>
            </a:fld>
            <a:endParaRPr lang="en-US"/>
          </a:p>
        </p:txBody>
      </p:sp>
    </p:spTree>
    <p:extLst>
      <p:ext uri="{BB962C8B-B14F-4D97-AF65-F5344CB8AC3E}">
        <p14:creationId xmlns:p14="http://schemas.microsoft.com/office/powerpoint/2010/main" xmlns="" val="2228172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683B50-8AA5-40DC-B4AA-158456036F65}" type="datetimeFigureOut">
              <a:rPr lang="en-US" smtClean="0"/>
              <a:pPr/>
              <a:t>03/07/2014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6DBF10-0418-4739-97A4-EA1F9529D9CF}" type="slidenum">
              <a:rPr lang="en-US" smtClean="0"/>
              <a:pPr/>
              <a:t>‹#›</a:t>
            </a:fld>
            <a:endParaRPr lang="en-US"/>
          </a:p>
        </p:txBody>
      </p:sp>
    </p:spTree>
    <p:extLst>
      <p:ext uri="{BB962C8B-B14F-4D97-AF65-F5344CB8AC3E}">
        <p14:creationId xmlns:p14="http://schemas.microsoft.com/office/powerpoint/2010/main" xmlns="" val="2027545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683B50-8AA5-40DC-B4AA-158456036F65}" type="datetimeFigureOut">
              <a:rPr lang="en-US" smtClean="0"/>
              <a:pPr/>
              <a:t>03/07/2014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6DBF10-0418-4739-97A4-EA1F9529D9CF}" type="slidenum">
              <a:rPr lang="en-US" smtClean="0"/>
              <a:pPr/>
              <a:t>‹#›</a:t>
            </a:fld>
            <a:endParaRPr lang="en-US"/>
          </a:p>
        </p:txBody>
      </p:sp>
    </p:spTree>
    <p:extLst>
      <p:ext uri="{BB962C8B-B14F-4D97-AF65-F5344CB8AC3E}">
        <p14:creationId xmlns:p14="http://schemas.microsoft.com/office/powerpoint/2010/main" xmlns="" val="349163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E683B50-8AA5-40DC-B4AA-158456036F65}" type="datetimeFigureOut">
              <a:rPr lang="en-US" smtClean="0"/>
              <a:pPr/>
              <a:t>03/07/2014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6DBF10-0418-4739-97A4-EA1F9529D9CF}" type="slidenum">
              <a:rPr lang="en-US" smtClean="0"/>
              <a:pPr/>
              <a:t>‹#›</a:t>
            </a:fld>
            <a:endParaRPr lang="en-US"/>
          </a:p>
        </p:txBody>
      </p:sp>
    </p:spTree>
    <p:extLst>
      <p:ext uri="{BB962C8B-B14F-4D97-AF65-F5344CB8AC3E}">
        <p14:creationId xmlns:p14="http://schemas.microsoft.com/office/powerpoint/2010/main" xmlns="" val="855590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E683B50-8AA5-40DC-B4AA-158456036F65}" type="datetimeFigureOut">
              <a:rPr lang="en-US" smtClean="0"/>
              <a:pPr/>
              <a:t>03/07/2014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6DBF10-0418-4739-97A4-EA1F9529D9CF}" type="slidenum">
              <a:rPr lang="en-US" smtClean="0"/>
              <a:pPr/>
              <a:t>‹#›</a:t>
            </a:fld>
            <a:endParaRPr lang="en-US"/>
          </a:p>
        </p:txBody>
      </p:sp>
    </p:spTree>
    <p:extLst>
      <p:ext uri="{BB962C8B-B14F-4D97-AF65-F5344CB8AC3E}">
        <p14:creationId xmlns:p14="http://schemas.microsoft.com/office/powerpoint/2010/main" xmlns="" val="14086071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828801"/>
            <a:ext cx="8229600" cy="4302125"/>
          </a:xfrm>
        </p:spPr>
        <p:txBody>
          <a:bodyPr/>
          <a:lstStyle/>
          <a:p>
            <a:endParaRPr lang="en-US"/>
          </a:p>
        </p:txBody>
      </p:sp>
      <p:sp>
        <p:nvSpPr>
          <p:cNvPr id="4" name="Date Placeholder 3"/>
          <p:cNvSpPr>
            <a:spLocks noGrp="1"/>
          </p:cNvSpPr>
          <p:nvPr>
            <p:ph type="dt" sz="half" idx="10"/>
          </p:nvPr>
        </p:nvSpPr>
        <p:spPr>
          <a:xfrm>
            <a:off x="6934200" y="6172200"/>
            <a:ext cx="1676400" cy="457200"/>
          </a:xfrm>
        </p:spPr>
        <p:txBody>
          <a:bodyPr/>
          <a:lstStyle>
            <a:lvl1pPr>
              <a:defRPr/>
            </a:lvl1pPr>
          </a:lstStyle>
          <a:p>
            <a:endParaRPr lang="en-US"/>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0" y="6400800"/>
            <a:ext cx="533400" cy="457200"/>
          </a:xfrm>
        </p:spPr>
        <p:txBody>
          <a:bodyPr/>
          <a:lstStyle>
            <a:lvl1pPr>
              <a:defRPr/>
            </a:lvl1pPr>
          </a:lstStyle>
          <a:p>
            <a:fld id="{D092AD49-2D44-4DC0-949B-28F94F22CFEA}" type="slidenum">
              <a:rPr lang="en-US"/>
              <a:pPr/>
              <a:t>‹#›</a:t>
            </a:fld>
            <a:endParaRPr lang="en-US"/>
          </a:p>
        </p:txBody>
      </p:sp>
    </p:spTree>
    <p:extLst>
      <p:ext uri="{BB962C8B-B14F-4D97-AF65-F5344CB8AC3E}">
        <p14:creationId xmlns:p14="http://schemas.microsoft.com/office/powerpoint/2010/main" xmlns="" val="4070801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683B50-8AA5-40DC-B4AA-158456036F65}" type="datetimeFigureOut">
              <a:rPr lang="en-US" smtClean="0"/>
              <a:pPr/>
              <a:t>03/07/2014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6DBF10-0418-4739-97A4-EA1F9529D9CF}" type="slidenum">
              <a:rPr lang="en-US" smtClean="0"/>
              <a:pPr/>
              <a:t>‹#›</a:t>
            </a:fld>
            <a:endParaRPr lang="en-US"/>
          </a:p>
        </p:txBody>
      </p:sp>
    </p:spTree>
    <p:extLst>
      <p:ext uri="{BB962C8B-B14F-4D97-AF65-F5344CB8AC3E}">
        <p14:creationId xmlns:p14="http://schemas.microsoft.com/office/powerpoint/2010/main" xmlns="" val="10249459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000" b="1" dirty="0" smtClean="0">
                <a:latin typeface="+mn-lt"/>
                <a:ea typeface="Times New Roman"/>
                <a:cs typeface="Times New Roman"/>
                <a:sym typeface="Times New Roman"/>
              </a:rPr>
              <a:t>Lecture </a:t>
            </a:r>
            <a:r>
              <a:rPr lang="en-US" sz="3000" b="1" dirty="0" smtClean="0">
                <a:latin typeface="+mn-lt"/>
                <a:ea typeface="Times New Roman"/>
                <a:cs typeface="Times New Roman"/>
                <a:sym typeface="Times New Roman"/>
              </a:rPr>
              <a:t>28</a:t>
            </a:r>
            <a:r>
              <a:rPr lang="en-US" sz="3000" b="1" dirty="0">
                <a:latin typeface="+mn-lt"/>
                <a:ea typeface="Times New Roman"/>
                <a:cs typeface="Times New Roman"/>
                <a:sym typeface="Times New Roman"/>
              </a:rPr>
              <a:t/>
            </a:r>
            <a:br>
              <a:rPr lang="en-US" sz="3000" b="1" dirty="0">
                <a:latin typeface="+mn-lt"/>
                <a:ea typeface="Times New Roman"/>
                <a:cs typeface="Times New Roman"/>
                <a:sym typeface="Times New Roman"/>
              </a:rPr>
            </a:br>
            <a:r>
              <a:rPr lang="en-US" sz="3000" b="1" dirty="0">
                <a:latin typeface="+mn-lt"/>
              </a:rPr>
              <a:t>NATURAL RESOURCE PLANNING AND MANAGEMENT</a:t>
            </a:r>
          </a:p>
        </p:txBody>
      </p:sp>
      <p:sp>
        <p:nvSpPr>
          <p:cNvPr id="3" name="Subtitle 2"/>
          <p:cNvSpPr>
            <a:spLocks noGrp="1"/>
          </p:cNvSpPr>
          <p:nvPr>
            <p:ph type="subTitle" idx="1"/>
          </p:nvPr>
        </p:nvSpPr>
        <p:spPr/>
        <p:txBody>
          <a:bodyPr>
            <a:normAutofit lnSpcReduction="10000"/>
          </a:bodyPr>
          <a:lstStyle/>
          <a:p>
            <a:r>
              <a:rPr lang="en-US" dirty="0" smtClean="0"/>
              <a:t>Dr. </a:t>
            </a:r>
            <a:r>
              <a:rPr lang="en-US" dirty="0" err="1" smtClean="0"/>
              <a:t>Aneel</a:t>
            </a:r>
            <a:r>
              <a:rPr lang="en-US" dirty="0" smtClean="0"/>
              <a:t> SALMAN</a:t>
            </a:r>
          </a:p>
          <a:p>
            <a:r>
              <a:rPr lang="en-US" dirty="0" smtClean="0"/>
              <a:t>Department of Management Sciences</a:t>
            </a:r>
          </a:p>
          <a:p>
            <a:r>
              <a:rPr lang="en-US" dirty="0" smtClean="0"/>
              <a:t>COMSATS Institute of Information Technology, Islamabad</a:t>
            </a:r>
            <a:endParaRPr lang="en-US" dirty="0"/>
          </a:p>
        </p:txBody>
      </p:sp>
    </p:spTree>
    <p:extLst>
      <p:ext uri="{BB962C8B-B14F-4D97-AF65-F5344CB8AC3E}">
        <p14:creationId xmlns:p14="http://schemas.microsoft.com/office/powerpoint/2010/main" xmlns="" val="24974411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50" b="1" dirty="0"/>
              <a:t>Recap Lecture </a:t>
            </a:r>
            <a:r>
              <a:rPr lang="en-US" sz="4050" b="1" dirty="0" smtClean="0"/>
              <a:t>27</a:t>
            </a:r>
            <a:endParaRPr lang="en-US" sz="4050" b="1" dirty="0"/>
          </a:p>
        </p:txBody>
      </p:sp>
      <p:sp>
        <p:nvSpPr>
          <p:cNvPr id="3" name="Content Placeholder 2"/>
          <p:cNvSpPr>
            <a:spLocks noGrp="1"/>
          </p:cNvSpPr>
          <p:nvPr>
            <p:ph idx="1"/>
          </p:nvPr>
        </p:nvSpPr>
        <p:spPr/>
        <p:txBody>
          <a:bodyPr/>
          <a:lstStyle/>
          <a:p>
            <a:r>
              <a:rPr lang="en-US" dirty="0" smtClean="0"/>
              <a:t>REDD </a:t>
            </a:r>
          </a:p>
          <a:p>
            <a:r>
              <a:rPr lang="en-US" dirty="0" smtClean="0"/>
              <a:t>Pakistan and REDD +</a:t>
            </a:r>
            <a:endParaRPr lang="en-US" dirty="0"/>
          </a:p>
        </p:txBody>
      </p:sp>
    </p:spTree>
    <p:extLst>
      <p:ext uri="{BB962C8B-B14F-4D97-AF65-F5344CB8AC3E}">
        <p14:creationId xmlns:p14="http://schemas.microsoft.com/office/powerpoint/2010/main" xmlns="" val="31134122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40" name="Rectangle 8"/>
          <p:cNvSpPr>
            <a:spLocks noGrp="1" noChangeArrowheads="1"/>
          </p:cNvSpPr>
          <p:nvPr>
            <p:ph type="ctrTitle"/>
          </p:nvPr>
        </p:nvSpPr>
        <p:spPr>
          <a:xfrm>
            <a:off x="1485900" y="1871662"/>
            <a:ext cx="6172200" cy="2571750"/>
          </a:xfrm>
        </p:spPr>
        <p:txBody>
          <a:bodyPr>
            <a:noAutofit/>
          </a:bodyPr>
          <a:lstStyle/>
          <a:p>
            <a:pPr algn="ctr"/>
            <a:r>
              <a:rPr lang="en-US" sz="3600" b="1" dirty="0" smtClean="0"/>
              <a:t/>
            </a:r>
            <a:br>
              <a:rPr lang="en-US" sz="3600" b="1" dirty="0" smtClean="0"/>
            </a:br>
            <a:r>
              <a:rPr lang="en-US" sz="3600" b="1" dirty="0" smtClean="0"/>
              <a:t/>
            </a:r>
            <a:br>
              <a:rPr lang="en-US" sz="3600" b="1" dirty="0" smtClean="0"/>
            </a:br>
            <a:r>
              <a:rPr lang="en-US" sz="3600" b="1" dirty="0" smtClean="0"/>
              <a:t/>
            </a:r>
            <a:br>
              <a:rPr lang="en-US" sz="3600" b="1" dirty="0" smtClean="0"/>
            </a:br>
            <a:r>
              <a:rPr lang="en-US" sz="3600" b="1" dirty="0" smtClean="0"/>
              <a:t/>
            </a:r>
            <a:br>
              <a:rPr lang="en-US" sz="3600" b="1" dirty="0" smtClean="0"/>
            </a:br>
            <a:r>
              <a:rPr lang="en-US" sz="3600" b="1" dirty="0" smtClean="0"/>
              <a:t/>
            </a:r>
            <a:br>
              <a:rPr lang="en-US" sz="3600" b="1" dirty="0" smtClean="0"/>
            </a:br>
            <a:r>
              <a:rPr lang="en-US" sz="3600" b="1" dirty="0" smtClean="0"/>
              <a:t/>
            </a:r>
            <a:br>
              <a:rPr lang="en-US" sz="3600" b="1" dirty="0" smtClean="0"/>
            </a:br>
            <a:r>
              <a:rPr lang="en-US" sz="3600" b="1" dirty="0" smtClean="0"/>
              <a:t/>
            </a:r>
            <a:br>
              <a:rPr lang="en-US" sz="3600" b="1" dirty="0" smtClean="0"/>
            </a:br>
            <a:r>
              <a:rPr lang="en-US" sz="3600" b="1" dirty="0" smtClean="0"/>
              <a:t>Climate </a:t>
            </a:r>
            <a:r>
              <a:rPr lang="en-US" sz="3600" b="1" dirty="0"/>
              <a:t>Change and Sustainable Well-being in </a:t>
            </a:r>
            <a:r>
              <a:rPr lang="en-US" sz="3600" b="1" dirty="0" smtClean="0"/>
              <a:t>Pakistan</a:t>
            </a:r>
            <a:br>
              <a:rPr lang="en-US" sz="3600" b="1" dirty="0" smtClean="0"/>
            </a:br>
            <a:r>
              <a:rPr lang="en-US" sz="3600" b="1" dirty="0"/>
              <a:t/>
            </a:r>
            <a:br>
              <a:rPr lang="en-US" sz="3600" b="1" dirty="0"/>
            </a:br>
            <a:r>
              <a:rPr lang="en-US" sz="3600" b="1" dirty="0" smtClean="0"/>
              <a:t>Case Study – </a:t>
            </a:r>
            <a:r>
              <a:rPr lang="en-US" sz="3600" b="1" dirty="0" err="1" smtClean="0"/>
              <a:t>Shigar</a:t>
            </a:r>
            <a:r>
              <a:rPr lang="en-US" sz="3600" b="1" dirty="0" smtClean="0"/>
              <a:t> Valley</a:t>
            </a:r>
            <a:endParaRPr lang="en-US" sz="3600" b="1" dirty="0"/>
          </a:p>
        </p:txBody>
      </p:sp>
    </p:spTree>
    <p:extLst>
      <p:ext uri="{BB962C8B-B14F-4D97-AF65-F5344CB8AC3E}">
        <p14:creationId xmlns:p14="http://schemas.microsoft.com/office/powerpoint/2010/main" xmlns="" val="21781764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35B7CCF-A414-4BBE-8888-BA63265759F3}" type="slidenum">
              <a:rPr lang="en-US"/>
              <a:pPr/>
              <a:t>4</a:t>
            </a:fld>
            <a:endParaRPr lang="en-US"/>
          </a:p>
        </p:txBody>
      </p:sp>
      <p:sp>
        <p:nvSpPr>
          <p:cNvPr id="274434" name="Rectangle 2"/>
          <p:cNvSpPr>
            <a:spLocks noGrp="1" noChangeArrowheads="1"/>
          </p:cNvSpPr>
          <p:nvPr>
            <p:ph type="title" idx="4294967295"/>
          </p:nvPr>
        </p:nvSpPr>
        <p:spPr>
          <a:xfrm>
            <a:off x="0" y="1143000"/>
            <a:ext cx="6172200" cy="857250"/>
          </a:xfrm>
        </p:spPr>
        <p:txBody>
          <a:bodyPr anchor="ctr"/>
          <a:lstStyle/>
          <a:p>
            <a:pPr algn="ctr"/>
            <a:r>
              <a:rPr lang="en-US" b="1" dirty="0"/>
              <a:t>Outline of the </a:t>
            </a:r>
            <a:r>
              <a:rPr lang="en-US" b="1" dirty="0" smtClean="0"/>
              <a:t>lecture</a:t>
            </a:r>
            <a:endParaRPr lang="en-US" b="1" dirty="0"/>
          </a:p>
        </p:txBody>
      </p:sp>
      <p:sp>
        <p:nvSpPr>
          <p:cNvPr id="274435" name="Rectangle 3"/>
          <p:cNvSpPr>
            <a:spLocks noGrp="1" noChangeArrowheads="1"/>
          </p:cNvSpPr>
          <p:nvPr>
            <p:ph type="body" idx="4294967295"/>
          </p:nvPr>
        </p:nvSpPr>
        <p:spPr>
          <a:xfrm>
            <a:off x="1081825" y="2215971"/>
            <a:ext cx="5829300" cy="2971800"/>
          </a:xfrm>
        </p:spPr>
        <p:txBody>
          <a:bodyPr/>
          <a:lstStyle/>
          <a:p>
            <a:r>
              <a:rPr lang="en-US" b="1" dirty="0"/>
              <a:t>Climate change and development in Pakistan</a:t>
            </a:r>
          </a:p>
          <a:p>
            <a:r>
              <a:rPr lang="en-US" b="1" dirty="0"/>
              <a:t>My motivation </a:t>
            </a:r>
          </a:p>
          <a:p>
            <a:r>
              <a:rPr lang="en-US" b="1" dirty="0"/>
              <a:t>Research Questions</a:t>
            </a:r>
          </a:p>
          <a:p>
            <a:r>
              <a:rPr lang="en-US" b="1" dirty="0"/>
              <a:t>Field notes from </a:t>
            </a:r>
            <a:r>
              <a:rPr lang="en-US" b="1" dirty="0" err="1"/>
              <a:t>Shigar</a:t>
            </a:r>
            <a:r>
              <a:rPr lang="en-US" b="1" dirty="0"/>
              <a:t> Valley</a:t>
            </a:r>
          </a:p>
        </p:txBody>
      </p:sp>
    </p:spTree>
    <p:extLst>
      <p:ext uri="{BB962C8B-B14F-4D97-AF65-F5344CB8AC3E}">
        <p14:creationId xmlns:p14="http://schemas.microsoft.com/office/powerpoint/2010/main" xmlns="" val="2649315487"/>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Rectangle 2"/>
          <p:cNvSpPr>
            <a:spLocks noGrp="1" noChangeArrowheads="1"/>
          </p:cNvSpPr>
          <p:nvPr>
            <p:ph type="title"/>
          </p:nvPr>
        </p:nvSpPr>
        <p:spPr/>
        <p:txBody>
          <a:bodyPr/>
          <a:lstStyle/>
          <a:p>
            <a:pPr algn="ctr"/>
            <a:r>
              <a:rPr lang="en-US" sz="3000" b="1"/>
              <a:t>Traditional Development Models</a:t>
            </a:r>
          </a:p>
        </p:txBody>
      </p:sp>
      <p:sp>
        <p:nvSpPr>
          <p:cNvPr id="410627" name="Rectangle 3"/>
          <p:cNvSpPr>
            <a:spLocks noGrp="1" noChangeArrowheads="1"/>
          </p:cNvSpPr>
          <p:nvPr>
            <p:ph idx="1"/>
          </p:nvPr>
        </p:nvSpPr>
        <p:spPr/>
        <p:txBody>
          <a:bodyPr/>
          <a:lstStyle/>
          <a:p>
            <a:pPr>
              <a:buFont typeface="Wingdings" panose="05000000000000000000" pitchFamily="2" charset="2"/>
              <a:buNone/>
            </a:pPr>
            <a:r>
              <a:rPr lang="en-US" dirty="0"/>
              <a:t>“Development was—and continues to be for the most part—a top-down, ethnocentric, and technocratic approach, which treated people and cultures as abstract concepts, statistical figures to be moved up and down in the charts of progress.”  </a:t>
            </a:r>
            <a:r>
              <a:rPr lang="en-US" sz="1350" dirty="0"/>
              <a:t>Escobar (1994)</a:t>
            </a:r>
          </a:p>
        </p:txBody>
      </p:sp>
      <p:sp>
        <p:nvSpPr>
          <p:cNvPr id="4" name="Slide Number Placeholder 5"/>
          <p:cNvSpPr>
            <a:spLocks noGrp="1"/>
          </p:cNvSpPr>
          <p:nvPr>
            <p:ph type="sldNum" sz="quarter" idx="12"/>
          </p:nvPr>
        </p:nvSpPr>
        <p:spPr/>
        <p:txBody>
          <a:bodyPr/>
          <a:lstStyle/>
          <a:p>
            <a:fld id="{2F40D4F1-BED1-4B3E-8FEB-2FF8DEA11777}" type="slidenum">
              <a:rPr lang="en-US"/>
              <a:pPr/>
              <a:t>5</a:t>
            </a:fld>
            <a:endParaRPr lang="en-US"/>
          </a:p>
        </p:txBody>
      </p:sp>
    </p:spTree>
    <p:extLst>
      <p:ext uri="{BB962C8B-B14F-4D97-AF65-F5344CB8AC3E}">
        <p14:creationId xmlns:p14="http://schemas.microsoft.com/office/powerpoint/2010/main" xmlns="" val="15425305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4" name="Rectangle 2"/>
          <p:cNvSpPr>
            <a:spLocks noGrp="1" noChangeArrowheads="1"/>
          </p:cNvSpPr>
          <p:nvPr>
            <p:ph type="title"/>
          </p:nvPr>
        </p:nvSpPr>
        <p:spPr/>
        <p:txBody>
          <a:bodyPr/>
          <a:lstStyle/>
          <a:p>
            <a:pPr algn="ctr"/>
            <a:r>
              <a:rPr lang="en-US" sz="3000" b="1"/>
              <a:t>Climate Change and Development</a:t>
            </a:r>
          </a:p>
        </p:txBody>
      </p:sp>
      <p:sp>
        <p:nvSpPr>
          <p:cNvPr id="443395" name="Rectangle 3"/>
          <p:cNvSpPr>
            <a:spLocks noGrp="1" noChangeArrowheads="1"/>
          </p:cNvSpPr>
          <p:nvPr>
            <p:ph idx="1"/>
          </p:nvPr>
        </p:nvSpPr>
        <p:spPr/>
        <p:txBody>
          <a:bodyPr>
            <a:normAutofit lnSpcReduction="10000"/>
          </a:bodyPr>
          <a:lstStyle/>
          <a:p>
            <a:pPr>
              <a:lnSpc>
                <a:spcPct val="80000"/>
              </a:lnSpc>
            </a:pPr>
            <a:r>
              <a:rPr lang="en-US" dirty="0"/>
              <a:t>The field of economics has yet to adequately address the pace of change and social impacts (</a:t>
            </a:r>
            <a:r>
              <a:rPr lang="en-US" sz="1350" dirty="0"/>
              <a:t>Sachs, 2007</a:t>
            </a:r>
            <a:r>
              <a:rPr lang="en-US" dirty="0"/>
              <a:t>)</a:t>
            </a:r>
          </a:p>
          <a:p>
            <a:pPr>
              <a:lnSpc>
                <a:spcPct val="80000"/>
              </a:lnSpc>
            </a:pPr>
            <a:r>
              <a:rPr lang="en-US" dirty="0"/>
              <a:t>Climate fluctuations, on the other hand, have an adverse affect retarding the pace of development (</a:t>
            </a:r>
            <a:r>
              <a:rPr lang="en-US" sz="1350" dirty="0"/>
              <a:t>Freeman and Warner, 2001</a:t>
            </a:r>
            <a:r>
              <a:rPr lang="en-US" dirty="0"/>
              <a:t>)</a:t>
            </a:r>
          </a:p>
          <a:p>
            <a:pPr>
              <a:lnSpc>
                <a:spcPct val="80000"/>
              </a:lnSpc>
            </a:pPr>
            <a:r>
              <a:rPr lang="en-US" dirty="0"/>
              <a:t>The real challenge of connecting climate change and development is not modeling the long term effects and potential threats but rather formulating a sustainable policy which is crucial for the achievements of the Millennium Development Goals (</a:t>
            </a:r>
            <a:r>
              <a:rPr lang="en-US" sz="1350" dirty="0"/>
              <a:t>UN, 2009</a:t>
            </a:r>
            <a:r>
              <a:rPr lang="en-US" dirty="0"/>
              <a:t>)</a:t>
            </a:r>
          </a:p>
        </p:txBody>
      </p:sp>
      <p:sp>
        <p:nvSpPr>
          <p:cNvPr id="4" name="Slide Number Placeholder 5"/>
          <p:cNvSpPr>
            <a:spLocks noGrp="1"/>
          </p:cNvSpPr>
          <p:nvPr>
            <p:ph type="sldNum" sz="quarter" idx="12"/>
          </p:nvPr>
        </p:nvSpPr>
        <p:spPr/>
        <p:txBody>
          <a:bodyPr/>
          <a:lstStyle/>
          <a:p>
            <a:fld id="{6D0B4E71-37AA-44C4-97CE-3048ED249F76}" type="slidenum">
              <a:rPr lang="en-US"/>
              <a:pPr/>
              <a:t>6</a:t>
            </a:fld>
            <a:endParaRPr lang="en-US"/>
          </a:p>
        </p:txBody>
      </p:sp>
    </p:spTree>
    <p:extLst>
      <p:ext uri="{BB962C8B-B14F-4D97-AF65-F5344CB8AC3E}">
        <p14:creationId xmlns:p14="http://schemas.microsoft.com/office/powerpoint/2010/main" xmlns="" val="7919261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Rectangle 2"/>
          <p:cNvSpPr>
            <a:spLocks noGrp="1" noChangeArrowheads="1"/>
          </p:cNvSpPr>
          <p:nvPr>
            <p:ph type="title"/>
          </p:nvPr>
        </p:nvSpPr>
        <p:spPr>
          <a:xfrm>
            <a:off x="1428750" y="557213"/>
            <a:ext cx="6172200" cy="994172"/>
          </a:xfrm>
        </p:spPr>
        <p:txBody>
          <a:bodyPr/>
          <a:lstStyle/>
          <a:p>
            <a:pPr algn="ctr"/>
            <a:r>
              <a:rPr lang="en-US" sz="3000" b="1" dirty="0"/>
              <a:t>Climate Change and Development</a:t>
            </a:r>
          </a:p>
        </p:txBody>
      </p:sp>
      <p:sp>
        <p:nvSpPr>
          <p:cNvPr id="448515" name="Rectangle 3"/>
          <p:cNvSpPr>
            <a:spLocks noGrp="1" noChangeArrowheads="1"/>
          </p:cNvSpPr>
          <p:nvPr>
            <p:ph idx="1"/>
          </p:nvPr>
        </p:nvSpPr>
        <p:spPr>
          <a:xfrm>
            <a:off x="642938" y="1543050"/>
            <a:ext cx="7486650" cy="4014788"/>
          </a:xfrm>
        </p:spPr>
        <p:txBody>
          <a:bodyPr>
            <a:normAutofit/>
          </a:bodyPr>
          <a:lstStyle/>
          <a:p>
            <a:r>
              <a:rPr lang="en-US" dirty="0"/>
              <a:t>The challenges to climate change adaptation and poverty alleviation are similar </a:t>
            </a:r>
            <a:r>
              <a:rPr lang="en-US" sz="1350" dirty="0"/>
              <a:t>(</a:t>
            </a:r>
            <a:r>
              <a:rPr lang="en-US" sz="1350" dirty="0" err="1"/>
              <a:t>Shaheen</a:t>
            </a:r>
            <a:r>
              <a:rPr lang="en-US" sz="1350" dirty="0"/>
              <a:t> Rafi Khan</a:t>
            </a:r>
            <a:r>
              <a:rPr lang="en-US" dirty="0"/>
              <a:t>)</a:t>
            </a:r>
          </a:p>
          <a:p>
            <a:r>
              <a:rPr lang="en-US" dirty="0"/>
              <a:t>Evidence from past climate regimes indicate that even if CO2 emissions were immediately halted, the Earth would warm by 2-3 degree C solely because of past emissions and the inertia of the climate system (</a:t>
            </a:r>
            <a:r>
              <a:rPr lang="en-US" sz="1350" dirty="0"/>
              <a:t>Haywood and Williams, 2005, Jiang, D. et al. 2005</a:t>
            </a:r>
            <a:r>
              <a:rPr lang="en-US" dirty="0"/>
              <a:t>)</a:t>
            </a:r>
          </a:p>
          <a:p>
            <a:pPr>
              <a:buFont typeface="Wingdings" panose="05000000000000000000" pitchFamily="2" charset="2"/>
              <a:buNone/>
            </a:pPr>
            <a:endParaRPr lang="en-US" dirty="0"/>
          </a:p>
        </p:txBody>
      </p:sp>
      <p:sp>
        <p:nvSpPr>
          <p:cNvPr id="4" name="Slide Number Placeholder 5"/>
          <p:cNvSpPr>
            <a:spLocks noGrp="1"/>
          </p:cNvSpPr>
          <p:nvPr>
            <p:ph type="sldNum" sz="quarter" idx="12"/>
          </p:nvPr>
        </p:nvSpPr>
        <p:spPr/>
        <p:txBody>
          <a:bodyPr/>
          <a:lstStyle/>
          <a:p>
            <a:fld id="{C2571B82-4565-453B-B77C-F03126B235F3}" type="slidenum">
              <a:rPr lang="en-US"/>
              <a:pPr/>
              <a:t>7</a:t>
            </a:fld>
            <a:endParaRPr lang="en-US"/>
          </a:p>
        </p:txBody>
      </p:sp>
    </p:spTree>
    <p:extLst>
      <p:ext uri="{BB962C8B-B14F-4D97-AF65-F5344CB8AC3E}">
        <p14:creationId xmlns:p14="http://schemas.microsoft.com/office/powerpoint/2010/main" xmlns="" val="21334798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Grp="1" noChangeArrowheads="1"/>
          </p:cNvSpPr>
          <p:nvPr>
            <p:ph type="title"/>
          </p:nvPr>
        </p:nvSpPr>
        <p:spPr>
          <a:xfrm>
            <a:off x="2000250" y="557214"/>
            <a:ext cx="4229100" cy="616744"/>
          </a:xfrm>
        </p:spPr>
        <p:txBody>
          <a:bodyPr>
            <a:normAutofit fontScale="90000"/>
          </a:bodyPr>
          <a:lstStyle/>
          <a:p>
            <a:r>
              <a:rPr lang="en-US" sz="3000" i="1" dirty="0"/>
              <a:t>Global warming is real . . .</a:t>
            </a:r>
          </a:p>
        </p:txBody>
      </p:sp>
      <p:sp>
        <p:nvSpPr>
          <p:cNvPr id="393219" name="Rectangle 3"/>
          <p:cNvSpPr>
            <a:spLocks noGrp="1" noChangeArrowheads="1"/>
          </p:cNvSpPr>
          <p:nvPr>
            <p:ph idx="1"/>
          </p:nvPr>
        </p:nvSpPr>
        <p:spPr>
          <a:xfrm>
            <a:off x="3629025" y="4800599"/>
            <a:ext cx="3914775" cy="1514475"/>
          </a:xfrm>
        </p:spPr>
        <p:txBody>
          <a:bodyPr>
            <a:noAutofit/>
          </a:bodyPr>
          <a:lstStyle/>
          <a:p>
            <a:pPr>
              <a:lnSpc>
                <a:spcPct val="80000"/>
              </a:lnSpc>
            </a:pPr>
            <a:r>
              <a:rPr lang="en-US" sz="1600" b="1" dirty="0"/>
              <a:t>Humans are to blame  </a:t>
            </a:r>
          </a:p>
          <a:p>
            <a:pPr>
              <a:lnSpc>
                <a:spcPct val="80000"/>
              </a:lnSpc>
            </a:pPr>
            <a:r>
              <a:rPr lang="en-US" sz="1600" b="1" dirty="0"/>
              <a:t>The changes will be cataclysmic  </a:t>
            </a:r>
          </a:p>
          <a:p>
            <a:pPr>
              <a:lnSpc>
                <a:spcPct val="80000"/>
              </a:lnSpc>
            </a:pPr>
            <a:r>
              <a:rPr lang="en-US" sz="1600" b="1" dirty="0"/>
              <a:t>Reducing CO2 will stabilize Earth’s climate </a:t>
            </a:r>
          </a:p>
          <a:p>
            <a:pPr>
              <a:lnSpc>
                <a:spcPct val="80000"/>
              </a:lnSpc>
            </a:pPr>
            <a:r>
              <a:rPr lang="en-US" sz="1600" b="1" dirty="0"/>
              <a:t>Adaptation</a:t>
            </a:r>
          </a:p>
          <a:p>
            <a:pPr>
              <a:lnSpc>
                <a:spcPct val="80000"/>
              </a:lnSpc>
              <a:buFont typeface="Wingdings" panose="05000000000000000000" pitchFamily="2" charset="2"/>
              <a:buNone/>
            </a:pPr>
            <a:endParaRPr lang="en-US" sz="1600" b="1" dirty="0"/>
          </a:p>
        </p:txBody>
      </p:sp>
      <p:sp>
        <p:nvSpPr>
          <p:cNvPr id="6" name="Slide Number Placeholder 5"/>
          <p:cNvSpPr>
            <a:spLocks noGrp="1"/>
          </p:cNvSpPr>
          <p:nvPr>
            <p:ph type="sldNum" sz="quarter" idx="12"/>
          </p:nvPr>
        </p:nvSpPr>
        <p:spPr/>
        <p:txBody>
          <a:bodyPr/>
          <a:lstStyle/>
          <a:p>
            <a:fld id="{B454975A-F533-45B8-B48B-C4AA9ED16B5E}" type="slidenum">
              <a:rPr lang="en-US"/>
              <a:pPr/>
              <a:t>8</a:t>
            </a:fld>
            <a:endParaRPr lang="en-US"/>
          </a:p>
        </p:txBody>
      </p:sp>
      <p:sp>
        <p:nvSpPr>
          <p:cNvPr id="393220" name="Text Box 4"/>
          <p:cNvSpPr txBox="1">
            <a:spLocks noChangeArrowheads="1"/>
          </p:cNvSpPr>
          <p:nvPr/>
        </p:nvSpPr>
        <p:spPr bwMode="auto">
          <a:xfrm>
            <a:off x="6457949" y="2914651"/>
            <a:ext cx="1743075"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342900" indent="-3429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sz="1800" b="1" dirty="0">
                <a:latin typeface="Tahoma" panose="020B0604030504040204" pitchFamily="34" charset="0"/>
              </a:rPr>
              <a:t>The chasm</a:t>
            </a:r>
          </a:p>
        </p:txBody>
      </p:sp>
      <p:pic>
        <p:nvPicPr>
          <p:cNvPr id="393221" name="Picture 5" descr="HOPAR, PAKISTAN - JULY 6:  A boy looks at the Hopar glacier on July 6, 2007 in the Central Hunza Region, Northwest Frontier Province, Pakistan.  This year is on track to becoming the second warmest year in record since the 1860s, according to climate experts, with severe floods in Pakistan and heat waves in China and Greece. At the present rate of climate change, the Himalayan glaciers, the primary source of water for Pakistan, may disappear in 40 to 50 years, which could cause serious water shortages. From Getty Images."/>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343025" y="1368718"/>
            <a:ext cx="5114925" cy="340394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191745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2"/>
          <p:cNvSpPr>
            <a:spLocks noGrp="1" noChangeArrowheads="1"/>
          </p:cNvSpPr>
          <p:nvPr>
            <p:ph type="title"/>
          </p:nvPr>
        </p:nvSpPr>
        <p:spPr/>
        <p:txBody>
          <a:bodyPr/>
          <a:lstStyle/>
          <a:p>
            <a:pPr algn="ctr"/>
            <a:r>
              <a:rPr lang="en-US" sz="3000" b="1"/>
              <a:t>Research Question 1</a:t>
            </a:r>
          </a:p>
        </p:txBody>
      </p:sp>
      <p:sp>
        <p:nvSpPr>
          <p:cNvPr id="388099" name="Rectangle 3"/>
          <p:cNvSpPr>
            <a:spLocks noGrp="1" noChangeArrowheads="1"/>
          </p:cNvSpPr>
          <p:nvPr>
            <p:ph idx="1"/>
          </p:nvPr>
        </p:nvSpPr>
        <p:spPr/>
        <p:txBody>
          <a:bodyPr/>
          <a:lstStyle/>
          <a:p>
            <a:pPr>
              <a:lnSpc>
                <a:spcPct val="90000"/>
              </a:lnSpc>
              <a:buFont typeface="Wingdings" panose="05000000000000000000" pitchFamily="2" charset="2"/>
              <a:buNone/>
            </a:pPr>
            <a:endParaRPr lang="en-US" dirty="0">
              <a:solidFill>
                <a:schemeClr val="bg2"/>
              </a:solidFill>
            </a:endParaRPr>
          </a:p>
          <a:p>
            <a:pPr>
              <a:lnSpc>
                <a:spcPct val="90000"/>
              </a:lnSpc>
            </a:pPr>
            <a:r>
              <a:rPr lang="en-US" dirty="0"/>
              <a:t>What are the </a:t>
            </a:r>
            <a:r>
              <a:rPr lang="en-US" u="sng" dirty="0"/>
              <a:t>changes in peoples’ lives</a:t>
            </a:r>
            <a:r>
              <a:rPr lang="en-US" dirty="0"/>
              <a:t> and livelihoods due to climate change over the past twenty years in the mountainous regions of Pakistan and </a:t>
            </a:r>
            <a:r>
              <a:rPr lang="en-US" u="sng" dirty="0"/>
              <a:t>how have these communities learned to adapt</a:t>
            </a:r>
            <a:r>
              <a:rPr lang="en-US" dirty="0"/>
              <a:t> to the changing environment which has impacted their social, economic, cultural and even religious mindset and development? </a:t>
            </a:r>
            <a:endParaRPr lang="en-US" sz="2700" dirty="0"/>
          </a:p>
        </p:txBody>
      </p:sp>
      <p:sp>
        <p:nvSpPr>
          <p:cNvPr id="4" name="Slide Number Placeholder 5"/>
          <p:cNvSpPr>
            <a:spLocks noGrp="1"/>
          </p:cNvSpPr>
          <p:nvPr>
            <p:ph type="sldNum" sz="quarter" idx="12"/>
          </p:nvPr>
        </p:nvSpPr>
        <p:spPr/>
        <p:txBody>
          <a:bodyPr/>
          <a:lstStyle/>
          <a:p>
            <a:fld id="{6385518B-D3C2-4DAA-8E59-4FEEC855964E}" type="slidenum">
              <a:rPr lang="en-US"/>
              <a:pPr/>
              <a:t>9</a:t>
            </a:fld>
            <a:endParaRPr lang="en-US"/>
          </a:p>
        </p:txBody>
      </p:sp>
    </p:spTree>
    <p:extLst>
      <p:ext uri="{BB962C8B-B14F-4D97-AF65-F5344CB8AC3E}">
        <p14:creationId xmlns:p14="http://schemas.microsoft.com/office/powerpoint/2010/main" xmlns="" val="23971176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Rectangle 2"/>
          <p:cNvSpPr>
            <a:spLocks noGrp="1" noChangeArrowheads="1"/>
          </p:cNvSpPr>
          <p:nvPr>
            <p:ph type="title"/>
          </p:nvPr>
        </p:nvSpPr>
        <p:spPr/>
        <p:txBody>
          <a:bodyPr/>
          <a:lstStyle/>
          <a:p>
            <a:pPr algn="ctr"/>
            <a:r>
              <a:rPr lang="en-US" sz="3000" b="1"/>
              <a:t>Research Question 2</a:t>
            </a:r>
          </a:p>
        </p:txBody>
      </p:sp>
      <p:sp>
        <p:nvSpPr>
          <p:cNvPr id="468995" name="Rectangle 3"/>
          <p:cNvSpPr>
            <a:spLocks noGrp="1" noChangeArrowheads="1"/>
          </p:cNvSpPr>
          <p:nvPr>
            <p:ph idx="1"/>
          </p:nvPr>
        </p:nvSpPr>
        <p:spPr/>
        <p:txBody>
          <a:bodyPr/>
          <a:lstStyle/>
          <a:p>
            <a:r>
              <a:rPr lang="en-US" dirty="0"/>
              <a:t>What </a:t>
            </a:r>
            <a:r>
              <a:rPr lang="en-US" u="sng" dirty="0"/>
              <a:t>role, if any, has institutional governance</a:t>
            </a:r>
            <a:r>
              <a:rPr lang="en-US" dirty="0"/>
              <a:t> (role of state and civil society) played in strengthening and/or weakening the adaptive capacities of these people? </a:t>
            </a:r>
            <a:r>
              <a:rPr lang="en-US" sz="2700" dirty="0"/>
              <a:t>How </a:t>
            </a:r>
            <a:r>
              <a:rPr lang="en-US" sz="2700" u="sng" dirty="0"/>
              <a:t>existing institutions can be harnessed to aid climate change</a:t>
            </a:r>
            <a:r>
              <a:rPr lang="en-US" sz="2700" dirty="0"/>
              <a:t> adaptation in the future?</a:t>
            </a:r>
          </a:p>
          <a:p>
            <a:pPr>
              <a:buFont typeface="Wingdings" panose="05000000000000000000" pitchFamily="2" charset="2"/>
              <a:buNone/>
            </a:pPr>
            <a:endParaRPr lang="en-US" dirty="0"/>
          </a:p>
        </p:txBody>
      </p:sp>
      <p:sp>
        <p:nvSpPr>
          <p:cNvPr id="4" name="Slide Number Placeholder 5"/>
          <p:cNvSpPr>
            <a:spLocks noGrp="1"/>
          </p:cNvSpPr>
          <p:nvPr>
            <p:ph type="sldNum" sz="quarter" idx="12"/>
          </p:nvPr>
        </p:nvSpPr>
        <p:spPr/>
        <p:txBody>
          <a:bodyPr/>
          <a:lstStyle/>
          <a:p>
            <a:fld id="{B649F84E-69F6-4080-89E5-BC6D3D950B5B}" type="slidenum">
              <a:rPr lang="en-US"/>
              <a:pPr/>
              <a:t>10</a:t>
            </a:fld>
            <a:endParaRPr lang="en-US"/>
          </a:p>
        </p:txBody>
      </p:sp>
    </p:spTree>
    <p:extLst>
      <p:ext uri="{BB962C8B-B14F-4D97-AF65-F5344CB8AC3E}">
        <p14:creationId xmlns:p14="http://schemas.microsoft.com/office/powerpoint/2010/main" xmlns="" val="20537416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8" name="Rectangle 4"/>
          <p:cNvSpPr>
            <a:spLocks noGrp="1" noChangeArrowheads="1"/>
          </p:cNvSpPr>
          <p:nvPr>
            <p:ph type="title"/>
          </p:nvPr>
        </p:nvSpPr>
        <p:spPr/>
        <p:txBody>
          <a:bodyPr/>
          <a:lstStyle/>
          <a:p>
            <a:pPr algn="ctr"/>
            <a:r>
              <a:rPr lang="en-US" sz="3000" b="1"/>
              <a:t>Shigar- Pakistan</a:t>
            </a:r>
          </a:p>
        </p:txBody>
      </p:sp>
      <p:sp>
        <p:nvSpPr>
          <p:cNvPr id="308227" name="Content Placeholder 2"/>
          <p:cNvSpPr>
            <a:spLocks noGrp="1"/>
          </p:cNvSpPr>
          <p:nvPr>
            <p:ph idx="1"/>
          </p:nvPr>
        </p:nvSpPr>
        <p:spPr/>
        <p:txBody>
          <a:bodyPr vert="horz" lIns="41148" tIns="68580" rIns="68580" bIns="34290" rtlCol="0">
            <a:normAutofit/>
          </a:bodyPr>
          <a:lstStyle/>
          <a:p>
            <a:pPr marL="328613" indent="-239316"/>
            <a:r>
              <a:rPr lang="en-US" dirty="0"/>
              <a:t>Location-Right bank of the Indus River in central Karakoram of Pakistan</a:t>
            </a:r>
          </a:p>
          <a:p>
            <a:pPr marL="328613" indent="-239316"/>
            <a:r>
              <a:rPr lang="en-US" dirty="0"/>
              <a:t>Sub division of District </a:t>
            </a:r>
            <a:r>
              <a:rPr lang="en-US" dirty="0" err="1"/>
              <a:t>Skardu</a:t>
            </a:r>
            <a:endParaRPr lang="en-US" dirty="0"/>
          </a:p>
          <a:p>
            <a:pPr marL="328613" indent="-239316"/>
            <a:r>
              <a:rPr lang="en-US" dirty="0"/>
              <a:t>Total area- 170,939 </a:t>
            </a:r>
            <a:r>
              <a:rPr lang="en-US" dirty="0" err="1"/>
              <a:t>sq</a:t>
            </a:r>
            <a:r>
              <a:rPr lang="en-US" dirty="0"/>
              <a:t> feet</a:t>
            </a:r>
          </a:p>
          <a:p>
            <a:pPr marL="328613" indent="-239316"/>
            <a:r>
              <a:rPr lang="en-US" dirty="0"/>
              <a:t>Population (60,000-70,000) </a:t>
            </a:r>
            <a:r>
              <a:rPr lang="en-US" dirty="0" err="1"/>
              <a:t>est</a:t>
            </a:r>
            <a:r>
              <a:rPr lang="en-US" dirty="0"/>
              <a:t> 2009</a:t>
            </a:r>
          </a:p>
          <a:p>
            <a:pPr marL="328613" indent="-239316"/>
            <a:r>
              <a:rPr lang="en-US" dirty="0"/>
              <a:t>Union Councils- 10</a:t>
            </a:r>
          </a:p>
          <a:p>
            <a:pPr marL="328613" indent="-239316"/>
            <a:r>
              <a:rPr lang="en-US" dirty="0"/>
              <a:t>Villages-62</a:t>
            </a:r>
          </a:p>
          <a:p>
            <a:pPr marL="328613" indent="-239316"/>
            <a:r>
              <a:rPr lang="en-US" dirty="0"/>
              <a:t>Cultural Hub</a:t>
            </a:r>
          </a:p>
          <a:p>
            <a:pPr marL="328613" indent="-239316"/>
            <a:endParaRPr lang="en-US" dirty="0"/>
          </a:p>
        </p:txBody>
      </p:sp>
      <p:sp>
        <p:nvSpPr>
          <p:cNvPr id="4" name="Slide Number Placeholder 5"/>
          <p:cNvSpPr>
            <a:spLocks noGrp="1"/>
          </p:cNvSpPr>
          <p:nvPr>
            <p:ph type="sldNum" sz="quarter" idx="12"/>
          </p:nvPr>
        </p:nvSpPr>
        <p:spPr/>
        <p:txBody>
          <a:bodyPr/>
          <a:lstStyle/>
          <a:p>
            <a:fld id="{E828E9CB-4D5B-462E-B041-A8E4163EAF39}" type="slidenum">
              <a:rPr lang="en-US"/>
              <a:pPr/>
              <a:t>11</a:t>
            </a:fld>
            <a:endParaRPr lang="en-US"/>
          </a:p>
        </p:txBody>
      </p:sp>
    </p:spTree>
    <p:extLst>
      <p:ext uri="{BB962C8B-B14F-4D97-AF65-F5344CB8AC3E}">
        <p14:creationId xmlns:p14="http://schemas.microsoft.com/office/powerpoint/2010/main" xmlns="" val="6314780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p:cNvSpPr>
            <a:spLocks noGrp="1"/>
          </p:cNvSpPr>
          <p:nvPr>
            <p:ph type="sldNum" sz="quarter" idx="12"/>
          </p:nvPr>
        </p:nvSpPr>
        <p:spPr/>
        <p:txBody>
          <a:bodyPr/>
          <a:lstStyle/>
          <a:p>
            <a:fld id="{40D76BF0-0A60-49E3-9D82-73EED6C33819}" type="slidenum">
              <a:rPr lang="en-US"/>
              <a:pPr/>
              <a:t>12</a:t>
            </a:fld>
            <a:endParaRPr lang="en-US"/>
          </a:p>
        </p:txBody>
      </p:sp>
      <p:pic>
        <p:nvPicPr>
          <p:cNvPr id="484357" name="Picture 5" descr="map-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57300" y="1371600"/>
            <a:ext cx="6572250" cy="4057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8912420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p:cNvSpPr>
            <a:spLocks noGrp="1"/>
          </p:cNvSpPr>
          <p:nvPr>
            <p:ph type="sldNum" sz="quarter" idx="12"/>
          </p:nvPr>
        </p:nvSpPr>
        <p:spPr/>
        <p:txBody>
          <a:bodyPr/>
          <a:lstStyle/>
          <a:p>
            <a:fld id="{08E78D1E-E52F-44CE-AD22-BD1F02EF15F5}" type="slidenum">
              <a:rPr lang="en-US"/>
              <a:pPr/>
              <a:t>13</a:t>
            </a:fld>
            <a:endParaRPr lang="en-US"/>
          </a:p>
        </p:txBody>
      </p:sp>
      <p:pic>
        <p:nvPicPr>
          <p:cNvPr id="489476" name="Picture 4" descr="IMG_111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885950" y="1314451"/>
            <a:ext cx="5543550" cy="392668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819481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Rectangle 2"/>
          <p:cNvSpPr>
            <a:spLocks noGrp="1" noChangeArrowheads="1"/>
          </p:cNvSpPr>
          <p:nvPr>
            <p:ph type="title"/>
          </p:nvPr>
        </p:nvSpPr>
        <p:spPr/>
        <p:txBody>
          <a:bodyPr/>
          <a:lstStyle/>
          <a:p>
            <a:pPr algn="ctr"/>
            <a:r>
              <a:rPr lang="en-US" sz="3000" b="1"/>
              <a:t>Survey and In-depth Interviews</a:t>
            </a:r>
          </a:p>
        </p:txBody>
      </p:sp>
      <p:sp>
        <p:nvSpPr>
          <p:cNvPr id="3" name="Content Placeholder 2"/>
          <p:cNvSpPr>
            <a:spLocks noGrp="1"/>
          </p:cNvSpPr>
          <p:nvPr>
            <p:ph idx="1"/>
          </p:nvPr>
        </p:nvSpPr>
        <p:spPr/>
        <p:txBody>
          <a:bodyPr vert="horz" lIns="41148" tIns="68580" rIns="68580" bIns="34290" rtlCol="0">
            <a:normAutofit/>
          </a:bodyPr>
          <a:lstStyle/>
          <a:p>
            <a:pPr marL="328613" indent="-239316"/>
            <a:r>
              <a:rPr lang="en-US" sz="2250" dirty="0"/>
              <a:t>June 2009: Administered questionnaire to </a:t>
            </a:r>
            <a:r>
              <a:rPr lang="en-US" sz="2250" dirty="0" err="1"/>
              <a:t>Shigar</a:t>
            </a:r>
            <a:r>
              <a:rPr lang="en-US" sz="2250" dirty="0"/>
              <a:t> residents to help understand the perceptions of the community regarding, vulnerability to CC and possible institutional responses to environmental disruption. </a:t>
            </a:r>
          </a:p>
          <a:p>
            <a:pPr marL="328613" indent="-239316"/>
            <a:r>
              <a:rPr lang="en-US" sz="2250" dirty="0"/>
              <a:t>Survey results can be generalized to other mountain village communities throughout South Asia. </a:t>
            </a:r>
          </a:p>
          <a:p>
            <a:pPr marL="328613" indent="-239316"/>
            <a:endParaRPr lang="en-US" sz="2250" dirty="0"/>
          </a:p>
        </p:txBody>
      </p:sp>
      <p:sp>
        <p:nvSpPr>
          <p:cNvPr id="4" name="Slide Number Placeholder 5"/>
          <p:cNvSpPr>
            <a:spLocks noGrp="1"/>
          </p:cNvSpPr>
          <p:nvPr>
            <p:ph type="sldNum" sz="quarter" idx="12"/>
          </p:nvPr>
        </p:nvSpPr>
        <p:spPr/>
        <p:txBody>
          <a:bodyPr/>
          <a:lstStyle/>
          <a:p>
            <a:fld id="{B9AC36B7-82D3-4021-8502-33E50C6773B1}" type="slidenum">
              <a:rPr lang="en-US"/>
              <a:pPr/>
              <a:t>14</a:t>
            </a:fld>
            <a:endParaRPr lang="en-US"/>
          </a:p>
        </p:txBody>
      </p:sp>
    </p:spTree>
    <p:extLst>
      <p:ext uri="{BB962C8B-B14F-4D97-AF65-F5344CB8AC3E}">
        <p14:creationId xmlns:p14="http://schemas.microsoft.com/office/powerpoint/2010/main" xmlns="" val="33718885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p:cNvSpPr>
            <a:spLocks noGrp="1"/>
          </p:cNvSpPr>
          <p:nvPr>
            <p:ph type="sldNum" sz="quarter" idx="12"/>
          </p:nvPr>
        </p:nvSpPr>
        <p:spPr/>
        <p:txBody>
          <a:bodyPr/>
          <a:lstStyle/>
          <a:p>
            <a:fld id="{B4C32105-B00D-4365-B104-6FC650987E94}" type="slidenum">
              <a:rPr lang="en-US"/>
              <a:pPr/>
              <a:t>15</a:t>
            </a:fld>
            <a:endParaRPr lang="en-US"/>
          </a:p>
        </p:txBody>
      </p:sp>
      <p:pic>
        <p:nvPicPr>
          <p:cNvPr id="322563" name="Picture 3" descr="100_363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943100" y="1485900"/>
            <a:ext cx="5143500" cy="387191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608417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Rectangle 2"/>
          <p:cNvSpPr>
            <a:spLocks noGrp="1" noChangeArrowheads="1"/>
          </p:cNvSpPr>
          <p:nvPr>
            <p:ph type="title"/>
          </p:nvPr>
        </p:nvSpPr>
        <p:spPr/>
        <p:txBody>
          <a:bodyPr/>
          <a:lstStyle/>
          <a:p>
            <a:pPr algn="ctr"/>
            <a:r>
              <a:rPr lang="en-US" sz="3000" b="1"/>
              <a:t>Research Methodology</a:t>
            </a:r>
          </a:p>
        </p:txBody>
      </p:sp>
      <p:sp>
        <p:nvSpPr>
          <p:cNvPr id="451587" name="Rectangle 3"/>
          <p:cNvSpPr>
            <a:spLocks noGrp="1" noChangeArrowheads="1"/>
          </p:cNvSpPr>
          <p:nvPr>
            <p:ph idx="1"/>
          </p:nvPr>
        </p:nvSpPr>
        <p:spPr>
          <a:xfrm>
            <a:off x="1485900" y="2228850"/>
            <a:ext cx="6057900" cy="3086100"/>
          </a:xfrm>
        </p:spPr>
        <p:txBody>
          <a:bodyPr>
            <a:normAutofit fontScale="92500" lnSpcReduction="10000"/>
          </a:bodyPr>
          <a:lstStyle/>
          <a:p>
            <a:pPr>
              <a:lnSpc>
                <a:spcPct val="90000"/>
              </a:lnSpc>
            </a:pPr>
            <a:r>
              <a:rPr lang="en-US" dirty="0"/>
              <a:t>Villages- 3 UCs upper part of river—</a:t>
            </a:r>
            <a:r>
              <a:rPr lang="en-US" dirty="0" err="1"/>
              <a:t>Marapi</a:t>
            </a:r>
            <a:r>
              <a:rPr lang="en-US" dirty="0"/>
              <a:t> (687 HH), </a:t>
            </a:r>
            <a:r>
              <a:rPr lang="en-US" dirty="0" err="1"/>
              <a:t>Markunja</a:t>
            </a:r>
            <a:r>
              <a:rPr lang="en-US" dirty="0"/>
              <a:t> (795 HH) and </a:t>
            </a:r>
            <a:r>
              <a:rPr lang="en-US" dirty="0" err="1"/>
              <a:t>Hshupi</a:t>
            </a:r>
            <a:r>
              <a:rPr lang="en-US" dirty="0"/>
              <a:t> (297 HH)</a:t>
            </a:r>
          </a:p>
          <a:p>
            <a:pPr>
              <a:lnSpc>
                <a:spcPct val="90000"/>
              </a:lnSpc>
            </a:pPr>
            <a:r>
              <a:rPr lang="en-US" dirty="0"/>
              <a:t>Significance: Socially, economically active, majority literate (M &amp; M); UC Anchor (H)</a:t>
            </a:r>
          </a:p>
          <a:p>
            <a:pPr>
              <a:lnSpc>
                <a:spcPct val="90000"/>
              </a:lnSpc>
            </a:pPr>
            <a:r>
              <a:rPr lang="en-US" dirty="0"/>
              <a:t>Stratified Random Sample-</a:t>
            </a:r>
            <a:r>
              <a:rPr lang="en-US" dirty="0" err="1"/>
              <a:t>Marapi</a:t>
            </a:r>
            <a:r>
              <a:rPr lang="en-US" dirty="0"/>
              <a:t> 40 ( 30M, 10 F), </a:t>
            </a:r>
            <a:r>
              <a:rPr lang="en-US" dirty="0" err="1"/>
              <a:t>Markunja</a:t>
            </a:r>
            <a:r>
              <a:rPr lang="en-US" dirty="0"/>
              <a:t> 40 ( 32 M, 8 F) </a:t>
            </a:r>
            <a:r>
              <a:rPr lang="en-US" dirty="0" err="1"/>
              <a:t>Hshupi</a:t>
            </a:r>
            <a:r>
              <a:rPr lang="en-US" dirty="0"/>
              <a:t> 20   (16 M,  4 F)</a:t>
            </a:r>
          </a:p>
          <a:p>
            <a:pPr>
              <a:lnSpc>
                <a:spcPct val="90000"/>
              </a:lnSpc>
            </a:pPr>
            <a:endParaRPr lang="en-US" dirty="0"/>
          </a:p>
        </p:txBody>
      </p:sp>
      <p:sp>
        <p:nvSpPr>
          <p:cNvPr id="4" name="Slide Number Placeholder 5"/>
          <p:cNvSpPr>
            <a:spLocks noGrp="1"/>
          </p:cNvSpPr>
          <p:nvPr>
            <p:ph type="sldNum" sz="quarter" idx="12"/>
          </p:nvPr>
        </p:nvSpPr>
        <p:spPr/>
        <p:txBody>
          <a:bodyPr/>
          <a:lstStyle/>
          <a:p>
            <a:fld id="{D4E6298E-68E9-4A7C-91CC-DAE73B1C7EEB}" type="slidenum">
              <a:rPr lang="en-US"/>
              <a:pPr/>
              <a:t>16</a:t>
            </a:fld>
            <a:endParaRPr lang="en-US"/>
          </a:p>
        </p:txBody>
      </p:sp>
    </p:spTree>
    <p:extLst>
      <p:ext uri="{BB962C8B-B14F-4D97-AF65-F5344CB8AC3E}">
        <p14:creationId xmlns:p14="http://schemas.microsoft.com/office/powerpoint/2010/main" xmlns="" val="19481461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p:cNvSpPr>
            <a:spLocks noGrp="1"/>
          </p:cNvSpPr>
          <p:nvPr>
            <p:ph type="sldNum" sz="quarter" idx="12"/>
          </p:nvPr>
        </p:nvSpPr>
        <p:spPr/>
        <p:txBody>
          <a:bodyPr/>
          <a:lstStyle/>
          <a:p>
            <a:fld id="{2BC63D75-05FA-4F62-975D-1E9F765517D4}" type="slidenum">
              <a:rPr lang="en-US"/>
              <a:pPr/>
              <a:t>17</a:t>
            </a:fld>
            <a:endParaRPr lang="en-US"/>
          </a:p>
        </p:txBody>
      </p:sp>
      <p:pic>
        <p:nvPicPr>
          <p:cNvPr id="490500" name="Picture 4" descr="100_3609"/>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114550" y="1600200"/>
            <a:ext cx="5143500" cy="368260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228893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21" name="Rectangle 9"/>
          <p:cNvSpPr>
            <a:spLocks noGrp="1" noChangeArrowheads="1"/>
          </p:cNvSpPr>
          <p:nvPr>
            <p:ph type="title"/>
          </p:nvPr>
        </p:nvSpPr>
        <p:spPr>
          <a:xfrm>
            <a:off x="1460142" y="374292"/>
            <a:ext cx="6172200" cy="571500"/>
          </a:xfrm>
        </p:spPr>
        <p:txBody>
          <a:bodyPr>
            <a:normAutofit fontScale="90000"/>
          </a:bodyPr>
          <a:lstStyle/>
          <a:p>
            <a:pPr algn="ctr"/>
            <a:r>
              <a:rPr lang="en-US" b="1" dirty="0"/>
              <a:t>Climate Change Impact</a:t>
            </a:r>
          </a:p>
        </p:txBody>
      </p:sp>
      <p:pic>
        <p:nvPicPr>
          <p:cNvPr id="422933" name="Picture 21"/>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842003" y="1197736"/>
            <a:ext cx="7247797" cy="477806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4" name="Slide Number Placeholder 5"/>
          <p:cNvSpPr>
            <a:spLocks noGrp="1"/>
          </p:cNvSpPr>
          <p:nvPr>
            <p:ph type="sldNum" sz="quarter" idx="12"/>
          </p:nvPr>
        </p:nvSpPr>
        <p:spPr/>
        <p:txBody>
          <a:bodyPr/>
          <a:lstStyle/>
          <a:p>
            <a:fld id="{93D5AEB7-9781-4590-BA0C-AB76AF4B13B3}" type="slidenum">
              <a:rPr lang="en-US"/>
              <a:pPr/>
              <a:t>18</a:t>
            </a:fld>
            <a:endParaRPr lang="en-US"/>
          </a:p>
        </p:txBody>
      </p:sp>
    </p:spTree>
    <p:extLst>
      <p:ext uri="{BB962C8B-B14F-4D97-AF65-F5344CB8AC3E}">
        <p14:creationId xmlns:p14="http://schemas.microsoft.com/office/powerpoint/2010/main" xmlns="" val="5873183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Rectangle 2"/>
          <p:cNvSpPr>
            <a:spLocks noGrp="1" noChangeArrowheads="1"/>
          </p:cNvSpPr>
          <p:nvPr>
            <p:ph type="title"/>
          </p:nvPr>
        </p:nvSpPr>
        <p:spPr>
          <a:xfrm>
            <a:off x="1428750" y="413545"/>
            <a:ext cx="6172200" cy="514350"/>
          </a:xfrm>
        </p:spPr>
        <p:txBody>
          <a:bodyPr/>
          <a:lstStyle/>
          <a:p>
            <a:pPr algn="ctr"/>
            <a:r>
              <a:rPr lang="en-US" sz="3000" b="1" dirty="0"/>
              <a:t>Climate Change Impact: Livelihoods</a:t>
            </a:r>
          </a:p>
        </p:txBody>
      </p:sp>
      <p:pic>
        <p:nvPicPr>
          <p:cNvPr id="453636" name="Picture 4"/>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a:xfrm>
            <a:off x="946531" y="1068946"/>
            <a:ext cx="7321706" cy="527981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4" name="Slide Number Placeholder 5"/>
          <p:cNvSpPr>
            <a:spLocks noGrp="1"/>
          </p:cNvSpPr>
          <p:nvPr>
            <p:ph type="sldNum" sz="quarter" idx="12"/>
          </p:nvPr>
        </p:nvSpPr>
        <p:spPr/>
        <p:txBody>
          <a:bodyPr/>
          <a:lstStyle/>
          <a:p>
            <a:fld id="{AFEC7CCE-FDDB-43DC-9DFD-46F5FDFA6FC9}" type="slidenum">
              <a:rPr lang="en-US"/>
              <a:pPr/>
              <a:t>19</a:t>
            </a:fld>
            <a:endParaRPr lang="en-US"/>
          </a:p>
        </p:txBody>
      </p:sp>
    </p:spTree>
    <p:extLst>
      <p:ext uri="{BB962C8B-B14F-4D97-AF65-F5344CB8AC3E}">
        <p14:creationId xmlns:p14="http://schemas.microsoft.com/office/powerpoint/2010/main" xmlns="" val="27084337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2" name="Rectangle 4"/>
          <p:cNvSpPr>
            <a:spLocks noGrp="1" noChangeArrowheads="1"/>
          </p:cNvSpPr>
          <p:nvPr>
            <p:ph type="title"/>
          </p:nvPr>
        </p:nvSpPr>
        <p:spPr>
          <a:xfrm>
            <a:off x="1314450" y="360608"/>
            <a:ext cx="6172200" cy="912790"/>
          </a:xfrm>
        </p:spPr>
        <p:txBody>
          <a:bodyPr>
            <a:noAutofit/>
          </a:bodyPr>
          <a:lstStyle/>
          <a:p>
            <a:pPr algn="ctr"/>
            <a:r>
              <a:rPr lang="en-US" sz="3200" b="1" dirty="0"/>
              <a:t>Climate Change Impact: </a:t>
            </a:r>
            <a:br>
              <a:rPr lang="en-US" sz="3200" b="1" dirty="0"/>
            </a:br>
            <a:r>
              <a:rPr lang="en-US" sz="3200" b="1" dirty="0"/>
              <a:t>Water Resources</a:t>
            </a:r>
          </a:p>
        </p:txBody>
      </p:sp>
      <p:sp>
        <p:nvSpPr>
          <p:cNvPr id="3" name="Content Placeholder 2"/>
          <p:cNvSpPr>
            <a:spLocks noGrp="1"/>
          </p:cNvSpPr>
          <p:nvPr>
            <p:ph idx="1"/>
          </p:nvPr>
        </p:nvSpPr>
        <p:spPr/>
        <p:txBody>
          <a:bodyPr vert="horz" lIns="41148" tIns="68580" rIns="68580" bIns="34290" rtlCol="0">
            <a:normAutofit/>
          </a:bodyPr>
          <a:lstStyle/>
          <a:p>
            <a:pPr marL="328613" indent="-239316">
              <a:lnSpc>
                <a:spcPct val="80000"/>
              </a:lnSpc>
            </a:pPr>
            <a:r>
              <a:rPr lang="en-US" b="1" dirty="0"/>
              <a:t>Temperature</a:t>
            </a:r>
            <a:r>
              <a:rPr lang="en-US" dirty="0"/>
              <a:t>: The mean temperature for </a:t>
            </a:r>
            <a:r>
              <a:rPr lang="en-US" dirty="0" err="1"/>
              <a:t>Skardu</a:t>
            </a:r>
            <a:r>
              <a:rPr lang="en-US" dirty="0"/>
              <a:t> for the period (1980-2006) shows an overall annual increase of 0.17° C per decade </a:t>
            </a:r>
            <a:r>
              <a:rPr lang="en-US" sz="1200" dirty="0"/>
              <a:t>(</a:t>
            </a:r>
            <a:r>
              <a:rPr lang="en-US" sz="1200" dirty="0" err="1"/>
              <a:t>Steinbauer</a:t>
            </a:r>
            <a:r>
              <a:rPr lang="en-US" sz="1200" dirty="0"/>
              <a:t> and </a:t>
            </a:r>
            <a:r>
              <a:rPr lang="en-US" sz="1200" dirty="0" err="1"/>
              <a:t>Zeidler</a:t>
            </a:r>
            <a:r>
              <a:rPr lang="en-US" sz="1200" dirty="0"/>
              <a:t>, 2008). </a:t>
            </a:r>
          </a:p>
          <a:p>
            <a:pPr marL="328613" indent="-239316">
              <a:lnSpc>
                <a:spcPct val="80000"/>
              </a:lnSpc>
            </a:pPr>
            <a:r>
              <a:rPr lang="en-US" b="1" dirty="0"/>
              <a:t>Change in precipitation (</a:t>
            </a:r>
            <a:r>
              <a:rPr lang="en-US" dirty="0"/>
              <a:t>Past): 1-6 feet snow till March-April. (Present): No snowfall since 6-7 </a:t>
            </a:r>
            <a:r>
              <a:rPr lang="en-US" dirty="0" err="1"/>
              <a:t>yrs</a:t>
            </a:r>
            <a:r>
              <a:rPr lang="en-US" dirty="0"/>
              <a:t> except Jan. 2009</a:t>
            </a:r>
          </a:p>
          <a:p>
            <a:pPr marL="328613" indent="-239316">
              <a:lnSpc>
                <a:spcPct val="80000"/>
              </a:lnSpc>
            </a:pPr>
            <a:r>
              <a:rPr lang="en-US" b="1" dirty="0"/>
              <a:t>Rainfall</a:t>
            </a:r>
            <a:r>
              <a:rPr lang="en-US" dirty="0"/>
              <a:t> (Past): Throughout year, </a:t>
            </a:r>
            <a:r>
              <a:rPr lang="en-US" dirty="0" err="1"/>
              <a:t>esp</a:t>
            </a:r>
            <a:r>
              <a:rPr lang="en-US" dirty="0"/>
              <a:t> after spring starting in April. Continuous rain (6-9 times). In summers, </a:t>
            </a:r>
            <a:r>
              <a:rPr lang="en-US" i="1" dirty="0" err="1"/>
              <a:t>jari</a:t>
            </a:r>
            <a:r>
              <a:rPr lang="en-US" dirty="0"/>
              <a:t> season (rains) would occur once in July-August. (Present): 2-5 times a year. When it does rain, it is heavy and causes floods.</a:t>
            </a:r>
          </a:p>
        </p:txBody>
      </p:sp>
      <p:sp>
        <p:nvSpPr>
          <p:cNvPr id="4" name="Slide Number Placeholder 5"/>
          <p:cNvSpPr>
            <a:spLocks noGrp="1"/>
          </p:cNvSpPr>
          <p:nvPr>
            <p:ph type="sldNum" sz="quarter" idx="12"/>
          </p:nvPr>
        </p:nvSpPr>
        <p:spPr/>
        <p:txBody>
          <a:bodyPr/>
          <a:lstStyle/>
          <a:p>
            <a:fld id="{C5F24EF6-6ADA-410E-AFAF-1D1D5D916B93}" type="slidenum">
              <a:rPr lang="en-US"/>
              <a:pPr/>
              <a:t>20</a:t>
            </a:fld>
            <a:endParaRPr lang="en-US"/>
          </a:p>
        </p:txBody>
      </p:sp>
    </p:spTree>
    <p:extLst>
      <p:ext uri="{BB962C8B-B14F-4D97-AF65-F5344CB8AC3E}">
        <p14:creationId xmlns:p14="http://schemas.microsoft.com/office/powerpoint/2010/main" xmlns="" val="19881814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2" name="Rectangle 2"/>
          <p:cNvSpPr>
            <a:spLocks noGrp="1" noChangeArrowheads="1"/>
          </p:cNvSpPr>
          <p:nvPr>
            <p:ph type="title"/>
          </p:nvPr>
        </p:nvSpPr>
        <p:spPr/>
        <p:txBody>
          <a:bodyPr>
            <a:normAutofit/>
          </a:bodyPr>
          <a:lstStyle/>
          <a:p>
            <a:pPr algn="ctr"/>
            <a:r>
              <a:rPr lang="en-US" sz="3600" b="1" dirty="0"/>
              <a:t>Climate Change Impact: </a:t>
            </a:r>
            <a:br>
              <a:rPr lang="en-US" sz="3600" b="1" dirty="0"/>
            </a:br>
            <a:r>
              <a:rPr lang="en-US" sz="3600" b="1" dirty="0"/>
              <a:t>Water Resources</a:t>
            </a:r>
          </a:p>
        </p:txBody>
      </p:sp>
      <p:sp>
        <p:nvSpPr>
          <p:cNvPr id="471043" name="Rectangle 3"/>
          <p:cNvSpPr>
            <a:spLocks noGrp="1" noChangeArrowheads="1"/>
          </p:cNvSpPr>
          <p:nvPr>
            <p:ph idx="1"/>
          </p:nvPr>
        </p:nvSpPr>
        <p:spPr/>
        <p:txBody>
          <a:bodyPr/>
          <a:lstStyle/>
          <a:p>
            <a:r>
              <a:rPr lang="en-US" b="1" dirty="0"/>
              <a:t>Glacial Size</a:t>
            </a:r>
            <a:r>
              <a:rPr lang="en-US" dirty="0"/>
              <a:t>: Karakoram Mountains glaciers retreating </a:t>
            </a:r>
            <a:r>
              <a:rPr lang="en-US" sz="1200" dirty="0"/>
              <a:t>(Hewitt 2005, </a:t>
            </a:r>
            <a:r>
              <a:rPr lang="en-US" sz="1200" dirty="0" err="1"/>
              <a:t>Haritashya</a:t>
            </a:r>
            <a:r>
              <a:rPr lang="en-US" sz="1200" dirty="0"/>
              <a:t> et al 2007; </a:t>
            </a:r>
            <a:r>
              <a:rPr lang="en-US" sz="1200" dirty="0" err="1"/>
              <a:t>Steinbauer</a:t>
            </a:r>
            <a:r>
              <a:rPr lang="en-US" sz="1200" dirty="0"/>
              <a:t> and </a:t>
            </a:r>
            <a:r>
              <a:rPr lang="en-US" sz="1200" dirty="0" err="1"/>
              <a:t>Zeidler</a:t>
            </a:r>
            <a:r>
              <a:rPr lang="en-US" sz="1200" dirty="0"/>
              <a:t> 2008).</a:t>
            </a:r>
          </a:p>
          <a:p>
            <a:r>
              <a:rPr lang="en-US" b="1" dirty="0"/>
              <a:t>Quantity &amp; Time of Arrival of melt water in channels</a:t>
            </a:r>
            <a:r>
              <a:rPr lang="en-US" dirty="0"/>
              <a:t> (Present): Surplus melt water now arrives in water channels by March (15 days earlier). Streams are filled by April-June, till Sept-Nov. </a:t>
            </a:r>
          </a:p>
        </p:txBody>
      </p:sp>
      <p:sp>
        <p:nvSpPr>
          <p:cNvPr id="4" name="Slide Number Placeholder 5"/>
          <p:cNvSpPr>
            <a:spLocks noGrp="1"/>
          </p:cNvSpPr>
          <p:nvPr>
            <p:ph type="sldNum" sz="quarter" idx="12"/>
          </p:nvPr>
        </p:nvSpPr>
        <p:spPr/>
        <p:txBody>
          <a:bodyPr/>
          <a:lstStyle/>
          <a:p>
            <a:fld id="{28AD4CB7-0F69-4D68-9900-B49E7FE1A6E5}" type="slidenum">
              <a:rPr lang="en-US"/>
              <a:pPr/>
              <a:t>21</a:t>
            </a:fld>
            <a:endParaRPr lang="en-US"/>
          </a:p>
        </p:txBody>
      </p:sp>
    </p:spTree>
    <p:extLst>
      <p:ext uri="{BB962C8B-B14F-4D97-AF65-F5344CB8AC3E}">
        <p14:creationId xmlns:p14="http://schemas.microsoft.com/office/powerpoint/2010/main" xmlns="" val="18363994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047" name="Rectangle 647"/>
          <p:cNvSpPr>
            <a:spLocks noGrp="1" noChangeArrowheads="1"/>
          </p:cNvSpPr>
          <p:nvPr>
            <p:ph type="title"/>
          </p:nvPr>
        </p:nvSpPr>
        <p:spPr>
          <a:xfrm>
            <a:off x="533400" y="198549"/>
            <a:ext cx="8229600" cy="1143000"/>
          </a:xfrm>
        </p:spPr>
        <p:txBody>
          <a:bodyPr/>
          <a:lstStyle/>
          <a:p>
            <a:pPr algn="ctr"/>
            <a:r>
              <a:rPr lang="en-US" sz="3000" b="1" dirty="0"/>
              <a:t>Environmental Change</a:t>
            </a:r>
          </a:p>
        </p:txBody>
      </p:sp>
      <p:graphicFrame>
        <p:nvGraphicFramePr>
          <p:cNvPr id="487050" name="Group 650"/>
          <p:cNvGraphicFramePr>
            <a:graphicFrameLocks noGrp="1"/>
          </p:cNvGraphicFramePr>
          <p:nvPr>
            <p:ph type="tbl" idx="1"/>
            <p:extLst>
              <p:ext uri="{D42A27DB-BD31-4B8C-83A1-F6EECF244321}">
                <p14:modId xmlns:p14="http://schemas.microsoft.com/office/powerpoint/2010/main" xmlns="" val="3168903345"/>
              </p:ext>
            </p:extLst>
          </p:nvPr>
        </p:nvGraphicFramePr>
        <p:xfrm>
          <a:off x="1043189" y="1339403"/>
          <a:ext cx="7405352" cy="4185633"/>
        </p:xfrm>
        <a:graphic>
          <a:graphicData uri="http://schemas.openxmlformats.org/drawingml/2006/table">
            <a:tbl>
              <a:tblPr/>
              <a:tblGrid>
                <a:gridCol w="1059947"/>
                <a:gridCol w="781391"/>
                <a:gridCol w="507118"/>
                <a:gridCol w="685681"/>
                <a:gridCol w="619969"/>
                <a:gridCol w="657111"/>
                <a:gridCol w="599971"/>
                <a:gridCol w="681396"/>
                <a:gridCol w="647111"/>
                <a:gridCol w="487119"/>
                <a:gridCol w="678538"/>
              </a:tblGrid>
              <a:tr h="726935">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Village</a:t>
                      </a:r>
                      <a:endParaRPr kumimoji="0" lang="en-US" sz="28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endParaRPr kumimoji="0" lang="en-US" sz="3200" b="1" i="0" u="none" strike="noStrike" cap="none" normalizeH="0" baseline="0" dirty="0" smtClean="0">
                        <a:ln>
                          <a:noFill/>
                        </a:ln>
                        <a:solidFill>
                          <a:schemeClr val="tx1"/>
                        </a:solidFill>
                        <a:effectLst/>
                        <a:latin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endParaRPr kumimoji="0" lang="en-US" sz="3200" b="1" i="0" u="none" strike="noStrike" cap="none" normalizeH="0" baseline="0" dirty="0" smtClean="0">
                        <a:ln>
                          <a:noFill/>
                        </a:ln>
                        <a:solidFill>
                          <a:schemeClr val="tx1"/>
                        </a:solidFill>
                        <a:effectLst/>
                        <a:latin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gridSpan="2">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Snow fall</a:t>
                      </a:r>
                      <a:endParaRPr kumimoji="0" lang="en-US" sz="28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hMerge="1">
                  <a:txBody>
                    <a:bodyPr/>
                    <a:lstStyle/>
                    <a:p>
                      <a:endParaRPr lang="en-US"/>
                    </a:p>
                  </a:txBody>
                  <a:tcPr/>
                </a:tc>
                <a:tc gridSpan="2">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Size of glaciers</a:t>
                      </a:r>
                      <a:endParaRPr kumimoji="0" lang="en-US" sz="28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hMerge="1">
                  <a:txBody>
                    <a:bodyPr/>
                    <a:lstStyle/>
                    <a:p>
                      <a:endParaRPr lang="en-US"/>
                    </a:p>
                  </a:txBody>
                  <a:tcPr/>
                </a:tc>
                <a:tc gridSpan="2">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Rainfall</a:t>
                      </a:r>
                      <a:endParaRPr kumimoji="0" lang="en-US" sz="28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hMerge="1">
                  <a:txBody>
                    <a:bodyPr/>
                    <a:lstStyle/>
                    <a:p>
                      <a:endParaRPr lang="en-US"/>
                    </a:p>
                  </a:txBody>
                  <a:tcPr/>
                </a:tc>
                <a:tc gridSpan="2">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Quantity of melt water</a:t>
                      </a:r>
                      <a:endParaRPr kumimoji="0" lang="en-US" sz="2800"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hMerge="1">
                  <a:txBody>
                    <a:bodyPr/>
                    <a:lstStyle/>
                    <a:p>
                      <a:endParaRPr lang="en-US"/>
                    </a:p>
                  </a:txBody>
                  <a:tcPr/>
                </a:tc>
              </a:tr>
              <a:tr h="552471">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endParaRPr kumimoji="0" lang="en-US" sz="2400" b="1" i="0" u="none" strike="noStrike" cap="none" normalizeH="0" baseline="0" smtClean="0">
                        <a:ln>
                          <a:noFill/>
                        </a:ln>
                        <a:solidFill>
                          <a:schemeClr val="tx1"/>
                        </a:solidFill>
                        <a:effectLst/>
                        <a:latin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endParaRPr kumimoji="0" lang="en-US" sz="2400" b="1" i="0" u="none" strike="noStrike" cap="none" normalizeH="0" baseline="0" smtClean="0">
                        <a:ln>
                          <a:noFill/>
                        </a:ln>
                        <a:solidFill>
                          <a:schemeClr val="tx1"/>
                        </a:solidFill>
                        <a:effectLst/>
                        <a:latin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endParaRPr kumimoji="0" lang="en-US" sz="2400" b="1" i="0" u="none" strike="noStrike" cap="none" normalizeH="0" baseline="0" smtClean="0">
                        <a:ln>
                          <a:noFill/>
                        </a:ln>
                        <a:solidFill>
                          <a:schemeClr val="tx1"/>
                        </a:solidFill>
                        <a:effectLst/>
                        <a:latin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2008*</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20 yrs</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2009</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20 yrs</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2009</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20 yrs</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2009</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20 yrs</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r>
              <a:tr h="300466">
                <a:tc rowSpan="2">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Marapi</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Male</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30</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2.2</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4.9</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3.8</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5.0</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2.3</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4.2</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2.8</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5.0</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r>
              <a:tr h="483110">
                <a:tc vMerge="1">
                  <a:txBody>
                    <a:bodyPr/>
                    <a:lstStyle/>
                    <a:p>
                      <a:endParaRPr lang="en-US"/>
                    </a:p>
                  </a:txBody>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Female</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10</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2.5</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4.3</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4.5</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5.0</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2.4</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4.2</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2.4</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5.0</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r>
              <a:tr h="300466">
                <a:tc rowSpan="2">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Markunja</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Male</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32</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2.4</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4.7</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3.9</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5.0</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2.4</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4.9</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2.8</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4.9</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r>
              <a:tr h="484624">
                <a:tc vMerge="1">
                  <a:txBody>
                    <a:bodyPr/>
                    <a:lstStyle/>
                    <a:p>
                      <a:endParaRPr lang="en-US"/>
                    </a:p>
                  </a:txBody>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Female</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8</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2.1</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4.2</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4.2</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5.0</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2.5</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4.1</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2.9</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5.0</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r>
              <a:tr h="300466">
                <a:tc rowSpan="2">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Hshupi</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Male</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16</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2.2</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4.8</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3.2</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5.0</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2.5</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4.3</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2.5</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5.0</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r>
              <a:tr h="484624">
                <a:tc vMerge="1">
                  <a:txBody>
                    <a:bodyPr/>
                    <a:lstStyle/>
                    <a:p>
                      <a:endParaRPr lang="en-US"/>
                    </a:p>
                  </a:txBody>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Female</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1.9</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4.1</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4.0</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5.0</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2.6</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4.9</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3.0</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4.8</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r>
              <a:tr h="552471">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endParaRPr kumimoji="0" lang="en-US" sz="2400" b="1" i="0" u="none" strike="noStrike" cap="none" normalizeH="0" baseline="0" smtClean="0">
                        <a:ln>
                          <a:noFill/>
                        </a:ln>
                        <a:solidFill>
                          <a:schemeClr val="tx1"/>
                        </a:solidFill>
                        <a:effectLst/>
                        <a:latin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endParaRPr kumimoji="0" lang="en-US" sz="2400" b="1" i="0" u="none" strike="noStrike" cap="none" normalizeH="0" baseline="0" smtClean="0">
                        <a:ln>
                          <a:noFill/>
                        </a:ln>
                        <a:solidFill>
                          <a:schemeClr val="tx1"/>
                        </a:solidFill>
                        <a:effectLst/>
                        <a:latin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marL="469900" indent="-469900">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908050" indent="-436563">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1377950" indent="-468313">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827213" indent="-438150">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marL="2297113" indent="-468313">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marL="27543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marL="32115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marL="36687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marL="4125913" indent="-468313"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100</a:t>
                      </a:r>
                      <a:endParaRPr kumimoji="0" lang="en-US" sz="2100" b="1" i="0" u="none" strike="noStrike" cap="none" normalizeH="0" baseline="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endParaRPr kumimoji="0" lang="en-US" sz="2400" b="1" i="0" u="none" strike="noStrike" cap="none" normalizeH="0" baseline="0" smtClean="0">
                        <a:ln>
                          <a:noFill/>
                        </a:ln>
                        <a:solidFill>
                          <a:schemeClr val="tx1"/>
                        </a:solidFill>
                        <a:effectLst/>
                        <a:latin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endParaRPr kumimoji="0" lang="en-US" sz="2400" b="1" i="0" u="none" strike="noStrike" cap="none" normalizeH="0" baseline="0" smtClean="0">
                        <a:ln>
                          <a:noFill/>
                        </a:ln>
                        <a:solidFill>
                          <a:schemeClr val="tx1"/>
                        </a:solidFill>
                        <a:effectLst/>
                        <a:latin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endParaRPr kumimoji="0" lang="en-US" sz="2400" b="1" i="0" u="none" strike="noStrike" cap="none" normalizeH="0" baseline="0" smtClean="0">
                        <a:ln>
                          <a:noFill/>
                        </a:ln>
                        <a:solidFill>
                          <a:schemeClr val="tx1"/>
                        </a:solidFill>
                        <a:effectLst/>
                        <a:latin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endParaRPr kumimoji="0" lang="en-US" sz="2400" b="1" i="0" u="none" strike="noStrike" cap="none" normalizeH="0" baseline="0" smtClean="0">
                        <a:ln>
                          <a:noFill/>
                        </a:ln>
                        <a:solidFill>
                          <a:schemeClr val="tx1"/>
                        </a:solidFill>
                        <a:effectLst/>
                        <a:latin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endParaRPr kumimoji="0" lang="en-US" sz="2400" b="1" i="0" u="none" strike="noStrike" cap="none" normalizeH="0" baseline="0" smtClean="0">
                        <a:ln>
                          <a:noFill/>
                        </a:ln>
                        <a:solidFill>
                          <a:schemeClr val="tx1"/>
                        </a:solidFill>
                        <a:effectLst/>
                        <a:latin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endParaRPr kumimoji="0" lang="en-US" sz="2400" b="1" i="0" u="none" strike="noStrike" cap="none" normalizeH="0" baseline="0" smtClean="0">
                        <a:ln>
                          <a:noFill/>
                        </a:ln>
                        <a:solidFill>
                          <a:schemeClr val="tx1"/>
                        </a:solidFill>
                        <a:effectLst/>
                        <a:latin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endParaRPr kumimoji="0" lang="en-US" sz="2400" b="1" i="0" u="none" strike="noStrike" cap="none" normalizeH="0" baseline="0" smtClean="0">
                        <a:ln>
                          <a:noFill/>
                        </a:ln>
                        <a:solidFill>
                          <a:schemeClr val="tx1"/>
                        </a:solidFill>
                        <a:effectLst/>
                        <a:latin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c>
                  <a:txBody>
                    <a:bodyPr/>
                    <a:lstStyle>
                      <a:lvl1pPr>
                        <a:spcBef>
                          <a:spcPct val="20000"/>
                        </a:spcBef>
                        <a:buClr>
                          <a:schemeClr val="bg2"/>
                        </a:buClr>
                        <a:buSzPct val="70000"/>
                        <a:buFont typeface="Wingdings" panose="05000000000000000000" pitchFamily="2" charset="2"/>
                        <a:defRPr sz="2800">
                          <a:solidFill>
                            <a:schemeClr val="tx1"/>
                          </a:solidFill>
                          <a:latin typeface="Times New Roman" panose="02020603050405020304" pitchFamily="18" charset="0"/>
                        </a:defRPr>
                      </a:lvl1pPr>
                      <a:lvl2pPr marL="471488">
                        <a:spcBef>
                          <a:spcPct val="20000"/>
                        </a:spcBef>
                        <a:buClr>
                          <a:schemeClr val="accent2"/>
                        </a:buClr>
                        <a:buSzPct val="75000"/>
                        <a:buFont typeface="Wingdings" panose="05000000000000000000" pitchFamily="2" charset="2"/>
                        <a:defRPr sz="2400">
                          <a:solidFill>
                            <a:schemeClr val="tx1"/>
                          </a:solidFill>
                          <a:latin typeface="Times New Roman" panose="02020603050405020304" pitchFamily="18" charset="0"/>
                        </a:defRPr>
                      </a:lvl2pPr>
                      <a:lvl3pPr marL="909638">
                        <a:spcBef>
                          <a:spcPct val="20000"/>
                        </a:spcBef>
                        <a:buClr>
                          <a:schemeClr val="bg2"/>
                        </a:buClr>
                        <a:buSzPct val="65000"/>
                        <a:buFont typeface="Wingdings" panose="05000000000000000000" pitchFamily="2" charset="2"/>
                        <a:defRPr sz="2000">
                          <a:solidFill>
                            <a:schemeClr val="tx1"/>
                          </a:solidFill>
                          <a:latin typeface="Times New Roman" panose="02020603050405020304" pitchFamily="18" charset="0"/>
                        </a:defRPr>
                      </a:lvl3pPr>
                      <a:lvl4pPr marL="1389063">
                        <a:spcBef>
                          <a:spcPct val="20000"/>
                        </a:spcBef>
                        <a:buClr>
                          <a:schemeClr val="accent2"/>
                        </a:buClr>
                        <a:buSzPct val="75000"/>
                        <a:buFont typeface="Wingdings" panose="05000000000000000000" pitchFamily="2" charset="2"/>
                        <a:defRPr>
                          <a:solidFill>
                            <a:schemeClr val="tx1"/>
                          </a:solidFill>
                          <a:latin typeface="Times New Roman" panose="02020603050405020304" pitchFamily="18" charset="0"/>
                        </a:defRPr>
                      </a:lvl4pPr>
                      <a:lvl5pPr>
                        <a:spcBef>
                          <a:spcPct val="20000"/>
                        </a:spcBef>
                        <a:buClr>
                          <a:schemeClr val="accent1"/>
                        </a:buClr>
                        <a:buSzPct val="50000"/>
                        <a:buFont typeface="Wingdings" panose="05000000000000000000" pitchFamily="2" charset="2"/>
                        <a:defRPr>
                          <a:solidFill>
                            <a:schemeClr val="tx1"/>
                          </a:solidFill>
                          <a:latin typeface="Times New Roman" panose="02020603050405020304" pitchFamily="18" charset="0"/>
                        </a:defRPr>
                      </a:lvl5pPr>
                      <a:lvl6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6pPr>
                      <a:lvl7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7pPr>
                      <a:lvl8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8pPr>
                      <a:lvl9pPr fontAlgn="base">
                        <a:spcBef>
                          <a:spcPct val="20000"/>
                        </a:spcBef>
                        <a:spcAft>
                          <a:spcPct val="0"/>
                        </a:spcAft>
                        <a:buClr>
                          <a:schemeClr val="accent1"/>
                        </a:buClr>
                        <a:buSzPct val="50000"/>
                        <a:buFont typeface="Wingdings" panose="05000000000000000000" pitchFamily="2" charset="2"/>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0000"/>
                        <a:buFont typeface="Wingdings" panose="05000000000000000000" pitchFamily="2" charset="2"/>
                        <a:buNone/>
                        <a:tabLst/>
                      </a:pPr>
                      <a:endParaRPr kumimoji="0" lang="en-US" sz="2400" b="1" i="0" u="none" strike="noStrike" cap="none" normalizeH="0" baseline="0" dirty="0" smtClean="0">
                        <a:ln>
                          <a:noFill/>
                        </a:ln>
                        <a:solidFill>
                          <a:schemeClr val="tx1"/>
                        </a:solidFill>
                        <a:effectLst/>
                        <a:latin typeface="Times New Roman" panose="02020603050405020304" pitchFamily="18" charset="0"/>
                      </a:endParaRPr>
                    </a:p>
                  </a:txBody>
                  <a:tcPr marL="68580" marR="68580" marT="34290" marB="34290" horzOverflow="overflow">
                    <a:lnL w="12700" cap="flat" cmpd="sng" algn="ctr">
                      <a:solidFill>
                        <a:srgbClr val="000000"/>
                      </a:solidFill>
                      <a:prstDash val="solid"/>
                      <a:miter lim="800000"/>
                      <a:headEnd type="none" w="sm" len="sm"/>
                      <a:tailEnd type="none" w="sm" len="sm"/>
                    </a:lnL>
                    <a:lnR w="12700" cap="flat" cmpd="sng" algn="ctr">
                      <a:solidFill>
                        <a:srgbClr val="000000"/>
                      </a:solidFill>
                      <a:prstDash val="solid"/>
                      <a:miter lim="800000"/>
                      <a:headEnd type="none" w="sm" len="sm"/>
                      <a:tailEnd type="none" w="sm" len="sm"/>
                    </a:lnR>
                    <a:lnT w="12700" cap="flat" cmpd="sng" algn="ctr">
                      <a:solidFill>
                        <a:srgbClr val="000000"/>
                      </a:solidFill>
                      <a:prstDash val="solid"/>
                      <a:miter lim="800000"/>
                      <a:headEnd type="none" w="sm" len="sm"/>
                      <a:tailEnd type="none" w="sm" len="sm"/>
                    </a:lnT>
                    <a:lnB w="12700" cap="flat" cmpd="sng" algn="ctr">
                      <a:solidFill>
                        <a:srgbClr val="000000"/>
                      </a:solidFill>
                      <a:prstDash val="solid"/>
                      <a:miter lim="800000"/>
                      <a:headEnd type="none" w="sm" len="sm"/>
                      <a:tailEnd type="none" w="sm" len="sm"/>
                    </a:lnB>
                    <a:lnTlToBr>
                      <a:noFill/>
                    </a:lnTlToBr>
                    <a:lnBlToTr>
                      <a:noFill/>
                    </a:lnBlToTr>
                    <a:noFill/>
                  </a:tcPr>
                </a:tc>
              </a:tr>
            </a:tbl>
          </a:graphicData>
        </a:graphic>
      </p:graphicFrame>
      <p:sp>
        <p:nvSpPr>
          <p:cNvPr id="118" name="Slide Number Placeholder 5"/>
          <p:cNvSpPr>
            <a:spLocks noGrp="1"/>
          </p:cNvSpPr>
          <p:nvPr>
            <p:ph type="sldNum" sz="quarter" idx="12"/>
          </p:nvPr>
        </p:nvSpPr>
        <p:spPr/>
        <p:txBody>
          <a:bodyPr/>
          <a:lstStyle/>
          <a:p>
            <a:fld id="{D3BB87CD-A0C6-40B5-A856-B2453CE4B01E}" type="slidenum">
              <a:rPr lang="en-US"/>
              <a:pPr/>
              <a:t>22</a:t>
            </a:fld>
            <a:endParaRPr lang="en-US"/>
          </a:p>
        </p:txBody>
      </p:sp>
    </p:spTree>
    <p:extLst>
      <p:ext uri="{BB962C8B-B14F-4D97-AF65-F5344CB8AC3E}">
        <p14:creationId xmlns:p14="http://schemas.microsoft.com/office/powerpoint/2010/main" xmlns="" val="41524769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Rectangle 2"/>
          <p:cNvSpPr>
            <a:spLocks noGrp="1" noChangeArrowheads="1"/>
          </p:cNvSpPr>
          <p:nvPr>
            <p:ph type="title"/>
          </p:nvPr>
        </p:nvSpPr>
        <p:spPr>
          <a:xfrm>
            <a:off x="1485900" y="792956"/>
            <a:ext cx="6172200" cy="628650"/>
          </a:xfrm>
        </p:spPr>
        <p:txBody>
          <a:bodyPr>
            <a:noAutofit/>
          </a:bodyPr>
          <a:lstStyle/>
          <a:p>
            <a:pPr algn="ctr"/>
            <a:r>
              <a:rPr lang="en-US" sz="3600" b="1" dirty="0"/>
              <a:t>Climate Change Impact: </a:t>
            </a:r>
            <a:br>
              <a:rPr lang="en-US" sz="3600" b="1" dirty="0"/>
            </a:br>
            <a:r>
              <a:rPr lang="en-US" sz="3600" b="1" dirty="0"/>
              <a:t>Agriculture</a:t>
            </a:r>
          </a:p>
        </p:txBody>
      </p:sp>
      <p:sp>
        <p:nvSpPr>
          <p:cNvPr id="472067" name="Rectangle 3"/>
          <p:cNvSpPr>
            <a:spLocks noGrp="1" noChangeArrowheads="1"/>
          </p:cNvSpPr>
          <p:nvPr>
            <p:ph idx="1"/>
          </p:nvPr>
        </p:nvSpPr>
        <p:spPr/>
        <p:txBody>
          <a:bodyPr/>
          <a:lstStyle/>
          <a:p>
            <a:r>
              <a:rPr lang="en-US" dirty="0"/>
              <a:t>Change in crops cultivated (Present): Two crops are grown each year, as there is a longer duration of suitable weather for crop cultivation. </a:t>
            </a:r>
          </a:p>
          <a:p>
            <a:r>
              <a:rPr lang="en-US" dirty="0"/>
              <a:t>Cropping Calendar: Sowing season in </a:t>
            </a:r>
            <a:r>
              <a:rPr lang="en-US" dirty="0" err="1"/>
              <a:t>Shigar</a:t>
            </a:r>
            <a:r>
              <a:rPr lang="en-US" dirty="0"/>
              <a:t> is March-April and harvesting is July- Aug.</a:t>
            </a:r>
          </a:p>
          <a:p>
            <a:endParaRPr lang="en-US" dirty="0"/>
          </a:p>
        </p:txBody>
      </p:sp>
      <p:sp>
        <p:nvSpPr>
          <p:cNvPr id="4" name="Slide Number Placeholder 5"/>
          <p:cNvSpPr>
            <a:spLocks noGrp="1"/>
          </p:cNvSpPr>
          <p:nvPr>
            <p:ph type="sldNum" sz="quarter" idx="12"/>
          </p:nvPr>
        </p:nvSpPr>
        <p:spPr/>
        <p:txBody>
          <a:bodyPr/>
          <a:lstStyle/>
          <a:p>
            <a:fld id="{639E637C-C56C-4BCB-B8EE-95BD3C1F2A78}" type="slidenum">
              <a:rPr lang="en-US"/>
              <a:pPr/>
              <a:t>23</a:t>
            </a:fld>
            <a:endParaRPr lang="en-US"/>
          </a:p>
        </p:txBody>
      </p:sp>
    </p:spTree>
    <p:extLst>
      <p:ext uri="{BB962C8B-B14F-4D97-AF65-F5344CB8AC3E}">
        <p14:creationId xmlns:p14="http://schemas.microsoft.com/office/powerpoint/2010/main" xmlns="" val="33278227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4" name="Rectangle 2"/>
          <p:cNvSpPr>
            <a:spLocks noGrp="1" noChangeArrowheads="1"/>
          </p:cNvSpPr>
          <p:nvPr>
            <p:ph type="title"/>
          </p:nvPr>
        </p:nvSpPr>
        <p:spPr>
          <a:xfrm>
            <a:off x="1485900" y="623015"/>
            <a:ext cx="6172200" cy="571500"/>
          </a:xfrm>
        </p:spPr>
        <p:txBody>
          <a:bodyPr>
            <a:noAutofit/>
          </a:bodyPr>
          <a:lstStyle/>
          <a:p>
            <a:pPr algn="ctr"/>
            <a:r>
              <a:rPr lang="en-US" sz="3600" b="1" dirty="0"/>
              <a:t/>
            </a:r>
            <a:br>
              <a:rPr lang="en-US" sz="3600" b="1" dirty="0"/>
            </a:br>
            <a:r>
              <a:rPr lang="en-US" sz="3600" b="1" dirty="0"/>
              <a:t>Climate Change Impact: </a:t>
            </a:r>
            <a:br>
              <a:rPr lang="en-US" sz="3600" b="1" dirty="0"/>
            </a:br>
            <a:r>
              <a:rPr lang="en-US" sz="3600" b="1" dirty="0"/>
              <a:t>Agriculture</a:t>
            </a:r>
          </a:p>
        </p:txBody>
      </p:sp>
      <p:sp>
        <p:nvSpPr>
          <p:cNvPr id="474115" name="Rectangle 3"/>
          <p:cNvSpPr>
            <a:spLocks noGrp="1" noChangeArrowheads="1"/>
          </p:cNvSpPr>
          <p:nvPr>
            <p:ph idx="1"/>
          </p:nvPr>
        </p:nvSpPr>
        <p:spPr/>
        <p:txBody>
          <a:bodyPr/>
          <a:lstStyle/>
          <a:p>
            <a:r>
              <a:rPr lang="en-US" dirty="0"/>
              <a:t>Crop Yield (Present): Annual yield increased in last 10 to 15 years, especially of wheat and potatoes. A general trend is a 30-40% increase in yield. Land quality has decreased over the years, thus increased dependency on fertilizer use.</a:t>
            </a:r>
          </a:p>
          <a:p>
            <a:r>
              <a:rPr lang="en-US" dirty="0"/>
              <a:t>Wind Direction (Past): Indigenous knowledge (IK) of  local farmers and herders used to guide them about timing for various farm practices, including the collection of grass for feeding animals in winters.</a:t>
            </a:r>
          </a:p>
        </p:txBody>
      </p:sp>
      <p:sp>
        <p:nvSpPr>
          <p:cNvPr id="4" name="Slide Number Placeholder 5"/>
          <p:cNvSpPr>
            <a:spLocks noGrp="1"/>
          </p:cNvSpPr>
          <p:nvPr>
            <p:ph type="sldNum" sz="quarter" idx="12"/>
          </p:nvPr>
        </p:nvSpPr>
        <p:spPr/>
        <p:txBody>
          <a:bodyPr/>
          <a:lstStyle/>
          <a:p>
            <a:fld id="{50E84CE8-4F72-4991-B5C2-C11C82C1DE3D}" type="slidenum">
              <a:rPr lang="en-US"/>
              <a:pPr/>
              <a:t>24</a:t>
            </a:fld>
            <a:endParaRPr lang="en-US"/>
          </a:p>
        </p:txBody>
      </p:sp>
    </p:spTree>
    <p:extLst>
      <p:ext uri="{BB962C8B-B14F-4D97-AF65-F5344CB8AC3E}">
        <p14:creationId xmlns:p14="http://schemas.microsoft.com/office/powerpoint/2010/main" xmlns="" val="1208976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6" name="Rectangle 2"/>
          <p:cNvSpPr>
            <a:spLocks noGrp="1" noChangeArrowheads="1"/>
          </p:cNvSpPr>
          <p:nvPr>
            <p:ph type="title"/>
          </p:nvPr>
        </p:nvSpPr>
        <p:spPr/>
        <p:txBody>
          <a:bodyPr/>
          <a:lstStyle/>
          <a:p>
            <a:r>
              <a:rPr lang="en-US" sz="3000" b="1"/>
              <a:t>Climate Change Impacts: Livestock</a:t>
            </a:r>
          </a:p>
        </p:txBody>
      </p:sp>
      <p:sp>
        <p:nvSpPr>
          <p:cNvPr id="477187" name="Rectangle 3"/>
          <p:cNvSpPr>
            <a:spLocks noGrp="1" noChangeArrowheads="1"/>
          </p:cNvSpPr>
          <p:nvPr>
            <p:ph idx="1"/>
          </p:nvPr>
        </p:nvSpPr>
        <p:spPr/>
        <p:txBody>
          <a:bodyPr/>
          <a:lstStyle/>
          <a:p>
            <a:pPr>
              <a:lnSpc>
                <a:spcPct val="80000"/>
              </a:lnSpc>
            </a:pPr>
            <a:r>
              <a:rPr lang="en-US" dirty="0"/>
              <a:t>Livestock (Present): Substantial change in livestock health, productivity (milk/meat obtained per domestic animal) </a:t>
            </a:r>
          </a:p>
          <a:p>
            <a:pPr>
              <a:lnSpc>
                <a:spcPct val="80000"/>
              </a:lnSpc>
            </a:pPr>
            <a:r>
              <a:rPr lang="en-US" dirty="0"/>
              <a:t>Sighting of bird species (Past): Used to be rich in diverse bird species (crows, wild pigeons, </a:t>
            </a:r>
            <a:r>
              <a:rPr lang="en-US" dirty="0" err="1"/>
              <a:t>chakor</a:t>
            </a:r>
            <a:r>
              <a:rPr lang="en-US" dirty="0"/>
              <a:t>, ram </a:t>
            </a:r>
            <a:r>
              <a:rPr lang="en-US" dirty="0" err="1"/>
              <a:t>chakor</a:t>
            </a:r>
            <a:r>
              <a:rPr lang="en-US" dirty="0"/>
              <a:t>, sparrows, partridges, hawks and eagles). Many migratory birds were seen in April. (Present)  migratory patterns have changed. Crows extinct; other species rarely seen linked to hunting practices, change in weather conditions and loss of habitat due to deforestation.</a:t>
            </a:r>
          </a:p>
        </p:txBody>
      </p:sp>
      <p:sp>
        <p:nvSpPr>
          <p:cNvPr id="4" name="Slide Number Placeholder 5"/>
          <p:cNvSpPr>
            <a:spLocks noGrp="1"/>
          </p:cNvSpPr>
          <p:nvPr>
            <p:ph type="sldNum" sz="quarter" idx="12"/>
          </p:nvPr>
        </p:nvSpPr>
        <p:spPr/>
        <p:txBody>
          <a:bodyPr/>
          <a:lstStyle/>
          <a:p>
            <a:fld id="{B74CAA0B-6F76-445E-918E-8699679241B0}" type="slidenum">
              <a:rPr lang="en-US"/>
              <a:pPr/>
              <a:t>25</a:t>
            </a:fld>
            <a:endParaRPr lang="en-US"/>
          </a:p>
        </p:txBody>
      </p:sp>
    </p:spTree>
    <p:extLst>
      <p:ext uri="{BB962C8B-B14F-4D97-AF65-F5344CB8AC3E}">
        <p14:creationId xmlns:p14="http://schemas.microsoft.com/office/powerpoint/2010/main" xmlns="" val="153542002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10" name="Rectangle 2"/>
          <p:cNvSpPr>
            <a:spLocks noGrp="1" noChangeArrowheads="1"/>
          </p:cNvSpPr>
          <p:nvPr>
            <p:ph type="title"/>
          </p:nvPr>
        </p:nvSpPr>
        <p:spPr/>
        <p:txBody>
          <a:bodyPr/>
          <a:lstStyle/>
          <a:p>
            <a:pPr algn="ctr"/>
            <a:r>
              <a:rPr lang="en-US" sz="3000" b="1"/>
              <a:t>Climate Change Impact:</a:t>
            </a:r>
            <a:br>
              <a:rPr lang="en-US" sz="3000" b="1"/>
            </a:br>
            <a:r>
              <a:rPr lang="en-US" sz="3000" b="1"/>
              <a:t>Biodiversity and Deforestation</a:t>
            </a:r>
          </a:p>
        </p:txBody>
      </p:sp>
      <p:sp>
        <p:nvSpPr>
          <p:cNvPr id="478211" name="Rectangle 3"/>
          <p:cNvSpPr>
            <a:spLocks noGrp="1" noChangeArrowheads="1"/>
          </p:cNvSpPr>
          <p:nvPr>
            <p:ph idx="1"/>
          </p:nvPr>
        </p:nvSpPr>
        <p:spPr/>
        <p:txBody>
          <a:bodyPr>
            <a:normAutofit/>
          </a:bodyPr>
          <a:lstStyle/>
          <a:p>
            <a:pPr>
              <a:lnSpc>
                <a:spcPct val="80000"/>
              </a:lnSpc>
            </a:pPr>
            <a:endParaRPr lang="en-US" sz="2400" dirty="0"/>
          </a:p>
          <a:p>
            <a:pPr>
              <a:lnSpc>
                <a:spcPct val="80000"/>
              </a:lnSpc>
            </a:pPr>
            <a:r>
              <a:rPr lang="en-US" sz="2400" dirty="0"/>
              <a:t>Sighting Animals (Present): No snow leopards. Pop. of </a:t>
            </a:r>
            <a:r>
              <a:rPr lang="en-US" sz="2400" dirty="0" err="1"/>
              <a:t>Markhore</a:t>
            </a:r>
            <a:r>
              <a:rPr lang="en-US" sz="2400" dirty="0"/>
              <a:t> and </a:t>
            </a:r>
            <a:r>
              <a:rPr lang="en-US" sz="2400" dirty="0" err="1"/>
              <a:t>Keil</a:t>
            </a:r>
            <a:r>
              <a:rPr lang="en-US" sz="2400" dirty="0"/>
              <a:t> also decreased. </a:t>
            </a:r>
          </a:p>
          <a:p>
            <a:pPr>
              <a:lnSpc>
                <a:spcPct val="80000"/>
              </a:lnSpc>
            </a:pPr>
            <a:r>
              <a:rPr lang="en-US" sz="2400" dirty="0"/>
              <a:t>Deforestation: Community forestry is practiced. Poplar (used as fuel wood), mulberry, </a:t>
            </a:r>
            <a:r>
              <a:rPr lang="en-US" sz="2400" i="1" dirty="0" err="1"/>
              <a:t>bair</a:t>
            </a:r>
            <a:r>
              <a:rPr lang="en-US" sz="2400" dirty="0"/>
              <a:t>, </a:t>
            </a:r>
            <a:r>
              <a:rPr lang="en-US" sz="2400" i="1" dirty="0" err="1"/>
              <a:t>beo</a:t>
            </a:r>
            <a:r>
              <a:rPr lang="en-US" sz="2400" dirty="0"/>
              <a:t>, willow and </a:t>
            </a:r>
            <a:r>
              <a:rPr lang="en-US" sz="2400" i="1" dirty="0" err="1"/>
              <a:t>shahtoot</a:t>
            </a:r>
            <a:r>
              <a:rPr lang="en-US" sz="2400" dirty="0"/>
              <a:t> are some of the trees grown. </a:t>
            </a:r>
          </a:p>
          <a:p>
            <a:pPr>
              <a:lnSpc>
                <a:spcPct val="80000"/>
              </a:lnSpc>
            </a:pPr>
            <a:r>
              <a:rPr lang="en-US" sz="2400" dirty="0"/>
              <a:t>Juniper (</a:t>
            </a:r>
            <a:r>
              <a:rPr lang="en-US" sz="2400" i="1" dirty="0"/>
              <a:t>cheer</a:t>
            </a:r>
            <a:r>
              <a:rPr lang="en-US" sz="2400" dirty="0"/>
              <a:t>) and </a:t>
            </a:r>
            <a:r>
              <a:rPr lang="en-US" sz="2400" i="1" dirty="0" err="1"/>
              <a:t>katal</a:t>
            </a:r>
            <a:r>
              <a:rPr lang="en-US" sz="2400" dirty="0"/>
              <a:t> is also still seen in the area, though the quantity has reduced drastically, due to excessive use as fuel wood. </a:t>
            </a:r>
          </a:p>
          <a:p>
            <a:pPr>
              <a:lnSpc>
                <a:spcPct val="80000"/>
              </a:lnSpc>
            </a:pPr>
            <a:r>
              <a:rPr lang="en-US" sz="2400" dirty="0"/>
              <a:t>Cold has decreased BUT deforestation in region is primarily the result of </a:t>
            </a:r>
            <a:r>
              <a:rPr lang="en-US" sz="2400" dirty="0" err="1"/>
              <a:t>fuelwood</a:t>
            </a:r>
            <a:r>
              <a:rPr lang="en-US" sz="2400" dirty="0"/>
              <a:t> consumption given increased gas prices. Wood is less expensive.</a:t>
            </a:r>
          </a:p>
        </p:txBody>
      </p:sp>
      <p:sp>
        <p:nvSpPr>
          <p:cNvPr id="4" name="Slide Number Placeholder 5"/>
          <p:cNvSpPr>
            <a:spLocks noGrp="1"/>
          </p:cNvSpPr>
          <p:nvPr>
            <p:ph type="sldNum" sz="quarter" idx="12"/>
          </p:nvPr>
        </p:nvSpPr>
        <p:spPr/>
        <p:txBody>
          <a:bodyPr/>
          <a:lstStyle/>
          <a:p>
            <a:fld id="{EA887D52-47F0-4BB1-8191-2FB53C573528}" type="slidenum">
              <a:rPr lang="en-US"/>
              <a:pPr/>
              <a:t>26</a:t>
            </a:fld>
            <a:endParaRPr lang="en-US"/>
          </a:p>
        </p:txBody>
      </p:sp>
    </p:spTree>
    <p:extLst>
      <p:ext uri="{BB962C8B-B14F-4D97-AF65-F5344CB8AC3E}">
        <p14:creationId xmlns:p14="http://schemas.microsoft.com/office/powerpoint/2010/main" xmlns="" val="31023769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p:cNvSpPr>
            <a:spLocks noGrp="1"/>
          </p:cNvSpPr>
          <p:nvPr>
            <p:ph type="sldNum" sz="quarter" idx="12"/>
          </p:nvPr>
        </p:nvSpPr>
        <p:spPr/>
        <p:txBody>
          <a:bodyPr/>
          <a:lstStyle/>
          <a:p>
            <a:fld id="{654C94F1-164E-438E-8C47-D54F274EC54E}" type="slidenum">
              <a:rPr lang="en-US"/>
              <a:pPr/>
              <a:t>27</a:t>
            </a:fld>
            <a:endParaRPr lang="en-US"/>
          </a:p>
        </p:txBody>
      </p:sp>
      <p:pic>
        <p:nvPicPr>
          <p:cNvPr id="492548" name="Picture 4" descr="IMG_1139"/>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885950" y="1428751"/>
            <a:ext cx="5349479" cy="401240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4540950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30" name="Rectangle 2"/>
          <p:cNvSpPr>
            <a:spLocks noGrp="1" noChangeArrowheads="1"/>
          </p:cNvSpPr>
          <p:nvPr>
            <p:ph type="title"/>
          </p:nvPr>
        </p:nvSpPr>
        <p:spPr/>
        <p:txBody>
          <a:bodyPr/>
          <a:lstStyle/>
          <a:p>
            <a:pPr algn="ctr"/>
            <a:r>
              <a:rPr lang="en-US" sz="2700" b="1"/>
              <a:t>Climate Change Impact:</a:t>
            </a:r>
            <a:br>
              <a:rPr lang="en-US" sz="2700" b="1"/>
            </a:br>
            <a:r>
              <a:rPr lang="en-US" sz="2700" b="1"/>
              <a:t>Lifestyle Patterns</a:t>
            </a:r>
          </a:p>
        </p:txBody>
      </p:sp>
      <p:sp>
        <p:nvSpPr>
          <p:cNvPr id="483331" name="Rectangle 3"/>
          <p:cNvSpPr>
            <a:spLocks noGrp="1" noChangeArrowheads="1"/>
          </p:cNvSpPr>
          <p:nvPr>
            <p:ph idx="1"/>
          </p:nvPr>
        </p:nvSpPr>
        <p:spPr/>
        <p:txBody>
          <a:bodyPr/>
          <a:lstStyle/>
          <a:p>
            <a:r>
              <a:rPr lang="en-US" dirty="0"/>
              <a:t>Clothing</a:t>
            </a:r>
          </a:p>
          <a:p>
            <a:r>
              <a:rPr lang="en-US" dirty="0"/>
              <a:t>Architecture </a:t>
            </a:r>
          </a:p>
          <a:p>
            <a:r>
              <a:rPr lang="en-US" dirty="0"/>
              <a:t>Construction material</a:t>
            </a:r>
          </a:p>
          <a:p>
            <a:r>
              <a:rPr lang="en-US" dirty="0"/>
              <a:t>Technology</a:t>
            </a:r>
          </a:p>
          <a:p>
            <a:r>
              <a:rPr lang="en-US" dirty="0"/>
              <a:t>Working season</a:t>
            </a:r>
          </a:p>
          <a:p>
            <a:r>
              <a:rPr lang="en-US" dirty="0"/>
              <a:t>Education</a:t>
            </a:r>
          </a:p>
          <a:p>
            <a:r>
              <a:rPr lang="en-US" dirty="0"/>
              <a:t>Migration</a:t>
            </a:r>
          </a:p>
        </p:txBody>
      </p:sp>
      <p:sp>
        <p:nvSpPr>
          <p:cNvPr id="4" name="Slide Number Placeholder 5"/>
          <p:cNvSpPr>
            <a:spLocks noGrp="1"/>
          </p:cNvSpPr>
          <p:nvPr>
            <p:ph type="sldNum" sz="quarter" idx="12"/>
          </p:nvPr>
        </p:nvSpPr>
        <p:spPr/>
        <p:txBody>
          <a:bodyPr/>
          <a:lstStyle/>
          <a:p>
            <a:fld id="{9EDBBABE-DD99-4001-80C3-10FCDAA12E7D}" type="slidenum">
              <a:rPr lang="en-US"/>
              <a:pPr/>
              <a:t>28</a:t>
            </a:fld>
            <a:endParaRPr lang="en-US"/>
          </a:p>
        </p:txBody>
      </p:sp>
    </p:spTree>
    <p:extLst>
      <p:ext uri="{BB962C8B-B14F-4D97-AF65-F5344CB8AC3E}">
        <p14:creationId xmlns:p14="http://schemas.microsoft.com/office/powerpoint/2010/main" xmlns="" val="58099874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p:cNvSpPr>
            <a:spLocks noGrp="1"/>
          </p:cNvSpPr>
          <p:nvPr>
            <p:ph type="sldNum" sz="quarter" idx="12"/>
          </p:nvPr>
        </p:nvSpPr>
        <p:spPr/>
        <p:txBody>
          <a:bodyPr/>
          <a:lstStyle/>
          <a:p>
            <a:fld id="{CE40E8D9-829F-46F0-9E73-3DB7E148F5E4}" type="slidenum">
              <a:rPr lang="en-US"/>
              <a:pPr/>
              <a:t>29</a:t>
            </a:fld>
            <a:endParaRPr lang="en-US"/>
          </a:p>
        </p:txBody>
      </p:sp>
      <p:pic>
        <p:nvPicPr>
          <p:cNvPr id="491524" name="Picture 4" descr="100_3930"/>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71650" y="1371600"/>
            <a:ext cx="5543550" cy="417314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8896725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4" name="Rectangle 2"/>
          <p:cNvSpPr>
            <a:spLocks noGrp="1" noChangeArrowheads="1"/>
          </p:cNvSpPr>
          <p:nvPr>
            <p:ph type="title"/>
          </p:nvPr>
        </p:nvSpPr>
        <p:spPr/>
        <p:txBody>
          <a:bodyPr/>
          <a:lstStyle/>
          <a:p>
            <a:pPr algn="ctr"/>
            <a:r>
              <a:rPr lang="en-US" sz="3000" b="1"/>
              <a:t>Way Forward</a:t>
            </a:r>
          </a:p>
        </p:txBody>
      </p:sp>
      <p:sp>
        <p:nvSpPr>
          <p:cNvPr id="479235" name="Rectangle 3"/>
          <p:cNvSpPr>
            <a:spLocks noGrp="1" noChangeArrowheads="1"/>
          </p:cNvSpPr>
          <p:nvPr>
            <p:ph idx="1"/>
          </p:nvPr>
        </p:nvSpPr>
        <p:spPr/>
        <p:txBody>
          <a:bodyPr/>
          <a:lstStyle/>
          <a:p>
            <a:r>
              <a:rPr lang="en-US" dirty="0"/>
              <a:t>Markets and governments have failed to offer the desired fruit of development. </a:t>
            </a:r>
          </a:p>
          <a:p>
            <a:r>
              <a:rPr lang="en-US" dirty="0" err="1"/>
              <a:t>Elinor</a:t>
            </a:r>
            <a:r>
              <a:rPr lang="en-US" dirty="0"/>
              <a:t> </a:t>
            </a:r>
            <a:r>
              <a:rPr lang="en-US" dirty="0" err="1"/>
              <a:t>Ostrom</a:t>
            </a:r>
            <a:r>
              <a:rPr lang="en-US" dirty="0"/>
              <a:t>: third path for development, one that relies on the ability of human institutions to solve basic needs.</a:t>
            </a:r>
          </a:p>
          <a:p>
            <a:r>
              <a:rPr lang="en-US" dirty="0"/>
              <a:t>Kapoor (2004): understanding the functioning of local cultures and institutions. </a:t>
            </a:r>
          </a:p>
          <a:p>
            <a:r>
              <a:rPr lang="en-US" dirty="0" err="1"/>
              <a:t>Gayatari</a:t>
            </a:r>
            <a:r>
              <a:rPr lang="en-US" dirty="0"/>
              <a:t> </a:t>
            </a:r>
            <a:r>
              <a:rPr lang="en-US" dirty="0" err="1"/>
              <a:t>Spivak</a:t>
            </a:r>
            <a:r>
              <a:rPr lang="en-US" dirty="0"/>
              <a:t>: “learning to learn from below”</a:t>
            </a:r>
          </a:p>
        </p:txBody>
      </p:sp>
      <p:sp>
        <p:nvSpPr>
          <p:cNvPr id="4" name="Slide Number Placeholder 5"/>
          <p:cNvSpPr>
            <a:spLocks noGrp="1"/>
          </p:cNvSpPr>
          <p:nvPr>
            <p:ph type="sldNum" sz="quarter" idx="12"/>
          </p:nvPr>
        </p:nvSpPr>
        <p:spPr/>
        <p:txBody>
          <a:bodyPr/>
          <a:lstStyle/>
          <a:p>
            <a:fld id="{7F755358-B90F-463E-9478-FBA4A6DBACE3}" type="slidenum">
              <a:rPr lang="en-US"/>
              <a:pPr/>
              <a:t>30</a:t>
            </a:fld>
            <a:endParaRPr lang="en-US"/>
          </a:p>
        </p:txBody>
      </p:sp>
    </p:spTree>
    <p:extLst>
      <p:ext uri="{BB962C8B-B14F-4D97-AF65-F5344CB8AC3E}">
        <p14:creationId xmlns:p14="http://schemas.microsoft.com/office/powerpoint/2010/main" xmlns="" val="36479721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Rectangle 2"/>
          <p:cNvSpPr>
            <a:spLocks noGrp="1" noChangeArrowheads="1"/>
          </p:cNvSpPr>
          <p:nvPr>
            <p:ph type="title"/>
          </p:nvPr>
        </p:nvSpPr>
        <p:spPr/>
        <p:txBody>
          <a:bodyPr/>
          <a:lstStyle/>
          <a:p>
            <a:pPr algn="ctr"/>
            <a:r>
              <a:rPr lang="en-US" sz="3000" b="1"/>
              <a:t>Role of Institutions</a:t>
            </a:r>
          </a:p>
        </p:txBody>
      </p:sp>
      <p:sp>
        <p:nvSpPr>
          <p:cNvPr id="481283" name="Rectangle 3"/>
          <p:cNvSpPr>
            <a:spLocks noGrp="1" noChangeArrowheads="1"/>
          </p:cNvSpPr>
          <p:nvPr>
            <p:ph idx="1"/>
          </p:nvPr>
        </p:nvSpPr>
        <p:spPr/>
        <p:txBody>
          <a:bodyPr/>
          <a:lstStyle/>
          <a:p>
            <a:r>
              <a:rPr lang="en-US" dirty="0"/>
              <a:t>Role of institutions achieving development goals </a:t>
            </a:r>
            <a:r>
              <a:rPr lang="en-US" sz="1050" dirty="0"/>
              <a:t>(Agrawal, 2008; World Bank, 2009; </a:t>
            </a:r>
            <a:r>
              <a:rPr lang="en-US" sz="1050" dirty="0" err="1"/>
              <a:t>Jütting</a:t>
            </a:r>
            <a:r>
              <a:rPr lang="en-US" sz="1050" dirty="0"/>
              <a:t>, 2003) </a:t>
            </a:r>
          </a:p>
          <a:p>
            <a:r>
              <a:rPr lang="en-US" dirty="0"/>
              <a:t>Positive impact of institutions on natural resource management </a:t>
            </a:r>
            <a:r>
              <a:rPr lang="en-US" sz="1050" dirty="0"/>
              <a:t>(Becker, 2003; </a:t>
            </a:r>
            <a:r>
              <a:rPr lang="en-US" sz="1050" dirty="0" err="1"/>
              <a:t>Lanjouw</a:t>
            </a:r>
            <a:r>
              <a:rPr lang="en-US" sz="1050" dirty="0"/>
              <a:t> and Levy, 2002; </a:t>
            </a:r>
            <a:r>
              <a:rPr lang="en-US" sz="1050" dirty="0" err="1"/>
              <a:t>Nemarunde</a:t>
            </a:r>
            <a:r>
              <a:rPr lang="en-US" sz="1050" dirty="0"/>
              <a:t> and </a:t>
            </a:r>
            <a:r>
              <a:rPr lang="en-US" sz="1050" dirty="0" err="1"/>
              <a:t>Kozanayi</a:t>
            </a:r>
            <a:r>
              <a:rPr lang="en-US" sz="1050" dirty="0"/>
              <a:t>, 2002; </a:t>
            </a:r>
            <a:r>
              <a:rPr lang="en-US" sz="1050" dirty="0" err="1"/>
              <a:t>Heltberg</a:t>
            </a:r>
            <a:r>
              <a:rPr lang="en-US" sz="1050" dirty="0"/>
              <a:t>, 2001; </a:t>
            </a:r>
            <a:r>
              <a:rPr lang="en-US" sz="1050" dirty="0" err="1"/>
              <a:t>Ostrom</a:t>
            </a:r>
            <a:r>
              <a:rPr lang="en-US" sz="1050" dirty="0"/>
              <a:t>, 1990; </a:t>
            </a:r>
            <a:r>
              <a:rPr lang="en-US" sz="1050" dirty="0" err="1"/>
              <a:t>Mazzucato</a:t>
            </a:r>
            <a:r>
              <a:rPr lang="en-US" sz="1050" dirty="0"/>
              <a:t> and </a:t>
            </a:r>
            <a:r>
              <a:rPr lang="en-US" sz="1050" dirty="0" err="1"/>
              <a:t>Niemeijer</a:t>
            </a:r>
            <a:r>
              <a:rPr lang="en-US" sz="1050" dirty="0"/>
              <a:t>, 2000).</a:t>
            </a:r>
          </a:p>
        </p:txBody>
      </p:sp>
      <p:sp>
        <p:nvSpPr>
          <p:cNvPr id="4" name="Slide Number Placeholder 5"/>
          <p:cNvSpPr>
            <a:spLocks noGrp="1"/>
          </p:cNvSpPr>
          <p:nvPr>
            <p:ph type="sldNum" sz="quarter" idx="12"/>
          </p:nvPr>
        </p:nvSpPr>
        <p:spPr/>
        <p:txBody>
          <a:bodyPr/>
          <a:lstStyle/>
          <a:p>
            <a:fld id="{DCCCB858-B37D-4232-B9E5-155CC6CE458B}" type="slidenum">
              <a:rPr lang="en-US"/>
              <a:pPr/>
              <a:t>31</a:t>
            </a:fld>
            <a:endParaRPr lang="en-US"/>
          </a:p>
        </p:txBody>
      </p:sp>
    </p:spTree>
    <p:extLst>
      <p:ext uri="{BB962C8B-B14F-4D97-AF65-F5344CB8AC3E}">
        <p14:creationId xmlns:p14="http://schemas.microsoft.com/office/powerpoint/2010/main" xmlns="" val="12498157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6" name="Rectangle 2"/>
          <p:cNvSpPr>
            <a:spLocks noGrp="1" noChangeArrowheads="1"/>
          </p:cNvSpPr>
          <p:nvPr>
            <p:ph type="title"/>
          </p:nvPr>
        </p:nvSpPr>
        <p:spPr/>
        <p:txBody>
          <a:bodyPr/>
          <a:lstStyle/>
          <a:p>
            <a:pPr algn="ctr"/>
            <a:r>
              <a:rPr lang="en-US" sz="3000" b="1" dirty="0"/>
              <a:t>Adaptation</a:t>
            </a:r>
          </a:p>
        </p:txBody>
      </p:sp>
      <p:sp>
        <p:nvSpPr>
          <p:cNvPr id="482307" name="Rectangle 3"/>
          <p:cNvSpPr>
            <a:spLocks noGrp="1" noChangeArrowheads="1"/>
          </p:cNvSpPr>
          <p:nvPr>
            <p:ph idx="1"/>
          </p:nvPr>
        </p:nvSpPr>
        <p:spPr/>
        <p:txBody>
          <a:bodyPr/>
          <a:lstStyle/>
          <a:p>
            <a:r>
              <a:rPr lang="en-US" dirty="0"/>
              <a:t>In response to environmental risks the common adaptation responses are mobility, storage, diversification, communal pooling and exchange </a:t>
            </a:r>
            <a:r>
              <a:rPr lang="en-US" sz="1500" dirty="0"/>
              <a:t>(Agrawal, 2008). </a:t>
            </a:r>
          </a:p>
          <a:p>
            <a:r>
              <a:rPr lang="en-US" dirty="0"/>
              <a:t>Effectiveness of these adaptive strategies depends on the nature of institution and environmental threat, culture of the community, geographic location, economic and social factors </a:t>
            </a:r>
            <a:r>
              <a:rPr lang="en-US" sz="1350" dirty="0"/>
              <a:t>(</a:t>
            </a:r>
            <a:r>
              <a:rPr lang="en-US" sz="1350" dirty="0" err="1"/>
              <a:t>Ostrom</a:t>
            </a:r>
            <a:r>
              <a:rPr lang="en-US" sz="1350" dirty="0"/>
              <a:t>, 1990; </a:t>
            </a:r>
            <a:r>
              <a:rPr lang="en-US" sz="1350" dirty="0" err="1"/>
              <a:t>Jütting</a:t>
            </a:r>
            <a:r>
              <a:rPr lang="en-US" sz="1350" dirty="0"/>
              <a:t>, 2003; Agrawal, 2008; </a:t>
            </a:r>
            <a:r>
              <a:rPr lang="en-US" sz="1350" dirty="0" err="1"/>
              <a:t>Rodrik</a:t>
            </a:r>
            <a:r>
              <a:rPr lang="en-US" sz="1350" dirty="0"/>
              <a:t> et al, 2002; Sachs, 2003). </a:t>
            </a:r>
          </a:p>
        </p:txBody>
      </p:sp>
      <p:sp>
        <p:nvSpPr>
          <p:cNvPr id="4" name="Slide Number Placeholder 5"/>
          <p:cNvSpPr>
            <a:spLocks noGrp="1"/>
          </p:cNvSpPr>
          <p:nvPr>
            <p:ph type="sldNum" sz="quarter" idx="12"/>
          </p:nvPr>
        </p:nvSpPr>
        <p:spPr/>
        <p:txBody>
          <a:bodyPr/>
          <a:lstStyle/>
          <a:p>
            <a:fld id="{2AD4DCAD-568B-436A-BD41-CACA67F68986}" type="slidenum">
              <a:rPr lang="en-US"/>
              <a:pPr/>
              <a:t>32</a:t>
            </a:fld>
            <a:endParaRPr lang="en-US"/>
          </a:p>
        </p:txBody>
      </p:sp>
    </p:spTree>
    <p:extLst>
      <p:ext uri="{BB962C8B-B14F-4D97-AF65-F5344CB8AC3E}">
        <p14:creationId xmlns:p14="http://schemas.microsoft.com/office/powerpoint/2010/main" xmlns="" val="224997982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6" name="Rectangle 4"/>
          <p:cNvSpPr>
            <a:spLocks noGrp="1" noChangeArrowheads="1"/>
          </p:cNvSpPr>
          <p:nvPr>
            <p:ph type="title"/>
          </p:nvPr>
        </p:nvSpPr>
        <p:spPr/>
        <p:txBody>
          <a:bodyPr/>
          <a:lstStyle/>
          <a:p>
            <a:pPr algn="ctr"/>
            <a:r>
              <a:rPr lang="en-US" sz="3000" b="1"/>
              <a:t>Policy Prescriptions for Shigar</a:t>
            </a:r>
          </a:p>
        </p:txBody>
      </p:sp>
      <p:sp>
        <p:nvSpPr>
          <p:cNvPr id="3" name="Content Placeholder 2"/>
          <p:cNvSpPr>
            <a:spLocks noGrp="1"/>
          </p:cNvSpPr>
          <p:nvPr>
            <p:ph idx="1"/>
          </p:nvPr>
        </p:nvSpPr>
        <p:spPr/>
        <p:txBody>
          <a:bodyPr vert="horz" lIns="41148" tIns="68580" rIns="68580" bIns="34290" rtlCol="0">
            <a:normAutofit/>
          </a:bodyPr>
          <a:lstStyle/>
          <a:p>
            <a:pPr marL="328613" indent="-239316">
              <a:lnSpc>
                <a:spcPct val="80000"/>
              </a:lnSpc>
              <a:buNone/>
            </a:pPr>
            <a:endParaRPr lang="en-US" dirty="0"/>
          </a:p>
          <a:p>
            <a:pPr marL="328613" indent="-239316">
              <a:lnSpc>
                <a:spcPct val="80000"/>
              </a:lnSpc>
            </a:pPr>
            <a:r>
              <a:rPr lang="en-US" dirty="0"/>
              <a:t>Strengthen local institutions through capacity building about climate sensitive assets/NR management</a:t>
            </a:r>
          </a:p>
          <a:p>
            <a:pPr marL="328613" indent="-239316">
              <a:lnSpc>
                <a:spcPct val="80000"/>
              </a:lnSpc>
            </a:pPr>
            <a:r>
              <a:rPr lang="en-US" dirty="0"/>
              <a:t>Awareness creation</a:t>
            </a:r>
          </a:p>
          <a:p>
            <a:pPr marL="328613" indent="-239316">
              <a:lnSpc>
                <a:spcPct val="80000"/>
              </a:lnSpc>
            </a:pPr>
            <a:r>
              <a:rPr lang="en-US" dirty="0"/>
              <a:t>Creating local climate change committees for disaster risk management</a:t>
            </a:r>
          </a:p>
          <a:p>
            <a:pPr marL="328613" indent="-239316">
              <a:lnSpc>
                <a:spcPct val="80000"/>
              </a:lnSpc>
            </a:pPr>
            <a:r>
              <a:rPr lang="en-US" dirty="0"/>
              <a:t>Document and respect indigenous/rural coping strategies and knowledge-they add to local adaptive capacity</a:t>
            </a:r>
          </a:p>
          <a:p>
            <a:pPr marL="328613" indent="-239316">
              <a:lnSpc>
                <a:spcPct val="80000"/>
              </a:lnSpc>
            </a:pPr>
            <a:endParaRPr lang="en-US" dirty="0"/>
          </a:p>
        </p:txBody>
      </p:sp>
      <p:sp>
        <p:nvSpPr>
          <p:cNvPr id="4" name="Slide Number Placeholder 5"/>
          <p:cNvSpPr>
            <a:spLocks noGrp="1"/>
          </p:cNvSpPr>
          <p:nvPr>
            <p:ph type="sldNum" sz="quarter" idx="12"/>
          </p:nvPr>
        </p:nvSpPr>
        <p:spPr/>
        <p:txBody>
          <a:bodyPr/>
          <a:lstStyle/>
          <a:p>
            <a:fld id="{A74A0DDB-0BAF-4D2B-890D-85BF4FE5DF78}" type="slidenum">
              <a:rPr lang="en-US"/>
              <a:pPr/>
              <a:t>33</a:t>
            </a:fld>
            <a:endParaRPr lang="en-US"/>
          </a:p>
        </p:txBody>
      </p:sp>
    </p:spTree>
    <p:extLst>
      <p:ext uri="{BB962C8B-B14F-4D97-AF65-F5344CB8AC3E}">
        <p14:creationId xmlns:p14="http://schemas.microsoft.com/office/powerpoint/2010/main" xmlns="" val="81145159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78</TotalTime>
  <Words>1429</Words>
  <Application>Microsoft Office PowerPoint</Application>
  <PresentationFormat>On-screen Show (4:3)</PresentationFormat>
  <Paragraphs>215</Paragraphs>
  <Slides>33</Slides>
  <Notes>5</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Lecture 28 NATURAL RESOURCE PLANNING AND MANAGEMENT</vt:lpstr>
      <vt:lpstr>Recap Lecture 27</vt:lpstr>
      <vt:lpstr>       Climate Change and Sustainable Well-being in Pakistan  Case Study – Shigar Valley</vt:lpstr>
      <vt:lpstr>Outline of the lecture</vt:lpstr>
      <vt:lpstr>Traditional Development Models</vt:lpstr>
      <vt:lpstr>Climate Change and Development</vt:lpstr>
      <vt:lpstr>Climate Change and Development</vt:lpstr>
      <vt:lpstr>Global warming is real . . .</vt:lpstr>
      <vt:lpstr>Research Question 1</vt:lpstr>
      <vt:lpstr>Research Question 2</vt:lpstr>
      <vt:lpstr>Shigar- Pakistan</vt:lpstr>
      <vt:lpstr>Slide 12</vt:lpstr>
      <vt:lpstr>Slide 13</vt:lpstr>
      <vt:lpstr>Survey and In-depth Interviews</vt:lpstr>
      <vt:lpstr>Slide 15</vt:lpstr>
      <vt:lpstr>Research Methodology</vt:lpstr>
      <vt:lpstr>Slide 17</vt:lpstr>
      <vt:lpstr>Climate Change Impact</vt:lpstr>
      <vt:lpstr>Climate Change Impact: Livelihoods</vt:lpstr>
      <vt:lpstr>Climate Change Impact:  Water Resources</vt:lpstr>
      <vt:lpstr>Climate Change Impact:  Water Resources</vt:lpstr>
      <vt:lpstr>Environmental Change</vt:lpstr>
      <vt:lpstr>Climate Change Impact:  Agriculture</vt:lpstr>
      <vt:lpstr> Climate Change Impact:  Agriculture</vt:lpstr>
      <vt:lpstr>Climate Change Impacts: Livestock</vt:lpstr>
      <vt:lpstr>Climate Change Impact: Biodiversity and Deforestation</vt:lpstr>
      <vt:lpstr>Slide 27</vt:lpstr>
      <vt:lpstr>Climate Change Impact: Lifestyle Patterns</vt:lpstr>
      <vt:lpstr>Slide 29</vt:lpstr>
      <vt:lpstr>Way Forward</vt:lpstr>
      <vt:lpstr>Role of Institutions</vt:lpstr>
      <vt:lpstr>Adaptation</vt:lpstr>
      <vt:lpstr>Policy Prescriptions for Shigar</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Salman</dc:creator>
  <cp:lastModifiedBy>NTS</cp:lastModifiedBy>
  <cp:revision>3</cp:revision>
  <dcterms:created xsi:type="dcterms:W3CDTF">2014-06-30T20:42:51Z</dcterms:created>
  <dcterms:modified xsi:type="dcterms:W3CDTF">2014-07-03T08:19:58Z</dcterms:modified>
</cp:coreProperties>
</file>