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tiff" ContentType="image/tif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4"/>
  </p:notesMasterIdLst>
  <p:sldIdLst>
    <p:sldId id="311" r:id="rId2"/>
    <p:sldId id="312" r:id="rId3"/>
    <p:sldId id="257" r:id="rId4"/>
    <p:sldId id="258" r:id="rId5"/>
    <p:sldId id="259" r:id="rId6"/>
    <p:sldId id="300" r:id="rId7"/>
    <p:sldId id="301" r:id="rId8"/>
    <p:sldId id="302" r:id="rId9"/>
    <p:sldId id="303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304" r:id="rId35"/>
    <p:sldId id="305" r:id="rId36"/>
    <p:sldId id="284" r:id="rId37"/>
    <p:sldId id="285" r:id="rId38"/>
    <p:sldId id="286" r:id="rId39"/>
    <p:sldId id="287" r:id="rId40"/>
    <p:sldId id="288" r:id="rId41"/>
    <p:sldId id="289" r:id="rId42"/>
    <p:sldId id="290" r:id="rId43"/>
    <p:sldId id="291" r:id="rId44"/>
    <p:sldId id="292" r:id="rId45"/>
    <p:sldId id="293" r:id="rId46"/>
    <p:sldId id="294" r:id="rId47"/>
    <p:sldId id="295" r:id="rId48"/>
    <p:sldId id="306" r:id="rId49"/>
    <p:sldId id="307" r:id="rId50"/>
    <p:sldId id="308" r:id="rId51"/>
    <p:sldId id="309" r:id="rId52"/>
    <p:sldId id="310" r:id="rId5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000" autoAdjust="0"/>
    <p:restoredTop sz="94660"/>
  </p:normalViewPr>
  <p:slideViewPr>
    <p:cSldViewPr snapToGrid="0" showGuides="1">
      <p:cViewPr varScale="1">
        <p:scale>
          <a:sx n="67" d="100"/>
          <a:sy n="67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5765E2-B844-4096-B1EB-EC68704B619A}" type="datetimeFigureOut">
              <a:rPr lang="en-US" smtClean="0"/>
              <a:pPr/>
              <a:t>03/07/2014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306F94-2D53-4E45-8587-1CD3FDC5BA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842959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34CCD00F-7845-403A-B28B-D4005D7447E3}" type="slidenum">
              <a:rPr lang="en-US">
                <a:latin typeface="Calibri" panose="020F0502020204030204" pitchFamily="34" charset="0"/>
              </a:rPr>
              <a:pPr eaLnBrk="1" hangingPunct="1"/>
              <a:t>7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smtClean="0"/>
              <a:t>Self explaining</a:t>
            </a:r>
          </a:p>
        </p:txBody>
      </p:sp>
    </p:spTree>
    <p:extLst>
      <p:ext uri="{BB962C8B-B14F-4D97-AF65-F5344CB8AC3E}">
        <p14:creationId xmlns:p14="http://schemas.microsoft.com/office/powerpoint/2010/main" xmlns="" val="34704495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A4396E4-0512-4BC3-A8A8-7CE1CDE91848}" type="slidenum">
              <a:rPr lang="en-US">
                <a:latin typeface="Calibri" panose="020F0502020204030204" pitchFamily="34" charset="0"/>
              </a:rPr>
              <a:pPr eaLnBrk="1" hangingPunct="1"/>
              <a:t>8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smtClean="0"/>
              <a:t>Self explaining</a:t>
            </a:r>
          </a:p>
        </p:txBody>
      </p:sp>
    </p:spTree>
    <p:extLst>
      <p:ext uri="{BB962C8B-B14F-4D97-AF65-F5344CB8AC3E}">
        <p14:creationId xmlns:p14="http://schemas.microsoft.com/office/powerpoint/2010/main" xmlns="" val="2942732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E56C3787-331D-42E7-9233-E654FA71CCC8}" type="slidenum">
              <a:rPr lang="en-US">
                <a:latin typeface="Calibri" panose="020F0502020204030204" pitchFamily="34" charset="0"/>
              </a:rPr>
              <a:pPr eaLnBrk="1" hangingPunct="1"/>
              <a:t>9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smtClean="0"/>
              <a:t>For forest definition, countries will have to choose a value within the ranges. Definition of forest degradation, however, is a framework definition suggested by IPCC.  It is realized that there are difficulties to operationalize the definition, especially in determining the thresholds.</a:t>
            </a:r>
          </a:p>
        </p:txBody>
      </p:sp>
    </p:spTree>
    <p:extLst>
      <p:ext uri="{BB962C8B-B14F-4D97-AF65-F5344CB8AC3E}">
        <p14:creationId xmlns:p14="http://schemas.microsoft.com/office/powerpoint/2010/main" xmlns="" val="39512942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967C202-BE4A-4AF9-B4D3-368F6F578FE7}" type="slidenum">
              <a:rPr lang="nb-NO">
                <a:latin typeface="Calibri" panose="020F0502020204030204" pitchFamily="34" charset="0"/>
              </a:rPr>
              <a:pPr eaLnBrk="1" hangingPunct="1"/>
              <a:t>34</a:t>
            </a:fld>
            <a:endParaRPr lang="nb-NO">
              <a:latin typeface="Calibri" panose="020F0502020204030204" pitchFamily="34" charset="0"/>
            </a:endParaRPr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4988"/>
            <a:ext cx="5486400" cy="4113212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497322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76926732-32B4-48A8-A1A4-67B5F9164863}" type="slidenum">
              <a:rPr lang="nb-NO">
                <a:latin typeface="Calibri" panose="020F0502020204030204" pitchFamily="34" charset="0"/>
              </a:rPr>
              <a:pPr eaLnBrk="1" hangingPunct="1"/>
              <a:t>35</a:t>
            </a:fld>
            <a:endParaRPr lang="nb-NO">
              <a:latin typeface="Calibri" panose="020F0502020204030204" pitchFamily="34" charset="0"/>
            </a:endParaRPr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0938" y="692150"/>
            <a:ext cx="4556125" cy="34178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6388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066078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49683-2C4F-44B0-9E4A-EB7A2DC78D59}" type="datetimeFigureOut">
              <a:rPr lang="en-US" smtClean="0"/>
              <a:pPr/>
              <a:t>03/07/2014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D072D-CFC8-4E22-BA3C-FF590EB4932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339401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49683-2C4F-44B0-9E4A-EB7A2DC78D59}" type="datetimeFigureOut">
              <a:rPr lang="en-US" smtClean="0"/>
              <a:pPr/>
              <a:t>03/07/2014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D072D-CFC8-4E22-BA3C-FF590EB4932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539602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49683-2C4F-44B0-9E4A-EB7A2DC78D59}" type="datetimeFigureOut">
              <a:rPr lang="en-US" smtClean="0"/>
              <a:pPr/>
              <a:t>03/07/2014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D072D-CFC8-4E22-BA3C-FF590EB4932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832289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49683-2C4F-44B0-9E4A-EB7A2DC78D59}" type="datetimeFigureOut">
              <a:rPr lang="en-US" smtClean="0"/>
              <a:pPr/>
              <a:t>03/07/2014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D072D-CFC8-4E22-BA3C-FF590EB4932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715223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49683-2C4F-44B0-9E4A-EB7A2DC78D59}" type="datetimeFigureOut">
              <a:rPr lang="en-US" smtClean="0"/>
              <a:pPr/>
              <a:t>03/07/2014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D072D-CFC8-4E22-BA3C-FF590EB4932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42463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49683-2C4F-44B0-9E4A-EB7A2DC78D59}" type="datetimeFigureOut">
              <a:rPr lang="en-US" smtClean="0"/>
              <a:pPr/>
              <a:t>03/07/2014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D072D-CFC8-4E22-BA3C-FF590EB4932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097600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49683-2C4F-44B0-9E4A-EB7A2DC78D59}" type="datetimeFigureOut">
              <a:rPr lang="en-US" smtClean="0"/>
              <a:pPr/>
              <a:t>03/07/2014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D072D-CFC8-4E22-BA3C-FF590EB4932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729650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49683-2C4F-44B0-9E4A-EB7A2DC78D59}" type="datetimeFigureOut">
              <a:rPr lang="en-US" smtClean="0"/>
              <a:pPr/>
              <a:t>03/07/2014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D072D-CFC8-4E22-BA3C-FF590EB4932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57273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49683-2C4F-44B0-9E4A-EB7A2DC78D59}" type="datetimeFigureOut">
              <a:rPr lang="en-US" smtClean="0"/>
              <a:pPr/>
              <a:t>03/07/2014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D072D-CFC8-4E22-BA3C-FF590EB4932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973853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49683-2C4F-44B0-9E4A-EB7A2DC78D59}" type="datetimeFigureOut">
              <a:rPr lang="en-US" smtClean="0"/>
              <a:pPr/>
              <a:t>03/07/2014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D072D-CFC8-4E22-BA3C-FF590EB4932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8735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49683-2C4F-44B0-9E4A-EB7A2DC78D59}" type="datetimeFigureOut">
              <a:rPr lang="en-US" smtClean="0"/>
              <a:pPr/>
              <a:t>03/07/2014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D072D-CFC8-4E22-BA3C-FF590EB4932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13592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49683-2C4F-44B0-9E4A-EB7A2DC78D59}" type="datetimeFigureOut">
              <a:rPr lang="en-US" smtClean="0"/>
              <a:pPr/>
              <a:t>03/07/2014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0D072D-CFC8-4E22-BA3C-FF590EB4932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33195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0.wmf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://unfccc.int/methods_science/redd/items/4531.php" TargetMode="External"/><Relationship Id="rId2" Type="http://schemas.openxmlformats.org/officeDocument/2006/relationships/hyperlink" Target="http://www.spc.int/lrd/index.php?option=com_content&amp;view=section&amp;layout=blog&amp;id=12&amp;Itemid=19&amp;lang=en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reddpluspartnership.org/en/" TargetMode="External"/><Relationship Id="rId5" Type="http://schemas.openxmlformats.org/officeDocument/2006/relationships/hyperlink" Target="http://www.forestcarbonpartnership.org/fcp/" TargetMode="External"/><Relationship Id="rId4" Type="http://schemas.openxmlformats.org/officeDocument/2006/relationships/hyperlink" Target="http://www.un-redd.org/" TargetMode="Externa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iff"/><Relationship Id="rId2" Type="http://schemas.openxmlformats.org/officeDocument/2006/relationships/hyperlink" Target="http://www.spc.int/lrd/index.php?option=com_content&amp;view=section&amp;layout=blog&amp;id=12&amp;Itemid=19&amp;lang=en" TargetMode="Externa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3000" b="1" dirty="0" smtClean="0">
                <a:solidFill>
                  <a:schemeClr val="bg1"/>
                </a:solidFill>
                <a:latin typeface="+mn-lt"/>
                <a:ea typeface="Times New Roman"/>
                <a:cs typeface="Times New Roman"/>
                <a:sym typeface="Times New Roman"/>
              </a:rPr>
              <a:t>Lecture </a:t>
            </a:r>
            <a:r>
              <a:rPr lang="en-US" sz="3000" b="1" dirty="0" smtClean="0">
                <a:solidFill>
                  <a:schemeClr val="bg1"/>
                </a:solidFill>
                <a:latin typeface="+mn-lt"/>
                <a:ea typeface="Times New Roman"/>
                <a:cs typeface="Times New Roman"/>
                <a:sym typeface="Times New Roman"/>
              </a:rPr>
              <a:t>27</a:t>
            </a:r>
            <a:r>
              <a:rPr lang="en-US" sz="3000" b="1" dirty="0">
                <a:solidFill>
                  <a:schemeClr val="bg1"/>
                </a:solidFill>
                <a:latin typeface="+mn-lt"/>
                <a:ea typeface="Times New Roman"/>
                <a:cs typeface="Times New Roman"/>
                <a:sym typeface="Times New Roman"/>
              </a:rPr>
              <a:t/>
            </a:r>
            <a:br>
              <a:rPr lang="en-US" sz="3000" b="1" dirty="0">
                <a:solidFill>
                  <a:schemeClr val="bg1"/>
                </a:solidFill>
                <a:latin typeface="+mn-lt"/>
                <a:ea typeface="Times New Roman"/>
                <a:cs typeface="Times New Roman"/>
                <a:sym typeface="Times New Roman"/>
              </a:rPr>
            </a:br>
            <a:r>
              <a:rPr lang="en-US" sz="3000" b="1" dirty="0">
                <a:solidFill>
                  <a:schemeClr val="bg1"/>
                </a:solidFill>
                <a:latin typeface="+mn-lt"/>
              </a:rPr>
              <a:t>NATURAL RESOURCE PLANNING AND MANAGEMENT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Dr. </a:t>
            </a:r>
            <a:r>
              <a:rPr lang="en-US" dirty="0" err="1" smtClean="0">
                <a:solidFill>
                  <a:schemeClr val="bg1"/>
                </a:solidFill>
              </a:rPr>
              <a:t>Aneel</a:t>
            </a:r>
            <a:r>
              <a:rPr lang="en-US" dirty="0" smtClean="0">
                <a:solidFill>
                  <a:schemeClr val="bg1"/>
                </a:solidFill>
              </a:rPr>
              <a:t> SALMAN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Department of Management Sciences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COMSATS Institute of Information Technology, Islamabad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45959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50" b="1" dirty="0">
                <a:solidFill>
                  <a:schemeClr val="bg1"/>
                </a:solidFill>
              </a:rPr>
              <a:t>Recap Lecture </a:t>
            </a:r>
            <a:r>
              <a:rPr lang="en-US" sz="4050" b="1" dirty="0" smtClean="0">
                <a:solidFill>
                  <a:schemeClr val="bg1"/>
                </a:solidFill>
              </a:rPr>
              <a:t>26</a:t>
            </a:r>
            <a:endParaRPr lang="en-US" sz="4050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Analysis of forest policies in Pakistan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Recommendations</a:t>
            </a:r>
            <a:endParaRPr lang="en-US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84772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5"/>
          <p:cNvSpPr txBox="1">
            <a:spLocks noChangeArrowheads="1"/>
          </p:cNvSpPr>
          <p:nvPr/>
        </p:nvSpPr>
        <p:spPr bwMode="auto">
          <a:xfrm>
            <a:off x="6400800" y="1422400"/>
            <a:ext cx="14478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r"/>
            <a:r>
              <a:rPr lang="en-US" sz="3200" dirty="0" smtClean="0">
                <a:solidFill>
                  <a:schemeClr val="bg1"/>
                </a:solidFill>
                <a:latin typeface="Trebuchet MS" charset="0"/>
              </a:rPr>
              <a:t>REDD</a:t>
            </a:r>
            <a:r>
              <a:rPr lang="en-US" sz="3200" dirty="0">
                <a:solidFill>
                  <a:schemeClr val="bg1"/>
                </a:solidFill>
                <a:latin typeface="Trebuchet MS" charset="0"/>
              </a:rPr>
              <a:t>+</a:t>
            </a:r>
          </a:p>
        </p:txBody>
      </p:sp>
    </p:spTree>
    <p:extLst>
      <p:ext uri="{BB962C8B-B14F-4D97-AF65-F5344CB8AC3E}">
        <p14:creationId xmlns:p14="http://schemas.microsoft.com/office/powerpoint/2010/main" xmlns="" val="20562047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Box 5"/>
          <p:cNvSpPr txBox="1">
            <a:spLocks noChangeArrowheads="1"/>
          </p:cNvSpPr>
          <p:nvPr/>
        </p:nvSpPr>
        <p:spPr bwMode="auto">
          <a:xfrm>
            <a:off x="2438400" y="1422400"/>
            <a:ext cx="54102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/>
            <a:r>
              <a:rPr lang="en-US" sz="3200">
                <a:solidFill>
                  <a:srgbClr val="000000"/>
                </a:solidFill>
                <a:latin typeface="Trebuchet MS" charset="0"/>
              </a:rPr>
              <a:t>Introduction To </a:t>
            </a:r>
            <a:r>
              <a:rPr lang="en-US" sz="3200">
                <a:solidFill>
                  <a:schemeClr val="bg1"/>
                </a:solidFill>
                <a:latin typeface="Trebuchet MS" charset="0"/>
              </a:rPr>
              <a:t>REDD+</a:t>
            </a:r>
          </a:p>
        </p:txBody>
      </p:sp>
      <p:sp>
        <p:nvSpPr>
          <p:cNvPr id="7" name="TextBox 5"/>
          <p:cNvSpPr txBox="1">
            <a:spLocks noChangeArrowheads="1"/>
          </p:cNvSpPr>
          <p:nvPr/>
        </p:nvSpPr>
        <p:spPr bwMode="auto">
          <a:xfrm>
            <a:off x="5029200" y="1397000"/>
            <a:ext cx="3276600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Trebuchet MS" charset="0"/>
              </a:rPr>
              <a:t>What is          </a:t>
            </a:r>
            <a:r>
              <a:rPr lang="en-US" sz="3200" dirty="0" smtClean="0">
                <a:solidFill>
                  <a:schemeClr val="bg1"/>
                </a:solidFill>
                <a:latin typeface="Trebuchet MS" charset="0"/>
              </a:rPr>
              <a:t>  ?</a:t>
            </a:r>
            <a:endParaRPr lang="en-US" sz="3200" dirty="0">
              <a:solidFill>
                <a:schemeClr val="bg1"/>
              </a:solidFill>
              <a:latin typeface="Trebuchet MS" charset="0"/>
            </a:endParaRPr>
          </a:p>
        </p:txBody>
      </p:sp>
      <p:sp>
        <p:nvSpPr>
          <p:cNvPr id="5" name="TextBox 5"/>
          <p:cNvSpPr txBox="1">
            <a:spLocks noChangeArrowheads="1"/>
          </p:cNvSpPr>
          <p:nvPr/>
        </p:nvSpPr>
        <p:spPr bwMode="auto">
          <a:xfrm>
            <a:off x="2895600" y="2667000"/>
            <a:ext cx="5257800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r"/>
            <a:r>
              <a:rPr lang="en-US" sz="3200" dirty="0" smtClean="0">
                <a:solidFill>
                  <a:schemeClr val="bg1"/>
                </a:solidFill>
                <a:latin typeface="Trebuchet MS" charset="0"/>
              </a:rPr>
              <a:t>What’s new about REDD+ ?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2895600" y="3352800"/>
            <a:ext cx="5257800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r"/>
            <a:r>
              <a:rPr lang="en-US" sz="3200" dirty="0" smtClean="0">
                <a:solidFill>
                  <a:schemeClr val="bg1"/>
                </a:solidFill>
                <a:latin typeface="Trebuchet MS" charset="0"/>
              </a:rPr>
              <a:t>How can I find out more ?</a:t>
            </a:r>
            <a:endParaRPr lang="en-US" sz="3200" dirty="0">
              <a:solidFill>
                <a:schemeClr val="bg1"/>
              </a:solidFill>
              <a:latin typeface="Trebuchet MS" charset="0"/>
            </a:endParaRPr>
          </a:p>
        </p:txBody>
      </p:sp>
      <p:sp>
        <p:nvSpPr>
          <p:cNvPr id="9" name="TextBox 5"/>
          <p:cNvSpPr txBox="1">
            <a:spLocks noChangeArrowheads="1"/>
          </p:cNvSpPr>
          <p:nvPr/>
        </p:nvSpPr>
        <p:spPr bwMode="auto">
          <a:xfrm>
            <a:off x="2895600" y="2057400"/>
            <a:ext cx="5257800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r"/>
            <a:r>
              <a:rPr lang="en-US" sz="3200" dirty="0" smtClean="0">
                <a:solidFill>
                  <a:schemeClr val="bg1"/>
                </a:solidFill>
                <a:latin typeface="Trebuchet MS" charset="0"/>
              </a:rPr>
              <a:t>What’s the big deal ?</a:t>
            </a:r>
          </a:p>
        </p:txBody>
      </p:sp>
    </p:spTree>
    <p:extLst>
      <p:ext uri="{BB962C8B-B14F-4D97-AF65-F5344CB8AC3E}">
        <p14:creationId xmlns:p14="http://schemas.microsoft.com/office/powerpoint/2010/main" xmlns="" val="1834846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5" grpId="0"/>
      <p:bldP spid="6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Box 5"/>
          <p:cNvSpPr txBox="1">
            <a:spLocks noChangeArrowheads="1"/>
          </p:cNvSpPr>
          <p:nvPr/>
        </p:nvSpPr>
        <p:spPr bwMode="auto">
          <a:xfrm>
            <a:off x="0" y="762000"/>
            <a:ext cx="9296400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2600" dirty="0">
                <a:solidFill>
                  <a:schemeClr val="bg1"/>
                </a:solidFill>
                <a:latin typeface="Trebuchet MS" charset="0"/>
              </a:rPr>
              <a:t>Reducing Emissions from Deforestation and Degradation </a:t>
            </a:r>
          </a:p>
        </p:txBody>
      </p:sp>
      <p:sp>
        <p:nvSpPr>
          <p:cNvPr id="4" name="TextBox 5"/>
          <p:cNvSpPr txBox="1">
            <a:spLocks noChangeArrowheads="1"/>
          </p:cNvSpPr>
          <p:nvPr/>
        </p:nvSpPr>
        <p:spPr bwMode="auto">
          <a:xfrm>
            <a:off x="2438400" y="1422400"/>
            <a:ext cx="54102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/>
            <a:r>
              <a:rPr lang="en-US" sz="3200">
                <a:solidFill>
                  <a:srgbClr val="000000"/>
                </a:solidFill>
                <a:latin typeface="Trebuchet MS" charset="0"/>
              </a:rPr>
              <a:t>Introduction To </a:t>
            </a:r>
            <a:r>
              <a:rPr lang="en-US" sz="3200">
                <a:solidFill>
                  <a:schemeClr val="bg1"/>
                </a:solidFill>
                <a:latin typeface="Trebuchet MS" charset="0"/>
              </a:rPr>
              <a:t>REDD+</a:t>
            </a:r>
          </a:p>
        </p:txBody>
      </p:sp>
      <p:sp>
        <p:nvSpPr>
          <p:cNvPr id="5" name="TextBox 5"/>
          <p:cNvSpPr txBox="1">
            <a:spLocks noChangeArrowheads="1"/>
          </p:cNvSpPr>
          <p:nvPr/>
        </p:nvSpPr>
        <p:spPr bwMode="auto">
          <a:xfrm>
            <a:off x="5029200" y="1397000"/>
            <a:ext cx="32004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Trebuchet MS" charset="0"/>
              </a:rPr>
              <a:t>What is          </a:t>
            </a:r>
            <a:r>
              <a:rPr lang="en-US" sz="3200" dirty="0" smtClean="0">
                <a:solidFill>
                  <a:schemeClr val="bg1"/>
                </a:solidFill>
                <a:latin typeface="Trebuchet MS" charset="0"/>
              </a:rPr>
              <a:t>  ?</a:t>
            </a:r>
            <a:endParaRPr lang="en-US" sz="3200" dirty="0">
              <a:solidFill>
                <a:schemeClr val="bg1"/>
              </a:solidFill>
              <a:latin typeface="Trebuchet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034526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431800" y="533400"/>
            <a:ext cx="8280400" cy="68738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mtClean="0">
                <a:solidFill>
                  <a:schemeClr val="bg1"/>
                </a:solidFill>
              </a:rPr>
              <a:t>Causes of deforestation</a:t>
            </a:r>
          </a:p>
        </p:txBody>
      </p:sp>
      <p:sp>
        <p:nvSpPr>
          <p:cNvPr id="9219" name="Text Placeholder 6"/>
          <p:cNvSpPr>
            <a:spLocks noGrp="1"/>
          </p:cNvSpPr>
          <p:nvPr>
            <p:ph type="body" sz="quarter" idx="4294967295"/>
          </p:nvPr>
        </p:nvSpPr>
        <p:spPr>
          <a:xfrm>
            <a:off x="438150" y="1600200"/>
            <a:ext cx="4133850" cy="4276725"/>
          </a:xfrm>
          <a:prstGeom prst="rect">
            <a:avLst/>
          </a:prstGeo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US" sz="2800" smtClean="0">
                <a:solidFill>
                  <a:schemeClr val="bg1"/>
                </a:solidFill>
              </a:rPr>
              <a:t>Direct causes</a:t>
            </a:r>
            <a:endParaRPr lang="en-US" sz="2400" smtClean="0">
              <a:solidFill>
                <a:schemeClr val="bg1"/>
              </a:solidFill>
            </a:endParaRPr>
          </a:p>
          <a:p>
            <a:pPr eaLnBrk="1" hangingPunct="1"/>
            <a:r>
              <a:rPr lang="en-US" sz="2400" smtClean="0">
                <a:solidFill>
                  <a:schemeClr val="bg1"/>
                </a:solidFill>
              </a:rPr>
              <a:t>Agricultural/ bioenergy expansion</a:t>
            </a:r>
          </a:p>
          <a:p>
            <a:pPr eaLnBrk="1" hangingPunct="1"/>
            <a:r>
              <a:rPr lang="en-US" sz="2400" smtClean="0">
                <a:solidFill>
                  <a:schemeClr val="bg1"/>
                </a:solidFill>
              </a:rPr>
              <a:t>Wood extraction/ logging</a:t>
            </a:r>
          </a:p>
          <a:p>
            <a:pPr eaLnBrk="1" hangingPunct="1"/>
            <a:r>
              <a:rPr lang="en-US" sz="2400" smtClean="0">
                <a:solidFill>
                  <a:schemeClr val="bg1"/>
                </a:solidFill>
              </a:rPr>
              <a:t>Infrastructure development</a:t>
            </a:r>
          </a:p>
          <a:p>
            <a:pPr lvl="1" eaLnBrk="1" hangingPunct="1">
              <a:buFont typeface="Arial" panose="020B0604020202020204" pitchFamily="34" charset="0"/>
              <a:buNone/>
            </a:pPr>
            <a:endParaRPr lang="en-US" sz="2800" smtClean="0">
              <a:solidFill>
                <a:schemeClr val="bg1"/>
              </a:solidFill>
            </a:endParaRPr>
          </a:p>
          <a:p>
            <a:pPr lvl="1" eaLnBrk="1" hangingPunct="1"/>
            <a:endParaRPr lang="en-US" sz="2800" smtClean="0">
              <a:solidFill>
                <a:schemeClr val="bg1"/>
              </a:solidFill>
            </a:endParaRPr>
          </a:p>
          <a:p>
            <a:pPr eaLnBrk="1" hangingPunct="1"/>
            <a:endParaRPr lang="en-US" sz="2800" smtClean="0">
              <a:solidFill>
                <a:schemeClr val="bg1"/>
              </a:solidFill>
            </a:endParaRPr>
          </a:p>
        </p:txBody>
      </p:sp>
      <p:sp>
        <p:nvSpPr>
          <p:cNvPr id="11" name="Text Placeholder 6"/>
          <p:cNvSpPr txBox="1">
            <a:spLocks/>
          </p:cNvSpPr>
          <p:nvPr/>
        </p:nvSpPr>
        <p:spPr>
          <a:xfrm>
            <a:off x="4572000" y="1600200"/>
            <a:ext cx="4133850" cy="435292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Clr>
                <a:srgbClr val="809C08"/>
              </a:buClr>
              <a:buSzPct val="120000"/>
              <a:defRPr/>
            </a:pPr>
            <a:r>
              <a:rPr lang="en-US" sz="2800" dirty="0">
                <a:solidFill>
                  <a:schemeClr val="bg1"/>
                </a:solidFill>
              </a:rPr>
              <a:t>Underlying causes</a:t>
            </a:r>
            <a:endParaRPr lang="en-US" sz="2400" dirty="0">
              <a:solidFill>
                <a:schemeClr val="bg1"/>
              </a:solidFill>
            </a:endParaRPr>
          </a:p>
          <a:p>
            <a:pPr marL="285750" indent="-285750" fontAlgn="auto">
              <a:spcBef>
                <a:spcPct val="20000"/>
              </a:spcBef>
              <a:spcAft>
                <a:spcPts val="0"/>
              </a:spcAft>
              <a:buClr>
                <a:schemeClr val="bg1"/>
              </a:buClr>
              <a:buSzPct val="140000"/>
              <a:buFont typeface="Wingdings" pitchFamily="2" charset="2"/>
              <a:buChar char="§"/>
              <a:defRPr/>
            </a:pPr>
            <a:r>
              <a:rPr lang="en-US" sz="2400" dirty="0">
                <a:solidFill>
                  <a:schemeClr val="bg1"/>
                </a:solidFill>
              </a:rPr>
              <a:t>Macroeconomic factors</a:t>
            </a:r>
          </a:p>
          <a:p>
            <a:pPr marL="285750" indent="-285750" fontAlgn="auto">
              <a:spcBef>
                <a:spcPct val="20000"/>
              </a:spcBef>
              <a:spcAft>
                <a:spcPts val="0"/>
              </a:spcAft>
              <a:buClr>
                <a:schemeClr val="bg1"/>
              </a:buClr>
              <a:buSzPct val="140000"/>
              <a:buFont typeface="Wingdings" pitchFamily="2" charset="2"/>
              <a:buChar char="§"/>
              <a:defRPr/>
            </a:pPr>
            <a:r>
              <a:rPr lang="en-US" sz="2400" dirty="0">
                <a:solidFill>
                  <a:schemeClr val="bg1"/>
                </a:solidFill>
              </a:rPr>
              <a:t>Governance factors</a:t>
            </a:r>
          </a:p>
          <a:p>
            <a:pPr marL="285750" indent="-285750" fontAlgn="auto">
              <a:spcBef>
                <a:spcPct val="20000"/>
              </a:spcBef>
              <a:spcAft>
                <a:spcPts val="0"/>
              </a:spcAft>
              <a:buClr>
                <a:schemeClr val="bg1"/>
              </a:buClr>
              <a:buSzPct val="140000"/>
              <a:buFont typeface="Wingdings" pitchFamily="2" charset="2"/>
              <a:buChar char="§"/>
              <a:defRPr/>
            </a:pPr>
            <a:r>
              <a:rPr lang="en-US" sz="2400" dirty="0">
                <a:solidFill>
                  <a:schemeClr val="bg1"/>
                </a:solidFill>
              </a:rPr>
              <a:t>Political factors </a:t>
            </a:r>
          </a:p>
          <a:p>
            <a:pPr marL="285750" indent="-285750" fontAlgn="auto">
              <a:spcBef>
                <a:spcPct val="20000"/>
              </a:spcBef>
              <a:spcAft>
                <a:spcPts val="0"/>
              </a:spcAft>
              <a:buClr>
                <a:schemeClr val="bg1"/>
              </a:buClr>
              <a:buSzPct val="140000"/>
              <a:buFont typeface="Wingdings" pitchFamily="2" charset="2"/>
              <a:buChar char="§"/>
              <a:defRPr/>
            </a:pPr>
            <a:r>
              <a:rPr lang="en-US" sz="2400" dirty="0">
                <a:solidFill>
                  <a:schemeClr val="bg1"/>
                </a:solidFill>
              </a:rPr>
              <a:t>Technological factors</a:t>
            </a:r>
          </a:p>
          <a:p>
            <a:pPr marL="285750" indent="-285750" fontAlgn="auto">
              <a:spcBef>
                <a:spcPct val="20000"/>
              </a:spcBef>
              <a:spcAft>
                <a:spcPts val="0"/>
              </a:spcAft>
              <a:buClr>
                <a:schemeClr val="bg1"/>
              </a:buClr>
              <a:buSzPct val="140000"/>
              <a:buFont typeface="Wingdings" pitchFamily="2" charset="2"/>
              <a:buChar char="§"/>
              <a:defRPr/>
            </a:pPr>
            <a:r>
              <a:rPr lang="en-US" sz="2400" dirty="0">
                <a:solidFill>
                  <a:schemeClr val="bg1"/>
                </a:solidFill>
              </a:rPr>
              <a:t>Cultural factors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Clr>
                <a:schemeClr val="bg1"/>
              </a:buClr>
              <a:buSzPct val="140000"/>
              <a:buFont typeface="Wingdings" panose="05000000000000000000" pitchFamily="2" charset="2"/>
              <a:buChar char="§"/>
              <a:defRPr/>
            </a:pPr>
            <a:r>
              <a:rPr lang="en-US" sz="2400" dirty="0">
                <a:solidFill>
                  <a:schemeClr val="bg1"/>
                </a:solidFill>
              </a:rPr>
              <a:t>Demographic factors</a:t>
            </a:r>
          </a:p>
          <a:p>
            <a:pPr marL="914400" lvl="1" indent="-457200" fontAlgn="auto">
              <a:spcBef>
                <a:spcPct val="20000"/>
              </a:spcBef>
              <a:spcAft>
                <a:spcPts val="0"/>
              </a:spcAft>
              <a:buClr>
                <a:schemeClr val="bg1"/>
              </a:buClr>
              <a:buSzPct val="140000"/>
              <a:buFont typeface="Wingdings" panose="05000000000000000000" pitchFamily="2" charset="2"/>
              <a:buChar char="§"/>
              <a:defRPr/>
            </a:pPr>
            <a:endParaRPr lang="en-US" sz="2800" dirty="0">
              <a:solidFill>
                <a:schemeClr val="bg1"/>
              </a:solidFill>
            </a:endParaRP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Clr>
                <a:srgbClr val="809C08"/>
              </a:buClr>
              <a:buSzPct val="120000"/>
              <a:buFont typeface="Wingdings" pitchFamily="2" charset="2"/>
              <a:buChar char="§"/>
              <a:defRPr/>
            </a:pP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0" y="6457950"/>
            <a:ext cx="439738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162F69ED-9C7F-4175-9710-C1D9A8252687}" type="slidenum">
              <a:rPr lang="en-US">
                <a:solidFill>
                  <a:schemeClr val="bg1"/>
                </a:solidFill>
                <a:latin typeface="Calibri" panose="020F0502020204030204" pitchFamily="34" charset="0"/>
              </a:rPr>
              <a:pPr eaLnBrk="1" hangingPunct="1"/>
              <a:t>6</a:t>
            </a:fld>
            <a:endParaRPr lang="en-US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14861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49263" y="503238"/>
            <a:ext cx="8278812" cy="68738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 smtClean="0">
                <a:solidFill>
                  <a:schemeClr val="bg1"/>
                </a:solidFill>
              </a:rPr>
              <a:t>Background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sz="quarter" idx="4294967295"/>
          </p:nvPr>
        </p:nvSpPr>
        <p:spPr>
          <a:xfrm>
            <a:off x="438150" y="1533525"/>
            <a:ext cx="8296275" cy="4638675"/>
          </a:xfrm>
          <a:prstGeom prst="rect">
            <a:avLst/>
          </a:prstGeom>
        </p:spPr>
        <p:txBody>
          <a:bodyPr rtlCol="0">
            <a:normAutofit fontScale="85000" lnSpcReduction="2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bg1"/>
                </a:solidFill>
              </a:rPr>
              <a:t>The Kyoto Protocol only addresses </a:t>
            </a:r>
            <a:r>
              <a:rPr lang="en-US" dirty="0" err="1" smtClean="0">
                <a:solidFill>
                  <a:schemeClr val="bg1"/>
                </a:solidFill>
              </a:rPr>
              <a:t>afforestation</a:t>
            </a:r>
            <a:r>
              <a:rPr lang="en-US" dirty="0" smtClean="0">
                <a:solidFill>
                  <a:schemeClr val="bg1"/>
                </a:solidFill>
              </a:rPr>
              <a:t> and reforestation (A/R) to enhance the sink of GHG emissions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solidFill>
                <a:schemeClr val="bg1"/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bg1"/>
                </a:solidFill>
              </a:rPr>
              <a:t>Avoiding deforestation (AD) was not included because countries have different circumstances in LULUCF(</a:t>
            </a:r>
            <a:r>
              <a:rPr lang="en-US" dirty="0">
                <a:solidFill>
                  <a:schemeClr val="bg1"/>
                </a:solidFill>
              </a:rPr>
              <a:t>Land Use, Land Use Change and Forestry </a:t>
            </a:r>
            <a:r>
              <a:rPr lang="en-US" dirty="0" smtClean="0">
                <a:solidFill>
                  <a:schemeClr val="bg1"/>
                </a:solidFill>
              </a:rPr>
              <a:t>) sector, hence equity was an issue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solidFill>
                <a:schemeClr val="bg1"/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bg1"/>
                </a:solidFill>
              </a:rPr>
              <a:t>A/R through CDM has not been very promising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solidFill>
                <a:schemeClr val="bg1"/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bg1"/>
                </a:solidFill>
              </a:rPr>
              <a:t>In fact, addressing AD would address 20% of the global emissions which is equivalent to 1.6 billion tons of carbon per year (1.6 </a:t>
            </a:r>
            <a:r>
              <a:rPr lang="en-US" dirty="0" err="1" smtClean="0">
                <a:solidFill>
                  <a:schemeClr val="bg1"/>
                </a:solidFill>
              </a:rPr>
              <a:t>Gt</a:t>
            </a:r>
            <a:r>
              <a:rPr lang="en-US" dirty="0" smtClean="0">
                <a:solidFill>
                  <a:schemeClr val="bg1"/>
                </a:solidFill>
              </a:rPr>
              <a:t> C/y)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0" y="6457950"/>
            <a:ext cx="439738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5E7AF2C4-C11D-47A3-AC5F-C22A5225EA15}" type="slidenum">
              <a:rPr lang="en-US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7</a:t>
            </a:fld>
            <a:endParaRPr lang="en-US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45063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49263" y="503238"/>
            <a:ext cx="8278812" cy="68738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mtClean="0">
                <a:solidFill>
                  <a:schemeClr val="bg1"/>
                </a:solidFill>
              </a:rPr>
              <a:t>History of REDD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sz="quarter" idx="4294967295"/>
          </p:nvPr>
        </p:nvSpPr>
        <p:spPr>
          <a:xfrm>
            <a:off x="438150" y="1533525"/>
            <a:ext cx="8296275" cy="4714875"/>
          </a:xfrm>
          <a:prstGeom prst="rect">
            <a:avLst/>
          </a:prstGeom>
        </p:spPr>
        <p:txBody>
          <a:bodyPr rtlCol="0">
            <a:normAutofit fontScale="85000" lnSpcReduction="2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AU" dirty="0" smtClean="0">
                <a:solidFill>
                  <a:schemeClr val="bg1"/>
                </a:solidFill>
              </a:rPr>
              <a:t>Submissions of the Governments of PNG and Costa Rica (FCCC/CP/2005/MISC.1)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AU" dirty="0" smtClean="0">
                <a:solidFill>
                  <a:schemeClr val="bg1"/>
                </a:solidFill>
              </a:rPr>
              <a:t>COP11 initiated a 2-year process of reducing emissions from deforestation - RED (FCCC/CP/2005/L.2)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AU" dirty="0" smtClean="0">
                <a:solidFill>
                  <a:schemeClr val="bg1"/>
                </a:solidFill>
              </a:rPr>
              <a:t>SBSTA (</a:t>
            </a:r>
            <a:r>
              <a:rPr lang="en-US" i="1" dirty="0">
                <a:solidFill>
                  <a:schemeClr val="bg1"/>
                </a:solidFill>
              </a:rPr>
              <a:t>Subsidiary Body for Scientific and Technological Advice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AU" dirty="0" smtClean="0">
                <a:solidFill>
                  <a:schemeClr val="bg1"/>
                </a:solidFill>
              </a:rPr>
              <a:t>) invited submissions from Parties and Observers to stimulate actions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AU" dirty="0" smtClean="0">
                <a:solidFill>
                  <a:schemeClr val="bg1"/>
                </a:solidFill>
              </a:rPr>
              <a:t>The second ‘’D’’ (forest Degradation) was considered in COP13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AU" dirty="0" smtClean="0">
                <a:solidFill>
                  <a:schemeClr val="bg1"/>
                </a:solidFill>
              </a:rPr>
              <a:t>SBSTA organized workshops 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AU" sz="2600" dirty="0" smtClean="0">
                <a:solidFill>
                  <a:schemeClr val="bg1"/>
                </a:solidFill>
              </a:rPr>
              <a:t>Rome, September 2006 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AU" sz="2600" dirty="0" smtClean="0">
                <a:solidFill>
                  <a:schemeClr val="bg1"/>
                </a:solidFill>
              </a:rPr>
              <a:t>Cairns, March 2007 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AU" sz="2600" dirty="0" smtClean="0">
                <a:solidFill>
                  <a:schemeClr val="bg1"/>
                </a:solidFill>
              </a:rPr>
              <a:t>Tokyo, May 2008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AU" sz="2600" dirty="0" smtClean="0">
                <a:solidFill>
                  <a:schemeClr val="bg1"/>
                </a:solidFill>
              </a:rPr>
              <a:t>Bonn, October 2008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AU" sz="2900" dirty="0" smtClean="0">
                <a:solidFill>
                  <a:schemeClr val="bg1"/>
                </a:solidFill>
              </a:rPr>
              <a:t>REDD was broadened to REDD+ in early 2009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0" y="6457950"/>
            <a:ext cx="439738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51482F88-350C-4710-B922-B3B76E147BDA}" type="slidenum">
              <a:rPr lang="en-US">
                <a:solidFill>
                  <a:schemeClr val="bg1"/>
                </a:solidFill>
                <a:latin typeface="Calibri" panose="020F0502020204030204" pitchFamily="34" charset="0"/>
              </a:rPr>
              <a:pPr eaLnBrk="1" hangingPunct="1"/>
              <a:t>8</a:t>
            </a:fld>
            <a:endParaRPr lang="en-US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62128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49263" y="503238"/>
            <a:ext cx="8278812" cy="68738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mtClean="0">
                <a:solidFill>
                  <a:schemeClr val="bg1"/>
                </a:solidFill>
              </a:rPr>
              <a:t>Definitions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sz="quarter" idx="4294967295"/>
          </p:nvPr>
        </p:nvSpPr>
        <p:spPr>
          <a:xfrm>
            <a:off x="438150" y="1056068"/>
            <a:ext cx="8296275" cy="5039932"/>
          </a:xfrm>
          <a:prstGeom prst="rect">
            <a:avLst/>
          </a:prstGeo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AU" sz="1600" b="1" u="sng" dirty="0" smtClean="0">
              <a:solidFill>
                <a:schemeClr val="bg1"/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AU" sz="1600" dirty="0" smtClean="0">
                <a:solidFill>
                  <a:schemeClr val="bg1"/>
                </a:solidFill>
              </a:rPr>
              <a:t>Note! No definition has been approved to be used REDD+ in current negotiations. The following definitions are from the Kyoto Protocol or from the IPCC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AU" sz="1600" b="1" u="sng" dirty="0" smtClean="0">
                <a:solidFill>
                  <a:schemeClr val="bg1"/>
                </a:solidFill>
              </a:rPr>
              <a:t>Forest</a:t>
            </a:r>
            <a:r>
              <a:rPr lang="en-AU" sz="1600" dirty="0" smtClean="0">
                <a:solidFill>
                  <a:schemeClr val="bg1"/>
                </a:solidFill>
              </a:rPr>
              <a:t> is defined structurally on the basis of crown cover percentage, minimum height and minimum area of stand: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AU" sz="1400" dirty="0" smtClean="0">
                <a:solidFill>
                  <a:schemeClr val="bg1"/>
                </a:solidFill>
              </a:rPr>
              <a:t>Forest area between 0.05 and 1 ha 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AU" sz="1400" dirty="0" smtClean="0">
                <a:solidFill>
                  <a:schemeClr val="bg1"/>
                </a:solidFill>
              </a:rPr>
              <a:t>Potential to reach a minimum height at maturity in situ of 2 to 5 m 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AU" sz="1400" dirty="0" smtClean="0">
                <a:solidFill>
                  <a:schemeClr val="bg1"/>
                </a:solidFill>
              </a:rPr>
              <a:t>Tree crown cover (or equivalent stocking level): 10 to 30 % </a:t>
            </a:r>
          </a:p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en-AU" sz="1600" dirty="0" smtClean="0">
                <a:solidFill>
                  <a:schemeClr val="bg1"/>
                </a:solidFill>
              </a:rPr>
              <a:t>	</a:t>
            </a:r>
            <a:r>
              <a:rPr lang="en-AU" sz="1600" i="1" dirty="0" smtClean="0">
                <a:solidFill>
                  <a:schemeClr val="bg1"/>
                </a:solidFill>
              </a:rPr>
              <a:t>(Decision 19/CP9)  - Kyoto Protocol definition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AU" sz="1600" dirty="0" smtClean="0">
              <a:solidFill>
                <a:schemeClr val="bg1"/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AU" sz="1600" b="1" u="sng" dirty="0" smtClean="0">
                <a:solidFill>
                  <a:schemeClr val="bg1"/>
                </a:solidFill>
              </a:rPr>
              <a:t>Deforestation</a:t>
            </a:r>
            <a:r>
              <a:rPr lang="en-AU" sz="1600" dirty="0" smtClean="0">
                <a:solidFill>
                  <a:schemeClr val="bg1"/>
                </a:solidFill>
              </a:rPr>
              <a:t> is defined as the direct, human-induced conversion of forested and to non-forested land</a:t>
            </a:r>
          </a:p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en-AU" sz="1600" dirty="0" smtClean="0">
                <a:solidFill>
                  <a:schemeClr val="bg1"/>
                </a:solidFill>
              </a:rPr>
              <a:t>	</a:t>
            </a:r>
            <a:r>
              <a:rPr lang="en-AU" sz="1600" i="1" dirty="0" smtClean="0">
                <a:solidFill>
                  <a:schemeClr val="bg1"/>
                </a:solidFill>
              </a:rPr>
              <a:t>(Decision 11/CP.7) - Kyoto Protocol definition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AU" sz="1600" dirty="0" smtClean="0">
              <a:solidFill>
                <a:schemeClr val="bg1"/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AU" sz="1600" b="1" u="sng" dirty="0" smtClean="0">
                <a:solidFill>
                  <a:schemeClr val="bg1"/>
                </a:solidFill>
              </a:rPr>
              <a:t>Degradation</a:t>
            </a:r>
            <a:r>
              <a:rPr lang="en-AU" sz="1600" dirty="0" smtClean="0">
                <a:solidFill>
                  <a:schemeClr val="bg1"/>
                </a:solidFill>
              </a:rPr>
              <a:t> is defined as a direct, human-induced, long-term loss (persisting for X years or more) or at least Y% of forest carbon stocks [and forest values] since time T and not qualifying as deforestation. The parameters X,Y and T have not been defined (Penman et al., 2003) </a:t>
            </a:r>
            <a:r>
              <a:rPr lang="en-AU" sz="1600" i="1" dirty="0" smtClean="0">
                <a:solidFill>
                  <a:schemeClr val="bg1"/>
                </a:solidFill>
              </a:rPr>
              <a:t>- IPCC definition</a:t>
            </a:r>
            <a:endParaRPr lang="en-AU" sz="1600" dirty="0" smtClean="0">
              <a:solidFill>
                <a:schemeClr val="bg1"/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en-AU" sz="1600" dirty="0" smtClean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0" y="6457950"/>
            <a:ext cx="439738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54CEC62-07E5-42EE-851F-34E25A774774}" type="slidenum">
              <a:rPr lang="en-US">
                <a:solidFill>
                  <a:schemeClr val="bg1"/>
                </a:solidFill>
                <a:latin typeface="Calibri" panose="020F0502020204030204" pitchFamily="34" charset="0"/>
              </a:rPr>
              <a:pPr eaLnBrk="1" hangingPunct="1"/>
              <a:t>9</a:t>
            </a:fld>
            <a:endParaRPr lang="en-US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41042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"/>
          <p:cNvSpPr txBox="1">
            <a:spLocks noChangeArrowheads="1"/>
          </p:cNvSpPr>
          <p:nvPr/>
        </p:nvSpPr>
        <p:spPr bwMode="auto">
          <a:xfrm>
            <a:off x="0" y="762000"/>
            <a:ext cx="9296400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2600" dirty="0">
                <a:solidFill>
                  <a:srgbClr val="000000"/>
                </a:solidFill>
                <a:latin typeface="Trebuchet MS" charset="0"/>
              </a:rPr>
              <a:t>Reducing </a:t>
            </a:r>
            <a:r>
              <a:rPr lang="en-US" sz="2600" dirty="0">
                <a:solidFill>
                  <a:schemeClr val="bg1"/>
                </a:solidFill>
                <a:latin typeface="Trebuchet MS" charset="0"/>
              </a:rPr>
              <a:t>Emissions from </a:t>
            </a:r>
            <a:r>
              <a:rPr lang="en-US" sz="2600" dirty="0" smtClean="0">
                <a:solidFill>
                  <a:schemeClr val="bg1"/>
                </a:solidFill>
                <a:latin typeface="Trebuchet MS" charset="0"/>
              </a:rPr>
              <a:t>Deforestation </a:t>
            </a:r>
            <a:r>
              <a:rPr lang="en-US" sz="2600" dirty="0" smtClean="0">
                <a:latin typeface="Trebuchet MS" charset="0"/>
              </a:rPr>
              <a:t>and Degradation </a:t>
            </a:r>
            <a:endParaRPr lang="en-US" sz="2600" dirty="0">
              <a:latin typeface="Trebuchet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925298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5"/>
          <p:cNvSpPr txBox="1">
            <a:spLocks noChangeArrowheads="1"/>
          </p:cNvSpPr>
          <p:nvPr/>
        </p:nvSpPr>
        <p:spPr bwMode="auto">
          <a:xfrm>
            <a:off x="0" y="762000"/>
            <a:ext cx="9296400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2600" dirty="0">
                <a:solidFill>
                  <a:srgbClr val="000000"/>
                </a:solidFill>
                <a:latin typeface="Trebuchet MS" charset="0"/>
              </a:rPr>
              <a:t>Reducing </a:t>
            </a:r>
            <a:r>
              <a:rPr lang="en-US" sz="2600" dirty="0">
                <a:solidFill>
                  <a:schemeClr val="bg1"/>
                </a:solidFill>
                <a:latin typeface="Trebuchet MS" charset="0"/>
              </a:rPr>
              <a:t>Emissions from </a:t>
            </a:r>
            <a:r>
              <a:rPr lang="en-US" sz="2600" dirty="0" smtClean="0">
                <a:solidFill>
                  <a:schemeClr val="bg1"/>
                </a:solidFill>
                <a:latin typeface="Trebuchet MS" charset="0"/>
              </a:rPr>
              <a:t>Deforestation </a:t>
            </a:r>
            <a:r>
              <a:rPr lang="en-US" sz="2600" dirty="0" smtClean="0">
                <a:latin typeface="Trebuchet MS" charset="0"/>
              </a:rPr>
              <a:t>and Degradation </a:t>
            </a:r>
            <a:endParaRPr lang="en-US" sz="2600" dirty="0">
              <a:latin typeface="Trebuchet MS" charset="0"/>
            </a:endParaRPr>
          </a:p>
        </p:txBody>
      </p:sp>
      <p:grpSp>
        <p:nvGrpSpPr>
          <p:cNvPr id="19458" name="Group 87"/>
          <p:cNvGrpSpPr>
            <a:grpSpLocks/>
          </p:cNvGrpSpPr>
          <p:nvPr/>
        </p:nvGrpSpPr>
        <p:grpSpPr bwMode="auto">
          <a:xfrm>
            <a:off x="381000" y="1412875"/>
            <a:ext cx="2582863" cy="3870325"/>
            <a:chOff x="381000" y="1412557"/>
            <a:chExt cx="2582283" cy="3871361"/>
          </a:xfrm>
        </p:grpSpPr>
        <p:pic>
          <p:nvPicPr>
            <p:cNvPr id="19477" name="Picture 46" descr="a7952585.gif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81000" y="2362200"/>
              <a:ext cx="2582283" cy="29217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478" name="TextBox 5"/>
            <p:cNvSpPr txBox="1">
              <a:spLocks noChangeArrowheads="1"/>
            </p:cNvSpPr>
            <p:nvPr/>
          </p:nvSpPr>
          <p:spPr bwMode="auto">
            <a:xfrm>
              <a:off x="1143000" y="1412557"/>
              <a:ext cx="1143000" cy="4924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600">
                  <a:solidFill>
                    <a:schemeClr val="bg1"/>
                  </a:solidFill>
                  <a:latin typeface="Trebuchet MS" charset="0"/>
                </a:rPr>
                <a:t>CO</a:t>
              </a:r>
              <a:r>
                <a:rPr lang="en-US" sz="2600" baseline="-25000">
                  <a:solidFill>
                    <a:schemeClr val="bg1"/>
                  </a:solidFill>
                  <a:latin typeface="Trebuchet MS" charset="0"/>
                </a:rPr>
                <a:t>2</a:t>
              </a:r>
            </a:p>
          </p:txBody>
        </p:sp>
        <p:sp>
          <p:nvSpPr>
            <p:cNvPr id="56" name="Down Arrow 55"/>
            <p:cNvSpPr/>
            <p:nvPr/>
          </p:nvSpPr>
          <p:spPr>
            <a:xfrm>
              <a:off x="1371378" y="1981034"/>
              <a:ext cx="609463" cy="685984"/>
            </a:xfrm>
            <a:prstGeom prst="downArrow">
              <a:avLst/>
            </a:prstGeom>
            <a:solidFill>
              <a:schemeClr val="accent5"/>
            </a:solidFill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19462" name="TextBox 5"/>
          <p:cNvSpPr txBox="1">
            <a:spLocks noChangeArrowheads="1"/>
          </p:cNvSpPr>
          <p:nvPr/>
        </p:nvSpPr>
        <p:spPr bwMode="auto">
          <a:xfrm>
            <a:off x="457200" y="6096000"/>
            <a:ext cx="2514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Trebuchet MS" charset="0"/>
              </a:rPr>
              <a:t>Carbon Removals</a:t>
            </a:r>
          </a:p>
        </p:txBody>
      </p:sp>
      <p:sp>
        <p:nvSpPr>
          <p:cNvPr id="19463" name="TextBox 5"/>
          <p:cNvSpPr txBox="1">
            <a:spLocks noChangeArrowheads="1"/>
          </p:cNvSpPr>
          <p:nvPr/>
        </p:nvSpPr>
        <p:spPr bwMode="auto">
          <a:xfrm>
            <a:off x="3505200" y="6115050"/>
            <a:ext cx="2133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Trebuchet MS" charset="0"/>
              </a:rPr>
              <a:t>Carbon Stored</a:t>
            </a:r>
          </a:p>
        </p:txBody>
      </p:sp>
      <p:sp>
        <p:nvSpPr>
          <p:cNvPr id="19464" name="TextBox 5"/>
          <p:cNvSpPr txBox="1">
            <a:spLocks noChangeArrowheads="1"/>
          </p:cNvSpPr>
          <p:nvPr/>
        </p:nvSpPr>
        <p:spPr bwMode="auto">
          <a:xfrm>
            <a:off x="6248400" y="6115050"/>
            <a:ext cx="2819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Trebuchet MS" charset="0"/>
              </a:rPr>
              <a:t>Carbon Emissions</a:t>
            </a:r>
          </a:p>
        </p:txBody>
      </p:sp>
      <p:sp>
        <p:nvSpPr>
          <p:cNvPr id="25" name="TextBox 5"/>
          <p:cNvSpPr txBox="1">
            <a:spLocks noChangeArrowheads="1"/>
          </p:cNvSpPr>
          <p:nvPr/>
        </p:nvSpPr>
        <p:spPr bwMode="auto">
          <a:xfrm>
            <a:off x="990600" y="3581400"/>
            <a:ext cx="1447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Trebuchet MS" charset="0"/>
              </a:rPr>
              <a:t>Sugar</a:t>
            </a:r>
            <a:endParaRPr lang="en-US" dirty="0">
              <a:solidFill>
                <a:schemeClr val="bg1"/>
              </a:solidFill>
              <a:latin typeface="Trebuchet MS" charset="0"/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2133600" y="2286000"/>
            <a:ext cx="1447800" cy="1137522"/>
            <a:chOff x="2133600" y="2286000"/>
            <a:chExt cx="1447800" cy="1137522"/>
          </a:xfrm>
        </p:grpSpPr>
        <p:sp>
          <p:nvSpPr>
            <p:cNvPr id="26" name="TextBox 5"/>
            <p:cNvSpPr txBox="1">
              <a:spLocks noChangeArrowheads="1"/>
            </p:cNvSpPr>
            <p:nvPr/>
          </p:nvSpPr>
          <p:spPr bwMode="auto">
            <a:xfrm>
              <a:off x="2133600" y="2286000"/>
              <a:ext cx="144780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000" dirty="0" smtClean="0">
                  <a:solidFill>
                    <a:schemeClr val="bg1"/>
                  </a:solidFill>
                  <a:latin typeface="Trebuchet MS" charset="0"/>
                </a:rPr>
                <a:t>Oxygen</a:t>
              </a:r>
              <a:endParaRPr lang="en-US" sz="2000" dirty="0">
                <a:solidFill>
                  <a:schemeClr val="bg1"/>
                </a:solidFill>
                <a:latin typeface="Trebuchet MS" charset="0"/>
              </a:endParaRPr>
            </a:p>
          </p:txBody>
        </p:sp>
        <p:sp>
          <p:nvSpPr>
            <p:cNvPr id="27" name="Up Arrow 26"/>
            <p:cNvSpPr/>
            <p:nvPr/>
          </p:nvSpPr>
          <p:spPr>
            <a:xfrm rot="1800010">
              <a:off x="2136694" y="2666284"/>
              <a:ext cx="504834" cy="757238"/>
            </a:xfrm>
            <a:prstGeom prst="upArrow">
              <a:avLst/>
            </a:prstGeom>
            <a:solidFill>
              <a:srgbClr val="80FF00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2667000" y="2895601"/>
            <a:ext cx="3078163" cy="2316163"/>
            <a:chOff x="2667000" y="2895601"/>
            <a:chExt cx="3078163" cy="2316163"/>
          </a:xfrm>
        </p:grpSpPr>
        <p:grpSp>
          <p:nvGrpSpPr>
            <p:cNvPr id="19459" name="Group 88"/>
            <p:cNvGrpSpPr>
              <a:grpSpLocks/>
            </p:cNvGrpSpPr>
            <p:nvPr/>
          </p:nvGrpSpPr>
          <p:grpSpPr bwMode="auto">
            <a:xfrm>
              <a:off x="2667000" y="2895601"/>
              <a:ext cx="3078163" cy="2316163"/>
              <a:chOff x="2667000" y="2895600"/>
              <a:chExt cx="3078162" cy="2316162"/>
            </a:xfrm>
          </p:grpSpPr>
          <p:pic>
            <p:nvPicPr>
              <p:cNvPr id="19472" name="Picture 47" descr="wood-as-a-conductor-of-heat-1.jpg"/>
              <p:cNvPicPr>
                <a:picLocks noChangeAspect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3429000" y="2895600"/>
                <a:ext cx="2316162" cy="231616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cxnSp>
            <p:nvCxnSpPr>
              <p:cNvPr id="63" name="Straight Arrow Connector 62"/>
              <p:cNvCxnSpPr/>
              <p:nvPr/>
            </p:nvCxnSpPr>
            <p:spPr>
              <a:xfrm>
                <a:off x="2667000" y="3884612"/>
                <a:ext cx="914400" cy="1587"/>
              </a:xfrm>
              <a:prstGeom prst="straightConnector1">
                <a:avLst/>
              </a:prstGeom>
              <a:ln w="7620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arrow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474" name="TextBox 5"/>
              <p:cNvSpPr txBox="1">
                <a:spLocks noChangeArrowheads="1"/>
              </p:cNvSpPr>
              <p:nvPr/>
            </p:nvSpPr>
            <p:spPr bwMode="auto">
              <a:xfrm>
                <a:off x="3962400" y="3622357"/>
                <a:ext cx="1143000" cy="4924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/>
                <a:r>
                  <a:rPr lang="en-US" sz="2600">
                    <a:solidFill>
                      <a:schemeClr val="bg1"/>
                    </a:solidFill>
                    <a:latin typeface="Trebuchet MS" charset="0"/>
                  </a:rPr>
                  <a:t>C</a:t>
                </a:r>
                <a:endParaRPr lang="en-US" sz="2600" baseline="-25000">
                  <a:solidFill>
                    <a:schemeClr val="bg1"/>
                  </a:solidFill>
                  <a:latin typeface="Trebuchet MS" charset="0"/>
                </a:endParaRPr>
              </a:p>
            </p:txBody>
          </p:sp>
        </p:grpSp>
        <p:sp>
          <p:nvSpPr>
            <p:cNvPr id="29" name="TextBox 5"/>
            <p:cNvSpPr txBox="1">
              <a:spLocks noChangeArrowheads="1"/>
            </p:cNvSpPr>
            <p:nvPr/>
          </p:nvSpPr>
          <p:spPr bwMode="auto">
            <a:xfrm>
              <a:off x="3810000" y="4110335"/>
              <a:ext cx="144780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dirty="0" smtClean="0">
                  <a:solidFill>
                    <a:schemeClr val="bg1"/>
                  </a:solidFill>
                  <a:latin typeface="Trebuchet MS" charset="0"/>
                </a:rPr>
                <a:t>Wood</a:t>
              </a:r>
              <a:endParaRPr lang="en-US" dirty="0">
                <a:solidFill>
                  <a:schemeClr val="bg1"/>
                </a:solidFill>
                <a:latin typeface="Trebuchet MS" charset="0"/>
              </a:endParaRPr>
            </a:p>
          </p:txBody>
        </p:sp>
      </p:grpSp>
      <p:grpSp>
        <p:nvGrpSpPr>
          <p:cNvPr id="19461" name="Group 89"/>
          <p:cNvGrpSpPr>
            <a:grpSpLocks/>
          </p:cNvGrpSpPr>
          <p:nvPr/>
        </p:nvGrpSpPr>
        <p:grpSpPr bwMode="auto">
          <a:xfrm>
            <a:off x="5410200" y="304800"/>
            <a:ext cx="3733800" cy="5735638"/>
            <a:chOff x="5410200" y="304812"/>
            <a:chExt cx="3733800" cy="5735308"/>
          </a:xfrm>
        </p:grpSpPr>
        <p:pic>
          <p:nvPicPr>
            <p:cNvPr id="19465" name="Picture 50" descr="canada_25_bg_061904.jpg"/>
            <p:cNvPicPr>
              <a:picLocks noChangeAspect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867400" y="1809750"/>
              <a:ext cx="3276600" cy="2457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466" name="Picture 51" descr="mmvCAJS.jpg"/>
            <p:cNvPicPr>
              <a:picLocks noChangeAspect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6142140" y="4191000"/>
              <a:ext cx="2544660" cy="18491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0" name="Up Arrow 59"/>
            <p:cNvSpPr/>
            <p:nvPr/>
          </p:nvSpPr>
          <p:spPr>
            <a:xfrm>
              <a:off x="7239000" y="1142965"/>
              <a:ext cx="609600" cy="685760"/>
            </a:xfrm>
            <a:prstGeom prst="upArrow">
              <a:avLst/>
            </a:prstGeom>
            <a:solidFill>
              <a:srgbClr val="FFFF00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9468" name="TextBox 5"/>
            <p:cNvSpPr txBox="1">
              <a:spLocks noChangeArrowheads="1"/>
            </p:cNvSpPr>
            <p:nvPr/>
          </p:nvSpPr>
          <p:spPr bwMode="auto">
            <a:xfrm>
              <a:off x="7010400" y="304812"/>
              <a:ext cx="1143000" cy="4924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600" dirty="0">
                  <a:solidFill>
                    <a:schemeClr val="bg1"/>
                  </a:solidFill>
                  <a:latin typeface="Trebuchet MS" charset="0"/>
                </a:rPr>
                <a:t>CO</a:t>
              </a:r>
              <a:r>
                <a:rPr lang="en-US" sz="2600" baseline="-25000" dirty="0">
                  <a:solidFill>
                    <a:schemeClr val="bg1"/>
                  </a:solidFill>
                  <a:latin typeface="Trebuchet MS" charset="0"/>
                </a:rPr>
                <a:t>2</a:t>
              </a:r>
            </a:p>
          </p:txBody>
        </p:sp>
        <p:cxnSp>
          <p:nvCxnSpPr>
            <p:cNvPr id="64" name="Straight Arrow Connector 63"/>
            <p:cNvCxnSpPr/>
            <p:nvPr/>
          </p:nvCxnSpPr>
          <p:spPr>
            <a:xfrm flipV="1">
              <a:off x="5410200" y="3276442"/>
              <a:ext cx="838200" cy="380978"/>
            </a:xfrm>
            <a:prstGeom prst="straightConnector1">
              <a:avLst/>
            </a:prstGeom>
            <a:ln w="762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Arrow Connector 65"/>
            <p:cNvCxnSpPr/>
            <p:nvPr/>
          </p:nvCxnSpPr>
          <p:spPr>
            <a:xfrm>
              <a:off x="5410200" y="4190789"/>
              <a:ext cx="762000" cy="380978"/>
            </a:xfrm>
            <a:prstGeom prst="straightConnector1">
              <a:avLst/>
            </a:prstGeom>
            <a:ln w="762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41002049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9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9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2" grpId="0"/>
      <p:bldP spid="19463" grpId="0"/>
      <p:bldP spid="19464" grpId="0"/>
      <p:bldP spid="2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5"/>
          <p:cNvSpPr txBox="1">
            <a:spLocks noChangeArrowheads="1"/>
          </p:cNvSpPr>
          <p:nvPr/>
        </p:nvSpPr>
        <p:spPr bwMode="auto">
          <a:xfrm>
            <a:off x="0" y="762000"/>
            <a:ext cx="9296400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2600" dirty="0">
                <a:solidFill>
                  <a:srgbClr val="000000"/>
                </a:solidFill>
                <a:latin typeface="Trebuchet MS" charset="0"/>
              </a:rPr>
              <a:t>Reducing </a:t>
            </a:r>
            <a:r>
              <a:rPr lang="en-US" sz="2600" dirty="0">
                <a:solidFill>
                  <a:schemeClr val="bg1"/>
                </a:solidFill>
                <a:latin typeface="Trebuchet MS" charset="0"/>
              </a:rPr>
              <a:t>Emissions from </a:t>
            </a:r>
            <a:r>
              <a:rPr lang="en-US" sz="2600" dirty="0" smtClean="0">
                <a:solidFill>
                  <a:schemeClr val="bg1"/>
                </a:solidFill>
                <a:latin typeface="Trebuchet MS" charset="0"/>
              </a:rPr>
              <a:t>Deforestation </a:t>
            </a:r>
            <a:r>
              <a:rPr lang="en-US" sz="2600" dirty="0" smtClean="0">
                <a:latin typeface="Trebuchet MS" charset="0"/>
              </a:rPr>
              <a:t>and Degradation </a:t>
            </a:r>
            <a:endParaRPr lang="en-US" sz="2600" dirty="0">
              <a:latin typeface="Trebuchet MS" charset="0"/>
            </a:endParaRPr>
          </a:p>
        </p:txBody>
      </p:sp>
      <p:grpSp>
        <p:nvGrpSpPr>
          <p:cNvPr id="20482" name="Group 87"/>
          <p:cNvGrpSpPr>
            <a:grpSpLocks/>
          </p:cNvGrpSpPr>
          <p:nvPr/>
        </p:nvGrpSpPr>
        <p:grpSpPr bwMode="auto">
          <a:xfrm>
            <a:off x="381000" y="1412875"/>
            <a:ext cx="2582863" cy="3870325"/>
            <a:chOff x="381000" y="1412557"/>
            <a:chExt cx="2582283" cy="3871361"/>
          </a:xfrm>
        </p:grpSpPr>
        <p:pic>
          <p:nvPicPr>
            <p:cNvPr id="20497" name="Picture 46" descr="a7952585.gif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81000" y="2362200"/>
              <a:ext cx="2582283" cy="29217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498" name="TextBox 5"/>
            <p:cNvSpPr txBox="1">
              <a:spLocks noChangeArrowheads="1"/>
            </p:cNvSpPr>
            <p:nvPr/>
          </p:nvSpPr>
          <p:spPr bwMode="auto">
            <a:xfrm>
              <a:off x="1143000" y="1412557"/>
              <a:ext cx="1143000" cy="4924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600">
                  <a:solidFill>
                    <a:schemeClr val="bg1"/>
                  </a:solidFill>
                  <a:latin typeface="Trebuchet MS" charset="0"/>
                </a:rPr>
                <a:t>CO</a:t>
              </a:r>
              <a:r>
                <a:rPr lang="en-US" sz="2600" baseline="-25000">
                  <a:solidFill>
                    <a:schemeClr val="bg1"/>
                  </a:solidFill>
                  <a:latin typeface="Trebuchet MS" charset="0"/>
                </a:rPr>
                <a:t>2</a:t>
              </a:r>
            </a:p>
          </p:txBody>
        </p:sp>
        <p:sp>
          <p:nvSpPr>
            <p:cNvPr id="56" name="Down Arrow 55"/>
            <p:cNvSpPr/>
            <p:nvPr/>
          </p:nvSpPr>
          <p:spPr>
            <a:xfrm>
              <a:off x="1371378" y="1981034"/>
              <a:ext cx="609463" cy="685984"/>
            </a:xfrm>
            <a:prstGeom prst="downArrow">
              <a:avLst/>
            </a:prstGeom>
            <a:solidFill>
              <a:schemeClr val="accent5"/>
            </a:solidFill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pic>
        <p:nvPicPr>
          <p:cNvPr id="20484" name="Picture 50" descr="canada_25_bg_061904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7400" y="1809750"/>
            <a:ext cx="3276600" cy="245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5" name="Picture 51" descr="mmvCAJS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2038" y="4191000"/>
            <a:ext cx="2544762" cy="184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" name="Up Arrow 59"/>
          <p:cNvSpPr/>
          <p:nvPr/>
        </p:nvSpPr>
        <p:spPr>
          <a:xfrm>
            <a:off x="7239000" y="1143000"/>
            <a:ext cx="609600" cy="685800"/>
          </a:xfrm>
          <a:prstGeom prst="upArrow">
            <a:avLst/>
          </a:prstGeom>
          <a:solidFill>
            <a:srgbClr val="FFFF00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0487" name="TextBox 5"/>
          <p:cNvSpPr txBox="1">
            <a:spLocks noChangeArrowheads="1"/>
          </p:cNvSpPr>
          <p:nvPr/>
        </p:nvSpPr>
        <p:spPr bwMode="auto">
          <a:xfrm>
            <a:off x="7010400" y="304800"/>
            <a:ext cx="1143000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2600" dirty="0">
                <a:solidFill>
                  <a:schemeClr val="bg1"/>
                </a:solidFill>
                <a:latin typeface="Trebuchet MS" charset="0"/>
              </a:rPr>
              <a:t>CO</a:t>
            </a:r>
            <a:r>
              <a:rPr lang="en-US" sz="2600" baseline="-25000" dirty="0">
                <a:solidFill>
                  <a:schemeClr val="bg1"/>
                </a:solidFill>
                <a:latin typeface="Trebuchet MS" charset="0"/>
              </a:rPr>
              <a:t>2</a:t>
            </a:r>
          </a:p>
        </p:txBody>
      </p:sp>
      <p:sp>
        <p:nvSpPr>
          <p:cNvPr id="20494" name="TextBox 5"/>
          <p:cNvSpPr txBox="1">
            <a:spLocks noChangeArrowheads="1"/>
          </p:cNvSpPr>
          <p:nvPr/>
        </p:nvSpPr>
        <p:spPr bwMode="auto">
          <a:xfrm>
            <a:off x="1828800" y="1905000"/>
            <a:ext cx="1295400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dirty="0" smtClean="0">
                <a:solidFill>
                  <a:schemeClr val="bg1"/>
                </a:solidFill>
                <a:latin typeface="Trebuchet MS" charset="0"/>
              </a:rPr>
              <a:t>“Tap”</a:t>
            </a:r>
            <a:endParaRPr lang="en-US" sz="3200" dirty="0">
              <a:solidFill>
                <a:schemeClr val="bg1"/>
              </a:solidFill>
              <a:latin typeface="Trebuchet MS" charset="0"/>
            </a:endParaRPr>
          </a:p>
        </p:txBody>
      </p:sp>
      <p:sp>
        <p:nvSpPr>
          <p:cNvPr id="20495" name="TextBox 5"/>
          <p:cNvSpPr txBox="1">
            <a:spLocks noChangeArrowheads="1"/>
          </p:cNvSpPr>
          <p:nvPr/>
        </p:nvSpPr>
        <p:spPr bwMode="auto">
          <a:xfrm>
            <a:off x="5715000" y="1371600"/>
            <a:ext cx="1752600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dirty="0" smtClean="0">
                <a:solidFill>
                  <a:schemeClr val="bg1"/>
                </a:solidFill>
                <a:latin typeface="Trebuchet MS" charset="0"/>
              </a:rPr>
              <a:t>“Drain”</a:t>
            </a:r>
            <a:endParaRPr lang="en-US" sz="3200" dirty="0">
              <a:solidFill>
                <a:schemeClr val="bg1"/>
              </a:solidFill>
              <a:latin typeface="Trebuchet MS" charset="0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609600" y="1371600"/>
            <a:ext cx="2438400" cy="1752600"/>
          </a:xfrm>
          <a:prstGeom prst="ellips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3" name="TextBox 5"/>
          <p:cNvSpPr txBox="1">
            <a:spLocks noChangeArrowheads="1"/>
          </p:cNvSpPr>
          <p:nvPr/>
        </p:nvSpPr>
        <p:spPr bwMode="auto">
          <a:xfrm>
            <a:off x="457200" y="6096000"/>
            <a:ext cx="2514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Trebuchet MS" charset="0"/>
              </a:rPr>
              <a:t>Carbon Removals</a:t>
            </a:r>
          </a:p>
        </p:txBody>
      </p:sp>
      <p:sp>
        <p:nvSpPr>
          <p:cNvPr id="24" name="TextBox 5"/>
          <p:cNvSpPr txBox="1">
            <a:spLocks noChangeArrowheads="1"/>
          </p:cNvSpPr>
          <p:nvPr/>
        </p:nvSpPr>
        <p:spPr bwMode="auto">
          <a:xfrm>
            <a:off x="3505200" y="6115050"/>
            <a:ext cx="2133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Trebuchet MS" charset="0"/>
              </a:rPr>
              <a:t>Carbon Stored</a:t>
            </a:r>
          </a:p>
        </p:txBody>
      </p:sp>
      <p:sp>
        <p:nvSpPr>
          <p:cNvPr id="25" name="TextBox 5"/>
          <p:cNvSpPr txBox="1">
            <a:spLocks noChangeArrowheads="1"/>
          </p:cNvSpPr>
          <p:nvPr/>
        </p:nvSpPr>
        <p:spPr bwMode="auto">
          <a:xfrm>
            <a:off x="6248400" y="6115050"/>
            <a:ext cx="2819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Trebuchet MS" charset="0"/>
              </a:rPr>
              <a:t>Carbon Emissions</a:t>
            </a:r>
          </a:p>
        </p:txBody>
      </p:sp>
      <p:grpSp>
        <p:nvGrpSpPr>
          <p:cNvPr id="29" name="Group 28"/>
          <p:cNvGrpSpPr/>
          <p:nvPr/>
        </p:nvGrpSpPr>
        <p:grpSpPr>
          <a:xfrm>
            <a:off x="2982913" y="2692400"/>
            <a:ext cx="3113087" cy="1879600"/>
            <a:chOff x="2982913" y="2692400"/>
            <a:chExt cx="3113087" cy="1879600"/>
          </a:xfrm>
        </p:grpSpPr>
        <p:grpSp>
          <p:nvGrpSpPr>
            <p:cNvPr id="21" name="Group 20"/>
            <p:cNvGrpSpPr/>
            <p:nvPr/>
          </p:nvGrpSpPr>
          <p:grpSpPr>
            <a:xfrm>
              <a:off x="2982913" y="2692400"/>
              <a:ext cx="3113087" cy="1879600"/>
              <a:chOff x="2982913" y="2692400"/>
              <a:chExt cx="3113087" cy="1879600"/>
            </a:xfrm>
          </p:grpSpPr>
          <p:pic>
            <p:nvPicPr>
              <p:cNvPr id="20491" name="Picture 23" descr="Bath.tiff"/>
              <p:cNvPicPr>
                <a:picLocks noChangeAspect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 flipH="1">
                <a:off x="2982913" y="2692400"/>
                <a:ext cx="3113087" cy="18796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6" name="Freeform 25"/>
              <p:cNvSpPr/>
              <p:nvPr/>
            </p:nvSpPr>
            <p:spPr>
              <a:xfrm>
                <a:off x="3175000" y="3530600"/>
                <a:ext cx="2743200" cy="825500"/>
              </a:xfrm>
              <a:custGeom>
                <a:avLst/>
                <a:gdLst>
                  <a:gd name="connsiteX0" fmla="*/ 63500 w 2743200"/>
                  <a:gd name="connsiteY0" fmla="*/ 12700 h 825500"/>
                  <a:gd name="connsiteX1" fmla="*/ 2705100 w 2743200"/>
                  <a:gd name="connsiteY1" fmla="*/ 0 h 825500"/>
                  <a:gd name="connsiteX2" fmla="*/ 2743200 w 2743200"/>
                  <a:gd name="connsiteY2" fmla="*/ 114300 h 825500"/>
                  <a:gd name="connsiteX3" fmla="*/ 2743200 w 2743200"/>
                  <a:gd name="connsiteY3" fmla="*/ 203200 h 825500"/>
                  <a:gd name="connsiteX4" fmla="*/ 2717800 w 2743200"/>
                  <a:gd name="connsiteY4" fmla="*/ 330200 h 825500"/>
                  <a:gd name="connsiteX5" fmla="*/ 2641600 w 2743200"/>
                  <a:gd name="connsiteY5" fmla="*/ 469900 h 825500"/>
                  <a:gd name="connsiteX6" fmla="*/ 2552700 w 2743200"/>
                  <a:gd name="connsiteY6" fmla="*/ 571500 h 825500"/>
                  <a:gd name="connsiteX7" fmla="*/ 2451100 w 2743200"/>
                  <a:gd name="connsiteY7" fmla="*/ 622300 h 825500"/>
                  <a:gd name="connsiteX8" fmla="*/ 2336800 w 2743200"/>
                  <a:gd name="connsiteY8" fmla="*/ 685800 h 825500"/>
                  <a:gd name="connsiteX9" fmla="*/ 2146300 w 2743200"/>
                  <a:gd name="connsiteY9" fmla="*/ 749300 h 825500"/>
                  <a:gd name="connsiteX10" fmla="*/ 1905000 w 2743200"/>
                  <a:gd name="connsiteY10" fmla="*/ 800100 h 825500"/>
                  <a:gd name="connsiteX11" fmla="*/ 1676400 w 2743200"/>
                  <a:gd name="connsiteY11" fmla="*/ 825500 h 825500"/>
                  <a:gd name="connsiteX12" fmla="*/ 1485900 w 2743200"/>
                  <a:gd name="connsiteY12" fmla="*/ 825500 h 825500"/>
                  <a:gd name="connsiteX13" fmla="*/ 1308100 w 2743200"/>
                  <a:gd name="connsiteY13" fmla="*/ 825500 h 825500"/>
                  <a:gd name="connsiteX14" fmla="*/ 1016000 w 2743200"/>
                  <a:gd name="connsiteY14" fmla="*/ 800100 h 825500"/>
                  <a:gd name="connsiteX15" fmla="*/ 812800 w 2743200"/>
                  <a:gd name="connsiteY15" fmla="*/ 774700 h 825500"/>
                  <a:gd name="connsiteX16" fmla="*/ 635000 w 2743200"/>
                  <a:gd name="connsiteY16" fmla="*/ 736600 h 825500"/>
                  <a:gd name="connsiteX17" fmla="*/ 520700 w 2743200"/>
                  <a:gd name="connsiteY17" fmla="*/ 685800 h 825500"/>
                  <a:gd name="connsiteX18" fmla="*/ 330200 w 2743200"/>
                  <a:gd name="connsiteY18" fmla="*/ 635000 h 825500"/>
                  <a:gd name="connsiteX19" fmla="*/ 190500 w 2743200"/>
                  <a:gd name="connsiteY19" fmla="*/ 571500 h 825500"/>
                  <a:gd name="connsiteX20" fmla="*/ 88900 w 2743200"/>
                  <a:gd name="connsiteY20" fmla="*/ 495300 h 825500"/>
                  <a:gd name="connsiteX21" fmla="*/ 25400 w 2743200"/>
                  <a:gd name="connsiteY21" fmla="*/ 368300 h 825500"/>
                  <a:gd name="connsiteX22" fmla="*/ 0 w 2743200"/>
                  <a:gd name="connsiteY22" fmla="*/ 254000 h 825500"/>
                  <a:gd name="connsiteX23" fmla="*/ 25400 w 2743200"/>
                  <a:gd name="connsiteY23" fmla="*/ 127000 h 825500"/>
                  <a:gd name="connsiteX24" fmla="*/ 63500 w 2743200"/>
                  <a:gd name="connsiteY24" fmla="*/ 12700 h 825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2743200" h="825500">
                    <a:moveTo>
                      <a:pt x="63500" y="12700"/>
                    </a:moveTo>
                    <a:lnTo>
                      <a:pt x="2705100" y="0"/>
                    </a:lnTo>
                    <a:lnTo>
                      <a:pt x="2743200" y="114300"/>
                    </a:lnTo>
                    <a:lnTo>
                      <a:pt x="2743200" y="203200"/>
                    </a:lnTo>
                    <a:lnTo>
                      <a:pt x="2717800" y="330200"/>
                    </a:lnTo>
                    <a:lnTo>
                      <a:pt x="2641600" y="469900"/>
                    </a:lnTo>
                    <a:lnTo>
                      <a:pt x="2552700" y="571500"/>
                    </a:lnTo>
                    <a:lnTo>
                      <a:pt x="2451100" y="622300"/>
                    </a:lnTo>
                    <a:lnTo>
                      <a:pt x="2336800" y="685800"/>
                    </a:lnTo>
                    <a:lnTo>
                      <a:pt x="2146300" y="749300"/>
                    </a:lnTo>
                    <a:lnTo>
                      <a:pt x="1905000" y="800100"/>
                    </a:lnTo>
                    <a:lnTo>
                      <a:pt x="1676400" y="825500"/>
                    </a:lnTo>
                    <a:lnTo>
                      <a:pt x="1485900" y="825500"/>
                    </a:lnTo>
                    <a:lnTo>
                      <a:pt x="1308100" y="825500"/>
                    </a:lnTo>
                    <a:lnTo>
                      <a:pt x="1016000" y="800100"/>
                    </a:lnTo>
                    <a:lnTo>
                      <a:pt x="812800" y="774700"/>
                    </a:lnTo>
                    <a:lnTo>
                      <a:pt x="635000" y="736600"/>
                    </a:lnTo>
                    <a:lnTo>
                      <a:pt x="520700" y="685800"/>
                    </a:lnTo>
                    <a:lnTo>
                      <a:pt x="330200" y="635000"/>
                    </a:lnTo>
                    <a:lnTo>
                      <a:pt x="190500" y="571500"/>
                    </a:lnTo>
                    <a:lnTo>
                      <a:pt x="88900" y="495300"/>
                    </a:lnTo>
                    <a:lnTo>
                      <a:pt x="25400" y="368300"/>
                    </a:lnTo>
                    <a:lnTo>
                      <a:pt x="0" y="254000"/>
                    </a:lnTo>
                    <a:lnTo>
                      <a:pt x="25400" y="127000"/>
                    </a:lnTo>
                    <a:lnTo>
                      <a:pt x="63500" y="12700"/>
                    </a:lnTo>
                    <a:close/>
                  </a:path>
                </a:pathLst>
              </a:custGeom>
              <a:solidFill>
                <a:srgbClr val="80400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7" name="Freeform 26"/>
              <p:cNvSpPr/>
              <p:nvPr/>
            </p:nvSpPr>
            <p:spPr>
              <a:xfrm>
                <a:off x="3111500" y="3505200"/>
                <a:ext cx="2857500" cy="419100"/>
              </a:xfrm>
              <a:custGeom>
                <a:avLst/>
                <a:gdLst>
                  <a:gd name="connsiteX0" fmla="*/ 101600 w 2857500"/>
                  <a:gd name="connsiteY0" fmla="*/ 0 h 419100"/>
                  <a:gd name="connsiteX1" fmla="*/ 2794000 w 2857500"/>
                  <a:gd name="connsiteY1" fmla="*/ 0 h 419100"/>
                  <a:gd name="connsiteX2" fmla="*/ 2857500 w 2857500"/>
                  <a:gd name="connsiteY2" fmla="*/ 266700 h 419100"/>
                  <a:gd name="connsiteX3" fmla="*/ 2794000 w 2857500"/>
                  <a:gd name="connsiteY3" fmla="*/ 419100 h 419100"/>
                  <a:gd name="connsiteX4" fmla="*/ 12700 w 2857500"/>
                  <a:gd name="connsiteY4" fmla="*/ 406400 h 419100"/>
                  <a:gd name="connsiteX5" fmla="*/ 0 w 2857500"/>
                  <a:gd name="connsiteY5" fmla="*/ 292100 h 419100"/>
                  <a:gd name="connsiteX6" fmla="*/ 50800 w 2857500"/>
                  <a:gd name="connsiteY6" fmla="*/ 127000 h 419100"/>
                  <a:gd name="connsiteX7" fmla="*/ 101600 w 2857500"/>
                  <a:gd name="connsiteY7" fmla="*/ 0 h 419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857500" h="419100">
                    <a:moveTo>
                      <a:pt x="101600" y="0"/>
                    </a:moveTo>
                    <a:lnTo>
                      <a:pt x="2794000" y="0"/>
                    </a:lnTo>
                    <a:lnTo>
                      <a:pt x="2857500" y="266700"/>
                    </a:lnTo>
                    <a:lnTo>
                      <a:pt x="2794000" y="419100"/>
                    </a:lnTo>
                    <a:lnTo>
                      <a:pt x="12700" y="406400"/>
                    </a:lnTo>
                    <a:lnTo>
                      <a:pt x="0" y="292100"/>
                    </a:lnTo>
                    <a:lnTo>
                      <a:pt x="50800" y="127000"/>
                    </a:lnTo>
                    <a:lnTo>
                      <a:pt x="10160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FFFFFF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</p:grpSp>
        <p:sp>
          <p:nvSpPr>
            <p:cNvPr id="28" name="TextBox 5"/>
            <p:cNvSpPr txBox="1">
              <a:spLocks noChangeArrowheads="1"/>
            </p:cNvSpPr>
            <p:nvPr/>
          </p:nvSpPr>
          <p:spPr bwMode="auto">
            <a:xfrm>
              <a:off x="3581400" y="3886200"/>
              <a:ext cx="190500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000" dirty="0" smtClean="0">
                  <a:solidFill>
                    <a:schemeClr val="bg1"/>
                  </a:solidFill>
                  <a:latin typeface="Trebuchet MS" charset="0"/>
                </a:rPr>
                <a:t>Forest Carbon</a:t>
              </a:r>
              <a:endParaRPr lang="en-US" sz="2000" dirty="0">
                <a:solidFill>
                  <a:schemeClr val="bg1"/>
                </a:solidFill>
                <a:latin typeface="Trebuchet M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5606745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94" grpId="0"/>
      <p:bldP spid="20495" grpId="0"/>
      <p:bldP spid="2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5"/>
          <p:cNvSpPr txBox="1">
            <a:spLocks noChangeArrowheads="1"/>
          </p:cNvSpPr>
          <p:nvPr/>
        </p:nvSpPr>
        <p:spPr bwMode="auto">
          <a:xfrm>
            <a:off x="0" y="762000"/>
            <a:ext cx="9296400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2600" dirty="0">
                <a:solidFill>
                  <a:srgbClr val="000000"/>
                </a:solidFill>
                <a:latin typeface="Trebuchet MS" charset="0"/>
              </a:rPr>
              <a:t>Reducing </a:t>
            </a:r>
            <a:r>
              <a:rPr lang="en-US" sz="2600" dirty="0">
                <a:solidFill>
                  <a:schemeClr val="bg1"/>
                </a:solidFill>
                <a:latin typeface="Trebuchet MS" charset="0"/>
              </a:rPr>
              <a:t>Emissions from </a:t>
            </a:r>
            <a:r>
              <a:rPr lang="en-US" sz="2600" dirty="0" smtClean="0">
                <a:solidFill>
                  <a:schemeClr val="bg1"/>
                </a:solidFill>
                <a:latin typeface="Trebuchet MS" charset="0"/>
              </a:rPr>
              <a:t>Deforestation </a:t>
            </a:r>
            <a:r>
              <a:rPr lang="en-US" sz="2600" dirty="0" smtClean="0">
                <a:latin typeface="Trebuchet MS" charset="0"/>
              </a:rPr>
              <a:t>and Degradation </a:t>
            </a:r>
            <a:endParaRPr lang="en-US" sz="2600" dirty="0">
              <a:latin typeface="Trebuchet MS" charset="0"/>
            </a:endParaRPr>
          </a:p>
        </p:txBody>
      </p:sp>
      <p:grpSp>
        <p:nvGrpSpPr>
          <p:cNvPr id="21506" name="Group 87"/>
          <p:cNvGrpSpPr>
            <a:grpSpLocks/>
          </p:cNvGrpSpPr>
          <p:nvPr/>
        </p:nvGrpSpPr>
        <p:grpSpPr bwMode="auto">
          <a:xfrm>
            <a:off x="381000" y="1412875"/>
            <a:ext cx="2582863" cy="3870325"/>
            <a:chOff x="381000" y="1412557"/>
            <a:chExt cx="2582283" cy="3871361"/>
          </a:xfrm>
        </p:grpSpPr>
        <p:pic>
          <p:nvPicPr>
            <p:cNvPr id="21521" name="Picture 46" descr="a7952585.gif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81000" y="2362200"/>
              <a:ext cx="2582283" cy="29217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522" name="TextBox 5"/>
            <p:cNvSpPr txBox="1">
              <a:spLocks noChangeArrowheads="1"/>
            </p:cNvSpPr>
            <p:nvPr/>
          </p:nvSpPr>
          <p:spPr bwMode="auto">
            <a:xfrm>
              <a:off x="1143000" y="1412557"/>
              <a:ext cx="1143000" cy="4924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600">
                  <a:solidFill>
                    <a:schemeClr val="bg1"/>
                  </a:solidFill>
                  <a:latin typeface="Trebuchet MS" charset="0"/>
                </a:rPr>
                <a:t>CO</a:t>
              </a:r>
              <a:r>
                <a:rPr lang="en-US" sz="2600" baseline="-25000">
                  <a:solidFill>
                    <a:schemeClr val="bg1"/>
                  </a:solidFill>
                  <a:latin typeface="Trebuchet MS" charset="0"/>
                </a:rPr>
                <a:t>2</a:t>
              </a:r>
            </a:p>
          </p:txBody>
        </p:sp>
        <p:sp>
          <p:nvSpPr>
            <p:cNvPr id="56" name="Down Arrow 55"/>
            <p:cNvSpPr/>
            <p:nvPr/>
          </p:nvSpPr>
          <p:spPr>
            <a:xfrm>
              <a:off x="1066646" y="1981034"/>
              <a:ext cx="1218926" cy="1067086"/>
            </a:xfrm>
            <a:prstGeom prst="downArrow">
              <a:avLst/>
            </a:prstGeom>
            <a:solidFill>
              <a:schemeClr val="accent5"/>
            </a:solidFill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pic>
        <p:nvPicPr>
          <p:cNvPr id="21508" name="Picture 50" descr="canada_25_bg_061904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7400" y="1809750"/>
            <a:ext cx="3276600" cy="245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9" name="Picture 51" descr="mmvCAJS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2038" y="4191000"/>
            <a:ext cx="2544762" cy="184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" name="Up Arrow 59"/>
          <p:cNvSpPr/>
          <p:nvPr/>
        </p:nvSpPr>
        <p:spPr>
          <a:xfrm>
            <a:off x="7239000" y="1143000"/>
            <a:ext cx="609600" cy="685800"/>
          </a:xfrm>
          <a:prstGeom prst="upArrow">
            <a:avLst/>
          </a:prstGeom>
          <a:solidFill>
            <a:srgbClr val="FFFF00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1511" name="TextBox 5"/>
          <p:cNvSpPr txBox="1">
            <a:spLocks noChangeArrowheads="1"/>
          </p:cNvSpPr>
          <p:nvPr/>
        </p:nvSpPr>
        <p:spPr bwMode="auto">
          <a:xfrm>
            <a:off x="7010400" y="304800"/>
            <a:ext cx="1143000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2600" dirty="0">
                <a:solidFill>
                  <a:schemeClr val="bg1"/>
                </a:solidFill>
                <a:latin typeface="Trebuchet MS" charset="0"/>
              </a:rPr>
              <a:t>CO</a:t>
            </a:r>
            <a:r>
              <a:rPr lang="en-US" sz="2600" baseline="-25000" dirty="0">
                <a:solidFill>
                  <a:schemeClr val="bg1"/>
                </a:solidFill>
                <a:latin typeface="Trebuchet MS" charset="0"/>
              </a:rPr>
              <a:t>2</a:t>
            </a:r>
          </a:p>
        </p:txBody>
      </p:sp>
      <p:pic>
        <p:nvPicPr>
          <p:cNvPr id="21515" name="Picture 23" descr="Bath.tiff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flipH="1">
            <a:off x="2982913" y="2692400"/>
            <a:ext cx="3113087" cy="187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Freeform 25"/>
          <p:cNvSpPr/>
          <p:nvPr/>
        </p:nvSpPr>
        <p:spPr>
          <a:xfrm>
            <a:off x="3175000" y="3530600"/>
            <a:ext cx="2743200" cy="825500"/>
          </a:xfrm>
          <a:custGeom>
            <a:avLst/>
            <a:gdLst>
              <a:gd name="connsiteX0" fmla="*/ 63500 w 2743200"/>
              <a:gd name="connsiteY0" fmla="*/ 12700 h 825500"/>
              <a:gd name="connsiteX1" fmla="*/ 2705100 w 2743200"/>
              <a:gd name="connsiteY1" fmla="*/ 0 h 825500"/>
              <a:gd name="connsiteX2" fmla="*/ 2743200 w 2743200"/>
              <a:gd name="connsiteY2" fmla="*/ 114300 h 825500"/>
              <a:gd name="connsiteX3" fmla="*/ 2743200 w 2743200"/>
              <a:gd name="connsiteY3" fmla="*/ 203200 h 825500"/>
              <a:gd name="connsiteX4" fmla="*/ 2717800 w 2743200"/>
              <a:gd name="connsiteY4" fmla="*/ 330200 h 825500"/>
              <a:gd name="connsiteX5" fmla="*/ 2641600 w 2743200"/>
              <a:gd name="connsiteY5" fmla="*/ 469900 h 825500"/>
              <a:gd name="connsiteX6" fmla="*/ 2552700 w 2743200"/>
              <a:gd name="connsiteY6" fmla="*/ 571500 h 825500"/>
              <a:gd name="connsiteX7" fmla="*/ 2451100 w 2743200"/>
              <a:gd name="connsiteY7" fmla="*/ 622300 h 825500"/>
              <a:gd name="connsiteX8" fmla="*/ 2336800 w 2743200"/>
              <a:gd name="connsiteY8" fmla="*/ 685800 h 825500"/>
              <a:gd name="connsiteX9" fmla="*/ 2146300 w 2743200"/>
              <a:gd name="connsiteY9" fmla="*/ 749300 h 825500"/>
              <a:gd name="connsiteX10" fmla="*/ 1905000 w 2743200"/>
              <a:gd name="connsiteY10" fmla="*/ 800100 h 825500"/>
              <a:gd name="connsiteX11" fmla="*/ 1676400 w 2743200"/>
              <a:gd name="connsiteY11" fmla="*/ 825500 h 825500"/>
              <a:gd name="connsiteX12" fmla="*/ 1485900 w 2743200"/>
              <a:gd name="connsiteY12" fmla="*/ 825500 h 825500"/>
              <a:gd name="connsiteX13" fmla="*/ 1308100 w 2743200"/>
              <a:gd name="connsiteY13" fmla="*/ 825500 h 825500"/>
              <a:gd name="connsiteX14" fmla="*/ 1016000 w 2743200"/>
              <a:gd name="connsiteY14" fmla="*/ 800100 h 825500"/>
              <a:gd name="connsiteX15" fmla="*/ 812800 w 2743200"/>
              <a:gd name="connsiteY15" fmla="*/ 774700 h 825500"/>
              <a:gd name="connsiteX16" fmla="*/ 635000 w 2743200"/>
              <a:gd name="connsiteY16" fmla="*/ 736600 h 825500"/>
              <a:gd name="connsiteX17" fmla="*/ 520700 w 2743200"/>
              <a:gd name="connsiteY17" fmla="*/ 685800 h 825500"/>
              <a:gd name="connsiteX18" fmla="*/ 330200 w 2743200"/>
              <a:gd name="connsiteY18" fmla="*/ 635000 h 825500"/>
              <a:gd name="connsiteX19" fmla="*/ 190500 w 2743200"/>
              <a:gd name="connsiteY19" fmla="*/ 571500 h 825500"/>
              <a:gd name="connsiteX20" fmla="*/ 88900 w 2743200"/>
              <a:gd name="connsiteY20" fmla="*/ 495300 h 825500"/>
              <a:gd name="connsiteX21" fmla="*/ 25400 w 2743200"/>
              <a:gd name="connsiteY21" fmla="*/ 368300 h 825500"/>
              <a:gd name="connsiteX22" fmla="*/ 0 w 2743200"/>
              <a:gd name="connsiteY22" fmla="*/ 254000 h 825500"/>
              <a:gd name="connsiteX23" fmla="*/ 25400 w 2743200"/>
              <a:gd name="connsiteY23" fmla="*/ 127000 h 825500"/>
              <a:gd name="connsiteX24" fmla="*/ 63500 w 2743200"/>
              <a:gd name="connsiteY24" fmla="*/ 12700 h 825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743200" h="825500">
                <a:moveTo>
                  <a:pt x="63500" y="12700"/>
                </a:moveTo>
                <a:lnTo>
                  <a:pt x="2705100" y="0"/>
                </a:lnTo>
                <a:lnTo>
                  <a:pt x="2743200" y="114300"/>
                </a:lnTo>
                <a:lnTo>
                  <a:pt x="2743200" y="203200"/>
                </a:lnTo>
                <a:lnTo>
                  <a:pt x="2717800" y="330200"/>
                </a:lnTo>
                <a:lnTo>
                  <a:pt x="2641600" y="469900"/>
                </a:lnTo>
                <a:lnTo>
                  <a:pt x="2552700" y="571500"/>
                </a:lnTo>
                <a:lnTo>
                  <a:pt x="2451100" y="622300"/>
                </a:lnTo>
                <a:lnTo>
                  <a:pt x="2336800" y="685800"/>
                </a:lnTo>
                <a:lnTo>
                  <a:pt x="2146300" y="749300"/>
                </a:lnTo>
                <a:lnTo>
                  <a:pt x="1905000" y="800100"/>
                </a:lnTo>
                <a:lnTo>
                  <a:pt x="1676400" y="825500"/>
                </a:lnTo>
                <a:lnTo>
                  <a:pt x="1485900" y="825500"/>
                </a:lnTo>
                <a:lnTo>
                  <a:pt x="1308100" y="825500"/>
                </a:lnTo>
                <a:lnTo>
                  <a:pt x="1016000" y="800100"/>
                </a:lnTo>
                <a:lnTo>
                  <a:pt x="812800" y="774700"/>
                </a:lnTo>
                <a:lnTo>
                  <a:pt x="635000" y="736600"/>
                </a:lnTo>
                <a:lnTo>
                  <a:pt x="520700" y="685800"/>
                </a:lnTo>
                <a:lnTo>
                  <a:pt x="330200" y="635000"/>
                </a:lnTo>
                <a:lnTo>
                  <a:pt x="190500" y="571500"/>
                </a:lnTo>
                <a:lnTo>
                  <a:pt x="88900" y="495300"/>
                </a:lnTo>
                <a:lnTo>
                  <a:pt x="25400" y="368300"/>
                </a:lnTo>
                <a:lnTo>
                  <a:pt x="0" y="254000"/>
                </a:lnTo>
                <a:lnTo>
                  <a:pt x="25400" y="127000"/>
                </a:lnTo>
                <a:lnTo>
                  <a:pt x="63500" y="12700"/>
                </a:lnTo>
                <a:close/>
              </a:path>
            </a:pathLst>
          </a:custGeom>
          <a:solidFill>
            <a:srgbClr val="804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7" name="Freeform 26"/>
          <p:cNvSpPr/>
          <p:nvPr/>
        </p:nvSpPr>
        <p:spPr>
          <a:xfrm>
            <a:off x="3111500" y="3505200"/>
            <a:ext cx="2857500" cy="419100"/>
          </a:xfrm>
          <a:custGeom>
            <a:avLst/>
            <a:gdLst>
              <a:gd name="connsiteX0" fmla="*/ 101600 w 2857500"/>
              <a:gd name="connsiteY0" fmla="*/ 0 h 419100"/>
              <a:gd name="connsiteX1" fmla="*/ 2794000 w 2857500"/>
              <a:gd name="connsiteY1" fmla="*/ 0 h 419100"/>
              <a:gd name="connsiteX2" fmla="*/ 2857500 w 2857500"/>
              <a:gd name="connsiteY2" fmla="*/ 266700 h 419100"/>
              <a:gd name="connsiteX3" fmla="*/ 2794000 w 2857500"/>
              <a:gd name="connsiteY3" fmla="*/ 419100 h 419100"/>
              <a:gd name="connsiteX4" fmla="*/ 12700 w 2857500"/>
              <a:gd name="connsiteY4" fmla="*/ 406400 h 419100"/>
              <a:gd name="connsiteX5" fmla="*/ 0 w 2857500"/>
              <a:gd name="connsiteY5" fmla="*/ 292100 h 419100"/>
              <a:gd name="connsiteX6" fmla="*/ 50800 w 2857500"/>
              <a:gd name="connsiteY6" fmla="*/ 127000 h 419100"/>
              <a:gd name="connsiteX7" fmla="*/ 101600 w 2857500"/>
              <a:gd name="connsiteY7" fmla="*/ 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57500" h="419100">
                <a:moveTo>
                  <a:pt x="101600" y="0"/>
                </a:moveTo>
                <a:lnTo>
                  <a:pt x="2794000" y="0"/>
                </a:lnTo>
                <a:lnTo>
                  <a:pt x="2857500" y="266700"/>
                </a:lnTo>
                <a:lnTo>
                  <a:pt x="2794000" y="419100"/>
                </a:lnTo>
                <a:lnTo>
                  <a:pt x="12700" y="406400"/>
                </a:lnTo>
                <a:lnTo>
                  <a:pt x="0" y="292100"/>
                </a:lnTo>
                <a:lnTo>
                  <a:pt x="50800" y="127000"/>
                </a:lnTo>
                <a:lnTo>
                  <a:pt x="101600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0" name="TextBox 5"/>
          <p:cNvSpPr txBox="1">
            <a:spLocks noChangeArrowheads="1"/>
          </p:cNvSpPr>
          <p:nvPr/>
        </p:nvSpPr>
        <p:spPr bwMode="auto">
          <a:xfrm>
            <a:off x="5715000" y="1371600"/>
            <a:ext cx="1752600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dirty="0" smtClean="0">
                <a:solidFill>
                  <a:schemeClr val="bg1"/>
                </a:solidFill>
                <a:latin typeface="Trebuchet MS" charset="0"/>
              </a:rPr>
              <a:t>“Drain”</a:t>
            </a:r>
            <a:endParaRPr lang="en-US" sz="3200" dirty="0">
              <a:solidFill>
                <a:schemeClr val="bg1"/>
              </a:solidFill>
              <a:latin typeface="Trebuchet MS" charset="0"/>
            </a:endParaRPr>
          </a:p>
        </p:txBody>
      </p:sp>
      <p:sp>
        <p:nvSpPr>
          <p:cNvPr id="21" name="TextBox 5"/>
          <p:cNvSpPr txBox="1">
            <a:spLocks noChangeArrowheads="1"/>
          </p:cNvSpPr>
          <p:nvPr/>
        </p:nvSpPr>
        <p:spPr bwMode="auto">
          <a:xfrm>
            <a:off x="1828800" y="1905000"/>
            <a:ext cx="1295400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dirty="0" smtClean="0">
                <a:solidFill>
                  <a:schemeClr val="bg1"/>
                </a:solidFill>
                <a:latin typeface="Trebuchet MS" charset="0"/>
              </a:rPr>
              <a:t>“Tap”</a:t>
            </a:r>
            <a:endParaRPr lang="en-US" sz="3200" dirty="0">
              <a:solidFill>
                <a:schemeClr val="bg1"/>
              </a:solidFill>
              <a:latin typeface="Trebuchet MS" charset="0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609600" y="1371600"/>
            <a:ext cx="2438400" cy="1752600"/>
          </a:xfrm>
          <a:prstGeom prst="ellips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3" name="TextBox 5"/>
          <p:cNvSpPr txBox="1">
            <a:spLocks noChangeArrowheads="1"/>
          </p:cNvSpPr>
          <p:nvPr/>
        </p:nvSpPr>
        <p:spPr bwMode="auto">
          <a:xfrm>
            <a:off x="457200" y="6096000"/>
            <a:ext cx="2514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Trebuchet MS" charset="0"/>
              </a:rPr>
              <a:t>Carbon Removals</a:t>
            </a:r>
          </a:p>
        </p:txBody>
      </p:sp>
      <p:sp>
        <p:nvSpPr>
          <p:cNvPr id="24" name="TextBox 5"/>
          <p:cNvSpPr txBox="1">
            <a:spLocks noChangeArrowheads="1"/>
          </p:cNvSpPr>
          <p:nvPr/>
        </p:nvSpPr>
        <p:spPr bwMode="auto">
          <a:xfrm>
            <a:off x="3505200" y="6115050"/>
            <a:ext cx="2133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Trebuchet MS" charset="0"/>
              </a:rPr>
              <a:t>Carbon Stored</a:t>
            </a:r>
          </a:p>
        </p:txBody>
      </p:sp>
      <p:sp>
        <p:nvSpPr>
          <p:cNvPr id="25" name="TextBox 5"/>
          <p:cNvSpPr txBox="1">
            <a:spLocks noChangeArrowheads="1"/>
          </p:cNvSpPr>
          <p:nvPr/>
        </p:nvSpPr>
        <p:spPr bwMode="auto">
          <a:xfrm>
            <a:off x="6248400" y="6115050"/>
            <a:ext cx="2819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Trebuchet MS" charset="0"/>
              </a:rPr>
              <a:t>Carbon Emissions</a:t>
            </a:r>
          </a:p>
        </p:txBody>
      </p:sp>
      <p:sp>
        <p:nvSpPr>
          <p:cNvPr id="28" name="TextBox 5"/>
          <p:cNvSpPr txBox="1">
            <a:spLocks noChangeArrowheads="1"/>
          </p:cNvSpPr>
          <p:nvPr/>
        </p:nvSpPr>
        <p:spPr bwMode="auto">
          <a:xfrm>
            <a:off x="3581400" y="3886200"/>
            <a:ext cx="1905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dirty="0" smtClean="0">
                <a:solidFill>
                  <a:schemeClr val="bg1"/>
                </a:solidFill>
                <a:latin typeface="Trebuchet MS" charset="0"/>
              </a:rPr>
              <a:t>Forest Carbon</a:t>
            </a:r>
            <a:endParaRPr lang="en-US" sz="2000" dirty="0">
              <a:solidFill>
                <a:schemeClr val="bg1"/>
              </a:solidFill>
              <a:latin typeface="Trebuchet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816504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5"/>
          <p:cNvSpPr txBox="1">
            <a:spLocks noChangeArrowheads="1"/>
          </p:cNvSpPr>
          <p:nvPr/>
        </p:nvSpPr>
        <p:spPr bwMode="auto">
          <a:xfrm>
            <a:off x="0" y="762000"/>
            <a:ext cx="9296400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2600" dirty="0">
                <a:solidFill>
                  <a:srgbClr val="000000"/>
                </a:solidFill>
                <a:latin typeface="Trebuchet MS" charset="0"/>
              </a:rPr>
              <a:t>Reducing </a:t>
            </a:r>
            <a:r>
              <a:rPr lang="en-US" sz="2600" dirty="0">
                <a:solidFill>
                  <a:schemeClr val="bg1"/>
                </a:solidFill>
                <a:latin typeface="Trebuchet MS" charset="0"/>
              </a:rPr>
              <a:t>Emissions from </a:t>
            </a:r>
            <a:r>
              <a:rPr lang="en-US" sz="2600" dirty="0" smtClean="0">
                <a:solidFill>
                  <a:schemeClr val="bg1"/>
                </a:solidFill>
                <a:latin typeface="Trebuchet MS" charset="0"/>
              </a:rPr>
              <a:t>Deforestation </a:t>
            </a:r>
            <a:r>
              <a:rPr lang="en-US" sz="2600" dirty="0" smtClean="0">
                <a:latin typeface="Trebuchet MS" charset="0"/>
              </a:rPr>
              <a:t>and Degradation </a:t>
            </a:r>
            <a:endParaRPr lang="en-US" sz="2600" dirty="0">
              <a:latin typeface="Trebuchet MS" charset="0"/>
            </a:endParaRPr>
          </a:p>
        </p:txBody>
      </p:sp>
      <p:pic>
        <p:nvPicPr>
          <p:cNvPr id="22532" name="Picture 50" descr="canada_25_bg_061904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7400" y="1809750"/>
            <a:ext cx="3276600" cy="245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3" name="Picture 51" descr="mmvCAJS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42038" y="4191000"/>
            <a:ext cx="2544762" cy="184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" name="Up Arrow 59"/>
          <p:cNvSpPr/>
          <p:nvPr/>
        </p:nvSpPr>
        <p:spPr>
          <a:xfrm>
            <a:off x="7239000" y="1143000"/>
            <a:ext cx="609600" cy="685800"/>
          </a:xfrm>
          <a:prstGeom prst="upArrow">
            <a:avLst/>
          </a:prstGeom>
          <a:solidFill>
            <a:srgbClr val="FFFF00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535" name="TextBox 5"/>
          <p:cNvSpPr txBox="1">
            <a:spLocks noChangeArrowheads="1"/>
          </p:cNvSpPr>
          <p:nvPr/>
        </p:nvSpPr>
        <p:spPr bwMode="auto">
          <a:xfrm>
            <a:off x="7010400" y="304800"/>
            <a:ext cx="1143000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2600" dirty="0">
                <a:solidFill>
                  <a:schemeClr val="bg1"/>
                </a:solidFill>
                <a:latin typeface="Trebuchet MS" charset="0"/>
              </a:rPr>
              <a:t>CO</a:t>
            </a:r>
            <a:r>
              <a:rPr lang="en-US" sz="2600" baseline="-25000" dirty="0">
                <a:solidFill>
                  <a:schemeClr val="bg1"/>
                </a:solidFill>
                <a:latin typeface="Trebuchet MS" charset="0"/>
              </a:rPr>
              <a:t>2</a:t>
            </a:r>
          </a:p>
        </p:txBody>
      </p:sp>
      <p:pic>
        <p:nvPicPr>
          <p:cNvPr id="22539" name="Picture 23" descr="Bath.tiff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2982913" y="2692400"/>
            <a:ext cx="3113087" cy="187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Freeform 25"/>
          <p:cNvSpPr/>
          <p:nvPr/>
        </p:nvSpPr>
        <p:spPr>
          <a:xfrm>
            <a:off x="3175000" y="3530600"/>
            <a:ext cx="2743200" cy="825500"/>
          </a:xfrm>
          <a:custGeom>
            <a:avLst/>
            <a:gdLst>
              <a:gd name="connsiteX0" fmla="*/ 63500 w 2743200"/>
              <a:gd name="connsiteY0" fmla="*/ 12700 h 825500"/>
              <a:gd name="connsiteX1" fmla="*/ 2705100 w 2743200"/>
              <a:gd name="connsiteY1" fmla="*/ 0 h 825500"/>
              <a:gd name="connsiteX2" fmla="*/ 2743200 w 2743200"/>
              <a:gd name="connsiteY2" fmla="*/ 114300 h 825500"/>
              <a:gd name="connsiteX3" fmla="*/ 2743200 w 2743200"/>
              <a:gd name="connsiteY3" fmla="*/ 203200 h 825500"/>
              <a:gd name="connsiteX4" fmla="*/ 2717800 w 2743200"/>
              <a:gd name="connsiteY4" fmla="*/ 330200 h 825500"/>
              <a:gd name="connsiteX5" fmla="*/ 2641600 w 2743200"/>
              <a:gd name="connsiteY5" fmla="*/ 469900 h 825500"/>
              <a:gd name="connsiteX6" fmla="*/ 2552700 w 2743200"/>
              <a:gd name="connsiteY6" fmla="*/ 571500 h 825500"/>
              <a:gd name="connsiteX7" fmla="*/ 2451100 w 2743200"/>
              <a:gd name="connsiteY7" fmla="*/ 622300 h 825500"/>
              <a:gd name="connsiteX8" fmla="*/ 2336800 w 2743200"/>
              <a:gd name="connsiteY8" fmla="*/ 685800 h 825500"/>
              <a:gd name="connsiteX9" fmla="*/ 2146300 w 2743200"/>
              <a:gd name="connsiteY9" fmla="*/ 749300 h 825500"/>
              <a:gd name="connsiteX10" fmla="*/ 1905000 w 2743200"/>
              <a:gd name="connsiteY10" fmla="*/ 800100 h 825500"/>
              <a:gd name="connsiteX11" fmla="*/ 1676400 w 2743200"/>
              <a:gd name="connsiteY11" fmla="*/ 825500 h 825500"/>
              <a:gd name="connsiteX12" fmla="*/ 1485900 w 2743200"/>
              <a:gd name="connsiteY12" fmla="*/ 825500 h 825500"/>
              <a:gd name="connsiteX13" fmla="*/ 1308100 w 2743200"/>
              <a:gd name="connsiteY13" fmla="*/ 825500 h 825500"/>
              <a:gd name="connsiteX14" fmla="*/ 1016000 w 2743200"/>
              <a:gd name="connsiteY14" fmla="*/ 800100 h 825500"/>
              <a:gd name="connsiteX15" fmla="*/ 812800 w 2743200"/>
              <a:gd name="connsiteY15" fmla="*/ 774700 h 825500"/>
              <a:gd name="connsiteX16" fmla="*/ 635000 w 2743200"/>
              <a:gd name="connsiteY16" fmla="*/ 736600 h 825500"/>
              <a:gd name="connsiteX17" fmla="*/ 520700 w 2743200"/>
              <a:gd name="connsiteY17" fmla="*/ 685800 h 825500"/>
              <a:gd name="connsiteX18" fmla="*/ 330200 w 2743200"/>
              <a:gd name="connsiteY18" fmla="*/ 635000 h 825500"/>
              <a:gd name="connsiteX19" fmla="*/ 190500 w 2743200"/>
              <a:gd name="connsiteY19" fmla="*/ 571500 h 825500"/>
              <a:gd name="connsiteX20" fmla="*/ 88900 w 2743200"/>
              <a:gd name="connsiteY20" fmla="*/ 495300 h 825500"/>
              <a:gd name="connsiteX21" fmla="*/ 25400 w 2743200"/>
              <a:gd name="connsiteY21" fmla="*/ 368300 h 825500"/>
              <a:gd name="connsiteX22" fmla="*/ 0 w 2743200"/>
              <a:gd name="connsiteY22" fmla="*/ 254000 h 825500"/>
              <a:gd name="connsiteX23" fmla="*/ 25400 w 2743200"/>
              <a:gd name="connsiteY23" fmla="*/ 127000 h 825500"/>
              <a:gd name="connsiteX24" fmla="*/ 63500 w 2743200"/>
              <a:gd name="connsiteY24" fmla="*/ 12700 h 825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743200" h="825500">
                <a:moveTo>
                  <a:pt x="63500" y="12700"/>
                </a:moveTo>
                <a:lnTo>
                  <a:pt x="2705100" y="0"/>
                </a:lnTo>
                <a:lnTo>
                  <a:pt x="2743200" y="114300"/>
                </a:lnTo>
                <a:lnTo>
                  <a:pt x="2743200" y="203200"/>
                </a:lnTo>
                <a:lnTo>
                  <a:pt x="2717800" y="330200"/>
                </a:lnTo>
                <a:lnTo>
                  <a:pt x="2641600" y="469900"/>
                </a:lnTo>
                <a:lnTo>
                  <a:pt x="2552700" y="571500"/>
                </a:lnTo>
                <a:lnTo>
                  <a:pt x="2451100" y="622300"/>
                </a:lnTo>
                <a:lnTo>
                  <a:pt x="2336800" y="685800"/>
                </a:lnTo>
                <a:lnTo>
                  <a:pt x="2146300" y="749300"/>
                </a:lnTo>
                <a:lnTo>
                  <a:pt x="1905000" y="800100"/>
                </a:lnTo>
                <a:lnTo>
                  <a:pt x="1676400" y="825500"/>
                </a:lnTo>
                <a:lnTo>
                  <a:pt x="1485900" y="825500"/>
                </a:lnTo>
                <a:lnTo>
                  <a:pt x="1308100" y="825500"/>
                </a:lnTo>
                <a:lnTo>
                  <a:pt x="1016000" y="800100"/>
                </a:lnTo>
                <a:lnTo>
                  <a:pt x="812800" y="774700"/>
                </a:lnTo>
                <a:lnTo>
                  <a:pt x="635000" y="736600"/>
                </a:lnTo>
                <a:lnTo>
                  <a:pt x="520700" y="685800"/>
                </a:lnTo>
                <a:lnTo>
                  <a:pt x="330200" y="635000"/>
                </a:lnTo>
                <a:lnTo>
                  <a:pt x="190500" y="571500"/>
                </a:lnTo>
                <a:lnTo>
                  <a:pt x="88900" y="495300"/>
                </a:lnTo>
                <a:lnTo>
                  <a:pt x="25400" y="368300"/>
                </a:lnTo>
                <a:lnTo>
                  <a:pt x="0" y="254000"/>
                </a:lnTo>
                <a:lnTo>
                  <a:pt x="25400" y="127000"/>
                </a:lnTo>
                <a:lnTo>
                  <a:pt x="63500" y="12700"/>
                </a:lnTo>
                <a:close/>
              </a:path>
            </a:pathLst>
          </a:custGeom>
          <a:solidFill>
            <a:srgbClr val="804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7" name="Freeform 26"/>
          <p:cNvSpPr/>
          <p:nvPr/>
        </p:nvSpPr>
        <p:spPr>
          <a:xfrm>
            <a:off x="3124200" y="3505200"/>
            <a:ext cx="2844800" cy="152400"/>
          </a:xfrm>
          <a:custGeom>
            <a:avLst/>
            <a:gdLst>
              <a:gd name="connsiteX0" fmla="*/ 101600 w 2857500"/>
              <a:gd name="connsiteY0" fmla="*/ 0 h 419100"/>
              <a:gd name="connsiteX1" fmla="*/ 2794000 w 2857500"/>
              <a:gd name="connsiteY1" fmla="*/ 0 h 419100"/>
              <a:gd name="connsiteX2" fmla="*/ 2857500 w 2857500"/>
              <a:gd name="connsiteY2" fmla="*/ 266700 h 419100"/>
              <a:gd name="connsiteX3" fmla="*/ 2794000 w 2857500"/>
              <a:gd name="connsiteY3" fmla="*/ 419100 h 419100"/>
              <a:gd name="connsiteX4" fmla="*/ 12700 w 2857500"/>
              <a:gd name="connsiteY4" fmla="*/ 406400 h 419100"/>
              <a:gd name="connsiteX5" fmla="*/ 0 w 2857500"/>
              <a:gd name="connsiteY5" fmla="*/ 292100 h 419100"/>
              <a:gd name="connsiteX6" fmla="*/ 50800 w 2857500"/>
              <a:gd name="connsiteY6" fmla="*/ 127000 h 419100"/>
              <a:gd name="connsiteX7" fmla="*/ 101600 w 2857500"/>
              <a:gd name="connsiteY7" fmla="*/ 0 h 419100"/>
              <a:gd name="connsiteX0" fmla="*/ 101600 w 2870884"/>
              <a:gd name="connsiteY0" fmla="*/ 0 h 419100"/>
              <a:gd name="connsiteX1" fmla="*/ 2794000 w 2870884"/>
              <a:gd name="connsiteY1" fmla="*/ 0 h 419100"/>
              <a:gd name="connsiteX2" fmla="*/ 2857500 w 2870884"/>
              <a:gd name="connsiteY2" fmla="*/ 266700 h 419100"/>
              <a:gd name="connsiteX3" fmla="*/ 2870884 w 2870884"/>
              <a:gd name="connsiteY3" fmla="*/ 419100 h 419100"/>
              <a:gd name="connsiteX4" fmla="*/ 12700 w 2870884"/>
              <a:gd name="connsiteY4" fmla="*/ 406400 h 419100"/>
              <a:gd name="connsiteX5" fmla="*/ 0 w 2870884"/>
              <a:gd name="connsiteY5" fmla="*/ 292100 h 419100"/>
              <a:gd name="connsiteX6" fmla="*/ 50800 w 2870884"/>
              <a:gd name="connsiteY6" fmla="*/ 127000 h 419100"/>
              <a:gd name="connsiteX7" fmla="*/ 101600 w 2870884"/>
              <a:gd name="connsiteY7" fmla="*/ 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70884" h="419100">
                <a:moveTo>
                  <a:pt x="101600" y="0"/>
                </a:moveTo>
                <a:lnTo>
                  <a:pt x="2794000" y="0"/>
                </a:lnTo>
                <a:lnTo>
                  <a:pt x="2857500" y="266700"/>
                </a:lnTo>
                <a:lnTo>
                  <a:pt x="2870884" y="419100"/>
                </a:lnTo>
                <a:lnTo>
                  <a:pt x="12700" y="406400"/>
                </a:lnTo>
                <a:lnTo>
                  <a:pt x="0" y="292100"/>
                </a:lnTo>
                <a:lnTo>
                  <a:pt x="50800" y="127000"/>
                </a:lnTo>
                <a:lnTo>
                  <a:pt x="101600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0" name="Up Arrow 19"/>
          <p:cNvSpPr/>
          <p:nvPr/>
        </p:nvSpPr>
        <p:spPr>
          <a:xfrm>
            <a:off x="4419600" y="3657600"/>
            <a:ext cx="381000" cy="457200"/>
          </a:xfrm>
          <a:prstGeom prst="upArrow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1" name="TextBox 5"/>
          <p:cNvSpPr txBox="1">
            <a:spLocks noChangeArrowheads="1"/>
          </p:cNvSpPr>
          <p:nvPr/>
        </p:nvSpPr>
        <p:spPr bwMode="auto">
          <a:xfrm>
            <a:off x="5715000" y="1371600"/>
            <a:ext cx="1752600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dirty="0" smtClean="0">
                <a:solidFill>
                  <a:schemeClr val="bg1"/>
                </a:solidFill>
                <a:latin typeface="Trebuchet MS" charset="0"/>
              </a:rPr>
              <a:t>“Drain”</a:t>
            </a:r>
            <a:endParaRPr lang="en-US" sz="3200" dirty="0">
              <a:solidFill>
                <a:schemeClr val="bg1"/>
              </a:solidFill>
              <a:latin typeface="Trebuchet MS" charset="0"/>
            </a:endParaRPr>
          </a:p>
        </p:txBody>
      </p:sp>
      <p:grpSp>
        <p:nvGrpSpPr>
          <p:cNvPr id="24" name="Group 87"/>
          <p:cNvGrpSpPr>
            <a:grpSpLocks/>
          </p:cNvGrpSpPr>
          <p:nvPr/>
        </p:nvGrpSpPr>
        <p:grpSpPr bwMode="auto">
          <a:xfrm>
            <a:off x="381000" y="1412875"/>
            <a:ext cx="2582863" cy="3870325"/>
            <a:chOff x="381000" y="1412557"/>
            <a:chExt cx="2582283" cy="3871361"/>
          </a:xfrm>
        </p:grpSpPr>
        <p:pic>
          <p:nvPicPr>
            <p:cNvPr id="25" name="Picture 46" descr="a7952585.gif"/>
            <p:cNvPicPr>
              <a:picLocks noChangeAspect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81000" y="2362200"/>
              <a:ext cx="2582283" cy="29217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8" name="TextBox 5"/>
            <p:cNvSpPr txBox="1">
              <a:spLocks noChangeArrowheads="1"/>
            </p:cNvSpPr>
            <p:nvPr/>
          </p:nvSpPr>
          <p:spPr bwMode="auto">
            <a:xfrm>
              <a:off x="1143000" y="1412557"/>
              <a:ext cx="1143000" cy="4924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600">
                  <a:solidFill>
                    <a:schemeClr val="bg1"/>
                  </a:solidFill>
                  <a:latin typeface="Trebuchet MS" charset="0"/>
                </a:rPr>
                <a:t>CO</a:t>
              </a:r>
              <a:r>
                <a:rPr lang="en-US" sz="2600" baseline="-25000">
                  <a:solidFill>
                    <a:schemeClr val="bg1"/>
                  </a:solidFill>
                  <a:latin typeface="Trebuchet MS" charset="0"/>
                </a:rPr>
                <a:t>2</a:t>
              </a:r>
            </a:p>
          </p:txBody>
        </p:sp>
        <p:sp>
          <p:nvSpPr>
            <p:cNvPr id="29" name="Down Arrow 28"/>
            <p:cNvSpPr/>
            <p:nvPr/>
          </p:nvSpPr>
          <p:spPr>
            <a:xfrm>
              <a:off x="1066646" y="1981034"/>
              <a:ext cx="1218926" cy="1067086"/>
            </a:xfrm>
            <a:prstGeom prst="downArrow">
              <a:avLst/>
            </a:prstGeom>
            <a:solidFill>
              <a:schemeClr val="accent5"/>
            </a:solidFill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30" name="Oval 29"/>
          <p:cNvSpPr/>
          <p:nvPr/>
        </p:nvSpPr>
        <p:spPr>
          <a:xfrm>
            <a:off x="609600" y="1371600"/>
            <a:ext cx="2438400" cy="1752600"/>
          </a:xfrm>
          <a:prstGeom prst="ellips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TextBox 5"/>
          <p:cNvSpPr txBox="1">
            <a:spLocks noChangeArrowheads="1"/>
          </p:cNvSpPr>
          <p:nvPr/>
        </p:nvSpPr>
        <p:spPr bwMode="auto">
          <a:xfrm>
            <a:off x="1828800" y="1905000"/>
            <a:ext cx="1295400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dirty="0" smtClean="0">
                <a:solidFill>
                  <a:schemeClr val="bg1"/>
                </a:solidFill>
                <a:latin typeface="Trebuchet MS" charset="0"/>
              </a:rPr>
              <a:t>“Tap”</a:t>
            </a:r>
            <a:endParaRPr lang="en-US" sz="3200" dirty="0">
              <a:solidFill>
                <a:schemeClr val="bg1"/>
              </a:solidFill>
              <a:latin typeface="Trebuchet MS" charset="0"/>
            </a:endParaRPr>
          </a:p>
        </p:txBody>
      </p:sp>
      <p:sp>
        <p:nvSpPr>
          <p:cNvPr id="31" name="TextBox 5"/>
          <p:cNvSpPr txBox="1">
            <a:spLocks noChangeArrowheads="1"/>
          </p:cNvSpPr>
          <p:nvPr/>
        </p:nvSpPr>
        <p:spPr bwMode="auto">
          <a:xfrm>
            <a:off x="457200" y="6096000"/>
            <a:ext cx="2514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Trebuchet MS" charset="0"/>
              </a:rPr>
              <a:t>Carbon Removals</a:t>
            </a:r>
          </a:p>
        </p:txBody>
      </p:sp>
      <p:sp>
        <p:nvSpPr>
          <p:cNvPr id="32" name="TextBox 5"/>
          <p:cNvSpPr txBox="1">
            <a:spLocks noChangeArrowheads="1"/>
          </p:cNvSpPr>
          <p:nvPr/>
        </p:nvSpPr>
        <p:spPr bwMode="auto">
          <a:xfrm>
            <a:off x="3505200" y="6115050"/>
            <a:ext cx="2133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Trebuchet MS" charset="0"/>
              </a:rPr>
              <a:t>Carbon Stored</a:t>
            </a:r>
          </a:p>
        </p:txBody>
      </p:sp>
      <p:sp>
        <p:nvSpPr>
          <p:cNvPr id="33" name="TextBox 5"/>
          <p:cNvSpPr txBox="1">
            <a:spLocks noChangeArrowheads="1"/>
          </p:cNvSpPr>
          <p:nvPr/>
        </p:nvSpPr>
        <p:spPr bwMode="auto">
          <a:xfrm>
            <a:off x="6248400" y="6115050"/>
            <a:ext cx="2819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Trebuchet MS" charset="0"/>
              </a:rPr>
              <a:t>Carbon Emissions</a:t>
            </a:r>
          </a:p>
        </p:txBody>
      </p:sp>
      <p:sp>
        <p:nvSpPr>
          <p:cNvPr id="34" name="TextBox 5"/>
          <p:cNvSpPr txBox="1">
            <a:spLocks noChangeArrowheads="1"/>
          </p:cNvSpPr>
          <p:nvPr/>
        </p:nvSpPr>
        <p:spPr bwMode="auto">
          <a:xfrm>
            <a:off x="3581400" y="3886200"/>
            <a:ext cx="1905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dirty="0" smtClean="0">
                <a:solidFill>
                  <a:schemeClr val="bg1"/>
                </a:solidFill>
                <a:latin typeface="Trebuchet MS" charset="0"/>
              </a:rPr>
              <a:t>Forest Carbon</a:t>
            </a:r>
            <a:endParaRPr lang="en-US" sz="2000" dirty="0">
              <a:solidFill>
                <a:schemeClr val="bg1"/>
              </a:solidFill>
              <a:latin typeface="Trebuchet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701407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5"/>
          <p:cNvSpPr txBox="1">
            <a:spLocks noChangeArrowheads="1"/>
          </p:cNvSpPr>
          <p:nvPr/>
        </p:nvSpPr>
        <p:spPr bwMode="auto">
          <a:xfrm>
            <a:off x="0" y="762000"/>
            <a:ext cx="9296400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2600" dirty="0">
                <a:solidFill>
                  <a:srgbClr val="000000"/>
                </a:solidFill>
                <a:latin typeface="Trebuchet MS" charset="0"/>
              </a:rPr>
              <a:t>Reducing </a:t>
            </a:r>
            <a:r>
              <a:rPr lang="en-US" sz="2600" dirty="0">
                <a:solidFill>
                  <a:schemeClr val="bg1"/>
                </a:solidFill>
                <a:latin typeface="Trebuchet MS" charset="0"/>
              </a:rPr>
              <a:t>Emissions from </a:t>
            </a:r>
            <a:r>
              <a:rPr lang="en-US" sz="2600" dirty="0" smtClean="0">
                <a:solidFill>
                  <a:schemeClr val="bg1"/>
                </a:solidFill>
                <a:latin typeface="Trebuchet MS" charset="0"/>
              </a:rPr>
              <a:t>Deforestation </a:t>
            </a:r>
            <a:r>
              <a:rPr lang="en-US" sz="2600" dirty="0" smtClean="0">
                <a:latin typeface="Trebuchet MS" charset="0"/>
              </a:rPr>
              <a:t>and Degradation </a:t>
            </a:r>
            <a:endParaRPr lang="en-US" sz="2600" dirty="0">
              <a:latin typeface="Trebuchet MS" charset="0"/>
            </a:endParaRPr>
          </a:p>
        </p:txBody>
      </p:sp>
      <p:grpSp>
        <p:nvGrpSpPr>
          <p:cNvPr id="23554" name="Group 87"/>
          <p:cNvGrpSpPr>
            <a:grpSpLocks/>
          </p:cNvGrpSpPr>
          <p:nvPr/>
        </p:nvGrpSpPr>
        <p:grpSpPr bwMode="auto">
          <a:xfrm>
            <a:off x="381000" y="1412875"/>
            <a:ext cx="2582863" cy="3870325"/>
            <a:chOff x="381000" y="1412557"/>
            <a:chExt cx="2582283" cy="3871361"/>
          </a:xfrm>
        </p:grpSpPr>
        <p:pic>
          <p:nvPicPr>
            <p:cNvPr id="23569" name="Picture 46" descr="a7952585.gif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81000" y="2362200"/>
              <a:ext cx="2582283" cy="29217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570" name="TextBox 5"/>
            <p:cNvSpPr txBox="1">
              <a:spLocks noChangeArrowheads="1"/>
            </p:cNvSpPr>
            <p:nvPr/>
          </p:nvSpPr>
          <p:spPr bwMode="auto">
            <a:xfrm>
              <a:off x="1143000" y="1412557"/>
              <a:ext cx="1143000" cy="4924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600">
                  <a:solidFill>
                    <a:schemeClr val="bg1"/>
                  </a:solidFill>
                  <a:latin typeface="Trebuchet MS" charset="0"/>
                </a:rPr>
                <a:t>CO</a:t>
              </a:r>
              <a:r>
                <a:rPr lang="en-US" sz="2600" baseline="-25000">
                  <a:solidFill>
                    <a:schemeClr val="bg1"/>
                  </a:solidFill>
                  <a:latin typeface="Trebuchet MS" charset="0"/>
                </a:rPr>
                <a:t>2</a:t>
              </a:r>
            </a:p>
          </p:txBody>
        </p:sp>
        <p:sp>
          <p:nvSpPr>
            <p:cNvPr id="56" name="Down Arrow 55"/>
            <p:cNvSpPr/>
            <p:nvPr/>
          </p:nvSpPr>
          <p:spPr>
            <a:xfrm>
              <a:off x="1371378" y="1981034"/>
              <a:ext cx="685646" cy="762204"/>
            </a:xfrm>
            <a:prstGeom prst="downArrow">
              <a:avLst/>
            </a:prstGeom>
            <a:solidFill>
              <a:schemeClr val="accent5"/>
            </a:solidFill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pic>
        <p:nvPicPr>
          <p:cNvPr id="23556" name="Picture 50" descr="canada_25_bg_061904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7400" y="1809750"/>
            <a:ext cx="3276600" cy="245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7" name="Picture 51" descr="mmvCAJS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2038" y="4191000"/>
            <a:ext cx="2544762" cy="184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" name="Up Arrow 59"/>
          <p:cNvSpPr/>
          <p:nvPr/>
        </p:nvSpPr>
        <p:spPr>
          <a:xfrm>
            <a:off x="7239000" y="1143000"/>
            <a:ext cx="609600" cy="685800"/>
          </a:xfrm>
          <a:prstGeom prst="upArrow">
            <a:avLst/>
          </a:prstGeom>
          <a:solidFill>
            <a:srgbClr val="FFFF00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3559" name="TextBox 5"/>
          <p:cNvSpPr txBox="1">
            <a:spLocks noChangeArrowheads="1"/>
          </p:cNvSpPr>
          <p:nvPr/>
        </p:nvSpPr>
        <p:spPr bwMode="auto">
          <a:xfrm>
            <a:off x="7010400" y="304800"/>
            <a:ext cx="1143000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2600" dirty="0">
                <a:solidFill>
                  <a:schemeClr val="bg1"/>
                </a:solidFill>
                <a:latin typeface="Trebuchet MS" charset="0"/>
              </a:rPr>
              <a:t>CO</a:t>
            </a:r>
            <a:r>
              <a:rPr lang="en-US" sz="2600" baseline="-25000" dirty="0">
                <a:solidFill>
                  <a:schemeClr val="bg1"/>
                </a:solidFill>
                <a:latin typeface="Trebuchet MS" charset="0"/>
              </a:rPr>
              <a:t>2</a:t>
            </a:r>
          </a:p>
        </p:txBody>
      </p:sp>
      <p:pic>
        <p:nvPicPr>
          <p:cNvPr id="23563" name="Picture 23" descr="Bath.tiff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flipH="1">
            <a:off x="2982913" y="2692400"/>
            <a:ext cx="3113087" cy="187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Freeform 25"/>
          <p:cNvSpPr/>
          <p:nvPr/>
        </p:nvSpPr>
        <p:spPr>
          <a:xfrm>
            <a:off x="3175000" y="3530600"/>
            <a:ext cx="2743200" cy="825500"/>
          </a:xfrm>
          <a:custGeom>
            <a:avLst/>
            <a:gdLst>
              <a:gd name="connsiteX0" fmla="*/ 63500 w 2743200"/>
              <a:gd name="connsiteY0" fmla="*/ 12700 h 825500"/>
              <a:gd name="connsiteX1" fmla="*/ 2705100 w 2743200"/>
              <a:gd name="connsiteY1" fmla="*/ 0 h 825500"/>
              <a:gd name="connsiteX2" fmla="*/ 2743200 w 2743200"/>
              <a:gd name="connsiteY2" fmla="*/ 114300 h 825500"/>
              <a:gd name="connsiteX3" fmla="*/ 2743200 w 2743200"/>
              <a:gd name="connsiteY3" fmla="*/ 203200 h 825500"/>
              <a:gd name="connsiteX4" fmla="*/ 2717800 w 2743200"/>
              <a:gd name="connsiteY4" fmla="*/ 330200 h 825500"/>
              <a:gd name="connsiteX5" fmla="*/ 2641600 w 2743200"/>
              <a:gd name="connsiteY5" fmla="*/ 469900 h 825500"/>
              <a:gd name="connsiteX6" fmla="*/ 2552700 w 2743200"/>
              <a:gd name="connsiteY6" fmla="*/ 571500 h 825500"/>
              <a:gd name="connsiteX7" fmla="*/ 2451100 w 2743200"/>
              <a:gd name="connsiteY7" fmla="*/ 622300 h 825500"/>
              <a:gd name="connsiteX8" fmla="*/ 2336800 w 2743200"/>
              <a:gd name="connsiteY8" fmla="*/ 685800 h 825500"/>
              <a:gd name="connsiteX9" fmla="*/ 2146300 w 2743200"/>
              <a:gd name="connsiteY9" fmla="*/ 749300 h 825500"/>
              <a:gd name="connsiteX10" fmla="*/ 1905000 w 2743200"/>
              <a:gd name="connsiteY10" fmla="*/ 800100 h 825500"/>
              <a:gd name="connsiteX11" fmla="*/ 1676400 w 2743200"/>
              <a:gd name="connsiteY11" fmla="*/ 825500 h 825500"/>
              <a:gd name="connsiteX12" fmla="*/ 1485900 w 2743200"/>
              <a:gd name="connsiteY12" fmla="*/ 825500 h 825500"/>
              <a:gd name="connsiteX13" fmla="*/ 1308100 w 2743200"/>
              <a:gd name="connsiteY13" fmla="*/ 825500 h 825500"/>
              <a:gd name="connsiteX14" fmla="*/ 1016000 w 2743200"/>
              <a:gd name="connsiteY14" fmla="*/ 800100 h 825500"/>
              <a:gd name="connsiteX15" fmla="*/ 812800 w 2743200"/>
              <a:gd name="connsiteY15" fmla="*/ 774700 h 825500"/>
              <a:gd name="connsiteX16" fmla="*/ 635000 w 2743200"/>
              <a:gd name="connsiteY16" fmla="*/ 736600 h 825500"/>
              <a:gd name="connsiteX17" fmla="*/ 520700 w 2743200"/>
              <a:gd name="connsiteY17" fmla="*/ 685800 h 825500"/>
              <a:gd name="connsiteX18" fmla="*/ 330200 w 2743200"/>
              <a:gd name="connsiteY18" fmla="*/ 635000 h 825500"/>
              <a:gd name="connsiteX19" fmla="*/ 190500 w 2743200"/>
              <a:gd name="connsiteY19" fmla="*/ 571500 h 825500"/>
              <a:gd name="connsiteX20" fmla="*/ 88900 w 2743200"/>
              <a:gd name="connsiteY20" fmla="*/ 495300 h 825500"/>
              <a:gd name="connsiteX21" fmla="*/ 25400 w 2743200"/>
              <a:gd name="connsiteY21" fmla="*/ 368300 h 825500"/>
              <a:gd name="connsiteX22" fmla="*/ 0 w 2743200"/>
              <a:gd name="connsiteY22" fmla="*/ 254000 h 825500"/>
              <a:gd name="connsiteX23" fmla="*/ 25400 w 2743200"/>
              <a:gd name="connsiteY23" fmla="*/ 127000 h 825500"/>
              <a:gd name="connsiteX24" fmla="*/ 63500 w 2743200"/>
              <a:gd name="connsiteY24" fmla="*/ 12700 h 825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743200" h="825500">
                <a:moveTo>
                  <a:pt x="63500" y="12700"/>
                </a:moveTo>
                <a:lnTo>
                  <a:pt x="2705100" y="0"/>
                </a:lnTo>
                <a:lnTo>
                  <a:pt x="2743200" y="114300"/>
                </a:lnTo>
                <a:lnTo>
                  <a:pt x="2743200" y="203200"/>
                </a:lnTo>
                <a:lnTo>
                  <a:pt x="2717800" y="330200"/>
                </a:lnTo>
                <a:lnTo>
                  <a:pt x="2641600" y="469900"/>
                </a:lnTo>
                <a:lnTo>
                  <a:pt x="2552700" y="571500"/>
                </a:lnTo>
                <a:lnTo>
                  <a:pt x="2451100" y="622300"/>
                </a:lnTo>
                <a:lnTo>
                  <a:pt x="2336800" y="685800"/>
                </a:lnTo>
                <a:lnTo>
                  <a:pt x="2146300" y="749300"/>
                </a:lnTo>
                <a:lnTo>
                  <a:pt x="1905000" y="800100"/>
                </a:lnTo>
                <a:lnTo>
                  <a:pt x="1676400" y="825500"/>
                </a:lnTo>
                <a:lnTo>
                  <a:pt x="1485900" y="825500"/>
                </a:lnTo>
                <a:lnTo>
                  <a:pt x="1308100" y="825500"/>
                </a:lnTo>
                <a:lnTo>
                  <a:pt x="1016000" y="800100"/>
                </a:lnTo>
                <a:lnTo>
                  <a:pt x="812800" y="774700"/>
                </a:lnTo>
                <a:lnTo>
                  <a:pt x="635000" y="736600"/>
                </a:lnTo>
                <a:lnTo>
                  <a:pt x="520700" y="685800"/>
                </a:lnTo>
                <a:lnTo>
                  <a:pt x="330200" y="635000"/>
                </a:lnTo>
                <a:lnTo>
                  <a:pt x="190500" y="571500"/>
                </a:lnTo>
                <a:lnTo>
                  <a:pt x="88900" y="495300"/>
                </a:lnTo>
                <a:lnTo>
                  <a:pt x="25400" y="368300"/>
                </a:lnTo>
                <a:lnTo>
                  <a:pt x="0" y="254000"/>
                </a:lnTo>
                <a:lnTo>
                  <a:pt x="25400" y="127000"/>
                </a:lnTo>
                <a:lnTo>
                  <a:pt x="63500" y="12700"/>
                </a:lnTo>
                <a:close/>
              </a:path>
            </a:pathLst>
          </a:custGeom>
          <a:solidFill>
            <a:srgbClr val="804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7" name="Freeform 26"/>
          <p:cNvSpPr/>
          <p:nvPr/>
        </p:nvSpPr>
        <p:spPr>
          <a:xfrm>
            <a:off x="3124200" y="3505200"/>
            <a:ext cx="2844800" cy="152400"/>
          </a:xfrm>
          <a:custGeom>
            <a:avLst/>
            <a:gdLst>
              <a:gd name="connsiteX0" fmla="*/ 101600 w 2857500"/>
              <a:gd name="connsiteY0" fmla="*/ 0 h 419100"/>
              <a:gd name="connsiteX1" fmla="*/ 2794000 w 2857500"/>
              <a:gd name="connsiteY1" fmla="*/ 0 h 419100"/>
              <a:gd name="connsiteX2" fmla="*/ 2857500 w 2857500"/>
              <a:gd name="connsiteY2" fmla="*/ 266700 h 419100"/>
              <a:gd name="connsiteX3" fmla="*/ 2794000 w 2857500"/>
              <a:gd name="connsiteY3" fmla="*/ 419100 h 419100"/>
              <a:gd name="connsiteX4" fmla="*/ 12700 w 2857500"/>
              <a:gd name="connsiteY4" fmla="*/ 406400 h 419100"/>
              <a:gd name="connsiteX5" fmla="*/ 0 w 2857500"/>
              <a:gd name="connsiteY5" fmla="*/ 292100 h 419100"/>
              <a:gd name="connsiteX6" fmla="*/ 50800 w 2857500"/>
              <a:gd name="connsiteY6" fmla="*/ 127000 h 419100"/>
              <a:gd name="connsiteX7" fmla="*/ 101600 w 2857500"/>
              <a:gd name="connsiteY7" fmla="*/ 0 h 419100"/>
              <a:gd name="connsiteX0" fmla="*/ 101600 w 2870884"/>
              <a:gd name="connsiteY0" fmla="*/ 0 h 419100"/>
              <a:gd name="connsiteX1" fmla="*/ 2794000 w 2870884"/>
              <a:gd name="connsiteY1" fmla="*/ 0 h 419100"/>
              <a:gd name="connsiteX2" fmla="*/ 2857500 w 2870884"/>
              <a:gd name="connsiteY2" fmla="*/ 266700 h 419100"/>
              <a:gd name="connsiteX3" fmla="*/ 2870884 w 2870884"/>
              <a:gd name="connsiteY3" fmla="*/ 419100 h 419100"/>
              <a:gd name="connsiteX4" fmla="*/ 12700 w 2870884"/>
              <a:gd name="connsiteY4" fmla="*/ 406400 h 419100"/>
              <a:gd name="connsiteX5" fmla="*/ 0 w 2870884"/>
              <a:gd name="connsiteY5" fmla="*/ 292100 h 419100"/>
              <a:gd name="connsiteX6" fmla="*/ 50800 w 2870884"/>
              <a:gd name="connsiteY6" fmla="*/ 127000 h 419100"/>
              <a:gd name="connsiteX7" fmla="*/ 101600 w 2870884"/>
              <a:gd name="connsiteY7" fmla="*/ 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70884" h="419100">
                <a:moveTo>
                  <a:pt x="101600" y="0"/>
                </a:moveTo>
                <a:lnTo>
                  <a:pt x="2794000" y="0"/>
                </a:lnTo>
                <a:lnTo>
                  <a:pt x="2857500" y="266700"/>
                </a:lnTo>
                <a:lnTo>
                  <a:pt x="2870884" y="419100"/>
                </a:lnTo>
                <a:lnTo>
                  <a:pt x="12700" y="406400"/>
                </a:lnTo>
                <a:lnTo>
                  <a:pt x="0" y="292100"/>
                </a:lnTo>
                <a:lnTo>
                  <a:pt x="50800" y="127000"/>
                </a:lnTo>
                <a:lnTo>
                  <a:pt x="101600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0" name="TextBox 5"/>
          <p:cNvSpPr txBox="1">
            <a:spLocks noChangeArrowheads="1"/>
          </p:cNvSpPr>
          <p:nvPr/>
        </p:nvSpPr>
        <p:spPr bwMode="auto">
          <a:xfrm>
            <a:off x="5715000" y="1371600"/>
            <a:ext cx="1752600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dirty="0" smtClean="0">
                <a:solidFill>
                  <a:schemeClr val="bg1"/>
                </a:solidFill>
                <a:latin typeface="Trebuchet MS" charset="0"/>
              </a:rPr>
              <a:t>“Drain”</a:t>
            </a:r>
            <a:endParaRPr lang="en-US" sz="3200" dirty="0">
              <a:solidFill>
                <a:schemeClr val="bg1"/>
              </a:solidFill>
              <a:latin typeface="Trebuchet MS" charset="0"/>
            </a:endParaRPr>
          </a:p>
        </p:txBody>
      </p:sp>
      <p:sp>
        <p:nvSpPr>
          <p:cNvPr id="21" name="TextBox 5"/>
          <p:cNvSpPr txBox="1">
            <a:spLocks noChangeArrowheads="1"/>
          </p:cNvSpPr>
          <p:nvPr/>
        </p:nvSpPr>
        <p:spPr bwMode="auto">
          <a:xfrm>
            <a:off x="1828800" y="1905000"/>
            <a:ext cx="1295400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dirty="0" smtClean="0">
                <a:solidFill>
                  <a:schemeClr val="bg1"/>
                </a:solidFill>
                <a:latin typeface="Trebuchet MS" charset="0"/>
              </a:rPr>
              <a:t>“Tap”</a:t>
            </a:r>
            <a:endParaRPr lang="en-US" sz="3200" dirty="0">
              <a:solidFill>
                <a:schemeClr val="bg1"/>
              </a:solidFill>
              <a:latin typeface="Trebuchet MS" charset="0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5867400" y="304800"/>
            <a:ext cx="2819400" cy="1981200"/>
          </a:xfrm>
          <a:prstGeom prst="ellips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TextBox 5"/>
          <p:cNvSpPr txBox="1">
            <a:spLocks noChangeArrowheads="1"/>
          </p:cNvSpPr>
          <p:nvPr/>
        </p:nvSpPr>
        <p:spPr bwMode="auto">
          <a:xfrm>
            <a:off x="457200" y="6096000"/>
            <a:ext cx="2514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Trebuchet MS" charset="0"/>
              </a:rPr>
              <a:t>Carbon Removals</a:t>
            </a:r>
          </a:p>
        </p:txBody>
      </p:sp>
      <p:sp>
        <p:nvSpPr>
          <p:cNvPr id="25" name="TextBox 5"/>
          <p:cNvSpPr txBox="1">
            <a:spLocks noChangeArrowheads="1"/>
          </p:cNvSpPr>
          <p:nvPr/>
        </p:nvSpPr>
        <p:spPr bwMode="auto">
          <a:xfrm>
            <a:off x="3505200" y="6115050"/>
            <a:ext cx="2133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Trebuchet MS" charset="0"/>
              </a:rPr>
              <a:t>Carbon Stored</a:t>
            </a:r>
          </a:p>
        </p:txBody>
      </p:sp>
      <p:sp>
        <p:nvSpPr>
          <p:cNvPr id="28" name="TextBox 5"/>
          <p:cNvSpPr txBox="1">
            <a:spLocks noChangeArrowheads="1"/>
          </p:cNvSpPr>
          <p:nvPr/>
        </p:nvSpPr>
        <p:spPr bwMode="auto">
          <a:xfrm>
            <a:off x="6248400" y="6115050"/>
            <a:ext cx="2819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Trebuchet MS" charset="0"/>
              </a:rPr>
              <a:t>Carbon Emissions</a:t>
            </a:r>
          </a:p>
        </p:txBody>
      </p:sp>
      <p:sp>
        <p:nvSpPr>
          <p:cNvPr id="29" name="TextBox 5"/>
          <p:cNvSpPr txBox="1">
            <a:spLocks noChangeArrowheads="1"/>
          </p:cNvSpPr>
          <p:nvPr/>
        </p:nvSpPr>
        <p:spPr bwMode="auto">
          <a:xfrm>
            <a:off x="3581400" y="3886200"/>
            <a:ext cx="1905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dirty="0" smtClean="0">
                <a:solidFill>
                  <a:schemeClr val="bg1"/>
                </a:solidFill>
                <a:latin typeface="Trebuchet MS" charset="0"/>
              </a:rPr>
              <a:t>Forest Carbon</a:t>
            </a:r>
            <a:endParaRPr lang="en-US" sz="2000" dirty="0">
              <a:solidFill>
                <a:schemeClr val="bg1"/>
              </a:solidFill>
              <a:latin typeface="Trebuchet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663274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5"/>
          <p:cNvSpPr txBox="1">
            <a:spLocks noChangeArrowheads="1"/>
          </p:cNvSpPr>
          <p:nvPr/>
        </p:nvSpPr>
        <p:spPr bwMode="auto">
          <a:xfrm>
            <a:off x="0" y="762000"/>
            <a:ext cx="9296400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2600" dirty="0">
                <a:solidFill>
                  <a:srgbClr val="000000"/>
                </a:solidFill>
                <a:latin typeface="Trebuchet MS" charset="0"/>
              </a:rPr>
              <a:t>Reducing </a:t>
            </a:r>
            <a:r>
              <a:rPr lang="en-US" sz="2600" dirty="0">
                <a:solidFill>
                  <a:schemeClr val="bg1"/>
                </a:solidFill>
                <a:latin typeface="Trebuchet MS" charset="0"/>
              </a:rPr>
              <a:t>Emissions from </a:t>
            </a:r>
            <a:r>
              <a:rPr lang="en-US" sz="2600" dirty="0" smtClean="0">
                <a:solidFill>
                  <a:schemeClr val="bg1"/>
                </a:solidFill>
                <a:latin typeface="Trebuchet MS" charset="0"/>
              </a:rPr>
              <a:t>Deforestation </a:t>
            </a:r>
            <a:r>
              <a:rPr lang="en-US" sz="2600" dirty="0" smtClean="0">
                <a:latin typeface="Trebuchet MS" charset="0"/>
              </a:rPr>
              <a:t>and Degradation </a:t>
            </a:r>
            <a:endParaRPr lang="en-US" sz="2600" dirty="0">
              <a:latin typeface="Trebuchet MS" charset="0"/>
            </a:endParaRPr>
          </a:p>
        </p:txBody>
      </p:sp>
      <p:grpSp>
        <p:nvGrpSpPr>
          <p:cNvPr id="24578" name="Group 87"/>
          <p:cNvGrpSpPr>
            <a:grpSpLocks/>
          </p:cNvGrpSpPr>
          <p:nvPr/>
        </p:nvGrpSpPr>
        <p:grpSpPr bwMode="auto">
          <a:xfrm>
            <a:off x="381000" y="1412875"/>
            <a:ext cx="2582863" cy="3870325"/>
            <a:chOff x="381000" y="1412557"/>
            <a:chExt cx="2582283" cy="3871361"/>
          </a:xfrm>
        </p:grpSpPr>
        <p:pic>
          <p:nvPicPr>
            <p:cNvPr id="24593" name="Picture 46" descr="a7952585.gif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81000" y="2362200"/>
              <a:ext cx="2582283" cy="29217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4594" name="TextBox 5"/>
            <p:cNvSpPr txBox="1">
              <a:spLocks noChangeArrowheads="1"/>
            </p:cNvSpPr>
            <p:nvPr/>
          </p:nvSpPr>
          <p:spPr bwMode="auto">
            <a:xfrm>
              <a:off x="1143000" y="1412557"/>
              <a:ext cx="1143000" cy="4924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600">
                  <a:solidFill>
                    <a:schemeClr val="bg1"/>
                  </a:solidFill>
                  <a:latin typeface="Trebuchet MS" charset="0"/>
                </a:rPr>
                <a:t>CO</a:t>
              </a:r>
              <a:r>
                <a:rPr lang="en-US" sz="2600" baseline="-25000">
                  <a:solidFill>
                    <a:schemeClr val="bg1"/>
                  </a:solidFill>
                  <a:latin typeface="Trebuchet MS" charset="0"/>
                </a:rPr>
                <a:t>2</a:t>
              </a:r>
            </a:p>
          </p:txBody>
        </p:sp>
        <p:sp>
          <p:nvSpPr>
            <p:cNvPr id="56" name="Down Arrow 55"/>
            <p:cNvSpPr/>
            <p:nvPr/>
          </p:nvSpPr>
          <p:spPr>
            <a:xfrm>
              <a:off x="1371378" y="1981034"/>
              <a:ext cx="685646" cy="762204"/>
            </a:xfrm>
            <a:prstGeom prst="downArrow">
              <a:avLst/>
            </a:prstGeom>
            <a:solidFill>
              <a:schemeClr val="accent5"/>
            </a:solidFill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pic>
        <p:nvPicPr>
          <p:cNvPr id="24580" name="Picture 50" descr="canada_25_bg_061904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7400" y="1809750"/>
            <a:ext cx="3276600" cy="245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1" name="Picture 51" descr="mmvCAJS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2038" y="4191000"/>
            <a:ext cx="2544762" cy="184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" name="Up Arrow 59"/>
          <p:cNvSpPr/>
          <p:nvPr/>
        </p:nvSpPr>
        <p:spPr>
          <a:xfrm>
            <a:off x="6934200" y="762000"/>
            <a:ext cx="1295400" cy="1066800"/>
          </a:xfrm>
          <a:prstGeom prst="upArrow">
            <a:avLst/>
          </a:prstGeom>
          <a:solidFill>
            <a:srgbClr val="FFFF00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583" name="TextBox 5"/>
          <p:cNvSpPr txBox="1">
            <a:spLocks noChangeArrowheads="1"/>
          </p:cNvSpPr>
          <p:nvPr/>
        </p:nvSpPr>
        <p:spPr bwMode="auto">
          <a:xfrm>
            <a:off x="7010400" y="304800"/>
            <a:ext cx="1143000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2600" dirty="0">
                <a:solidFill>
                  <a:schemeClr val="bg1"/>
                </a:solidFill>
                <a:latin typeface="Trebuchet MS" charset="0"/>
              </a:rPr>
              <a:t>CO</a:t>
            </a:r>
            <a:r>
              <a:rPr lang="en-US" sz="2600" baseline="-25000" dirty="0">
                <a:solidFill>
                  <a:schemeClr val="bg1"/>
                </a:solidFill>
                <a:latin typeface="Trebuchet MS" charset="0"/>
              </a:rPr>
              <a:t>2</a:t>
            </a:r>
          </a:p>
        </p:txBody>
      </p:sp>
      <p:pic>
        <p:nvPicPr>
          <p:cNvPr id="24587" name="Picture 23" descr="Bath.tiff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flipH="1">
            <a:off x="2982913" y="2692400"/>
            <a:ext cx="3113087" cy="187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Freeform 25"/>
          <p:cNvSpPr/>
          <p:nvPr/>
        </p:nvSpPr>
        <p:spPr>
          <a:xfrm>
            <a:off x="3175000" y="3530600"/>
            <a:ext cx="2743200" cy="825500"/>
          </a:xfrm>
          <a:custGeom>
            <a:avLst/>
            <a:gdLst>
              <a:gd name="connsiteX0" fmla="*/ 63500 w 2743200"/>
              <a:gd name="connsiteY0" fmla="*/ 12700 h 825500"/>
              <a:gd name="connsiteX1" fmla="*/ 2705100 w 2743200"/>
              <a:gd name="connsiteY1" fmla="*/ 0 h 825500"/>
              <a:gd name="connsiteX2" fmla="*/ 2743200 w 2743200"/>
              <a:gd name="connsiteY2" fmla="*/ 114300 h 825500"/>
              <a:gd name="connsiteX3" fmla="*/ 2743200 w 2743200"/>
              <a:gd name="connsiteY3" fmla="*/ 203200 h 825500"/>
              <a:gd name="connsiteX4" fmla="*/ 2717800 w 2743200"/>
              <a:gd name="connsiteY4" fmla="*/ 330200 h 825500"/>
              <a:gd name="connsiteX5" fmla="*/ 2641600 w 2743200"/>
              <a:gd name="connsiteY5" fmla="*/ 469900 h 825500"/>
              <a:gd name="connsiteX6" fmla="*/ 2552700 w 2743200"/>
              <a:gd name="connsiteY6" fmla="*/ 571500 h 825500"/>
              <a:gd name="connsiteX7" fmla="*/ 2451100 w 2743200"/>
              <a:gd name="connsiteY7" fmla="*/ 622300 h 825500"/>
              <a:gd name="connsiteX8" fmla="*/ 2336800 w 2743200"/>
              <a:gd name="connsiteY8" fmla="*/ 685800 h 825500"/>
              <a:gd name="connsiteX9" fmla="*/ 2146300 w 2743200"/>
              <a:gd name="connsiteY9" fmla="*/ 749300 h 825500"/>
              <a:gd name="connsiteX10" fmla="*/ 1905000 w 2743200"/>
              <a:gd name="connsiteY10" fmla="*/ 800100 h 825500"/>
              <a:gd name="connsiteX11" fmla="*/ 1676400 w 2743200"/>
              <a:gd name="connsiteY11" fmla="*/ 825500 h 825500"/>
              <a:gd name="connsiteX12" fmla="*/ 1485900 w 2743200"/>
              <a:gd name="connsiteY12" fmla="*/ 825500 h 825500"/>
              <a:gd name="connsiteX13" fmla="*/ 1308100 w 2743200"/>
              <a:gd name="connsiteY13" fmla="*/ 825500 h 825500"/>
              <a:gd name="connsiteX14" fmla="*/ 1016000 w 2743200"/>
              <a:gd name="connsiteY14" fmla="*/ 800100 h 825500"/>
              <a:gd name="connsiteX15" fmla="*/ 812800 w 2743200"/>
              <a:gd name="connsiteY15" fmla="*/ 774700 h 825500"/>
              <a:gd name="connsiteX16" fmla="*/ 635000 w 2743200"/>
              <a:gd name="connsiteY16" fmla="*/ 736600 h 825500"/>
              <a:gd name="connsiteX17" fmla="*/ 520700 w 2743200"/>
              <a:gd name="connsiteY17" fmla="*/ 685800 h 825500"/>
              <a:gd name="connsiteX18" fmla="*/ 330200 w 2743200"/>
              <a:gd name="connsiteY18" fmla="*/ 635000 h 825500"/>
              <a:gd name="connsiteX19" fmla="*/ 190500 w 2743200"/>
              <a:gd name="connsiteY19" fmla="*/ 571500 h 825500"/>
              <a:gd name="connsiteX20" fmla="*/ 88900 w 2743200"/>
              <a:gd name="connsiteY20" fmla="*/ 495300 h 825500"/>
              <a:gd name="connsiteX21" fmla="*/ 25400 w 2743200"/>
              <a:gd name="connsiteY21" fmla="*/ 368300 h 825500"/>
              <a:gd name="connsiteX22" fmla="*/ 0 w 2743200"/>
              <a:gd name="connsiteY22" fmla="*/ 254000 h 825500"/>
              <a:gd name="connsiteX23" fmla="*/ 25400 w 2743200"/>
              <a:gd name="connsiteY23" fmla="*/ 127000 h 825500"/>
              <a:gd name="connsiteX24" fmla="*/ 63500 w 2743200"/>
              <a:gd name="connsiteY24" fmla="*/ 12700 h 825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743200" h="825500">
                <a:moveTo>
                  <a:pt x="63500" y="12700"/>
                </a:moveTo>
                <a:lnTo>
                  <a:pt x="2705100" y="0"/>
                </a:lnTo>
                <a:lnTo>
                  <a:pt x="2743200" y="114300"/>
                </a:lnTo>
                <a:lnTo>
                  <a:pt x="2743200" y="203200"/>
                </a:lnTo>
                <a:lnTo>
                  <a:pt x="2717800" y="330200"/>
                </a:lnTo>
                <a:lnTo>
                  <a:pt x="2641600" y="469900"/>
                </a:lnTo>
                <a:lnTo>
                  <a:pt x="2552700" y="571500"/>
                </a:lnTo>
                <a:lnTo>
                  <a:pt x="2451100" y="622300"/>
                </a:lnTo>
                <a:lnTo>
                  <a:pt x="2336800" y="685800"/>
                </a:lnTo>
                <a:lnTo>
                  <a:pt x="2146300" y="749300"/>
                </a:lnTo>
                <a:lnTo>
                  <a:pt x="1905000" y="800100"/>
                </a:lnTo>
                <a:lnTo>
                  <a:pt x="1676400" y="825500"/>
                </a:lnTo>
                <a:lnTo>
                  <a:pt x="1485900" y="825500"/>
                </a:lnTo>
                <a:lnTo>
                  <a:pt x="1308100" y="825500"/>
                </a:lnTo>
                <a:lnTo>
                  <a:pt x="1016000" y="800100"/>
                </a:lnTo>
                <a:lnTo>
                  <a:pt x="812800" y="774700"/>
                </a:lnTo>
                <a:lnTo>
                  <a:pt x="635000" y="736600"/>
                </a:lnTo>
                <a:lnTo>
                  <a:pt x="520700" y="685800"/>
                </a:lnTo>
                <a:lnTo>
                  <a:pt x="330200" y="635000"/>
                </a:lnTo>
                <a:lnTo>
                  <a:pt x="190500" y="571500"/>
                </a:lnTo>
                <a:lnTo>
                  <a:pt x="88900" y="495300"/>
                </a:lnTo>
                <a:lnTo>
                  <a:pt x="25400" y="368300"/>
                </a:lnTo>
                <a:lnTo>
                  <a:pt x="0" y="254000"/>
                </a:lnTo>
                <a:lnTo>
                  <a:pt x="25400" y="127000"/>
                </a:lnTo>
                <a:lnTo>
                  <a:pt x="63500" y="12700"/>
                </a:lnTo>
                <a:close/>
              </a:path>
            </a:pathLst>
          </a:custGeom>
          <a:solidFill>
            <a:srgbClr val="804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7" name="Freeform 26"/>
          <p:cNvSpPr/>
          <p:nvPr/>
        </p:nvSpPr>
        <p:spPr>
          <a:xfrm>
            <a:off x="3124200" y="3505200"/>
            <a:ext cx="2844800" cy="152400"/>
          </a:xfrm>
          <a:custGeom>
            <a:avLst/>
            <a:gdLst>
              <a:gd name="connsiteX0" fmla="*/ 101600 w 2857500"/>
              <a:gd name="connsiteY0" fmla="*/ 0 h 419100"/>
              <a:gd name="connsiteX1" fmla="*/ 2794000 w 2857500"/>
              <a:gd name="connsiteY1" fmla="*/ 0 h 419100"/>
              <a:gd name="connsiteX2" fmla="*/ 2857500 w 2857500"/>
              <a:gd name="connsiteY2" fmla="*/ 266700 h 419100"/>
              <a:gd name="connsiteX3" fmla="*/ 2794000 w 2857500"/>
              <a:gd name="connsiteY3" fmla="*/ 419100 h 419100"/>
              <a:gd name="connsiteX4" fmla="*/ 12700 w 2857500"/>
              <a:gd name="connsiteY4" fmla="*/ 406400 h 419100"/>
              <a:gd name="connsiteX5" fmla="*/ 0 w 2857500"/>
              <a:gd name="connsiteY5" fmla="*/ 292100 h 419100"/>
              <a:gd name="connsiteX6" fmla="*/ 50800 w 2857500"/>
              <a:gd name="connsiteY6" fmla="*/ 127000 h 419100"/>
              <a:gd name="connsiteX7" fmla="*/ 101600 w 2857500"/>
              <a:gd name="connsiteY7" fmla="*/ 0 h 419100"/>
              <a:gd name="connsiteX0" fmla="*/ 101600 w 2870884"/>
              <a:gd name="connsiteY0" fmla="*/ 0 h 419100"/>
              <a:gd name="connsiteX1" fmla="*/ 2794000 w 2870884"/>
              <a:gd name="connsiteY1" fmla="*/ 0 h 419100"/>
              <a:gd name="connsiteX2" fmla="*/ 2857500 w 2870884"/>
              <a:gd name="connsiteY2" fmla="*/ 266700 h 419100"/>
              <a:gd name="connsiteX3" fmla="*/ 2870884 w 2870884"/>
              <a:gd name="connsiteY3" fmla="*/ 419100 h 419100"/>
              <a:gd name="connsiteX4" fmla="*/ 12700 w 2870884"/>
              <a:gd name="connsiteY4" fmla="*/ 406400 h 419100"/>
              <a:gd name="connsiteX5" fmla="*/ 0 w 2870884"/>
              <a:gd name="connsiteY5" fmla="*/ 292100 h 419100"/>
              <a:gd name="connsiteX6" fmla="*/ 50800 w 2870884"/>
              <a:gd name="connsiteY6" fmla="*/ 127000 h 419100"/>
              <a:gd name="connsiteX7" fmla="*/ 101600 w 2870884"/>
              <a:gd name="connsiteY7" fmla="*/ 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70884" h="419100">
                <a:moveTo>
                  <a:pt x="101600" y="0"/>
                </a:moveTo>
                <a:lnTo>
                  <a:pt x="2794000" y="0"/>
                </a:lnTo>
                <a:lnTo>
                  <a:pt x="2857500" y="266700"/>
                </a:lnTo>
                <a:lnTo>
                  <a:pt x="2870884" y="419100"/>
                </a:lnTo>
                <a:lnTo>
                  <a:pt x="12700" y="406400"/>
                </a:lnTo>
                <a:lnTo>
                  <a:pt x="0" y="292100"/>
                </a:lnTo>
                <a:lnTo>
                  <a:pt x="50800" y="127000"/>
                </a:lnTo>
                <a:lnTo>
                  <a:pt x="101600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5867400" y="304800"/>
            <a:ext cx="2819400" cy="1981200"/>
          </a:xfrm>
          <a:prstGeom prst="ellips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0" name="TextBox 5"/>
          <p:cNvSpPr txBox="1">
            <a:spLocks noChangeArrowheads="1"/>
          </p:cNvSpPr>
          <p:nvPr/>
        </p:nvSpPr>
        <p:spPr bwMode="auto">
          <a:xfrm>
            <a:off x="5715000" y="1371600"/>
            <a:ext cx="1752600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dirty="0" smtClean="0">
                <a:solidFill>
                  <a:schemeClr val="bg1"/>
                </a:solidFill>
                <a:latin typeface="Trebuchet MS" charset="0"/>
              </a:rPr>
              <a:t>“Drain”</a:t>
            </a:r>
            <a:endParaRPr lang="en-US" sz="3200" dirty="0">
              <a:solidFill>
                <a:schemeClr val="bg1"/>
              </a:solidFill>
              <a:latin typeface="Trebuchet MS" charset="0"/>
            </a:endParaRPr>
          </a:p>
        </p:txBody>
      </p:sp>
      <p:sp>
        <p:nvSpPr>
          <p:cNvPr id="21" name="TextBox 5"/>
          <p:cNvSpPr txBox="1">
            <a:spLocks noChangeArrowheads="1"/>
          </p:cNvSpPr>
          <p:nvPr/>
        </p:nvSpPr>
        <p:spPr bwMode="auto">
          <a:xfrm>
            <a:off x="1828800" y="1905000"/>
            <a:ext cx="1295400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dirty="0" smtClean="0">
                <a:solidFill>
                  <a:schemeClr val="bg1"/>
                </a:solidFill>
                <a:latin typeface="Trebuchet MS" charset="0"/>
              </a:rPr>
              <a:t>“Tap”</a:t>
            </a:r>
            <a:endParaRPr lang="en-US" sz="3200" dirty="0">
              <a:solidFill>
                <a:schemeClr val="bg1"/>
              </a:solidFill>
              <a:latin typeface="Trebuchet MS" charset="0"/>
            </a:endParaRPr>
          </a:p>
        </p:txBody>
      </p:sp>
      <p:sp>
        <p:nvSpPr>
          <p:cNvPr id="23" name="TextBox 5"/>
          <p:cNvSpPr txBox="1">
            <a:spLocks noChangeArrowheads="1"/>
          </p:cNvSpPr>
          <p:nvPr/>
        </p:nvSpPr>
        <p:spPr bwMode="auto">
          <a:xfrm>
            <a:off x="457200" y="6096000"/>
            <a:ext cx="2514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Trebuchet MS" charset="0"/>
              </a:rPr>
              <a:t>Carbon Removals</a:t>
            </a:r>
          </a:p>
        </p:txBody>
      </p:sp>
      <p:sp>
        <p:nvSpPr>
          <p:cNvPr id="24" name="TextBox 5"/>
          <p:cNvSpPr txBox="1">
            <a:spLocks noChangeArrowheads="1"/>
          </p:cNvSpPr>
          <p:nvPr/>
        </p:nvSpPr>
        <p:spPr bwMode="auto">
          <a:xfrm>
            <a:off x="3505200" y="6115050"/>
            <a:ext cx="2133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Trebuchet MS" charset="0"/>
              </a:rPr>
              <a:t>Carbon Stored</a:t>
            </a:r>
          </a:p>
        </p:txBody>
      </p:sp>
      <p:sp>
        <p:nvSpPr>
          <p:cNvPr id="25" name="TextBox 5"/>
          <p:cNvSpPr txBox="1">
            <a:spLocks noChangeArrowheads="1"/>
          </p:cNvSpPr>
          <p:nvPr/>
        </p:nvSpPr>
        <p:spPr bwMode="auto">
          <a:xfrm>
            <a:off x="6248400" y="6115050"/>
            <a:ext cx="2819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Trebuchet MS" charset="0"/>
              </a:rPr>
              <a:t>Carbon Emissions</a:t>
            </a:r>
          </a:p>
        </p:txBody>
      </p:sp>
      <p:sp>
        <p:nvSpPr>
          <p:cNvPr id="28" name="TextBox 5"/>
          <p:cNvSpPr txBox="1">
            <a:spLocks noChangeArrowheads="1"/>
          </p:cNvSpPr>
          <p:nvPr/>
        </p:nvSpPr>
        <p:spPr bwMode="auto">
          <a:xfrm>
            <a:off x="3581400" y="3886200"/>
            <a:ext cx="1905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dirty="0" smtClean="0">
                <a:solidFill>
                  <a:schemeClr val="bg1"/>
                </a:solidFill>
                <a:latin typeface="Trebuchet MS" charset="0"/>
              </a:rPr>
              <a:t>Forest Carbon</a:t>
            </a:r>
            <a:endParaRPr lang="en-US" sz="2000" dirty="0">
              <a:solidFill>
                <a:schemeClr val="bg1"/>
              </a:solidFill>
              <a:latin typeface="Trebuchet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941310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5"/>
          <p:cNvSpPr txBox="1">
            <a:spLocks noChangeArrowheads="1"/>
          </p:cNvSpPr>
          <p:nvPr/>
        </p:nvSpPr>
        <p:spPr bwMode="auto">
          <a:xfrm>
            <a:off x="0" y="762000"/>
            <a:ext cx="9296400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2600" dirty="0">
                <a:solidFill>
                  <a:srgbClr val="000000"/>
                </a:solidFill>
                <a:latin typeface="Trebuchet MS" charset="0"/>
              </a:rPr>
              <a:t>Reducing </a:t>
            </a:r>
            <a:r>
              <a:rPr lang="en-US" sz="2600" dirty="0">
                <a:solidFill>
                  <a:schemeClr val="bg1"/>
                </a:solidFill>
                <a:latin typeface="Trebuchet MS" charset="0"/>
              </a:rPr>
              <a:t>Emissions from </a:t>
            </a:r>
            <a:r>
              <a:rPr lang="en-US" sz="2600" dirty="0" smtClean="0">
                <a:solidFill>
                  <a:schemeClr val="bg1"/>
                </a:solidFill>
                <a:latin typeface="Trebuchet MS" charset="0"/>
              </a:rPr>
              <a:t>Deforestation </a:t>
            </a:r>
            <a:r>
              <a:rPr lang="en-US" sz="2600" dirty="0" smtClean="0">
                <a:latin typeface="Trebuchet MS" charset="0"/>
              </a:rPr>
              <a:t>and Degradation </a:t>
            </a:r>
            <a:endParaRPr lang="en-US" sz="2600" dirty="0">
              <a:latin typeface="Trebuchet MS" charset="0"/>
            </a:endParaRPr>
          </a:p>
        </p:txBody>
      </p:sp>
      <p:grpSp>
        <p:nvGrpSpPr>
          <p:cNvPr id="25602" name="Group 87"/>
          <p:cNvGrpSpPr>
            <a:grpSpLocks/>
          </p:cNvGrpSpPr>
          <p:nvPr/>
        </p:nvGrpSpPr>
        <p:grpSpPr bwMode="auto">
          <a:xfrm>
            <a:off x="381000" y="1412875"/>
            <a:ext cx="2582863" cy="3870325"/>
            <a:chOff x="381000" y="1412557"/>
            <a:chExt cx="2582283" cy="3871361"/>
          </a:xfrm>
        </p:grpSpPr>
        <p:pic>
          <p:nvPicPr>
            <p:cNvPr id="25618" name="Picture 46" descr="a7952585.gif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81000" y="2362200"/>
              <a:ext cx="2582283" cy="29217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5619" name="TextBox 5"/>
            <p:cNvSpPr txBox="1">
              <a:spLocks noChangeArrowheads="1"/>
            </p:cNvSpPr>
            <p:nvPr/>
          </p:nvSpPr>
          <p:spPr bwMode="auto">
            <a:xfrm>
              <a:off x="1143000" y="1412557"/>
              <a:ext cx="1143000" cy="4924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600">
                  <a:solidFill>
                    <a:schemeClr val="bg1"/>
                  </a:solidFill>
                  <a:latin typeface="Trebuchet MS" charset="0"/>
                </a:rPr>
                <a:t>CO</a:t>
              </a:r>
              <a:r>
                <a:rPr lang="en-US" sz="2600" baseline="-25000">
                  <a:solidFill>
                    <a:schemeClr val="bg1"/>
                  </a:solidFill>
                  <a:latin typeface="Trebuchet MS" charset="0"/>
                </a:rPr>
                <a:t>2</a:t>
              </a:r>
            </a:p>
          </p:txBody>
        </p:sp>
        <p:sp>
          <p:nvSpPr>
            <p:cNvPr id="56" name="Down Arrow 55"/>
            <p:cNvSpPr/>
            <p:nvPr/>
          </p:nvSpPr>
          <p:spPr>
            <a:xfrm>
              <a:off x="1371378" y="1981034"/>
              <a:ext cx="685646" cy="762204"/>
            </a:xfrm>
            <a:prstGeom prst="downArrow">
              <a:avLst/>
            </a:prstGeom>
            <a:solidFill>
              <a:schemeClr val="accent5"/>
            </a:solidFill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pic>
        <p:nvPicPr>
          <p:cNvPr id="25604" name="Picture 50" descr="canada_25_bg_061904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7400" y="1809750"/>
            <a:ext cx="3276600" cy="245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5" name="Picture 51" descr="mmvCAJS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2038" y="4191000"/>
            <a:ext cx="2544762" cy="184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7" name="TextBox 5"/>
          <p:cNvSpPr txBox="1">
            <a:spLocks noChangeArrowheads="1"/>
          </p:cNvSpPr>
          <p:nvPr/>
        </p:nvSpPr>
        <p:spPr bwMode="auto">
          <a:xfrm>
            <a:off x="7010400" y="304800"/>
            <a:ext cx="1143000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2600" dirty="0">
                <a:solidFill>
                  <a:schemeClr val="bg1"/>
                </a:solidFill>
                <a:latin typeface="Trebuchet MS" charset="0"/>
              </a:rPr>
              <a:t>CO</a:t>
            </a:r>
            <a:r>
              <a:rPr lang="en-US" sz="2600" baseline="-25000" dirty="0">
                <a:solidFill>
                  <a:schemeClr val="bg1"/>
                </a:solidFill>
                <a:latin typeface="Trebuchet MS" charset="0"/>
              </a:rPr>
              <a:t>2</a:t>
            </a:r>
          </a:p>
        </p:txBody>
      </p:sp>
      <p:pic>
        <p:nvPicPr>
          <p:cNvPr id="25611" name="Picture 23" descr="Bath.tiff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flipH="1">
            <a:off x="2982913" y="2692400"/>
            <a:ext cx="3113087" cy="187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Freeform 25"/>
          <p:cNvSpPr/>
          <p:nvPr/>
        </p:nvSpPr>
        <p:spPr>
          <a:xfrm>
            <a:off x="3175000" y="3530600"/>
            <a:ext cx="2743200" cy="825500"/>
          </a:xfrm>
          <a:custGeom>
            <a:avLst/>
            <a:gdLst>
              <a:gd name="connsiteX0" fmla="*/ 63500 w 2743200"/>
              <a:gd name="connsiteY0" fmla="*/ 12700 h 825500"/>
              <a:gd name="connsiteX1" fmla="*/ 2705100 w 2743200"/>
              <a:gd name="connsiteY1" fmla="*/ 0 h 825500"/>
              <a:gd name="connsiteX2" fmla="*/ 2743200 w 2743200"/>
              <a:gd name="connsiteY2" fmla="*/ 114300 h 825500"/>
              <a:gd name="connsiteX3" fmla="*/ 2743200 w 2743200"/>
              <a:gd name="connsiteY3" fmla="*/ 203200 h 825500"/>
              <a:gd name="connsiteX4" fmla="*/ 2717800 w 2743200"/>
              <a:gd name="connsiteY4" fmla="*/ 330200 h 825500"/>
              <a:gd name="connsiteX5" fmla="*/ 2641600 w 2743200"/>
              <a:gd name="connsiteY5" fmla="*/ 469900 h 825500"/>
              <a:gd name="connsiteX6" fmla="*/ 2552700 w 2743200"/>
              <a:gd name="connsiteY6" fmla="*/ 571500 h 825500"/>
              <a:gd name="connsiteX7" fmla="*/ 2451100 w 2743200"/>
              <a:gd name="connsiteY7" fmla="*/ 622300 h 825500"/>
              <a:gd name="connsiteX8" fmla="*/ 2336800 w 2743200"/>
              <a:gd name="connsiteY8" fmla="*/ 685800 h 825500"/>
              <a:gd name="connsiteX9" fmla="*/ 2146300 w 2743200"/>
              <a:gd name="connsiteY9" fmla="*/ 749300 h 825500"/>
              <a:gd name="connsiteX10" fmla="*/ 1905000 w 2743200"/>
              <a:gd name="connsiteY10" fmla="*/ 800100 h 825500"/>
              <a:gd name="connsiteX11" fmla="*/ 1676400 w 2743200"/>
              <a:gd name="connsiteY11" fmla="*/ 825500 h 825500"/>
              <a:gd name="connsiteX12" fmla="*/ 1485900 w 2743200"/>
              <a:gd name="connsiteY12" fmla="*/ 825500 h 825500"/>
              <a:gd name="connsiteX13" fmla="*/ 1308100 w 2743200"/>
              <a:gd name="connsiteY13" fmla="*/ 825500 h 825500"/>
              <a:gd name="connsiteX14" fmla="*/ 1016000 w 2743200"/>
              <a:gd name="connsiteY14" fmla="*/ 800100 h 825500"/>
              <a:gd name="connsiteX15" fmla="*/ 812800 w 2743200"/>
              <a:gd name="connsiteY15" fmla="*/ 774700 h 825500"/>
              <a:gd name="connsiteX16" fmla="*/ 635000 w 2743200"/>
              <a:gd name="connsiteY16" fmla="*/ 736600 h 825500"/>
              <a:gd name="connsiteX17" fmla="*/ 520700 w 2743200"/>
              <a:gd name="connsiteY17" fmla="*/ 685800 h 825500"/>
              <a:gd name="connsiteX18" fmla="*/ 330200 w 2743200"/>
              <a:gd name="connsiteY18" fmla="*/ 635000 h 825500"/>
              <a:gd name="connsiteX19" fmla="*/ 190500 w 2743200"/>
              <a:gd name="connsiteY19" fmla="*/ 571500 h 825500"/>
              <a:gd name="connsiteX20" fmla="*/ 88900 w 2743200"/>
              <a:gd name="connsiteY20" fmla="*/ 495300 h 825500"/>
              <a:gd name="connsiteX21" fmla="*/ 25400 w 2743200"/>
              <a:gd name="connsiteY21" fmla="*/ 368300 h 825500"/>
              <a:gd name="connsiteX22" fmla="*/ 0 w 2743200"/>
              <a:gd name="connsiteY22" fmla="*/ 254000 h 825500"/>
              <a:gd name="connsiteX23" fmla="*/ 25400 w 2743200"/>
              <a:gd name="connsiteY23" fmla="*/ 127000 h 825500"/>
              <a:gd name="connsiteX24" fmla="*/ 63500 w 2743200"/>
              <a:gd name="connsiteY24" fmla="*/ 12700 h 825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743200" h="825500">
                <a:moveTo>
                  <a:pt x="63500" y="12700"/>
                </a:moveTo>
                <a:lnTo>
                  <a:pt x="2705100" y="0"/>
                </a:lnTo>
                <a:lnTo>
                  <a:pt x="2743200" y="114300"/>
                </a:lnTo>
                <a:lnTo>
                  <a:pt x="2743200" y="203200"/>
                </a:lnTo>
                <a:lnTo>
                  <a:pt x="2717800" y="330200"/>
                </a:lnTo>
                <a:lnTo>
                  <a:pt x="2641600" y="469900"/>
                </a:lnTo>
                <a:lnTo>
                  <a:pt x="2552700" y="571500"/>
                </a:lnTo>
                <a:lnTo>
                  <a:pt x="2451100" y="622300"/>
                </a:lnTo>
                <a:lnTo>
                  <a:pt x="2336800" y="685800"/>
                </a:lnTo>
                <a:lnTo>
                  <a:pt x="2146300" y="749300"/>
                </a:lnTo>
                <a:lnTo>
                  <a:pt x="1905000" y="800100"/>
                </a:lnTo>
                <a:lnTo>
                  <a:pt x="1676400" y="825500"/>
                </a:lnTo>
                <a:lnTo>
                  <a:pt x="1485900" y="825500"/>
                </a:lnTo>
                <a:lnTo>
                  <a:pt x="1308100" y="825500"/>
                </a:lnTo>
                <a:lnTo>
                  <a:pt x="1016000" y="800100"/>
                </a:lnTo>
                <a:lnTo>
                  <a:pt x="812800" y="774700"/>
                </a:lnTo>
                <a:lnTo>
                  <a:pt x="635000" y="736600"/>
                </a:lnTo>
                <a:lnTo>
                  <a:pt x="520700" y="685800"/>
                </a:lnTo>
                <a:lnTo>
                  <a:pt x="330200" y="635000"/>
                </a:lnTo>
                <a:lnTo>
                  <a:pt x="190500" y="571500"/>
                </a:lnTo>
                <a:lnTo>
                  <a:pt x="88900" y="495300"/>
                </a:lnTo>
                <a:lnTo>
                  <a:pt x="25400" y="368300"/>
                </a:lnTo>
                <a:lnTo>
                  <a:pt x="0" y="254000"/>
                </a:lnTo>
                <a:lnTo>
                  <a:pt x="25400" y="127000"/>
                </a:lnTo>
                <a:lnTo>
                  <a:pt x="63500" y="12700"/>
                </a:lnTo>
                <a:close/>
              </a:path>
            </a:pathLst>
          </a:custGeom>
          <a:solidFill>
            <a:srgbClr val="804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7" name="Freeform 26"/>
          <p:cNvSpPr/>
          <p:nvPr/>
        </p:nvSpPr>
        <p:spPr>
          <a:xfrm>
            <a:off x="3124200" y="3505200"/>
            <a:ext cx="2844800" cy="457200"/>
          </a:xfrm>
          <a:custGeom>
            <a:avLst/>
            <a:gdLst>
              <a:gd name="connsiteX0" fmla="*/ 101600 w 2857500"/>
              <a:gd name="connsiteY0" fmla="*/ 0 h 419100"/>
              <a:gd name="connsiteX1" fmla="*/ 2794000 w 2857500"/>
              <a:gd name="connsiteY1" fmla="*/ 0 h 419100"/>
              <a:gd name="connsiteX2" fmla="*/ 2857500 w 2857500"/>
              <a:gd name="connsiteY2" fmla="*/ 266700 h 419100"/>
              <a:gd name="connsiteX3" fmla="*/ 2794000 w 2857500"/>
              <a:gd name="connsiteY3" fmla="*/ 419100 h 419100"/>
              <a:gd name="connsiteX4" fmla="*/ 12700 w 2857500"/>
              <a:gd name="connsiteY4" fmla="*/ 406400 h 419100"/>
              <a:gd name="connsiteX5" fmla="*/ 0 w 2857500"/>
              <a:gd name="connsiteY5" fmla="*/ 292100 h 419100"/>
              <a:gd name="connsiteX6" fmla="*/ 50800 w 2857500"/>
              <a:gd name="connsiteY6" fmla="*/ 127000 h 419100"/>
              <a:gd name="connsiteX7" fmla="*/ 101600 w 2857500"/>
              <a:gd name="connsiteY7" fmla="*/ 0 h 419100"/>
              <a:gd name="connsiteX0" fmla="*/ 101600 w 2870884"/>
              <a:gd name="connsiteY0" fmla="*/ 0 h 419100"/>
              <a:gd name="connsiteX1" fmla="*/ 2794000 w 2870884"/>
              <a:gd name="connsiteY1" fmla="*/ 0 h 419100"/>
              <a:gd name="connsiteX2" fmla="*/ 2857500 w 2870884"/>
              <a:gd name="connsiteY2" fmla="*/ 266700 h 419100"/>
              <a:gd name="connsiteX3" fmla="*/ 2870884 w 2870884"/>
              <a:gd name="connsiteY3" fmla="*/ 419100 h 419100"/>
              <a:gd name="connsiteX4" fmla="*/ 12700 w 2870884"/>
              <a:gd name="connsiteY4" fmla="*/ 406400 h 419100"/>
              <a:gd name="connsiteX5" fmla="*/ 0 w 2870884"/>
              <a:gd name="connsiteY5" fmla="*/ 292100 h 419100"/>
              <a:gd name="connsiteX6" fmla="*/ 50800 w 2870884"/>
              <a:gd name="connsiteY6" fmla="*/ 127000 h 419100"/>
              <a:gd name="connsiteX7" fmla="*/ 101600 w 2870884"/>
              <a:gd name="connsiteY7" fmla="*/ 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70884" h="419100">
                <a:moveTo>
                  <a:pt x="101600" y="0"/>
                </a:moveTo>
                <a:lnTo>
                  <a:pt x="2794000" y="0"/>
                </a:lnTo>
                <a:lnTo>
                  <a:pt x="2857500" y="266700"/>
                </a:lnTo>
                <a:lnTo>
                  <a:pt x="2870884" y="419100"/>
                </a:lnTo>
                <a:lnTo>
                  <a:pt x="12700" y="406400"/>
                </a:lnTo>
                <a:lnTo>
                  <a:pt x="0" y="292100"/>
                </a:lnTo>
                <a:lnTo>
                  <a:pt x="50800" y="127000"/>
                </a:lnTo>
                <a:lnTo>
                  <a:pt x="101600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0" name="Down Arrow 19"/>
          <p:cNvSpPr/>
          <p:nvPr/>
        </p:nvSpPr>
        <p:spPr>
          <a:xfrm>
            <a:off x="4419600" y="3500438"/>
            <a:ext cx="381000" cy="461962"/>
          </a:xfrm>
          <a:prstGeom prst="downArrow">
            <a:avLst/>
          </a:prstGeom>
          <a:solidFill>
            <a:schemeClr val="tx1"/>
          </a:solidFill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1" name="TextBox 5"/>
          <p:cNvSpPr txBox="1">
            <a:spLocks noChangeArrowheads="1"/>
          </p:cNvSpPr>
          <p:nvPr/>
        </p:nvSpPr>
        <p:spPr bwMode="auto">
          <a:xfrm>
            <a:off x="5715000" y="1371600"/>
            <a:ext cx="1752600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dirty="0" smtClean="0">
                <a:solidFill>
                  <a:schemeClr val="bg1"/>
                </a:solidFill>
                <a:latin typeface="Trebuchet MS" charset="0"/>
              </a:rPr>
              <a:t>“Drain”</a:t>
            </a:r>
            <a:endParaRPr lang="en-US" sz="3200" dirty="0">
              <a:solidFill>
                <a:schemeClr val="bg1"/>
              </a:solidFill>
              <a:latin typeface="Trebuchet MS" charset="0"/>
            </a:endParaRPr>
          </a:p>
        </p:txBody>
      </p:sp>
      <p:sp>
        <p:nvSpPr>
          <p:cNvPr id="22" name="TextBox 5"/>
          <p:cNvSpPr txBox="1">
            <a:spLocks noChangeArrowheads="1"/>
          </p:cNvSpPr>
          <p:nvPr/>
        </p:nvSpPr>
        <p:spPr bwMode="auto">
          <a:xfrm>
            <a:off x="1828800" y="1905000"/>
            <a:ext cx="1295400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dirty="0" smtClean="0">
                <a:solidFill>
                  <a:schemeClr val="bg1"/>
                </a:solidFill>
                <a:latin typeface="Trebuchet MS" charset="0"/>
              </a:rPr>
              <a:t>“Tap”</a:t>
            </a:r>
            <a:endParaRPr lang="en-US" sz="3200" dirty="0">
              <a:solidFill>
                <a:schemeClr val="bg1"/>
              </a:solidFill>
              <a:latin typeface="Trebuchet MS" charset="0"/>
            </a:endParaRPr>
          </a:p>
        </p:txBody>
      </p:sp>
      <p:sp>
        <p:nvSpPr>
          <p:cNvPr id="24" name="Up Arrow 23"/>
          <p:cNvSpPr/>
          <p:nvPr/>
        </p:nvSpPr>
        <p:spPr>
          <a:xfrm>
            <a:off x="6934200" y="762000"/>
            <a:ext cx="1295400" cy="1066800"/>
          </a:xfrm>
          <a:prstGeom prst="upArrow">
            <a:avLst/>
          </a:prstGeom>
          <a:solidFill>
            <a:srgbClr val="FFFF00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5867400" y="304800"/>
            <a:ext cx="2819400" cy="1981200"/>
          </a:xfrm>
          <a:prstGeom prst="ellips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8" name="TextBox 5"/>
          <p:cNvSpPr txBox="1">
            <a:spLocks noChangeArrowheads="1"/>
          </p:cNvSpPr>
          <p:nvPr/>
        </p:nvSpPr>
        <p:spPr bwMode="auto">
          <a:xfrm>
            <a:off x="457200" y="6096000"/>
            <a:ext cx="2514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Trebuchet MS" charset="0"/>
              </a:rPr>
              <a:t>Carbon Removals</a:t>
            </a:r>
          </a:p>
        </p:txBody>
      </p:sp>
      <p:sp>
        <p:nvSpPr>
          <p:cNvPr id="29" name="TextBox 5"/>
          <p:cNvSpPr txBox="1">
            <a:spLocks noChangeArrowheads="1"/>
          </p:cNvSpPr>
          <p:nvPr/>
        </p:nvSpPr>
        <p:spPr bwMode="auto">
          <a:xfrm>
            <a:off x="3505200" y="6115050"/>
            <a:ext cx="2133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Trebuchet MS" charset="0"/>
              </a:rPr>
              <a:t>Carbon Stored</a:t>
            </a:r>
          </a:p>
        </p:txBody>
      </p:sp>
      <p:sp>
        <p:nvSpPr>
          <p:cNvPr id="30" name="TextBox 5"/>
          <p:cNvSpPr txBox="1">
            <a:spLocks noChangeArrowheads="1"/>
          </p:cNvSpPr>
          <p:nvPr/>
        </p:nvSpPr>
        <p:spPr bwMode="auto">
          <a:xfrm>
            <a:off x="6248400" y="6115050"/>
            <a:ext cx="2819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Trebuchet MS" charset="0"/>
              </a:rPr>
              <a:t>Carbon Emissions</a:t>
            </a:r>
          </a:p>
        </p:txBody>
      </p:sp>
      <p:sp>
        <p:nvSpPr>
          <p:cNvPr id="31" name="TextBox 5"/>
          <p:cNvSpPr txBox="1">
            <a:spLocks noChangeArrowheads="1"/>
          </p:cNvSpPr>
          <p:nvPr/>
        </p:nvSpPr>
        <p:spPr bwMode="auto">
          <a:xfrm>
            <a:off x="3581400" y="3886200"/>
            <a:ext cx="1905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dirty="0" smtClean="0">
                <a:solidFill>
                  <a:schemeClr val="bg1"/>
                </a:solidFill>
                <a:latin typeface="Trebuchet MS" charset="0"/>
              </a:rPr>
              <a:t>Forest Carbon</a:t>
            </a:r>
            <a:endParaRPr lang="en-US" sz="2000" dirty="0">
              <a:solidFill>
                <a:schemeClr val="bg1"/>
              </a:solidFill>
              <a:latin typeface="Trebuchet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027270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5"/>
          <p:cNvSpPr txBox="1">
            <a:spLocks noChangeArrowheads="1"/>
          </p:cNvSpPr>
          <p:nvPr/>
        </p:nvSpPr>
        <p:spPr bwMode="auto">
          <a:xfrm>
            <a:off x="0" y="762000"/>
            <a:ext cx="9296400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2600" dirty="0">
                <a:solidFill>
                  <a:srgbClr val="000000"/>
                </a:solidFill>
                <a:latin typeface="Trebuchet MS" charset="0"/>
              </a:rPr>
              <a:t>Reducing </a:t>
            </a:r>
            <a:r>
              <a:rPr lang="en-US" sz="2600" dirty="0">
                <a:solidFill>
                  <a:schemeClr val="bg1"/>
                </a:solidFill>
                <a:latin typeface="Trebuchet MS" charset="0"/>
              </a:rPr>
              <a:t>Emissions from </a:t>
            </a:r>
            <a:r>
              <a:rPr lang="en-US" sz="2600" dirty="0" smtClean="0">
                <a:solidFill>
                  <a:schemeClr val="bg1"/>
                </a:solidFill>
                <a:latin typeface="Trebuchet MS" charset="0"/>
              </a:rPr>
              <a:t>Deforestation </a:t>
            </a:r>
            <a:r>
              <a:rPr lang="en-US" sz="2600" dirty="0" smtClean="0">
                <a:latin typeface="Trebuchet MS" charset="0"/>
              </a:rPr>
              <a:t>and Degradation </a:t>
            </a:r>
            <a:endParaRPr lang="en-US" sz="2600" dirty="0">
              <a:latin typeface="Trebuchet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290577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5"/>
          <p:cNvSpPr txBox="1">
            <a:spLocks noChangeArrowheads="1"/>
          </p:cNvSpPr>
          <p:nvPr/>
        </p:nvSpPr>
        <p:spPr bwMode="auto">
          <a:xfrm>
            <a:off x="0" y="762000"/>
            <a:ext cx="9296400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2600" dirty="0">
                <a:solidFill>
                  <a:schemeClr val="bg1"/>
                </a:solidFill>
                <a:latin typeface="Trebuchet MS" charset="0"/>
              </a:rPr>
              <a:t>Reducing Emissions from </a:t>
            </a:r>
            <a:r>
              <a:rPr lang="en-US" sz="2600" dirty="0" smtClean="0">
                <a:solidFill>
                  <a:schemeClr val="bg1"/>
                </a:solidFill>
                <a:latin typeface="Trebuchet MS" charset="0"/>
              </a:rPr>
              <a:t>Deforestation and Degradation </a:t>
            </a:r>
            <a:endParaRPr lang="en-US" sz="2600" dirty="0">
              <a:solidFill>
                <a:schemeClr val="bg1"/>
              </a:solidFill>
              <a:latin typeface="Trebuchet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253201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"/>
          <p:cNvSpPr txBox="1">
            <a:spLocks noChangeArrowheads="1"/>
          </p:cNvSpPr>
          <p:nvPr/>
        </p:nvSpPr>
        <p:spPr bwMode="auto">
          <a:xfrm>
            <a:off x="0" y="762000"/>
            <a:ext cx="9296400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2600" dirty="0">
                <a:latin typeface="Trebuchet MS" charset="0"/>
              </a:rPr>
              <a:t>Reducing Emissions from </a:t>
            </a:r>
            <a:r>
              <a:rPr lang="en-US" sz="2600" dirty="0">
                <a:solidFill>
                  <a:srgbClr val="FFFFFF"/>
                </a:solidFill>
                <a:latin typeface="Trebuchet MS" charset="0"/>
              </a:rPr>
              <a:t>Deforestation </a:t>
            </a:r>
            <a:r>
              <a:rPr lang="en-US" sz="2600" dirty="0">
                <a:solidFill>
                  <a:srgbClr val="000000"/>
                </a:solidFill>
                <a:latin typeface="Trebuchet MS" charset="0"/>
              </a:rPr>
              <a:t>and Degradation </a:t>
            </a:r>
          </a:p>
        </p:txBody>
      </p:sp>
      <p:grpSp>
        <p:nvGrpSpPr>
          <p:cNvPr id="55" name="Group 54"/>
          <p:cNvGrpSpPr/>
          <p:nvPr/>
        </p:nvGrpSpPr>
        <p:grpSpPr>
          <a:xfrm>
            <a:off x="250825" y="3124200"/>
            <a:ext cx="8664575" cy="2819400"/>
            <a:chOff x="250825" y="3124200"/>
            <a:chExt cx="8664575" cy="2819400"/>
          </a:xfrm>
        </p:grpSpPr>
        <p:grpSp>
          <p:nvGrpSpPr>
            <p:cNvPr id="2" name="Group 2"/>
            <p:cNvGrpSpPr>
              <a:grpSpLocks/>
            </p:cNvGrpSpPr>
            <p:nvPr/>
          </p:nvGrpSpPr>
          <p:grpSpPr bwMode="auto">
            <a:xfrm>
              <a:off x="250825" y="3171825"/>
              <a:ext cx="8642350" cy="2374900"/>
              <a:chOff x="249" y="2478"/>
              <a:chExt cx="5444" cy="1496"/>
            </a:xfrm>
          </p:grpSpPr>
          <p:sp>
            <p:nvSpPr>
              <p:cNvPr id="27655" name="AutoShape 3"/>
              <p:cNvSpPr>
                <a:spLocks noChangeArrowheads="1"/>
              </p:cNvSpPr>
              <p:nvPr/>
            </p:nvSpPr>
            <p:spPr bwMode="auto">
              <a:xfrm>
                <a:off x="4331" y="2478"/>
                <a:ext cx="137" cy="1496"/>
              </a:xfrm>
              <a:prstGeom prst="triangle">
                <a:avLst>
                  <a:gd name="adj" fmla="val 50000"/>
                </a:avLst>
              </a:prstGeom>
              <a:solidFill>
                <a:srgbClr val="008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656" name="AutoShape 4"/>
              <p:cNvSpPr>
                <a:spLocks noChangeArrowheads="1"/>
              </p:cNvSpPr>
              <p:nvPr/>
            </p:nvSpPr>
            <p:spPr bwMode="auto">
              <a:xfrm>
                <a:off x="4467" y="2478"/>
                <a:ext cx="137" cy="1496"/>
              </a:xfrm>
              <a:prstGeom prst="triangle">
                <a:avLst>
                  <a:gd name="adj" fmla="val 50000"/>
                </a:avLst>
              </a:prstGeom>
              <a:solidFill>
                <a:srgbClr val="008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657" name="AutoShape 5"/>
              <p:cNvSpPr>
                <a:spLocks noChangeArrowheads="1"/>
              </p:cNvSpPr>
              <p:nvPr/>
            </p:nvSpPr>
            <p:spPr bwMode="auto">
              <a:xfrm>
                <a:off x="4603" y="2478"/>
                <a:ext cx="137" cy="1496"/>
              </a:xfrm>
              <a:prstGeom prst="triangle">
                <a:avLst>
                  <a:gd name="adj" fmla="val 50000"/>
                </a:avLst>
              </a:prstGeom>
              <a:solidFill>
                <a:srgbClr val="008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658" name="AutoShape 6"/>
              <p:cNvSpPr>
                <a:spLocks noChangeArrowheads="1"/>
              </p:cNvSpPr>
              <p:nvPr/>
            </p:nvSpPr>
            <p:spPr bwMode="auto">
              <a:xfrm>
                <a:off x="4739" y="2478"/>
                <a:ext cx="137" cy="1496"/>
              </a:xfrm>
              <a:prstGeom prst="triangle">
                <a:avLst>
                  <a:gd name="adj" fmla="val 50000"/>
                </a:avLst>
              </a:prstGeom>
              <a:solidFill>
                <a:srgbClr val="008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659" name="AutoShape 7"/>
              <p:cNvSpPr>
                <a:spLocks noChangeArrowheads="1"/>
              </p:cNvSpPr>
              <p:nvPr/>
            </p:nvSpPr>
            <p:spPr bwMode="auto">
              <a:xfrm>
                <a:off x="3787" y="2478"/>
                <a:ext cx="137" cy="1496"/>
              </a:xfrm>
              <a:prstGeom prst="triangle">
                <a:avLst>
                  <a:gd name="adj" fmla="val 50000"/>
                </a:avLst>
              </a:prstGeom>
              <a:solidFill>
                <a:srgbClr val="008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660" name="AutoShape 8"/>
              <p:cNvSpPr>
                <a:spLocks noChangeArrowheads="1"/>
              </p:cNvSpPr>
              <p:nvPr/>
            </p:nvSpPr>
            <p:spPr bwMode="auto">
              <a:xfrm>
                <a:off x="3923" y="2478"/>
                <a:ext cx="137" cy="1496"/>
              </a:xfrm>
              <a:prstGeom prst="triangle">
                <a:avLst>
                  <a:gd name="adj" fmla="val 50000"/>
                </a:avLst>
              </a:prstGeom>
              <a:solidFill>
                <a:srgbClr val="008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661" name="AutoShape 9"/>
              <p:cNvSpPr>
                <a:spLocks noChangeArrowheads="1"/>
              </p:cNvSpPr>
              <p:nvPr/>
            </p:nvSpPr>
            <p:spPr bwMode="auto">
              <a:xfrm>
                <a:off x="4059" y="2478"/>
                <a:ext cx="137" cy="1496"/>
              </a:xfrm>
              <a:prstGeom prst="triangle">
                <a:avLst>
                  <a:gd name="adj" fmla="val 50000"/>
                </a:avLst>
              </a:prstGeom>
              <a:solidFill>
                <a:srgbClr val="008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662" name="AutoShape 10"/>
              <p:cNvSpPr>
                <a:spLocks noChangeArrowheads="1"/>
              </p:cNvSpPr>
              <p:nvPr/>
            </p:nvSpPr>
            <p:spPr bwMode="auto">
              <a:xfrm>
                <a:off x="4195" y="2478"/>
                <a:ext cx="137" cy="1496"/>
              </a:xfrm>
              <a:prstGeom prst="triangle">
                <a:avLst>
                  <a:gd name="adj" fmla="val 50000"/>
                </a:avLst>
              </a:prstGeom>
              <a:solidFill>
                <a:srgbClr val="008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663" name="AutoShape 11"/>
              <p:cNvSpPr>
                <a:spLocks noChangeArrowheads="1"/>
              </p:cNvSpPr>
              <p:nvPr/>
            </p:nvSpPr>
            <p:spPr bwMode="auto">
              <a:xfrm>
                <a:off x="3242" y="2478"/>
                <a:ext cx="137" cy="1496"/>
              </a:xfrm>
              <a:prstGeom prst="triangle">
                <a:avLst>
                  <a:gd name="adj" fmla="val 50000"/>
                </a:avLst>
              </a:prstGeom>
              <a:solidFill>
                <a:srgbClr val="008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664" name="AutoShape 12"/>
              <p:cNvSpPr>
                <a:spLocks noChangeArrowheads="1"/>
              </p:cNvSpPr>
              <p:nvPr/>
            </p:nvSpPr>
            <p:spPr bwMode="auto">
              <a:xfrm>
                <a:off x="3378" y="2478"/>
                <a:ext cx="137" cy="1496"/>
              </a:xfrm>
              <a:prstGeom prst="triangle">
                <a:avLst>
                  <a:gd name="adj" fmla="val 50000"/>
                </a:avLst>
              </a:prstGeom>
              <a:solidFill>
                <a:srgbClr val="008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665" name="AutoShape 13"/>
              <p:cNvSpPr>
                <a:spLocks noChangeArrowheads="1"/>
              </p:cNvSpPr>
              <p:nvPr/>
            </p:nvSpPr>
            <p:spPr bwMode="auto">
              <a:xfrm>
                <a:off x="3514" y="2478"/>
                <a:ext cx="137" cy="1496"/>
              </a:xfrm>
              <a:prstGeom prst="triangle">
                <a:avLst>
                  <a:gd name="adj" fmla="val 50000"/>
                </a:avLst>
              </a:prstGeom>
              <a:solidFill>
                <a:srgbClr val="008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666" name="AutoShape 14"/>
              <p:cNvSpPr>
                <a:spLocks noChangeArrowheads="1"/>
              </p:cNvSpPr>
              <p:nvPr/>
            </p:nvSpPr>
            <p:spPr bwMode="auto">
              <a:xfrm>
                <a:off x="3650" y="2478"/>
                <a:ext cx="137" cy="1496"/>
              </a:xfrm>
              <a:prstGeom prst="triangle">
                <a:avLst>
                  <a:gd name="adj" fmla="val 50000"/>
                </a:avLst>
              </a:prstGeom>
              <a:solidFill>
                <a:srgbClr val="008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667" name="AutoShape 15"/>
              <p:cNvSpPr>
                <a:spLocks noChangeArrowheads="1"/>
              </p:cNvSpPr>
              <p:nvPr/>
            </p:nvSpPr>
            <p:spPr bwMode="auto">
              <a:xfrm>
                <a:off x="2698" y="2478"/>
                <a:ext cx="137" cy="1496"/>
              </a:xfrm>
              <a:prstGeom prst="triangle">
                <a:avLst>
                  <a:gd name="adj" fmla="val 50000"/>
                </a:avLst>
              </a:prstGeom>
              <a:solidFill>
                <a:srgbClr val="008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668" name="AutoShape 16"/>
              <p:cNvSpPr>
                <a:spLocks noChangeArrowheads="1"/>
              </p:cNvSpPr>
              <p:nvPr/>
            </p:nvSpPr>
            <p:spPr bwMode="auto">
              <a:xfrm>
                <a:off x="2834" y="2478"/>
                <a:ext cx="137" cy="1496"/>
              </a:xfrm>
              <a:prstGeom prst="triangle">
                <a:avLst>
                  <a:gd name="adj" fmla="val 50000"/>
                </a:avLst>
              </a:prstGeom>
              <a:solidFill>
                <a:srgbClr val="008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669" name="AutoShape 17"/>
              <p:cNvSpPr>
                <a:spLocks noChangeArrowheads="1"/>
              </p:cNvSpPr>
              <p:nvPr/>
            </p:nvSpPr>
            <p:spPr bwMode="auto">
              <a:xfrm>
                <a:off x="2970" y="2478"/>
                <a:ext cx="137" cy="1496"/>
              </a:xfrm>
              <a:prstGeom prst="triangle">
                <a:avLst>
                  <a:gd name="adj" fmla="val 50000"/>
                </a:avLst>
              </a:prstGeom>
              <a:solidFill>
                <a:srgbClr val="008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670" name="AutoShape 18"/>
              <p:cNvSpPr>
                <a:spLocks noChangeArrowheads="1"/>
              </p:cNvSpPr>
              <p:nvPr/>
            </p:nvSpPr>
            <p:spPr bwMode="auto">
              <a:xfrm>
                <a:off x="3106" y="2478"/>
                <a:ext cx="137" cy="1496"/>
              </a:xfrm>
              <a:prstGeom prst="triangle">
                <a:avLst>
                  <a:gd name="adj" fmla="val 50000"/>
                </a:avLst>
              </a:prstGeom>
              <a:solidFill>
                <a:srgbClr val="008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671" name="AutoShape 19"/>
              <p:cNvSpPr>
                <a:spLocks noChangeArrowheads="1"/>
              </p:cNvSpPr>
              <p:nvPr/>
            </p:nvSpPr>
            <p:spPr bwMode="auto">
              <a:xfrm>
                <a:off x="2154" y="2478"/>
                <a:ext cx="137" cy="1496"/>
              </a:xfrm>
              <a:prstGeom prst="triangle">
                <a:avLst>
                  <a:gd name="adj" fmla="val 50000"/>
                </a:avLst>
              </a:prstGeom>
              <a:solidFill>
                <a:srgbClr val="008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672" name="AutoShape 20"/>
              <p:cNvSpPr>
                <a:spLocks noChangeArrowheads="1"/>
              </p:cNvSpPr>
              <p:nvPr/>
            </p:nvSpPr>
            <p:spPr bwMode="auto">
              <a:xfrm>
                <a:off x="2290" y="2478"/>
                <a:ext cx="137" cy="1496"/>
              </a:xfrm>
              <a:prstGeom prst="triangle">
                <a:avLst>
                  <a:gd name="adj" fmla="val 50000"/>
                </a:avLst>
              </a:prstGeom>
              <a:solidFill>
                <a:srgbClr val="008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673" name="AutoShape 21"/>
              <p:cNvSpPr>
                <a:spLocks noChangeArrowheads="1"/>
              </p:cNvSpPr>
              <p:nvPr/>
            </p:nvSpPr>
            <p:spPr bwMode="auto">
              <a:xfrm>
                <a:off x="2426" y="2478"/>
                <a:ext cx="137" cy="1496"/>
              </a:xfrm>
              <a:prstGeom prst="triangle">
                <a:avLst>
                  <a:gd name="adj" fmla="val 50000"/>
                </a:avLst>
              </a:prstGeom>
              <a:solidFill>
                <a:srgbClr val="008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674" name="AutoShape 22"/>
              <p:cNvSpPr>
                <a:spLocks noChangeArrowheads="1"/>
              </p:cNvSpPr>
              <p:nvPr/>
            </p:nvSpPr>
            <p:spPr bwMode="auto">
              <a:xfrm>
                <a:off x="2562" y="2478"/>
                <a:ext cx="137" cy="1496"/>
              </a:xfrm>
              <a:prstGeom prst="triangle">
                <a:avLst>
                  <a:gd name="adj" fmla="val 50000"/>
                </a:avLst>
              </a:prstGeom>
              <a:solidFill>
                <a:srgbClr val="008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675" name="AutoShape 23"/>
              <p:cNvSpPr>
                <a:spLocks noChangeArrowheads="1"/>
              </p:cNvSpPr>
              <p:nvPr/>
            </p:nvSpPr>
            <p:spPr bwMode="auto">
              <a:xfrm>
                <a:off x="1609" y="2478"/>
                <a:ext cx="137" cy="1496"/>
              </a:xfrm>
              <a:prstGeom prst="triangle">
                <a:avLst>
                  <a:gd name="adj" fmla="val 50000"/>
                </a:avLst>
              </a:prstGeom>
              <a:solidFill>
                <a:srgbClr val="008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676" name="AutoShape 24"/>
              <p:cNvSpPr>
                <a:spLocks noChangeArrowheads="1"/>
              </p:cNvSpPr>
              <p:nvPr/>
            </p:nvSpPr>
            <p:spPr bwMode="auto">
              <a:xfrm>
                <a:off x="1745" y="2478"/>
                <a:ext cx="137" cy="1496"/>
              </a:xfrm>
              <a:prstGeom prst="triangle">
                <a:avLst>
                  <a:gd name="adj" fmla="val 50000"/>
                </a:avLst>
              </a:prstGeom>
              <a:solidFill>
                <a:srgbClr val="008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677" name="AutoShape 25"/>
              <p:cNvSpPr>
                <a:spLocks noChangeArrowheads="1"/>
              </p:cNvSpPr>
              <p:nvPr/>
            </p:nvSpPr>
            <p:spPr bwMode="auto">
              <a:xfrm>
                <a:off x="1881" y="2478"/>
                <a:ext cx="137" cy="1496"/>
              </a:xfrm>
              <a:prstGeom prst="triangle">
                <a:avLst>
                  <a:gd name="adj" fmla="val 50000"/>
                </a:avLst>
              </a:prstGeom>
              <a:solidFill>
                <a:srgbClr val="008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678" name="AutoShape 26"/>
              <p:cNvSpPr>
                <a:spLocks noChangeArrowheads="1"/>
              </p:cNvSpPr>
              <p:nvPr/>
            </p:nvSpPr>
            <p:spPr bwMode="auto">
              <a:xfrm>
                <a:off x="2017" y="2478"/>
                <a:ext cx="137" cy="1496"/>
              </a:xfrm>
              <a:prstGeom prst="triangle">
                <a:avLst>
                  <a:gd name="adj" fmla="val 50000"/>
                </a:avLst>
              </a:prstGeom>
              <a:solidFill>
                <a:srgbClr val="008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679" name="AutoShape 27"/>
              <p:cNvSpPr>
                <a:spLocks noChangeArrowheads="1"/>
              </p:cNvSpPr>
              <p:nvPr/>
            </p:nvSpPr>
            <p:spPr bwMode="auto">
              <a:xfrm>
                <a:off x="1066" y="2478"/>
                <a:ext cx="137" cy="1496"/>
              </a:xfrm>
              <a:prstGeom prst="triangle">
                <a:avLst>
                  <a:gd name="adj" fmla="val 50000"/>
                </a:avLst>
              </a:prstGeom>
              <a:solidFill>
                <a:srgbClr val="008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680" name="AutoShape 28"/>
              <p:cNvSpPr>
                <a:spLocks noChangeArrowheads="1"/>
              </p:cNvSpPr>
              <p:nvPr/>
            </p:nvSpPr>
            <p:spPr bwMode="auto">
              <a:xfrm>
                <a:off x="1202" y="2478"/>
                <a:ext cx="137" cy="1496"/>
              </a:xfrm>
              <a:prstGeom prst="triangle">
                <a:avLst>
                  <a:gd name="adj" fmla="val 50000"/>
                </a:avLst>
              </a:prstGeom>
              <a:solidFill>
                <a:srgbClr val="008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681" name="AutoShape 29"/>
              <p:cNvSpPr>
                <a:spLocks noChangeArrowheads="1"/>
              </p:cNvSpPr>
              <p:nvPr/>
            </p:nvSpPr>
            <p:spPr bwMode="auto">
              <a:xfrm>
                <a:off x="1338" y="2478"/>
                <a:ext cx="137" cy="1496"/>
              </a:xfrm>
              <a:prstGeom prst="triangle">
                <a:avLst>
                  <a:gd name="adj" fmla="val 50000"/>
                </a:avLst>
              </a:prstGeom>
              <a:solidFill>
                <a:srgbClr val="008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682" name="AutoShape 30"/>
              <p:cNvSpPr>
                <a:spLocks noChangeArrowheads="1"/>
              </p:cNvSpPr>
              <p:nvPr/>
            </p:nvSpPr>
            <p:spPr bwMode="auto">
              <a:xfrm>
                <a:off x="1474" y="2478"/>
                <a:ext cx="137" cy="1496"/>
              </a:xfrm>
              <a:prstGeom prst="triangle">
                <a:avLst>
                  <a:gd name="adj" fmla="val 50000"/>
                </a:avLst>
              </a:prstGeom>
              <a:solidFill>
                <a:srgbClr val="008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683" name="AutoShape 31"/>
              <p:cNvSpPr>
                <a:spLocks noChangeArrowheads="1"/>
              </p:cNvSpPr>
              <p:nvPr/>
            </p:nvSpPr>
            <p:spPr bwMode="auto">
              <a:xfrm>
                <a:off x="522" y="2478"/>
                <a:ext cx="137" cy="1496"/>
              </a:xfrm>
              <a:prstGeom prst="triangle">
                <a:avLst>
                  <a:gd name="adj" fmla="val 50000"/>
                </a:avLst>
              </a:prstGeom>
              <a:solidFill>
                <a:srgbClr val="008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684" name="AutoShape 32"/>
              <p:cNvSpPr>
                <a:spLocks noChangeArrowheads="1"/>
              </p:cNvSpPr>
              <p:nvPr/>
            </p:nvSpPr>
            <p:spPr bwMode="auto">
              <a:xfrm>
                <a:off x="658" y="2478"/>
                <a:ext cx="137" cy="1496"/>
              </a:xfrm>
              <a:prstGeom prst="triangle">
                <a:avLst>
                  <a:gd name="adj" fmla="val 50000"/>
                </a:avLst>
              </a:prstGeom>
              <a:solidFill>
                <a:srgbClr val="008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685" name="AutoShape 33"/>
              <p:cNvSpPr>
                <a:spLocks noChangeArrowheads="1"/>
              </p:cNvSpPr>
              <p:nvPr/>
            </p:nvSpPr>
            <p:spPr bwMode="auto">
              <a:xfrm>
                <a:off x="794" y="2478"/>
                <a:ext cx="137" cy="1496"/>
              </a:xfrm>
              <a:prstGeom prst="triangle">
                <a:avLst>
                  <a:gd name="adj" fmla="val 50000"/>
                </a:avLst>
              </a:prstGeom>
              <a:solidFill>
                <a:srgbClr val="008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686" name="AutoShape 34"/>
              <p:cNvSpPr>
                <a:spLocks noChangeArrowheads="1"/>
              </p:cNvSpPr>
              <p:nvPr/>
            </p:nvSpPr>
            <p:spPr bwMode="auto">
              <a:xfrm>
                <a:off x="930" y="2478"/>
                <a:ext cx="137" cy="1496"/>
              </a:xfrm>
              <a:prstGeom prst="triangle">
                <a:avLst>
                  <a:gd name="adj" fmla="val 50000"/>
                </a:avLst>
              </a:prstGeom>
              <a:solidFill>
                <a:srgbClr val="008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687" name="AutoShape 35"/>
              <p:cNvSpPr>
                <a:spLocks noChangeArrowheads="1"/>
              </p:cNvSpPr>
              <p:nvPr/>
            </p:nvSpPr>
            <p:spPr bwMode="auto">
              <a:xfrm>
                <a:off x="249" y="2478"/>
                <a:ext cx="137" cy="1496"/>
              </a:xfrm>
              <a:prstGeom prst="triangle">
                <a:avLst>
                  <a:gd name="adj" fmla="val 50000"/>
                </a:avLst>
              </a:prstGeom>
              <a:solidFill>
                <a:srgbClr val="008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688" name="AutoShape 36"/>
              <p:cNvSpPr>
                <a:spLocks noChangeArrowheads="1"/>
              </p:cNvSpPr>
              <p:nvPr/>
            </p:nvSpPr>
            <p:spPr bwMode="auto">
              <a:xfrm>
                <a:off x="385" y="2478"/>
                <a:ext cx="137" cy="1496"/>
              </a:xfrm>
              <a:prstGeom prst="triangle">
                <a:avLst>
                  <a:gd name="adj" fmla="val 50000"/>
                </a:avLst>
              </a:prstGeom>
              <a:solidFill>
                <a:srgbClr val="008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689" name="AutoShape 37"/>
              <p:cNvSpPr>
                <a:spLocks noChangeArrowheads="1"/>
              </p:cNvSpPr>
              <p:nvPr/>
            </p:nvSpPr>
            <p:spPr bwMode="auto">
              <a:xfrm>
                <a:off x="5148" y="2478"/>
                <a:ext cx="137" cy="1496"/>
              </a:xfrm>
              <a:prstGeom prst="triangle">
                <a:avLst>
                  <a:gd name="adj" fmla="val 50000"/>
                </a:avLst>
              </a:prstGeom>
              <a:solidFill>
                <a:srgbClr val="008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690" name="AutoShape 38"/>
              <p:cNvSpPr>
                <a:spLocks noChangeArrowheads="1"/>
              </p:cNvSpPr>
              <p:nvPr/>
            </p:nvSpPr>
            <p:spPr bwMode="auto">
              <a:xfrm>
                <a:off x="5284" y="2478"/>
                <a:ext cx="137" cy="1496"/>
              </a:xfrm>
              <a:prstGeom prst="triangle">
                <a:avLst>
                  <a:gd name="adj" fmla="val 50000"/>
                </a:avLst>
              </a:prstGeom>
              <a:solidFill>
                <a:srgbClr val="008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691" name="AutoShape 39"/>
              <p:cNvSpPr>
                <a:spLocks noChangeArrowheads="1"/>
              </p:cNvSpPr>
              <p:nvPr/>
            </p:nvSpPr>
            <p:spPr bwMode="auto">
              <a:xfrm>
                <a:off x="5420" y="2478"/>
                <a:ext cx="137" cy="1496"/>
              </a:xfrm>
              <a:prstGeom prst="triangle">
                <a:avLst>
                  <a:gd name="adj" fmla="val 50000"/>
                </a:avLst>
              </a:prstGeom>
              <a:solidFill>
                <a:srgbClr val="008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692" name="AutoShape 40"/>
              <p:cNvSpPr>
                <a:spLocks noChangeArrowheads="1"/>
              </p:cNvSpPr>
              <p:nvPr/>
            </p:nvSpPr>
            <p:spPr bwMode="auto">
              <a:xfrm>
                <a:off x="5556" y="2478"/>
                <a:ext cx="137" cy="1496"/>
              </a:xfrm>
              <a:prstGeom prst="triangle">
                <a:avLst>
                  <a:gd name="adj" fmla="val 50000"/>
                </a:avLst>
              </a:prstGeom>
              <a:solidFill>
                <a:srgbClr val="008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693" name="AutoShape 41"/>
              <p:cNvSpPr>
                <a:spLocks noChangeArrowheads="1"/>
              </p:cNvSpPr>
              <p:nvPr/>
            </p:nvSpPr>
            <p:spPr bwMode="auto">
              <a:xfrm>
                <a:off x="4876" y="2478"/>
                <a:ext cx="137" cy="1496"/>
              </a:xfrm>
              <a:prstGeom prst="triangle">
                <a:avLst>
                  <a:gd name="adj" fmla="val 50000"/>
                </a:avLst>
              </a:prstGeom>
              <a:solidFill>
                <a:srgbClr val="008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694" name="AutoShape 42"/>
              <p:cNvSpPr>
                <a:spLocks noChangeArrowheads="1"/>
              </p:cNvSpPr>
              <p:nvPr/>
            </p:nvSpPr>
            <p:spPr bwMode="auto">
              <a:xfrm>
                <a:off x="5012" y="2478"/>
                <a:ext cx="137" cy="1496"/>
              </a:xfrm>
              <a:prstGeom prst="triangle">
                <a:avLst>
                  <a:gd name="adj" fmla="val 50000"/>
                </a:avLst>
              </a:prstGeom>
              <a:solidFill>
                <a:srgbClr val="008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3" name="Group 51"/>
            <p:cNvGrpSpPr>
              <a:grpSpLocks/>
            </p:cNvGrpSpPr>
            <p:nvPr/>
          </p:nvGrpSpPr>
          <p:grpSpPr bwMode="auto">
            <a:xfrm>
              <a:off x="2555875" y="5546725"/>
              <a:ext cx="3960813" cy="396875"/>
              <a:chOff x="1610" y="3974"/>
              <a:chExt cx="2495" cy="250"/>
            </a:xfrm>
          </p:grpSpPr>
          <p:sp>
            <p:nvSpPr>
              <p:cNvPr id="27653" name="Text Box 52"/>
              <p:cNvSpPr txBox="1">
                <a:spLocks noChangeArrowheads="1"/>
              </p:cNvSpPr>
              <p:nvPr/>
            </p:nvSpPr>
            <p:spPr bwMode="auto">
              <a:xfrm>
                <a:off x="1610" y="3974"/>
                <a:ext cx="2495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/>
                <a:r>
                  <a:rPr lang="en-US" sz="2000">
                    <a:solidFill>
                      <a:schemeClr val="bg1"/>
                    </a:solidFill>
                    <a:latin typeface="Arial" charset="0"/>
                    <a:ea typeface="Arial" charset="0"/>
                    <a:cs typeface="Arial" charset="0"/>
                  </a:rPr>
                  <a:t>Time</a:t>
                </a:r>
                <a:endParaRPr lang="en-GB" sz="2000">
                  <a:solidFill>
                    <a:schemeClr val="bg1"/>
                  </a:solidFill>
                  <a:latin typeface="Arial" charset="0"/>
                </a:endParaRPr>
              </a:p>
            </p:txBody>
          </p:sp>
          <p:sp>
            <p:nvSpPr>
              <p:cNvPr id="27654" name="Line 53"/>
              <p:cNvSpPr>
                <a:spLocks noChangeShapeType="1"/>
              </p:cNvSpPr>
              <p:nvPr/>
            </p:nvSpPr>
            <p:spPr bwMode="auto">
              <a:xfrm>
                <a:off x="1655" y="4201"/>
                <a:ext cx="2404" cy="0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 type="triangle" w="med" len="med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47" name="Rectangle 46"/>
            <p:cNvSpPr/>
            <p:nvPr/>
          </p:nvSpPr>
          <p:spPr>
            <a:xfrm>
              <a:off x="3886200" y="3124200"/>
              <a:ext cx="5029200" cy="2286000"/>
            </a:xfrm>
            <a:prstGeom prst="rect">
              <a:avLst/>
            </a:prstGeom>
            <a:solidFill>
              <a:schemeClr val="tx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8" name="Picture 47" descr="Annie_la_Tarine_IMG_0683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57800" y="4039322"/>
              <a:ext cx="2057400" cy="1370878"/>
            </a:xfrm>
            <a:prstGeom prst="rect">
              <a:avLst/>
            </a:prstGeom>
          </p:spPr>
        </p:pic>
      </p:grpSp>
      <p:grpSp>
        <p:nvGrpSpPr>
          <p:cNvPr id="54" name="Group 53"/>
          <p:cNvGrpSpPr/>
          <p:nvPr/>
        </p:nvGrpSpPr>
        <p:grpSpPr>
          <a:xfrm>
            <a:off x="762000" y="2362200"/>
            <a:ext cx="7696200" cy="833438"/>
            <a:chOff x="762000" y="2362200"/>
            <a:chExt cx="7696200" cy="833438"/>
          </a:xfrm>
        </p:grpSpPr>
        <p:sp>
          <p:nvSpPr>
            <p:cNvPr id="50" name="TextBox 5"/>
            <p:cNvSpPr txBox="1">
              <a:spLocks noChangeArrowheads="1"/>
            </p:cNvSpPr>
            <p:nvPr/>
          </p:nvSpPr>
          <p:spPr bwMode="auto">
            <a:xfrm>
              <a:off x="762000" y="2479675"/>
              <a:ext cx="2819400" cy="492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600" dirty="0" smtClean="0">
                  <a:solidFill>
                    <a:schemeClr val="bg1"/>
                  </a:solidFill>
                  <a:latin typeface="Trebuchet MS" charset="0"/>
                </a:rPr>
                <a:t>Forest Land Use</a:t>
              </a:r>
              <a:endParaRPr lang="en-US" sz="2600" dirty="0">
                <a:solidFill>
                  <a:schemeClr val="bg1"/>
                </a:solidFill>
                <a:latin typeface="Trebuchet MS" charset="0"/>
              </a:endParaRPr>
            </a:p>
          </p:txBody>
        </p:sp>
        <p:sp>
          <p:nvSpPr>
            <p:cNvPr id="51" name="TextBox 5"/>
            <p:cNvSpPr txBox="1">
              <a:spLocks noChangeArrowheads="1"/>
            </p:cNvSpPr>
            <p:nvPr/>
          </p:nvSpPr>
          <p:spPr bwMode="auto">
            <a:xfrm>
              <a:off x="4876800" y="2479675"/>
              <a:ext cx="3581400" cy="492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600" dirty="0" smtClean="0">
                  <a:solidFill>
                    <a:schemeClr val="bg1"/>
                  </a:solidFill>
                  <a:latin typeface="Trebuchet MS" charset="0"/>
                </a:rPr>
                <a:t>Non-Forest Land Use</a:t>
              </a:r>
              <a:endParaRPr lang="en-US" sz="2600" dirty="0">
                <a:solidFill>
                  <a:schemeClr val="bg1"/>
                </a:solidFill>
                <a:latin typeface="Trebuchet MS" charset="0"/>
              </a:endParaRPr>
            </a:p>
          </p:txBody>
        </p:sp>
        <p:sp>
          <p:nvSpPr>
            <p:cNvPr id="52" name="Right Arrow 51"/>
            <p:cNvSpPr/>
            <p:nvPr/>
          </p:nvSpPr>
          <p:spPr>
            <a:xfrm>
              <a:off x="3581400" y="2362200"/>
              <a:ext cx="1371600" cy="833438"/>
            </a:xfrm>
            <a:prstGeom prst="rightArrow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3" name="TextBox 5"/>
          <p:cNvSpPr txBox="1">
            <a:spLocks noChangeArrowheads="1"/>
          </p:cNvSpPr>
          <p:nvPr/>
        </p:nvSpPr>
        <p:spPr bwMode="auto">
          <a:xfrm>
            <a:off x="2895600" y="762000"/>
            <a:ext cx="3733800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2600" dirty="0" smtClean="0">
                <a:solidFill>
                  <a:schemeClr val="bg1"/>
                </a:solidFill>
                <a:latin typeface="Trebuchet MS" charset="0"/>
              </a:rPr>
              <a:t>What is                       ?</a:t>
            </a:r>
            <a:endParaRPr lang="en-US" sz="2600" dirty="0">
              <a:solidFill>
                <a:schemeClr val="bg1"/>
              </a:solidFill>
              <a:latin typeface="Trebuchet MS" charset="0"/>
            </a:endParaRPr>
          </a:p>
        </p:txBody>
      </p:sp>
      <p:sp>
        <p:nvSpPr>
          <p:cNvPr id="56" name="TextBox 5"/>
          <p:cNvSpPr txBox="1">
            <a:spLocks noChangeArrowheads="1"/>
          </p:cNvSpPr>
          <p:nvPr/>
        </p:nvSpPr>
        <p:spPr bwMode="auto">
          <a:xfrm>
            <a:off x="4191000" y="3469957"/>
            <a:ext cx="4572000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2600" dirty="0" smtClean="0">
                <a:solidFill>
                  <a:schemeClr val="bg1"/>
                </a:solidFill>
                <a:latin typeface="Trebuchet MS" charset="0"/>
              </a:rPr>
              <a:t>Reduction in carbon stocks</a:t>
            </a:r>
            <a:endParaRPr lang="en-US" sz="2600" dirty="0">
              <a:solidFill>
                <a:schemeClr val="bg1"/>
              </a:solidFill>
              <a:latin typeface="Trebuchet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839108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5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"/>
          <p:cNvSpPr txBox="1">
            <a:spLocks noChangeArrowheads="1"/>
          </p:cNvSpPr>
          <p:nvPr/>
        </p:nvSpPr>
        <p:spPr bwMode="auto">
          <a:xfrm>
            <a:off x="0" y="762000"/>
            <a:ext cx="9296400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2600" dirty="0">
                <a:solidFill>
                  <a:srgbClr val="FFFFFF"/>
                </a:solidFill>
                <a:latin typeface="Trebuchet MS" charset="0"/>
              </a:rPr>
              <a:t>Reducing Emissions from Deforestation and Degradation </a:t>
            </a:r>
          </a:p>
        </p:txBody>
      </p:sp>
    </p:spTree>
    <p:extLst>
      <p:ext uri="{BB962C8B-B14F-4D97-AF65-F5344CB8AC3E}">
        <p14:creationId xmlns:p14="http://schemas.microsoft.com/office/powerpoint/2010/main" xmlns="" val="13726094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"/>
          <p:cNvSpPr txBox="1">
            <a:spLocks noChangeArrowheads="1"/>
          </p:cNvSpPr>
          <p:nvPr/>
        </p:nvSpPr>
        <p:spPr bwMode="auto">
          <a:xfrm>
            <a:off x="0" y="762000"/>
            <a:ext cx="9296400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2600" dirty="0">
                <a:latin typeface="Trebuchet MS" charset="0"/>
              </a:rPr>
              <a:t>Reducing Emissions from Deforestation and </a:t>
            </a:r>
            <a:r>
              <a:rPr lang="en-US" sz="2600" dirty="0">
                <a:solidFill>
                  <a:srgbClr val="FFFFFF"/>
                </a:solidFill>
                <a:latin typeface="Trebuchet MS" charset="0"/>
              </a:rPr>
              <a:t>Degradation </a:t>
            </a:r>
          </a:p>
        </p:txBody>
      </p:sp>
      <p:grpSp>
        <p:nvGrpSpPr>
          <p:cNvPr id="52" name="Group 51"/>
          <p:cNvGrpSpPr/>
          <p:nvPr/>
        </p:nvGrpSpPr>
        <p:grpSpPr>
          <a:xfrm>
            <a:off x="250825" y="3072341"/>
            <a:ext cx="8689975" cy="2871259"/>
            <a:chOff x="250825" y="3072341"/>
            <a:chExt cx="8689975" cy="2871259"/>
          </a:xfrm>
        </p:grpSpPr>
        <p:grpSp>
          <p:nvGrpSpPr>
            <p:cNvPr id="2" name="Group 2"/>
            <p:cNvGrpSpPr>
              <a:grpSpLocks/>
            </p:cNvGrpSpPr>
            <p:nvPr/>
          </p:nvGrpSpPr>
          <p:grpSpPr bwMode="auto">
            <a:xfrm>
              <a:off x="250825" y="3171825"/>
              <a:ext cx="8642350" cy="2374900"/>
              <a:chOff x="249" y="2478"/>
              <a:chExt cx="5444" cy="1496"/>
            </a:xfrm>
          </p:grpSpPr>
          <p:sp>
            <p:nvSpPr>
              <p:cNvPr id="53" name="AutoShape 3"/>
              <p:cNvSpPr>
                <a:spLocks noChangeArrowheads="1"/>
              </p:cNvSpPr>
              <p:nvPr/>
            </p:nvSpPr>
            <p:spPr bwMode="auto">
              <a:xfrm>
                <a:off x="4331" y="2478"/>
                <a:ext cx="137" cy="1496"/>
              </a:xfrm>
              <a:prstGeom prst="triangle">
                <a:avLst>
                  <a:gd name="adj" fmla="val 50000"/>
                </a:avLst>
              </a:prstGeom>
              <a:solidFill>
                <a:srgbClr val="008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" name="AutoShape 4"/>
              <p:cNvSpPr>
                <a:spLocks noChangeArrowheads="1"/>
              </p:cNvSpPr>
              <p:nvPr/>
            </p:nvSpPr>
            <p:spPr bwMode="auto">
              <a:xfrm>
                <a:off x="4467" y="2478"/>
                <a:ext cx="137" cy="1496"/>
              </a:xfrm>
              <a:prstGeom prst="triangle">
                <a:avLst>
                  <a:gd name="adj" fmla="val 50000"/>
                </a:avLst>
              </a:prstGeom>
              <a:solidFill>
                <a:srgbClr val="008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5" name="AutoShape 5"/>
              <p:cNvSpPr>
                <a:spLocks noChangeArrowheads="1"/>
              </p:cNvSpPr>
              <p:nvPr/>
            </p:nvSpPr>
            <p:spPr bwMode="auto">
              <a:xfrm>
                <a:off x="4603" y="2478"/>
                <a:ext cx="137" cy="1496"/>
              </a:xfrm>
              <a:prstGeom prst="triangle">
                <a:avLst>
                  <a:gd name="adj" fmla="val 50000"/>
                </a:avLst>
              </a:prstGeom>
              <a:solidFill>
                <a:srgbClr val="008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6" name="AutoShape 6"/>
              <p:cNvSpPr>
                <a:spLocks noChangeArrowheads="1"/>
              </p:cNvSpPr>
              <p:nvPr/>
            </p:nvSpPr>
            <p:spPr bwMode="auto">
              <a:xfrm>
                <a:off x="4739" y="2478"/>
                <a:ext cx="137" cy="1496"/>
              </a:xfrm>
              <a:prstGeom prst="triangle">
                <a:avLst>
                  <a:gd name="adj" fmla="val 50000"/>
                </a:avLst>
              </a:prstGeom>
              <a:solidFill>
                <a:srgbClr val="008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7" name="AutoShape 7"/>
              <p:cNvSpPr>
                <a:spLocks noChangeArrowheads="1"/>
              </p:cNvSpPr>
              <p:nvPr/>
            </p:nvSpPr>
            <p:spPr bwMode="auto">
              <a:xfrm>
                <a:off x="3787" y="2478"/>
                <a:ext cx="137" cy="1496"/>
              </a:xfrm>
              <a:prstGeom prst="triangle">
                <a:avLst>
                  <a:gd name="adj" fmla="val 50000"/>
                </a:avLst>
              </a:prstGeom>
              <a:solidFill>
                <a:srgbClr val="008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8" name="AutoShape 8"/>
              <p:cNvSpPr>
                <a:spLocks noChangeArrowheads="1"/>
              </p:cNvSpPr>
              <p:nvPr/>
            </p:nvSpPr>
            <p:spPr bwMode="auto">
              <a:xfrm>
                <a:off x="3923" y="2478"/>
                <a:ext cx="137" cy="1496"/>
              </a:xfrm>
              <a:prstGeom prst="triangle">
                <a:avLst>
                  <a:gd name="adj" fmla="val 50000"/>
                </a:avLst>
              </a:prstGeom>
              <a:solidFill>
                <a:srgbClr val="008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" name="AutoShape 9"/>
              <p:cNvSpPr>
                <a:spLocks noChangeArrowheads="1"/>
              </p:cNvSpPr>
              <p:nvPr/>
            </p:nvSpPr>
            <p:spPr bwMode="auto">
              <a:xfrm>
                <a:off x="4059" y="2478"/>
                <a:ext cx="137" cy="1496"/>
              </a:xfrm>
              <a:prstGeom prst="triangle">
                <a:avLst>
                  <a:gd name="adj" fmla="val 50000"/>
                </a:avLst>
              </a:prstGeom>
              <a:solidFill>
                <a:srgbClr val="008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" name="AutoShape 10"/>
              <p:cNvSpPr>
                <a:spLocks noChangeArrowheads="1"/>
              </p:cNvSpPr>
              <p:nvPr/>
            </p:nvSpPr>
            <p:spPr bwMode="auto">
              <a:xfrm>
                <a:off x="4195" y="2478"/>
                <a:ext cx="137" cy="1496"/>
              </a:xfrm>
              <a:prstGeom prst="triangle">
                <a:avLst>
                  <a:gd name="adj" fmla="val 50000"/>
                </a:avLst>
              </a:prstGeom>
              <a:solidFill>
                <a:srgbClr val="008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" name="AutoShape 11"/>
              <p:cNvSpPr>
                <a:spLocks noChangeArrowheads="1"/>
              </p:cNvSpPr>
              <p:nvPr/>
            </p:nvSpPr>
            <p:spPr bwMode="auto">
              <a:xfrm>
                <a:off x="3242" y="2478"/>
                <a:ext cx="137" cy="1496"/>
              </a:xfrm>
              <a:prstGeom prst="triangle">
                <a:avLst>
                  <a:gd name="adj" fmla="val 50000"/>
                </a:avLst>
              </a:prstGeom>
              <a:solidFill>
                <a:srgbClr val="008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" name="AutoShape 12"/>
              <p:cNvSpPr>
                <a:spLocks noChangeArrowheads="1"/>
              </p:cNvSpPr>
              <p:nvPr/>
            </p:nvSpPr>
            <p:spPr bwMode="auto">
              <a:xfrm>
                <a:off x="3378" y="2478"/>
                <a:ext cx="137" cy="1496"/>
              </a:xfrm>
              <a:prstGeom prst="triangle">
                <a:avLst>
                  <a:gd name="adj" fmla="val 50000"/>
                </a:avLst>
              </a:prstGeom>
              <a:solidFill>
                <a:srgbClr val="008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" name="AutoShape 13"/>
              <p:cNvSpPr>
                <a:spLocks noChangeArrowheads="1"/>
              </p:cNvSpPr>
              <p:nvPr/>
            </p:nvSpPr>
            <p:spPr bwMode="auto">
              <a:xfrm>
                <a:off x="3514" y="2478"/>
                <a:ext cx="137" cy="1496"/>
              </a:xfrm>
              <a:prstGeom prst="triangle">
                <a:avLst>
                  <a:gd name="adj" fmla="val 50000"/>
                </a:avLst>
              </a:prstGeom>
              <a:solidFill>
                <a:srgbClr val="008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4" name="AutoShape 14"/>
              <p:cNvSpPr>
                <a:spLocks noChangeArrowheads="1"/>
              </p:cNvSpPr>
              <p:nvPr/>
            </p:nvSpPr>
            <p:spPr bwMode="auto">
              <a:xfrm>
                <a:off x="3650" y="2478"/>
                <a:ext cx="137" cy="1496"/>
              </a:xfrm>
              <a:prstGeom prst="triangle">
                <a:avLst>
                  <a:gd name="adj" fmla="val 50000"/>
                </a:avLst>
              </a:prstGeom>
              <a:solidFill>
                <a:srgbClr val="008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5" name="AutoShape 15"/>
              <p:cNvSpPr>
                <a:spLocks noChangeArrowheads="1"/>
              </p:cNvSpPr>
              <p:nvPr/>
            </p:nvSpPr>
            <p:spPr bwMode="auto">
              <a:xfrm>
                <a:off x="2698" y="2478"/>
                <a:ext cx="137" cy="1496"/>
              </a:xfrm>
              <a:prstGeom prst="triangle">
                <a:avLst>
                  <a:gd name="adj" fmla="val 50000"/>
                </a:avLst>
              </a:prstGeom>
              <a:solidFill>
                <a:srgbClr val="008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" name="AutoShape 16"/>
              <p:cNvSpPr>
                <a:spLocks noChangeArrowheads="1"/>
              </p:cNvSpPr>
              <p:nvPr/>
            </p:nvSpPr>
            <p:spPr bwMode="auto">
              <a:xfrm>
                <a:off x="2834" y="2478"/>
                <a:ext cx="137" cy="1496"/>
              </a:xfrm>
              <a:prstGeom prst="triangle">
                <a:avLst>
                  <a:gd name="adj" fmla="val 50000"/>
                </a:avLst>
              </a:prstGeom>
              <a:solidFill>
                <a:srgbClr val="008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" name="AutoShape 17"/>
              <p:cNvSpPr>
                <a:spLocks noChangeArrowheads="1"/>
              </p:cNvSpPr>
              <p:nvPr/>
            </p:nvSpPr>
            <p:spPr bwMode="auto">
              <a:xfrm>
                <a:off x="2970" y="2478"/>
                <a:ext cx="137" cy="1496"/>
              </a:xfrm>
              <a:prstGeom prst="triangle">
                <a:avLst>
                  <a:gd name="adj" fmla="val 50000"/>
                </a:avLst>
              </a:prstGeom>
              <a:solidFill>
                <a:srgbClr val="008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8" name="AutoShape 18"/>
              <p:cNvSpPr>
                <a:spLocks noChangeArrowheads="1"/>
              </p:cNvSpPr>
              <p:nvPr/>
            </p:nvSpPr>
            <p:spPr bwMode="auto">
              <a:xfrm>
                <a:off x="3106" y="2478"/>
                <a:ext cx="137" cy="1496"/>
              </a:xfrm>
              <a:prstGeom prst="triangle">
                <a:avLst>
                  <a:gd name="adj" fmla="val 50000"/>
                </a:avLst>
              </a:prstGeom>
              <a:solidFill>
                <a:srgbClr val="008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" name="AutoShape 19"/>
              <p:cNvSpPr>
                <a:spLocks noChangeArrowheads="1"/>
              </p:cNvSpPr>
              <p:nvPr/>
            </p:nvSpPr>
            <p:spPr bwMode="auto">
              <a:xfrm>
                <a:off x="2154" y="2478"/>
                <a:ext cx="137" cy="1496"/>
              </a:xfrm>
              <a:prstGeom prst="triangle">
                <a:avLst>
                  <a:gd name="adj" fmla="val 50000"/>
                </a:avLst>
              </a:prstGeom>
              <a:solidFill>
                <a:srgbClr val="008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0" name="AutoShape 20"/>
              <p:cNvSpPr>
                <a:spLocks noChangeArrowheads="1"/>
              </p:cNvSpPr>
              <p:nvPr/>
            </p:nvSpPr>
            <p:spPr bwMode="auto">
              <a:xfrm>
                <a:off x="2290" y="2478"/>
                <a:ext cx="137" cy="1496"/>
              </a:xfrm>
              <a:prstGeom prst="triangle">
                <a:avLst>
                  <a:gd name="adj" fmla="val 50000"/>
                </a:avLst>
              </a:prstGeom>
              <a:solidFill>
                <a:srgbClr val="008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1" name="AutoShape 21"/>
              <p:cNvSpPr>
                <a:spLocks noChangeArrowheads="1"/>
              </p:cNvSpPr>
              <p:nvPr/>
            </p:nvSpPr>
            <p:spPr bwMode="auto">
              <a:xfrm>
                <a:off x="2426" y="2478"/>
                <a:ext cx="137" cy="1496"/>
              </a:xfrm>
              <a:prstGeom prst="triangle">
                <a:avLst>
                  <a:gd name="adj" fmla="val 50000"/>
                </a:avLst>
              </a:prstGeom>
              <a:solidFill>
                <a:srgbClr val="008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" name="AutoShape 22"/>
              <p:cNvSpPr>
                <a:spLocks noChangeArrowheads="1"/>
              </p:cNvSpPr>
              <p:nvPr/>
            </p:nvSpPr>
            <p:spPr bwMode="auto">
              <a:xfrm>
                <a:off x="2562" y="2478"/>
                <a:ext cx="137" cy="1496"/>
              </a:xfrm>
              <a:prstGeom prst="triangle">
                <a:avLst>
                  <a:gd name="adj" fmla="val 50000"/>
                </a:avLst>
              </a:prstGeom>
              <a:solidFill>
                <a:srgbClr val="008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" name="AutoShape 23"/>
              <p:cNvSpPr>
                <a:spLocks noChangeArrowheads="1"/>
              </p:cNvSpPr>
              <p:nvPr/>
            </p:nvSpPr>
            <p:spPr bwMode="auto">
              <a:xfrm>
                <a:off x="1609" y="2478"/>
                <a:ext cx="137" cy="1496"/>
              </a:xfrm>
              <a:prstGeom prst="triangle">
                <a:avLst>
                  <a:gd name="adj" fmla="val 50000"/>
                </a:avLst>
              </a:prstGeom>
              <a:solidFill>
                <a:srgbClr val="008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" name="AutoShape 24"/>
              <p:cNvSpPr>
                <a:spLocks noChangeArrowheads="1"/>
              </p:cNvSpPr>
              <p:nvPr/>
            </p:nvSpPr>
            <p:spPr bwMode="auto">
              <a:xfrm>
                <a:off x="1745" y="2478"/>
                <a:ext cx="137" cy="1496"/>
              </a:xfrm>
              <a:prstGeom prst="triangle">
                <a:avLst>
                  <a:gd name="adj" fmla="val 50000"/>
                </a:avLst>
              </a:prstGeom>
              <a:solidFill>
                <a:srgbClr val="008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5" name="AutoShape 25"/>
              <p:cNvSpPr>
                <a:spLocks noChangeArrowheads="1"/>
              </p:cNvSpPr>
              <p:nvPr/>
            </p:nvSpPr>
            <p:spPr bwMode="auto">
              <a:xfrm>
                <a:off x="1881" y="2478"/>
                <a:ext cx="137" cy="1496"/>
              </a:xfrm>
              <a:prstGeom prst="triangle">
                <a:avLst>
                  <a:gd name="adj" fmla="val 50000"/>
                </a:avLst>
              </a:prstGeom>
              <a:solidFill>
                <a:srgbClr val="008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6" name="AutoShape 26"/>
              <p:cNvSpPr>
                <a:spLocks noChangeArrowheads="1"/>
              </p:cNvSpPr>
              <p:nvPr/>
            </p:nvSpPr>
            <p:spPr bwMode="auto">
              <a:xfrm>
                <a:off x="2017" y="2478"/>
                <a:ext cx="137" cy="1496"/>
              </a:xfrm>
              <a:prstGeom prst="triangle">
                <a:avLst>
                  <a:gd name="adj" fmla="val 50000"/>
                </a:avLst>
              </a:prstGeom>
              <a:solidFill>
                <a:srgbClr val="008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7" name="AutoShape 27"/>
              <p:cNvSpPr>
                <a:spLocks noChangeArrowheads="1"/>
              </p:cNvSpPr>
              <p:nvPr/>
            </p:nvSpPr>
            <p:spPr bwMode="auto">
              <a:xfrm>
                <a:off x="1066" y="2478"/>
                <a:ext cx="137" cy="1496"/>
              </a:xfrm>
              <a:prstGeom prst="triangle">
                <a:avLst>
                  <a:gd name="adj" fmla="val 50000"/>
                </a:avLst>
              </a:prstGeom>
              <a:solidFill>
                <a:srgbClr val="008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8" name="AutoShape 28"/>
              <p:cNvSpPr>
                <a:spLocks noChangeArrowheads="1"/>
              </p:cNvSpPr>
              <p:nvPr/>
            </p:nvSpPr>
            <p:spPr bwMode="auto">
              <a:xfrm>
                <a:off x="1202" y="2478"/>
                <a:ext cx="137" cy="1496"/>
              </a:xfrm>
              <a:prstGeom prst="triangle">
                <a:avLst>
                  <a:gd name="adj" fmla="val 50000"/>
                </a:avLst>
              </a:prstGeom>
              <a:solidFill>
                <a:srgbClr val="008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9" name="AutoShape 29"/>
              <p:cNvSpPr>
                <a:spLocks noChangeArrowheads="1"/>
              </p:cNvSpPr>
              <p:nvPr/>
            </p:nvSpPr>
            <p:spPr bwMode="auto">
              <a:xfrm>
                <a:off x="1338" y="2478"/>
                <a:ext cx="137" cy="1496"/>
              </a:xfrm>
              <a:prstGeom prst="triangle">
                <a:avLst>
                  <a:gd name="adj" fmla="val 50000"/>
                </a:avLst>
              </a:prstGeom>
              <a:solidFill>
                <a:srgbClr val="008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0" name="AutoShape 30"/>
              <p:cNvSpPr>
                <a:spLocks noChangeArrowheads="1"/>
              </p:cNvSpPr>
              <p:nvPr/>
            </p:nvSpPr>
            <p:spPr bwMode="auto">
              <a:xfrm>
                <a:off x="1474" y="2478"/>
                <a:ext cx="137" cy="1496"/>
              </a:xfrm>
              <a:prstGeom prst="triangle">
                <a:avLst>
                  <a:gd name="adj" fmla="val 50000"/>
                </a:avLst>
              </a:prstGeom>
              <a:solidFill>
                <a:srgbClr val="008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1" name="AutoShape 31"/>
              <p:cNvSpPr>
                <a:spLocks noChangeArrowheads="1"/>
              </p:cNvSpPr>
              <p:nvPr/>
            </p:nvSpPr>
            <p:spPr bwMode="auto">
              <a:xfrm>
                <a:off x="522" y="2478"/>
                <a:ext cx="137" cy="1496"/>
              </a:xfrm>
              <a:prstGeom prst="triangle">
                <a:avLst>
                  <a:gd name="adj" fmla="val 50000"/>
                </a:avLst>
              </a:prstGeom>
              <a:solidFill>
                <a:srgbClr val="008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" name="AutoShape 32"/>
              <p:cNvSpPr>
                <a:spLocks noChangeArrowheads="1"/>
              </p:cNvSpPr>
              <p:nvPr/>
            </p:nvSpPr>
            <p:spPr bwMode="auto">
              <a:xfrm>
                <a:off x="658" y="2478"/>
                <a:ext cx="137" cy="1496"/>
              </a:xfrm>
              <a:prstGeom prst="triangle">
                <a:avLst>
                  <a:gd name="adj" fmla="val 50000"/>
                </a:avLst>
              </a:prstGeom>
              <a:solidFill>
                <a:srgbClr val="008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" name="AutoShape 33"/>
              <p:cNvSpPr>
                <a:spLocks noChangeArrowheads="1"/>
              </p:cNvSpPr>
              <p:nvPr/>
            </p:nvSpPr>
            <p:spPr bwMode="auto">
              <a:xfrm>
                <a:off x="794" y="2478"/>
                <a:ext cx="137" cy="1496"/>
              </a:xfrm>
              <a:prstGeom prst="triangle">
                <a:avLst>
                  <a:gd name="adj" fmla="val 50000"/>
                </a:avLst>
              </a:prstGeom>
              <a:solidFill>
                <a:srgbClr val="008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" name="AutoShape 34"/>
              <p:cNvSpPr>
                <a:spLocks noChangeArrowheads="1"/>
              </p:cNvSpPr>
              <p:nvPr/>
            </p:nvSpPr>
            <p:spPr bwMode="auto">
              <a:xfrm>
                <a:off x="930" y="2478"/>
                <a:ext cx="137" cy="1496"/>
              </a:xfrm>
              <a:prstGeom prst="triangle">
                <a:avLst>
                  <a:gd name="adj" fmla="val 50000"/>
                </a:avLst>
              </a:prstGeom>
              <a:solidFill>
                <a:srgbClr val="008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" name="AutoShape 35"/>
              <p:cNvSpPr>
                <a:spLocks noChangeArrowheads="1"/>
              </p:cNvSpPr>
              <p:nvPr/>
            </p:nvSpPr>
            <p:spPr bwMode="auto">
              <a:xfrm>
                <a:off x="249" y="2478"/>
                <a:ext cx="137" cy="1496"/>
              </a:xfrm>
              <a:prstGeom prst="triangle">
                <a:avLst>
                  <a:gd name="adj" fmla="val 50000"/>
                </a:avLst>
              </a:prstGeom>
              <a:solidFill>
                <a:srgbClr val="008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" name="AutoShape 36"/>
              <p:cNvSpPr>
                <a:spLocks noChangeArrowheads="1"/>
              </p:cNvSpPr>
              <p:nvPr/>
            </p:nvSpPr>
            <p:spPr bwMode="auto">
              <a:xfrm>
                <a:off x="385" y="2478"/>
                <a:ext cx="137" cy="1496"/>
              </a:xfrm>
              <a:prstGeom prst="triangle">
                <a:avLst>
                  <a:gd name="adj" fmla="val 50000"/>
                </a:avLst>
              </a:prstGeom>
              <a:solidFill>
                <a:srgbClr val="008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" name="AutoShape 37"/>
              <p:cNvSpPr>
                <a:spLocks noChangeArrowheads="1"/>
              </p:cNvSpPr>
              <p:nvPr/>
            </p:nvSpPr>
            <p:spPr bwMode="auto">
              <a:xfrm>
                <a:off x="5148" y="2478"/>
                <a:ext cx="137" cy="1496"/>
              </a:xfrm>
              <a:prstGeom prst="triangle">
                <a:avLst>
                  <a:gd name="adj" fmla="val 50000"/>
                </a:avLst>
              </a:prstGeom>
              <a:solidFill>
                <a:srgbClr val="008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" name="AutoShape 38"/>
              <p:cNvSpPr>
                <a:spLocks noChangeArrowheads="1"/>
              </p:cNvSpPr>
              <p:nvPr/>
            </p:nvSpPr>
            <p:spPr bwMode="auto">
              <a:xfrm>
                <a:off x="5284" y="2478"/>
                <a:ext cx="137" cy="1496"/>
              </a:xfrm>
              <a:prstGeom prst="triangle">
                <a:avLst>
                  <a:gd name="adj" fmla="val 50000"/>
                </a:avLst>
              </a:prstGeom>
              <a:solidFill>
                <a:srgbClr val="008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9" name="AutoShape 39"/>
              <p:cNvSpPr>
                <a:spLocks noChangeArrowheads="1"/>
              </p:cNvSpPr>
              <p:nvPr/>
            </p:nvSpPr>
            <p:spPr bwMode="auto">
              <a:xfrm>
                <a:off x="5420" y="2478"/>
                <a:ext cx="137" cy="1496"/>
              </a:xfrm>
              <a:prstGeom prst="triangle">
                <a:avLst>
                  <a:gd name="adj" fmla="val 50000"/>
                </a:avLst>
              </a:prstGeom>
              <a:solidFill>
                <a:srgbClr val="008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" name="AutoShape 40"/>
              <p:cNvSpPr>
                <a:spLocks noChangeArrowheads="1"/>
              </p:cNvSpPr>
              <p:nvPr/>
            </p:nvSpPr>
            <p:spPr bwMode="auto">
              <a:xfrm>
                <a:off x="5556" y="2478"/>
                <a:ext cx="137" cy="1496"/>
              </a:xfrm>
              <a:prstGeom prst="triangle">
                <a:avLst>
                  <a:gd name="adj" fmla="val 50000"/>
                </a:avLst>
              </a:prstGeom>
              <a:solidFill>
                <a:srgbClr val="008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" name="AutoShape 41"/>
              <p:cNvSpPr>
                <a:spLocks noChangeArrowheads="1"/>
              </p:cNvSpPr>
              <p:nvPr/>
            </p:nvSpPr>
            <p:spPr bwMode="auto">
              <a:xfrm>
                <a:off x="4876" y="2478"/>
                <a:ext cx="137" cy="1496"/>
              </a:xfrm>
              <a:prstGeom prst="triangle">
                <a:avLst>
                  <a:gd name="adj" fmla="val 50000"/>
                </a:avLst>
              </a:prstGeom>
              <a:solidFill>
                <a:srgbClr val="008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" name="AutoShape 42"/>
              <p:cNvSpPr>
                <a:spLocks noChangeArrowheads="1"/>
              </p:cNvSpPr>
              <p:nvPr/>
            </p:nvSpPr>
            <p:spPr bwMode="auto">
              <a:xfrm>
                <a:off x="5012" y="2478"/>
                <a:ext cx="137" cy="1496"/>
              </a:xfrm>
              <a:prstGeom prst="triangle">
                <a:avLst>
                  <a:gd name="adj" fmla="val 50000"/>
                </a:avLst>
              </a:prstGeom>
              <a:solidFill>
                <a:srgbClr val="008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49" name="Freeform 48"/>
            <p:cNvSpPr/>
            <p:nvPr/>
          </p:nvSpPr>
          <p:spPr>
            <a:xfrm>
              <a:off x="3898900" y="3072341"/>
              <a:ext cx="5041900" cy="1769533"/>
            </a:xfrm>
            <a:custGeom>
              <a:avLst/>
              <a:gdLst>
                <a:gd name="connsiteX0" fmla="*/ 0 w 4127500"/>
                <a:gd name="connsiteY0" fmla="*/ 2298700 h 2298700"/>
                <a:gd name="connsiteX1" fmla="*/ 12700 w 4127500"/>
                <a:gd name="connsiteY1" fmla="*/ 0 h 2298700"/>
                <a:gd name="connsiteX2" fmla="*/ 4127500 w 4127500"/>
                <a:gd name="connsiteY2" fmla="*/ 38100 h 2298700"/>
                <a:gd name="connsiteX3" fmla="*/ 0 w 4127500"/>
                <a:gd name="connsiteY3" fmla="*/ 2298700 h 2298700"/>
                <a:gd name="connsiteX0" fmla="*/ 0 w 5041900"/>
                <a:gd name="connsiteY0" fmla="*/ 2298700 h 2298700"/>
                <a:gd name="connsiteX1" fmla="*/ 12700 w 5041900"/>
                <a:gd name="connsiteY1" fmla="*/ 0 h 2298700"/>
                <a:gd name="connsiteX2" fmla="*/ 5041900 w 5041900"/>
                <a:gd name="connsiteY2" fmla="*/ 38100 h 2298700"/>
                <a:gd name="connsiteX3" fmla="*/ 0 w 5041900"/>
                <a:gd name="connsiteY3" fmla="*/ 2298700 h 2298700"/>
                <a:gd name="connsiteX0" fmla="*/ 0 w 5041900"/>
                <a:gd name="connsiteY0" fmla="*/ 1536700 h 1536700"/>
                <a:gd name="connsiteX1" fmla="*/ 12700 w 5041900"/>
                <a:gd name="connsiteY1" fmla="*/ 0 h 1536700"/>
                <a:gd name="connsiteX2" fmla="*/ 5041900 w 5041900"/>
                <a:gd name="connsiteY2" fmla="*/ 38100 h 1536700"/>
                <a:gd name="connsiteX3" fmla="*/ 0 w 5041900"/>
                <a:gd name="connsiteY3" fmla="*/ 1536700 h 1536700"/>
                <a:gd name="connsiteX0" fmla="*/ 0 w 5118100"/>
                <a:gd name="connsiteY0" fmla="*/ 1536700 h 1536700"/>
                <a:gd name="connsiteX1" fmla="*/ 12700 w 5118100"/>
                <a:gd name="connsiteY1" fmla="*/ 0 h 1536700"/>
                <a:gd name="connsiteX2" fmla="*/ 5041900 w 5118100"/>
                <a:gd name="connsiteY2" fmla="*/ 38100 h 1536700"/>
                <a:gd name="connsiteX3" fmla="*/ 5118100 w 5118100"/>
                <a:gd name="connsiteY3" fmla="*/ 1016000 h 1536700"/>
                <a:gd name="connsiteX4" fmla="*/ 0 w 5118100"/>
                <a:gd name="connsiteY4" fmla="*/ 1536700 h 1536700"/>
                <a:gd name="connsiteX0" fmla="*/ 0 w 5118100"/>
                <a:gd name="connsiteY0" fmla="*/ 766233 h 1083733"/>
                <a:gd name="connsiteX1" fmla="*/ 12700 w 5118100"/>
                <a:gd name="connsiteY1" fmla="*/ 67733 h 1083733"/>
                <a:gd name="connsiteX2" fmla="*/ 5041900 w 5118100"/>
                <a:gd name="connsiteY2" fmla="*/ 105833 h 1083733"/>
                <a:gd name="connsiteX3" fmla="*/ 5118100 w 5118100"/>
                <a:gd name="connsiteY3" fmla="*/ 1083733 h 1083733"/>
                <a:gd name="connsiteX4" fmla="*/ 0 w 5118100"/>
                <a:gd name="connsiteY4" fmla="*/ 766233 h 1083733"/>
                <a:gd name="connsiteX0" fmla="*/ 0 w 5041900"/>
                <a:gd name="connsiteY0" fmla="*/ 766233 h 1388533"/>
                <a:gd name="connsiteX1" fmla="*/ 12700 w 5041900"/>
                <a:gd name="connsiteY1" fmla="*/ 67733 h 1388533"/>
                <a:gd name="connsiteX2" fmla="*/ 5041900 w 5041900"/>
                <a:gd name="connsiteY2" fmla="*/ 105833 h 1388533"/>
                <a:gd name="connsiteX3" fmla="*/ 4965700 w 5041900"/>
                <a:gd name="connsiteY3" fmla="*/ 1388533 h 1388533"/>
                <a:gd name="connsiteX4" fmla="*/ 0 w 5041900"/>
                <a:gd name="connsiteY4" fmla="*/ 766233 h 1388533"/>
                <a:gd name="connsiteX0" fmla="*/ 0 w 5041900"/>
                <a:gd name="connsiteY0" fmla="*/ 766233 h 1769533"/>
                <a:gd name="connsiteX1" fmla="*/ 12700 w 5041900"/>
                <a:gd name="connsiteY1" fmla="*/ 67733 h 1769533"/>
                <a:gd name="connsiteX2" fmla="*/ 5041900 w 5041900"/>
                <a:gd name="connsiteY2" fmla="*/ 105833 h 1769533"/>
                <a:gd name="connsiteX3" fmla="*/ 4965700 w 5041900"/>
                <a:gd name="connsiteY3" fmla="*/ 1769533 h 1769533"/>
                <a:gd name="connsiteX4" fmla="*/ 0 w 5041900"/>
                <a:gd name="connsiteY4" fmla="*/ 766233 h 17695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41900" h="1769533">
                  <a:moveTo>
                    <a:pt x="0" y="766233"/>
                  </a:moveTo>
                  <a:cubicBezTo>
                    <a:pt x="4233" y="0"/>
                    <a:pt x="12700" y="67733"/>
                    <a:pt x="12700" y="67733"/>
                  </a:cubicBezTo>
                  <a:lnTo>
                    <a:pt x="5041900" y="105833"/>
                  </a:lnTo>
                  <a:lnTo>
                    <a:pt x="4965700" y="1769533"/>
                  </a:lnTo>
                  <a:lnTo>
                    <a:pt x="0" y="766233"/>
                  </a:lnTo>
                  <a:close/>
                </a:path>
              </a:pathLst>
            </a:custGeom>
            <a:solidFill>
              <a:srgbClr val="000000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" name="Group 51"/>
            <p:cNvGrpSpPr>
              <a:grpSpLocks/>
            </p:cNvGrpSpPr>
            <p:nvPr/>
          </p:nvGrpSpPr>
          <p:grpSpPr bwMode="auto">
            <a:xfrm>
              <a:off x="2555875" y="5546725"/>
              <a:ext cx="3960813" cy="396875"/>
              <a:chOff x="1610" y="3974"/>
              <a:chExt cx="2495" cy="250"/>
            </a:xfrm>
          </p:grpSpPr>
          <p:sp>
            <p:nvSpPr>
              <p:cNvPr id="94" name="Text Box 52"/>
              <p:cNvSpPr txBox="1">
                <a:spLocks noChangeArrowheads="1"/>
              </p:cNvSpPr>
              <p:nvPr/>
            </p:nvSpPr>
            <p:spPr bwMode="auto">
              <a:xfrm>
                <a:off x="1610" y="3974"/>
                <a:ext cx="2495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/>
                <a:r>
                  <a:rPr lang="en-US" sz="2000">
                    <a:solidFill>
                      <a:schemeClr val="bg1"/>
                    </a:solidFill>
                    <a:latin typeface="Arial" charset="0"/>
                    <a:ea typeface="Arial" charset="0"/>
                    <a:cs typeface="Arial" charset="0"/>
                  </a:rPr>
                  <a:t>Time</a:t>
                </a:r>
                <a:endParaRPr lang="en-GB" sz="2000">
                  <a:solidFill>
                    <a:schemeClr val="bg1"/>
                  </a:solidFill>
                  <a:latin typeface="Arial" charset="0"/>
                </a:endParaRPr>
              </a:p>
            </p:txBody>
          </p:sp>
          <p:sp>
            <p:nvSpPr>
              <p:cNvPr id="95" name="Line 53"/>
              <p:cNvSpPr>
                <a:spLocks noChangeShapeType="1"/>
              </p:cNvSpPr>
              <p:nvPr/>
            </p:nvSpPr>
            <p:spPr bwMode="auto">
              <a:xfrm>
                <a:off x="1655" y="4201"/>
                <a:ext cx="2404" cy="0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 type="triangle" w="med" len="med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93" name="Group 92"/>
          <p:cNvGrpSpPr/>
          <p:nvPr/>
        </p:nvGrpSpPr>
        <p:grpSpPr>
          <a:xfrm>
            <a:off x="762000" y="2362200"/>
            <a:ext cx="7162800" cy="833438"/>
            <a:chOff x="762000" y="2362200"/>
            <a:chExt cx="7162800" cy="833438"/>
          </a:xfrm>
        </p:grpSpPr>
        <p:sp>
          <p:nvSpPr>
            <p:cNvPr id="96" name="TextBox 5"/>
            <p:cNvSpPr txBox="1">
              <a:spLocks noChangeArrowheads="1"/>
            </p:cNvSpPr>
            <p:nvPr/>
          </p:nvSpPr>
          <p:spPr bwMode="auto">
            <a:xfrm>
              <a:off x="762000" y="2479675"/>
              <a:ext cx="2819400" cy="492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600" dirty="0" smtClean="0">
                  <a:solidFill>
                    <a:schemeClr val="bg1"/>
                  </a:solidFill>
                  <a:latin typeface="Trebuchet MS" charset="0"/>
                </a:rPr>
                <a:t>Forest Land Use</a:t>
              </a:r>
              <a:endParaRPr lang="en-US" sz="2600" dirty="0">
                <a:solidFill>
                  <a:schemeClr val="bg1"/>
                </a:solidFill>
                <a:latin typeface="Trebuchet MS" charset="0"/>
              </a:endParaRPr>
            </a:p>
          </p:txBody>
        </p:sp>
        <p:sp>
          <p:nvSpPr>
            <p:cNvPr id="97" name="TextBox 5"/>
            <p:cNvSpPr txBox="1">
              <a:spLocks noChangeArrowheads="1"/>
            </p:cNvSpPr>
            <p:nvPr/>
          </p:nvSpPr>
          <p:spPr bwMode="auto">
            <a:xfrm>
              <a:off x="5105400" y="2479675"/>
              <a:ext cx="2819400" cy="492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r>
                <a:rPr lang="en-US" sz="2600" dirty="0" smtClean="0">
                  <a:solidFill>
                    <a:schemeClr val="bg1"/>
                  </a:solidFill>
                  <a:latin typeface="Trebuchet MS" charset="0"/>
                </a:rPr>
                <a:t>Forest Land Use</a:t>
              </a:r>
              <a:endParaRPr lang="en-US" sz="2600" dirty="0">
                <a:solidFill>
                  <a:schemeClr val="bg1"/>
                </a:solidFill>
                <a:latin typeface="Trebuchet MS" charset="0"/>
              </a:endParaRPr>
            </a:p>
          </p:txBody>
        </p:sp>
        <p:sp>
          <p:nvSpPr>
            <p:cNvPr id="50" name="Right Arrow 49"/>
            <p:cNvSpPr/>
            <p:nvPr/>
          </p:nvSpPr>
          <p:spPr>
            <a:xfrm>
              <a:off x="3581400" y="2362200"/>
              <a:ext cx="1371600" cy="833438"/>
            </a:xfrm>
            <a:prstGeom prst="rightArrow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1" name="TextBox 5"/>
          <p:cNvSpPr txBox="1">
            <a:spLocks noChangeArrowheads="1"/>
          </p:cNvSpPr>
          <p:nvPr/>
        </p:nvSpPr>
        <p:spPr bwMode="auto">
          <a:xfrm>
            <a:off x="5715000" y="762000"/>
            <a:ext cx="3733800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2600" dirty="0" smtClean="0">
                <a:solidFill>
                  <a:schemeClr val="bg1"/>
                </a:solidFill>
                <a:latin typeface="Trebuchet MS" charset="0"/>
              </a:rPr>
              <a:t>What is                    ?</a:t>
            </a:r>
            <a:endParaRPr lang="en-US" sz="2600" dirty="0">
              <a:solidFill>
                <a:schemeClr val="bg1"/>
              </a:solidFill>
              <a:latin typeface="Trebuchet MS" charset="0"/>
            </a:endParaRPr>
          </a:p>
        </p:txBody>
      </p:sp>
      <p:sp>
        <p:nvSpPr>
          <p:cNvPr id="98" name="TextBox 5"/>
          <p:cNvSpPr txBox="1">
            <a:spLocks noChangeArrowheads="1"/>
          </p:cNvSpPr>
          <p:nvPr/>
        </p:nvSpPr>
        <p:spPr bwMode="auto">
          <a:xfrm>
            <a:off x="4191000" y="3469957"/>
            <a:ext cx="4572000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2600" dirty="0" smtClean="0">
                <a:solidFill>
                  <a:schemeClr val="bg1"/>
                </a:solidFill>
                <a:latin typeface="Trebuchet MS" charset="0"/>
              </a:rPr>
              <a:t>Reduction in carbon stocks</a:t>
            </a:r>
            <a:endParaRPr lang="en-US" sz="2600" dirty="0">
              <a:solidFill>
                <a:schemeClr val="bg1"/>
              </a:solidFill>
              <a:latin typeface="Trebuchet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543085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9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"/>
          <p:cNvSpPr txBox="1">
            <a:spLocks noChangeArrowheads="1"/>
          </p:cNvSpPr>
          <p:nvPr/>
        </p:nvSpPr>
        <p:spPr bwMode="auto">
          <a:xfrm>
            <a:off x="0" y="762000"/>
            <a:ext cx="9296400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2600">
                <a:solidFill>
                  <a:schemeClr val="bg1"/>
                </a:solidFill>
                <a:latin typeface="Trebuchet MS" charset="0"/>
              </a:rPr>
              <a:t>Reducing Emissions from Deforestation and Degradation </a:t>
            </a:r>
          </a:p>
        </p:txBody>
      </p:sp>
    </p:spTree>
    <p:extLst>
      <p:ext uri="{BB962C8B-B14F-4D97-AF65-F5344CB8AC3E}">
        <p14:creationId xmlns:p14="http://schemas.microsoft.com/office/powerpoint/2010/main" xmlns="" val="5764213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"/>
          <p:cNvSpPr txBox="1">
            <a:spLocks noChangeArrowheads="1"/>
          </p:cNvSpPr>
          <p:nvPr/>
        </p:nvSpPr>
        <p:spPr bwMode="auto">
          <a:xfrm>
            <a:off x="0" y="762000"/>
            <a:ext cx="9296400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2600">
                <a:solidFill>
                  <a:schemeClr val="bg1"/>
                </a:solidFill>
                <a:latin typeface="Trebuchet MS" charset="0"/>
              </a:rPr>
              <a:t>Reducing Emissions from Deforestation and Degradation </a:t>
            </a:r>
          </a:p>
        </p:txBody>
      </p:sp>
      <p:sp>
        <p:nvSpPr>
          <p:cNvPr id="7" name="Oval 6"/>
          <p:cNvSpPr/>
          <p:nvPr/>
        </p:nvSpPr>
        <p:spPr>
          <a:xfrm>
            <a:off x="7467600" y="1371600"/>
            <a:ext cx="685800" cy="762000"/>
          </a:xfrm>
          <a:prstGeom prst="ellipse">
            <a:avLst/>
          </a:prstGeom>
          <a:noFill/>
          <a:ln w="5715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58"/>
          <p:cNvGrpSpPr/>
          <p:nvPr/>
        </p:nvGrpSpPr>
        <p:grpSpPr>
          <a:xfrm>
            <a:off x="2438400" y="1397000"/>
            <a:ext cx="5867400" cy="609600"/>
            <a:chOff x="2438400" y="1397000"/>
            <a:chExt cx="5867400" cy="609600"/>
          </a:xfrm>
        </p:grpSpPr>
        <p:sp>
          <p:nvSpPr>
            <p:cNvPr id="61" name="TextBox 5"/>
            <p:cNvSpPr txBox="1">
              <a:spLocks noChangeArrowheads="1"/>
            </p:cNvSpPr>
            <p:nvPr/>
          </p:nvSpPr>
          <p:spPr bwMode="auto">
            <a:xfrm>
              <a:off x="2438400" y="1422400"/>
              <a:ext cx="5410200" cy="584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r"/>
              <a:r>
                <a:rPr lang="en-US" sz="3200" dirty="0">
                  <a:solidFill>
                    <a:srgbClr val="000000"/>
                  </a:solidFill>
                  <a:latin typeface="Trebuchet MS" charset="0"/>
                </a:rPr>
                <a:t>Introduction To </a:t>
              </a:r>
              <a:r>
                <a:rPr lang="en-US" sz="3200" dirty="0">
                  <a:solidFill>
                    <a:schemeClr val="bg1"/>
                  </a:solidFill>
                  <a:latin typeface="Trebuchet MS" charset="0"/>
                </a:rPr>
                <a:t>REDD+</a:t>
              </a:r>
            </a:p>
          </p:txBody>
        </p:sp>
        <p:sp>
          <p:nvSpPr>
            <p:cNvPr id="63" name="TextBox 5"/>
            <p:cNvSpPr txBox="1">
              <a:spLocks noChangeArrowheads="1"/>
            </p:cNvSpPr>
            <p:nvPr/>
          </p:nvSpPr>
          <p:spPr bwMode="auto">
            <a:xfrm>
              <a:off x="5029200" y="1397000"/>
              <a:ext cx="3276600" cy="5847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r>
                <a:rPr lang="en-US" sz="3200" dirty="0">
                  <a:solidFill>
                    <a:schemeClr val="bg1"/>
                  </a:solidFill>
                  <a:latin typeface="Trebuchet MS" charset="0"/>
                </a:rPr>
                <a:t>What is          </a:t>
              </a:r>
              <a:r>
                <a:rPr lang="en-US" sz="3200" dirty="0" smtClean="0">
                  <a:solidFill>
                    <a:schemeClr val="bg1"/>
                  </a:solidFill>
                  <a:latin typeface="Trebuchet MS" charset="0"/>
                </a:rPr>
                <a:t>  ?</a:t>
              </a:r>
              <a:endParaRPr lang="en-US" sz="3200" dirty="0">
                <a:solidFill>
                  <a:schemeClr val="bg1"/>
                </a:solidFill>
                <a:latin typeface="Trebuchet MS" charset="0"/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3352800" y="2022009"/>
            <a:ext cx="5638800" cy="2321391"/>
            <a:chOff x="3352800" y="2022009"/>
            <a:chExt cx="5638800" cy="2321391"/>
          </a:xfrm>
        </p:grpSpPr>
        <p:sp>
          <p:nvSpPr>
            <p:cNvPr id="62" name="TextBox 5"/>
            <p:cNvSpPr txBox="1">
              <a:spLocks noChangeArrowheads="1"/>
            </p:cNvSpPr>
            <p:nvPr/>
          </p:nvSpPr>
          <p:spPr bwMode="auto">
            <a:xfrm>
              <a:off x="3352800" y="2773740"/>
              <a:ext cx="5638800" cy="1569660"/>
            </a:xfrm>
            <a:prstGeom prst="rect">
              <a:avLst/>
            </a:prstGeom>
            <a:noFill/>
            <a:ln w="28575" cap="flat" cmpd="sng" algn="ctr">
              <a:solidFill>
                <a:schemeClr val="accent5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marL="457200" indent="-457200">
                <a:buFont typeface="+mj-lt"/>
                <a:buAutoNum type="arabicPeriod"/>
              </a:pPr>
              <a:r>
                <a:rPr lang="en-US" dirty="0" smtClean="0">
                  <a:solidFill>
                    <a:srgbClr val="FFFF00"/>
                  </a:solidFill>
                  <a:latin typeface="Trebuchet MS" charset="0"/>
                </a:rPr>
                <a:t>Enhancing Forest Carbon Stocks</a:t>
              </a:r>
            </a:p>
            <a:p>
              <a:pPr marL="457200" indent="-457200">
                <a:buFont typeface="+mj-lt"/>
                <a:buAutoNum type="arabicPeriod"/>
              </a:pPr>
              <a:r>
                <a:rPr lang="en-US" dirty="0" smtClean="0">
                  <a:solidFill>
                    <a:srgbClr val="FFFF00"/>
                  </a:solidFill>
                  <a:latin typeface="Trebuchet MS" charset="0"/>
                </a:rPr>
                <a:t>Sustainable Management of Forests</a:t>
              </a:r>
            </a:p>
            <a:p>
              <a:pPr marL="457200" indent="-457200">
                <a:buFont typeface="+mj-lt"/>
                <a:buAutoNum type="arabicPeriod"/>
              </a:pPr>
              <a:r>
                <a:rPr lang="en-US" dirty="0" smtClean="0">
                  <a:solidFill>
                    <a:srgbClr val="FFFF00"/>
                  </a:solidFill>
                  <a:latin typeface="Trebuchet MS" charset="0"/>
                </a:rPr>
                <a:t>Forest Conservation</a:t>
              </a:r>
            </a:p>
            <a:p>
              <a:pPr marL="457200" indent="-457200">
                <a:buFont typeface="+mj-lt"/>
                <a:buAutoNum type="arabicPeriod"/>
              </a:pPr>
              <a:r>
                <a:rPr lang="en-US" dirty="0" smtClean="0">
                  <a:solidFill>
                    <a:srgbClr val="FFFF00"/>
                  </a:solidFill>
                  <a:latin typeface="Trebuchet MS" charset="0"/>
                </a:rPr>
                <a:t>New Forests</a:t>
              </a:r>
              <a:endParaRPr lang="en-US" dirty="0">
                <a:solidFill>
                  <a:srgbClr val="FFFF00"/>
                </a:solidFill>
                <a:latin typeface="Trebuchet MS" charset="0"/>
              </a:endParaRPr>
            </a:p>
          </p:txBody>
        </p:sp>
        <p:cxnSp>
          <p:nvCxnSpPr>
            <p:cNvPr id="68" name="Straight Connector 67"/>
            <p:cNvCxnSpPr>
              <a:stCxn id="7" idx="3"/>
              <a:endCxn id="62" idx="0"/>
            </p:cNvCxnSpPr>
            <p:nvPr/>
          </p:nvCxnSpPr>
          <p:spPr>
            <a:xfrm rot="5400000">
              <a:off x="6494251" y="1699958"/>
              <a:ext cx="751732" cy="1395833"/>
            </a:xfrm>
            <a:prstGeom prst="line">
              <a:avLst/>
            </a:prstGeom>
            <a:ln w="38100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28216682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/>
          <p:cNvGrpSpPr/>
          <p:nvPr/>
        </p:nvGrpSpPr>
        <p:grpSpPr>
          <a:xfrm>
            <a:off x="2438400" y="1397000"/>
            <a:ext cx="5867400" cy="609600"/>
            <a:chOff x="2438400" y="1397000"/>
            <a:chExt cx="5867400" cy="609600"/>
          </a:xfrm>
        </p:grpSpPr>
        <p:sp>
          <p:nvSpPr>
            <p:cNvPr id="16386" name="TextBox 5"/>
            <p:cNvSpPr txBox="1">
              <a:spLocks noChangeArrowheads="1"/>
            </p:cNvSpPr>
            <p:nvPr/>
          </p:nvSpPr>
          <p:spPr bwMode="auto">
            <a:xfrm>
              <a:off x="2438400" y="1422400"/>
              <a:ext cx="5410200" cy="584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r"/>
              <a:r>
                <a:rPr lang="en-US" sz="3200">
                  <a:solidFill>
                    <a:srgbClr val="000000"/>
                  </a:solidFill>
                  <a:latin typeface="Trebuchet MS" charset="0"/>
                </a:rPr>
                <a:t>Introduction To </a:t>
              </a:r>
              <a:r>
                <a:rPr lang="en-US" sz="3200">
                  <a:solidFill>
                    <a:schemeClr val="bg1"/>
                  </a:solidFill>
                  <a:latin typeface="Trebuchet MS" charset="0"/>
                </a:rPr>
                <a:t>REDD+</a:t>
              </a:r>
            </a:p>
          </p:txBody>
        </p:sp>
        <p:sp>
          <p:nvSpPr>
            <p:cNvPr id="7" name="TextBox 5"/>
            <p:cNvSpPr txBox="1">
              <a:spLocks noChangeArrowheads="1"/>
            </p:cNvSpPr>
            <p:nvPr/>
          </p:nvSpPr>
          <p:spPr bwMode="auto">
            <a:xfrm>
              <a:off x="5029200" y="1397000"/>
              <a:ext cx="3276600" cy="5847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r>
                <a:rPr lang="en-US" sz="3200" dirty="0">
                  <a:solidFill>
                    <a:schemeClr val="bg1"/>
                  </a:solidFill>
                  <a:latin typeface="Trebuchet MS" charset="0"/>
                </a:rPr>
                <a:t>What is          </a:t>
              </a:r>
              <a:r>
                <a:rPr lang="en-US" sz="3200" dirty="0" smtClean="0">
                  <a:solidFill>
                    <a:schemeClr val="bg1"/>
                  </a:solidFill>
                  <a:latin typeface="Trebuchet MS" charset="0"/>
                </a:rPr>
                <a:t>  ?</a:t>
              </a:r>
              <a:endParaRPr lang="en-US" sz="3200" dirty="0">
                <a:solidFill>
                  <a:schemeClr val="bg1"/>
                </a:solidFill>
                <a:latin typeface="Trebuchet MS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2895600" y="2057400"/>
            <a:ext cx="5257800" cy="1880176"/>
            <a:chOff x="2895600" y="2057400"/>
            <a:chExt cx="5257800" cy="1880176"/>
          </a:xfrm>
        </p:grpSpPr>
        <p:sp>
          <p:nvSpPr>
            <p:cNvPr id="5" name="TextBox 5"/>
            <p:cNvSpPr txBox="1">
              <a:spLocks noChangeArrowheads="1"/>
            </p:cNvSpPr>
            <p:nvPr/>
          </p:nvSpPr>
          <p:spPr bwMode="auto">
            <a:xfrm>
              <a:off x="2895600" y="2667000"/>
              <a:ext cx="5257800" cy="5847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r"/>
              <a:r>
                <a:rPr lang="en-US" sz="3200" dirty="0" smtClean="0">
                  <a:solidFill>
                    <a:schemeClr val="bg1"/>
                  </a:solidFill>
                  <a:latin typeface="Trebuchet MS" charset="0"/>
                </a:rPr>
                <a:t>What’s new about REDD+ ?</a:t>
              </a:r>
            </a:p>
          </p:txBody>
        </p:sp>
        <p:sp>
          <p:nvSpPr>
            <p:cNvPr id="6" name="TextBox 5"/>
            <p:cNvSpPr txBox="1">
              <a:spLocks noChangeArrowheads="1"/>
            </p:cNvSpPr>
            <p:nvPr/>
          </p:nvSpPr>
          <p:spPr bwMode="auto">
            <a:xfrm>
              <a:off x="2895600" y="3352800"/>
              <a:ext cx="5257800" cy="5847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r"/>
              <a:r>
                <a:rPr lang="en-US" sz="3200" dirty="0" smtClean="0">
                  <a:solidFill>
                    <a:schemeClr val="bg1"/>
                  </a:solidFill>
                  <a:latin typeface="Trebuchet MS" charset="0"/>
                </a:rPr>
                <a:t>How can I find out more ?</a:t>
              </a:r>
              <a:endParaRPr lang="en-US" sz="3200" dirty="0">
                <a:solidFill>
                  <a:schemeClr val="bg1"/>
                </a:solidFill>
                <a:latin typeface="Trebuchet MS" charset="0"/>
              </a:endParaRPr>
            </a:p>
          </p:txBody>
        </p:sp>
        <p:sp>
          <p:nvSpPr>
            <p:cNvPr id="9" name="TextBox 5"/>
            <p:cNvSpPr txBox="1">
              <a:spLocks noChangeArrowheads="1"/>
            </p:cNvSpPr>
            <p:nvPr/>
          </p:nvSpPr>
          <p:spPr bwMode="auto">
            <a:xfrm>
              <a:off x="2895600" y="2057400"/>
              <a:ext cx="5257800" cy="5847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r"/>
              <a:r>
                <a:rPr lang="en-US" sz="3200" dirty="0" smtClean="0">
                  <a:solidFill>
                    <a:schemeClr val="bg1"/>
                  </a:solidFill>
                  <a:latin typeface="Trebuchet MS" charset="0"/>
                </a:rPr>
                <a:t>What’s the big deal 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6122101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2895600" y="2057400"/>
            <a:ext cx="5257800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r"/>
            <a:r>
              <a:rPr lang="en-US" sz="3200" dirty="0" smtClean="0">
                <a:solidFill>
                  <a:schemeClr val="bg1"/>
                </a:solidFill>
                <a:latin typeface="Trebuchet MS" charset="0"/>
              </a:rPr>
              <a:t>What’s the big deal ?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0" y="0"/>
            <a:ext cx="4238625" cy="6858000"/>
            <a:chOff x="333375" y="0"/>
            <a:chExt cx="4238625" cy="6858000"/>
          </a:xfrm>
        </p:grpSpPr>
        <p:pic>
          <p:nvPicPr>
            <p:cNvPr id="17410" name="Picture 2" descr="gene-fig-appA2-pastcropland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33375" y="0"/>
              <a:ext cx="4238625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411" name="Text Box 8"/>
            <p:cNvSpPr txBox="1">
              <a:spLocks noChangeArrowheads="1"/>
            </p:cNvSpPr>
            <p:nvPr/>
          </p:nvSpPr>
          <p:spPr bwMode="auto">
            <a:xfrm>
              <a:off x="609600" y="304800"/>
              <a:ext cx="2035175" cy="584200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3200" dirty="0">
                  <a:solidFill>
                    <a:schemeClr val="bg1"/>
                  </a:solidFill>
                  <a:latin typeface="Arial" charset="0"/>
                </a:rPr>
                <a:t>Cropland</a:t>
              </a: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4191000" y="0"/>
            <a:ext cx="4224338" cy="6858000"/>
            <a:chOff x="4572000" y="0"/>
            <a:chExt cx="4224338" cy="6858000"/>
          </a:xfrm>
        </p:grpSpPr>
        <p:pic>
          <p:nvPicPr>
            <p:cNvPr id="4" name="Picture 2" descr="gene-fig-appA5-forest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572000" y="0"/>
              <a:ext cx="4224338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" name="Text Box 8"/>
            <p:cNvSpPr txBox="1">
              <a:spLocks noChangeArrowheads="1"/>
            </p:cNvSpPr>
            <p:nvPr/>
          </p:nvSpPr>
          <p:spPr bwMode="auto">
            <a:xfrm>
              <a:off x="4822825" y="304800"/>
              <a:ext cx="1425575" cy="584200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3200" dirty="0">
                  <a:solidFill>
                    <a:schemeClr val="bg1"/>
                  </a:solidFill>
                  <a:latin typeface="Arial" charset="0"/>
                </a:rPr>
                <a:t>Forest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7762759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Atmospheric CO2 at Mauna Lo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174625"/>
            <a:ext cx="8001000" cy="568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4715088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762000" y="2819400"/>
            <a:ext cx="8077200" cy="3962400"/>
            <a:chOff x="480" y="1776"/>
            <a:chExt cx="5088" cy="2496"/>
          </a:xfrm>
        </p:grpSpPr>
        <p:sp>
          <p:nvSpPr>
            <p:cNvPr id="45076" name="Line 3"/>
            <p:cNvSpPr>
              <a:spLocks noChangeShapeType="1"/>
            </p:cNvSpPr>
            <p:nvPr/>
          </p:nvSpPr>
          <p:spPr bwMode="auto">
            <a:xfrm>
              <a:off x="1008" y="1776"/>
              <a:ext cx="0" cy="2016"/>
            </a:xfrm>
            <a:prstGeom prst="line">
              <a:avLst/>
            </a:prstGeom>
            <a:noFill/>
            <a:ln w="28575">
              <a:solidFill>
                <a:srgbClr val="FFFF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77" name="Line 4"/>
            <p:cNvSpPr>
              <a:spLocks noChangeShapeType="1"/>
            </p:cNvSpPr>
            <p:nvPr/>
          </p:nvSpPr>
          <p:spPr bwMode="auto">
            <a:xfrm flipH="1">
              <a:off x="1008" y="2064"/>
              <a:ext cx="96" cy="0"/>
            </a:xfrm>
            <a:prstGeom prst="line">
              <a:avLst/>
            </a:prstGeom>
            <a:noFill/>
            <a:ln w="28575">
              <a:solidFill>
                <a:srgbClr val="FFFF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78" name="Text Box 5"/>
            <p:cNvSpPr txBox="1">
              <a:spLocks noChangeArrowheads="1"/>
            </p:cNvSpPr>
            <p:nvPr/>
          </p:nvSpPr>
          <p:spPr bwMode="auto">
            <a:xfrm>
              <a:off x="720" y="3676"/>
              <a:ext cx="33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AU" sz="1600">
                  <a:solidFill>
                    <a:srgbClr val="66FFFF"/>
                  </a:solidFill>
                  <a:latin typeface="Arial" charset="0"/>
                </a:rPr>
                <a:t>-10</a:t>
              </a:r>
            </a:p>
          </p:txBody>
        </p:sp>
        <p:sp>
          <p:nvSpPr>
            <p:cNvPr id="45079" name="Text Box 6"/>
            <p:cNvSpPr txBox="1">
              <a:spLocks noChangeArrowheads="1"/>
            </p:cNvSpPr>
            <p:nvPr/>
          </p:nvSpPr>
          <p:spPr bwMode="auto">
            <a:xfrm>
              <a:off x="720" y="3264"/>
              <a:ext cx="33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AU" sz="1600">
                  <a:solidFill>
                    <a:srgbClr val="66FFFF"/>
                  </a:solidFill>
                  <a:latin typeface="Arial" charset="0"/>
                </a:rPr>
                <a:t>-5</a:t>
              </a:r>
            </a:p>
          </p:txBody>
        </p:sp>
        <p:sp>
          <p:nvSpPr>
            <p:cNvPr id="45080" name="Text Box 7"/>
            <p:cNvSpPr txBox="1">
              <a:spLocks noChangeArrowheads="1"/>
            </p:cNvSpPr>
            <p:nvPr/>
          </p:nvSpPr>
          <p:spPr bwMode="auto">
            <a:xfrm>
              <a:off x="720" y="2832"/>
              <a:ext cx="33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AU" sz="1600">
                  <a:solidFill>
                    <a:srgbClr val="66FFFF"/>
                  </a:solidFill>
                  <a:latin typeface="Arial" charset="0"/>
                </a:rPr>
                <a:t>0</a:t>
              </a:r>
            </a:p>
          </p:txBody>
        </p:sp>
        <p:sp>
          <p:nvSpPr>
            <p:cNvPr id="45081" name="Text Box 8"/>
            <p:cNvSpPr txBox="1">
              <a:spLocks noChangeArrowheads="1"/>
            </p:cNvSpPr>
            <p:nvPr/>
          </p:nvSpPr>
          <p:spPr bwMode="auto">
            <a:xfrm>
              <a:off x="720" y="2400"/>
              <a:ext cx="33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AU" sz="1600">
                  <a:solidFill>
                    <a:srgbClr val="66FFFF"/>
                  </a:solidFill>
                  <a:latin typeface="Arial" charset="0"/>
                </a:rPr>
                <a:t>5</a:t>
              </a:r>
            </a:p>
          </p:txBody>
        </p:sp>
        <p:sp>
          <p:nvSpPr>
            <p:cNvPr id="45082" name="Text Box 9"/>
            <p:cNvSpPr txBox="1">
              <a:spLocks noChangeArrowheads="1"/>
            </p:cNvSpPr>
            <p:nvPr/>
          </p:nvSpPr>
          <p:spPr bwMode="auto">
            <a:xfrm>
              <a:off x="720" y="1968"/>
              <a:ext cx="33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AU" sz="1600">
                  <a:solidFill>
                    <a:srgbClr val="66FFFF"/>
                  </a:solidFill>
                  <a:latin typeface="Arial" charset="0"/>
                </a:rPr>
                <a:t>10</a:t>
              </a:r>
            </a:p>
          </p:txBody>
        </p:sp>
        <p:sp>
          <p:nvSpPr>
            <p:cNvPr id="45083" name="Line 10"/>
            <p:cNvSpPr>
              <a:spLocks noChangeShapeType="1"/>
            </p:cNvSpPr>
            <p:nvPr/>
          </p:nvSpPr>
          <p:spPr bwMode="auto">
            <a:xfrm>
              <a:off x="1152" y="3792"/>
              <a:ext cx="0" cy="48"/>
            </a:xfrm>
            <a:prstGeom prst="line">
              <a:avLst/>
            </a:prstGeom>
            <a:noFill/>
            <a:ln w="38100">
              <a:solidFill>
                <a:srgbClr val="FFFF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84" name="Line 11"/>
            <p:cNvSpPr>
              <a:spLocks noChangeShapeType="1"/>
            </p:cNvSpPr>
            <p:nvPr/>
          </p:nvSpPr>
          <p:spPr bwMode="auto">
            <a:xfrm flipH="1">
              <a:off x="1008" y="2496"/>
              <a:ext cx="96" cy="0"/>
            </a:xfrm>
            <a:prstGeom prst="line">
              <a:avLst/>
            </a:prstGeom>
            <a:noFill/>
            <a:ln w="28575">
              <a:solidFill>
                <a:srgbClr val="FFFF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85" name="Line 12"/>
            <p:cNvSpPr>
              <a:spLocks noChangeShapeType="1"/>
            </p:cNvSpPr>
            <p:nvPr/>
          </p:nvSpPr>
          <p:spPr bwMode="auto">
            <a:xfrm flipH="1">
              <a:off x="1008" y="2928"/>
              <a:ext cx="96" cy="0"/>
            </a:xfrm>
            <a:prstGeom prst="line">
              <a:avLst/>
            </a:prstGeom>
            <a:noFill/>
            <a:ln w="28575">
              <a:solidFill>
                <a:srgbClr val="FFFF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86" name="Line 13"/>
            <p:cNvSpPr>
              <a:spLocks noChangeShapeType="1"/>
            </p:cNvSpPr>
            <p:nvPr/>
          </p:nvSpPr>
          <p:spPr bwMode="auto">
            <a:xfrm flipH="1">
              <a:off x="1008" y="3360"/>
              <a:ext cx="96" cy="0"/>
            </a:xfrm>
            <a:prstGeom prst="line">
              <a:avLst/>
            </a:prstGeom>
            <a:noFill/>
            <a:ln w="28575">
              <a:solidFill>
                <a:srgbClr val="FFFF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87" name="Line 14"/>
            <p:cNvSpPr>
              <a:spLocks noChangeShapeType="1"/>
            </p:cNvSpPr>
            <p:nvPr/>
          </p:nvSpPr>
          <p:spPr bwMode="auto">
            <a:xfrm>
              <a:off x="4896" y="1776"/>
              <a:ext cx="0" cy="2016"/>
            </a:xfrm>
            <a:prstGeom prst="line">
              <a:avLst/>
            </a:prstGeom>
            <a:noFill/>
            <a:ln w="28575">
              <a:solidFill>
                <a:srgbClr val="FFFF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88" name="Text Box 15"/>
            <p:cNvSpPr txBox="1">
              <a:spLocks noChangeArrowheads="1"/>
            </p:cNvSpPr>
            <p:nvPr/>
          </p:nvSpPr>
          <p:spPr bwMode="auto">
            <a:xfrm>
              <a:off x="4896" y="1948"/>
              <a:ext cx="33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AU" sz="1600">
                  <a:solidFill>
                    <a:srgbClr val="CCFF33"/>
                  </a:solidFill>
                  <a:latin typeface="Arial" charset="0"/>
                </a:rPr>
                <a:t>300</a:t>
              </a:r>
            </a:p>
          </p:txBody>
        </p:sp>
        <p:sp>
          <p:nvSpPr>
            <p:cNvPr id="45089" name="Text Box 16"/>
            <p:cNvSpPr txBox="1">
              <a:spLocks noChangeArrowheads="1"/>
            </p:cNvSpPr>
            <p:nvPr/>
          </p:nvSpPr>
          <p:spPr bwMode="auto">
            <a:xfrm>
              <a:off x="4896" y="2428"/>
              <a:ext cx="33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AU" sz="1600">
                  <a:solidFill>
                    <a:srgbClr val="CCFF33"/>
                  </a:solidFill>
                  <a:latin typeface="Arial" charset="0"/>
                </a:rPr>
                <a:t>250</a:t>
              </a:r>
            </a:p>
          </p:txBody>
        </p:sp>
        <p:sp>
          <p:nvSpPr>
            <p:cNvPr id="45090" name="Text Box 17"/>
            <p:cNvSpPr txBox="1">
              <a:spLocks noChangeArrowheads="1"/>
            </p:cNvSpPr>
            <p:nvPr/>
          </p:nvSpPr>
          <p:spPr bwMode="auto">
            <a:xfrm>
              <a:off x="4896" y="2860"/>
              <a:ext cx="33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AU" sz="1600">
                  <a:solidFill>
                    <a:srgbClr val="CCFF33"/>
                  </a:solidFill>
                  <a:latin typeface="Arial" charset="0"/>
                </a:rPr>
                <a:t>200</a:t>
              </a:r>
            </a:p>
          </p:txBody>
        </p:sp>
        <p:sp>
          <p:nvSpPr>
            <p:cNvPr id="45091" name="Text Box 18"/>
            <p:cNvSpPr txBox="1">
              <a:spLocks noChangeArrowheads="1"/>
            </p:cNvSpPr>
            <p:nvPr/>
          </p:nvSpPr>
          <p:spPr bwMode="auto">
            <a:xfrm>
              <a:off x="4896" y="3264"/>
              <a:ext cx="33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AU" sz="1600">
                  <a:solidFill>
                    <a:srgbClr val="CCFF33"/>
                  </a:solidFill>
                  <a:latin typeface="Arial" charset="0"/>
                </a:rPr>
                <a:t>150</a:t>
              </a:r>
            </a:p>
          </p:txBody>
        </p:sp>
        <p:sp>
          <p:nvSpPr>
            <p:cNvPr id="45092" name="Text Box 19"/>
            <p:cNvSpPr txBox="1">
              <a:spLocks noChangeArrowheads="1"/>
            </p:cNvSpPr>
            <p:nvPr/>
          </p:nvSpPr>
          <p:spPr bwMode="auto">
            <a:xfrm>
              <a:off x="4896" y="3676"/>
              <a:ext cx="33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AU" sz="1600">
                  <a:solidFill>
                    <a:srgbClr val="CCFF33"/>
                  </a:solidFill>
                  <a:latin typeface="Arial" charset="0"/>
                </a:rPr>
                <a:t>100</a:t>
              </a:r>
            </a:p>
          </p:txBody>
        </p:sp>
        <p:sp>
          <p:nvSpPr>
            <p:cNvPr id="45093" name="Line 20"/>
            <p:cNvSpPr>
              <a:spLocks noChangeShapeType="1"/>
            </p:cNvSpPr>
            <p:nvPr/>
          </p:nvSpPr>
          <p:spPr bwMode="auto">
            <a:xfrm flipH="1">
              <a:off x="4800" y="2064"/>
              <a:ext cx="96" cy="0"/>
            </a:xfrm>
            <a:prstGeom prst="line">
              <a:avLst/>
            </a:prstGeom>
            <a:noFill/>
            <a:ln w="28575">
              <a:solidFill>
                <a:srgbClr val="FFFF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94" name="Line 21"/>
            <p:cNvSpPr>
              <a:spLocks noChangeShapeType="1"/>
            </p:cNvSpPr>
            <p:nvPr/>
          </p:nvSpPr>
          <p:spPr bwMode="auto">
            <a:xfrm flipH="1">
              <a:off x="4800" y="2544"/>
              <a:ext cx="96" cy="0"/>
            </a:xfrm>
            <a:prstGeom prst="line">
              <a:avLst/>
            </a:prstGeom>
            <a:noFill/>
            <a:ln w="28575">
              <a:solidFill>
                <a:srgbClr val="FFFF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95" name="Line 22"/>
            <p:cNvSpPr>
              <a:spLocks noChangeShapeType="1"/>
            </p:cNvSpPr>
            <p:nvPr/>
          </p:nvSpPr>
          <p:spPr bwMode="auto">
            <a:xfrm flipH="1">
              <a:off x="4800" y="2976"/>
              <a:ext cx="96" cy="0"/>
            </a:xfrm>
            <a:prstGeom prst="line">
              <a:avLst/>
            </a:prstGeom>
            <a:noFill/>
            <a:ln w="28575">
              <a:solidFill>
                <a:srgbClr val="FFFF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96" name="Line 23"/>
            <p:cNvSpPr>
              <a:spLocks noChangeShapeType="1"/>
            </p:cNvSpPr>
            <p:nvPr/>
          </p:nvSpPr>
          <p:spPr bwMode="auto">
            <a:xfrm flipH="1">
              <a:off x="4800" y="3360"/>
              <a:ext cx="96" cy="0"/>
            </a:xfrm>
            <a:prstGeom prst="line">
              <a:avLst/>
            </a:prstGeom>
            <a:noFill/>
            <a:ln w="28575">
              <a:solidFill>
                <a:srgbClr val="FFFF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97" name="Line 24"/>
            <p:cNvSpPr>
              <a:spLocks noChangeShapeType="1"/>
            </p:cNvSpPr>
            <p:nvPr/>
          </p:nvSpPr>
          <p:spPr bwMode="auto">
            <a:xfrm>
              <a:off x="1008" y="3792"/>
              <a:ext cx="3888" cy="0"/>
            </a:xfrm>
            <a:prstGeom prst="line">
              <a:avLst/>
            </a:prstGeom>
            <a:noFill/>
            <a:ln w="28575">
              <a:solidFill>
                <a:srgbClr val="FFFF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98" name="Line 25"/>
            <p:cNvSpPr>
              <a:spLocks noChangeShapeType="1"/>
            </p:cNvSpPr>
            <p:nvPr/>
          </p:nvSpPr>
          <p:spPr bwMode="auto">
            <a:xfrm>
              <a:off x="4464" y="3792"/>
              <a:ext cx="0" cy="48"/>
            </a:xfrm>
            <a:prstGeom prst="line">
              <a:avLst/>
            </a:prstGeom>
            <a:noFill/>
            <a:ln w="38100">
              <a:solidFill>
                <a:srgbClr val="FFFF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99" name="Line 26"/>
            <p:cNvSpPr>
              <a:spLocks noChangeShapeType="1"/>
            </p:cNvSpPr>
            <p:nvPr/>
          </p:nvSpPr>
          <p:spPr bwMode="auto">
            <a:xfrm>
              <a:off x="4080" y="3792"/>
              <a:ext cx="0" cy="48"/>
            </a:xfrm>
            <a:prstGeom prst="line">
              <a:avLst/>
            </a:prstGeom>
            <a:noFill/>
            <a:ln w="38100">
              <a:solidFill>
                <a:srgbClr val="FFFF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100" name="Line 27"/>
            <p:cNvSpPr>
              <a:spLocks noChangeShapeType="1"/>
            </p:cNvSpPr>
            <p:nvPr/>
          </p:nvSpPr>
          <p:spPr bwMode="auto">
            <a:xfrm>
              <a:off x="3648" y="3792"/>
              <a:ext cx="0" cy="48"/>
            </a:xfrm>
            <a:prstGeom prst="line">
              <a:avLst/>
            </a:prstGeom>
            <a:noFill/>
            <a:ln w="38100">
              <a:solidFill>
                <a:srgbClr val="FFFF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101" name="Line 28"/>
            <p:cNvSpPr>
              <a:spLocks noChangeShapeType="1"/>
            </p:cNvSpPr>
            <p:nvPr/>
          </p:nvSpPr>
          <p:spPr bwMode="auto">
            <a:xfrm>
              <a:off x="3216" y="3792"/>
              <a:ext cx="0" cy="48"/>
            </a:xfrm>
            <a:prstGeom prst="line">
              <a:avLst/>
            </a:prstGeom>
            <a:noFill/>
            <a:ln w="38100">
              <a:solidFill>
                <a:srgbClr val="FFFF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102" name="Line 29"/>
            <p:cNvSpPr>
              <a:spLocks noChangeShapeType="1"/>
            </p:cNvSpPr>
            <p:nvPr/>
          </p:nvSpPr>
          <p:spPr bwMode="auto">
            <a:xfrm>
              <a:off x="2832" y="3792"/>
              <a:ext cx="0" cy="48"/>
            </a:xfrm>
            <a:prstGeom prst="line">
              <a:avLst/>
            </a:prstGeom>
            <a:noFill/>
            <a:ln w="38100">
              <a:solidFill>
                <a:srgbClr val="FFFF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103" name="Line 30"/>
            <p:cNvSpPr>
              <a:spLocks noChangeShapeType="1"/>
            </p:cNvSpPr>
            <p:nvPr/>
          </p:nvSpPr>
          <p:spPr bwMode="auto">
            <a:xfrm>
              <a:off x="2400" y="3792"/>
              <a:ext cx="0" cy="48"/>
            </a:xfrm>
            <a:prstGeom prst="line">
              <a:avLst/>
            </a:prstGeom>
            <a:noFill/>
            <a:ln w="38100">
              <a:solidFill>
                <a:srgbClr val="FFFF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104" name="Line 31"/>
            <p:cNvSpPr>
              <a:spLocks noChangeShapeType="1"/>
            </p:cNvSpPr>
            <p:nvPr/>
          </p:nvSpPr>
          <p:spPr bwMode="auto">
            <a:xfrm>
              <a:off x="2016" y="3792"/>
              <a:ext cx="0" cy="48"/>
            </a:xfrm>
            <a:prstGeom prst="line">
              <a:avLst/>
            </a:prstGeom>
            <a:noFill/>
            <a:ln w="38100">
              <a:solidFill>
                <a:srgbClr val="FFFF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105" name="Line 32"/>
            <p:cNvSpPr>
              <a:spLocks noChangeShapeType="1"/>
            </p:cNvSpPr>
            <p:nvPr/>
          </p:nvSpPr>
          <p:spPr bwMode="auto">
            <a:xfrm>
              <a:off x="1584" y="3792"/>
              <a:ext cx="0" cy="48"/>
            </a:xfrm>
            <a:prstGeom prst="line">
              <a:avLst/>
            </a:prstGeom>
            <a:noFill/>
            <a:ln w="38100">
              <a:solidFill>
                <a:srgbClr val="FFFF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106" name="Text Box 33"/>
            <p:cNvSpPr txBox="1">
              <a:spLocks noChangeArrowheads="1"/>
            </p:cNvSpPr>
            <p:nvPr/>
          </p:nvSpPr>
          <p:spPr bwMode="auto">
            <a:xfrm>
              <a:off x="1008" y="3840"/>
              <a:ext cx="33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AU" sz="1600">
                  <a:solidFill>
                    <a:schemeClr val="bg1"/>
                  </a:solidFill>
                  <a:latin typeface="Arial" charset="0"/>
                </a:rPr>
                <a:t>0</a:t>
              </a:r>
            </a:p>
          </p:txBody>
        </p:sp>
        <p:sp>
          <p:nvSpPr>
            <p:cNvPr id="45107" name="Text Box 34"/>
            <p:cNvSpPr txBox="1">
              <a:spLocks noChangeArrowheads="1"/>
            </p:cNvSpPr>
            <p:nvPr/>
          </p:nvSpPr>
          <p:spPr bwMode="auto">
            <a:xfrm>
              <a:off x="1392" y="3840"/>
              <a:ext cx="33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AU" sz="1600">
                  <a:solidFill>
                    <a:schemeClr val="bg1"/>
                  </a:solidFill>
                  <a:latin typeface="Arial" charset="0"/>
                </a:rPr>
                <a:t>50</a:t>
              </a:r>
            </a:p>
          </p:txBody>
        </p:sp>
        <p:sp>
          <p:nvSpPr>
            <p:cNvPr id="45108" name="Text Box 35"/>
            <p:cNvSpPr txBox="1">
              <a:spLocks noChangeArrowheads="1"/>
            </p:cNvSpPr>
            <p:nvPr/>
          </p:nvSpPr>
          <p:spPr bwMode="auto">
            <a:xfrm>
              <a:off x="1824" y="3860"/>
              <a:ext cx="33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AU" sz="1600">
                  <a:solidFill>
                    <a:schemeClr val="bg1"/>
                  </a:solidFill>
                  <a:latin typeface="Arial" charset="0"/>
                </a:rPr>
                <a:t>100</a:t>
              </a:r>
            </a:p>
          </p:txBody>
        </p:sp>
        <p:sp>
          <p:nvSpPr>
            <p:cNvPr id="45109" name="Text Box 36"/>
            <p:cNvSpPr txBox="1">
              <a:spLocks noChangeArrowheads="1"/>
            </p:cNvSpPr>
            <p:nvPr/>
          </p:nvSpPr>
          <p:spPr bwMode="auto">
            <a:xfrm>
              <a:off x="2256" y="3860"/>
              <a:ext cx="33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AU" sz="1600">
                  <a:solidFill>
                    <a:schemeClr val="bg1"/>
                  </a:solidFill>
                  <a:latin typeface="Arial" charset="0"/>
                </a:rPr>
                <a:t>150</a:t>
              </a:r>
            </a:p>
          </p:txBody>
        </p:sp>
        <p:sp>
          <p:nvSpPr>
            <p:cNvPr id="45110" name="Text Box 37"/>
            <p:cNvSpPr txBox="1">
              <a:spLocks noChangeArrowheads="1"/>
            </p:cNvSpPr>
            <p:nvPr/>
          </p:nvSpPr>
          <p:spPr bwMode="auto">
            <a:xfrm>
              <a:off x="2688" y="3860"/>
              <a:ext cx="33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AU" sz="1600">
                  <a:solidFill>
                    <a:schemeClr val="bg1"/>
                  </a:solidFill>
                  <a:latin typeface="Arial" charset="0"/>
                </a:rPr>
                <a:t>200</a:t>
              </a:r>
            </a:p>
          </p:txBody>
        </p:sp>
        <p:sp>
          <p:nvSpPr>
            <p:cNvPr id="45111" name="Text Box 38"/>
            <p:cNvSpPr txBox="1">
              <a:spLocks noChangeArrowheads="1"/>
            </p:cNvSpPr>
            <p:nvPr/>
          </p:nvSpPr>
          <p:spPr bwMode="auto">
            <a:xfrm>
              <a:off x="3072" y="3860"/>
              <a:ext cx="33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AU" sz="1600">
                  <a:solidFill>
                    <a:schemeClr val="bg1"/>
                  </a:solidFill>
                  <a:latin typeface="Arial" charset="0"/>
                </a:rPr>
                <a:t>250</a:t>
              </a:r>
            </a:p>
          </p:txBody>
        </p:sp>
        <p:sp>
          <p:nvSpPr>
            <p:cNvPr id="45112" name="Text Box 39"/>
            <p:cNvSpPr txBox="1">
              <a:spLocks noChangeArrowheads="1"/>
            </p:cNvSpPr>
            <p:nvPr/>
          </p:nvSpPr>
          <p:spPr bwMode="auto">
            <a:xfrm>
              <a:off x="3504" y="3860"/>
              <a:ext cx="33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AU" sz="1600">
                  <a:solidFill>
                    <a:schemeClr val="bg1"/>
                  </a:solidFill>
                  <a:latin typeface="Arial" charset="0"/>
                </a:rPr>
                <a:t>300</a:t>
              </a:r>
            </a:p>
          </p:txBody>
        </p:sp>
        <p:sp>
          <p:nvSpPr>
            <p:cNvPr id="45113" name="Text Box 40"/>
            <p:cNvSpPr txBox="1">
              <a:spLocks noChangeArrowheads="1"/>
            </p:cNvSpPr>
            <p:nvPr/>
          </p:nvSpPr>
          <p:spPr bwMode="auto">
            <a:xfrm>
              <a:off x="3936" y="3860"/>
              <a:ext cx="33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AU" sz="1600">
                  <a:solidFill>
                    <a:schemeClr val="bg1"/>
                  </a:solidFill>
                  <a:latin typeface="Arial" charset="0"/>
                </a:rPr>
                <a:t>350</a:t>
              </a:r>
            </a:p>
          </p:txBody>
        </p:sp>
        <p:sp>
          <p:nvSpPr>
            <p:cNvPr id="45114" name="Text Box 41"/>
            <p:cNvSpPr txBox="1">
              <a:spLocks noChangeArrowheads="1"/>
            </p:cNvSpPr>
            <p:nvPr/>
          </p:nvSpPr>
          <p:spPr bwMode="auto">
            <a:xfrm>
              <a:off x="4320" y="3860"/>
              <a:ext cx="33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AU" sz="1600">
                  <a:solidFill>
                    <a:schemeClr val="bg1"/>
                  </a:solidFill>
                  <a:latin typeface="Arial" charset="0"/>
                </a:rPr>
                <a:t>400</a:t>
              </a:r>
            </a:p>
          </p:txBody>
        </p:sp>
        <p:sp>
          <p:nvSpPr>
            <p:cNvPr id="45115" name="Text Box 42"/>
            <p:cNvSpPr txBox="1">
              <a:spLocks noChangeArrowheads="1"/>
            </p:cNvSpPr>
            <p:nvPr/>
          </p:nvSpPr>
          <p:spPr bwMode="auto">
            <a:xfrm>
              <a:off x="4752" y="3860"/>
              <a:ext cx="33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AU" sz="1600">
                  <a:solidFill>
                    <a:schemeClr val="bg1"/>
                  </a:solidFill>
                  <a:latin typeface="Arial" charset="0"/>
                </a:rPr>
                <a:t>450</a:t>
              </a:r>
            </a:p>
          </p:txBody>
        </p:sp>
        <p:sp>
          <p:nvSpPr>
            <p:cNvPr id="45116" name="Text Box 43"/>
            <p:cNvSpPr txBox="1">
              <a:spLocks noChangeArrowheads="1"/>
            </p:cNvSpPr>
            <p:nvPr/>
          </p:nvSpPr>
          <p:spPr bwMode="auto">
            <a:xfrm>
              <a:off x="480" y="3052"/>
              <a:ext cx="48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AU" sz="1600">
                  <a:solidFill>
                    <a:srgbClr val="66FFFF"/>
                  </a:solidFill>
                  <a:latin typeface="Arial" charset="0"/>
                </a:rPr>
                <a:t>Temp</a:t>
              </a:r>
            </a:p>
          </p:txBody>
        </p:sp>
        <p:grpSp>
          <p:nvGrpSpPr>
            <p:cNvPr id="3" name="Group 44"/>
            <p:cNvGrpSpPr>
              <a:grpSpLocks/>
            </p:cNvGrpSpPr>
            <p:nvPr/>
          </p:nvGrpSpPr>
          <p:grpSpPr bwMode="auto">
            <a:xfrm>
              <a:off x="5088" y="2572"/>
              <a:ext cx="480" cy="328"/>
              <a:chOff x="5088" y="2572"/>
              <a:chExt cx="480" cy="328"/>
            </a:xfrm>
          </p:grpSpPr>
          <p:sp>
            <p:nvSpPr>
              <p:cNvPr id="45119" name="Text Box 45"/>
              <p:cNvSpPr txBox="1">
                <a:spLocks noChangeArrowheads="1"/>
              </p:cNvSpPr>
              <p:nvPr/>
            </p:nvSpPr>
            <p:spPr bwMode="auto">
              <a:xfrm>
                <a:off x="5088" y="2572"/>
                <a:ext cx="480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AU" sz="1600">
                    <a:solidFill>
                      <a:srgbClr val="CCFF33"/>
                    </a:solidFill>
                    <a:latin typeface="Arial" charset="0"/>
                  </a:rPr>
                  <a:t>CO</a:t>
                </a:r>
                <a:r>
                  <a:rPr lang="en-AU" sz="1600" baseline="-25000">
                    <a:solidFill>
                      <a:srgbClr val="CCFF33"/>
                    </a:solidFill>
                    <a:latin typeface="Arial" charset="0"/>
                  </a:rPr>
                  <a:t>2</a:t>
                </a:r>
              </a:p>
            </p:txBody>
          </p:sp>
          <p:sp>
            <p:nvSpPr>
              <p:cNvPr id="45120" name="Text Box 46"/>
              <p:cNvSpPr txBox="1">
                <a:spLocks noChangeArrowheads="1"/>
              </p:cNvSpPr>
              <p:nvPr/>
            </p:nvSpPr>
            <p:spPr bwMode="auto">
              <a:xfrm>
                <a:off x="5088" y="2688"/>
                <a:ext cx="480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NZ" sz="1600">
                    <a:solidFill>
                      <a:srgbClr val="CCFF33"/>
                    </a:solidFill>
                    <a:latin typeface="Arial" charset="0"/>
                  </a:rPr>
                  <a:t>ppm</a:t>
                </a:r>
                <a:endParaRPr lang="en-AU" sz="1600" baseline="-25000">
                  <a:solidFill>
                    <a:srgbClr val="CCFF33"/>
                  </a:solidFill>
                  <a:latin typeface="Arial" charset="0"/>
                </a:endParaRPr>
              </a:p>
            </p:txBody>
          </p:sp>
        </p:grpSp>
        <p:sp>
          <p:nvSpPr>
            <p:cNvPr id="45118" name="Text Box 47"/>
            <p:cNvSpPr txBox="1">
              <a:spLocks noChangeArrowheads="1"/>
            </p:cNvSpPr>
            <p:nvPr/>
          </p:nvSpPr>
          <p:spPr bwMode="auto">
            <a:xfrm>
              <a:off x="2016" y="4060"/>
              <a:ext cx="1824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AU" sz="1600">
                  <a:solidFill>
                    <a:schemeClr val="bg1"/>
                  </a:solidFill>
                  <a:latin typeface="Arial" charset="0"/>
                </a:rPr>
                <a:t>Age 100,000 years b.p.</a:t>
              </a:r>
            </a:p>
          </p:txBody>
        </p:sp>
      </p:grpSp>
      <p:sp>
        <p:nvSpPr>
          <p:cNvPr id="1308720" name="Freeform 48"/>
          <p:cNvSpPr>
            <a:spLocks/>
          </p:cNvSpPr>
          <p:nvPr/>
        </p:nvSpPr>
        <p:spPr bwMode="auto">
          <a:xfrm>
            <a:off x="1828800" y="4191000"/>
            <a:ext cx="5562600" cy="1752600"/>
          </a:xfrm>
          <a:custGeom>
            <a:avLst/>
            <a:gdLst>
              <a:gd name="T0" fmla="*/ 2147483647 w 3504"/>
              <a:gd name="T1" fmla="*/ 2147483647 h 1104"/>
              <a:gd name="T2" fmla="*/ 2147483647 w 3504"/>
              <a:gd name="T3" fmla="*/ 2147483647 h 1104"/>
              <a:gd name="T4" fmla="*/ 2147483647 w 3504"/>
              <a:gd name="T5" fmla="*/ 2147483647 h 1104"/>
              <a:gd name="T6" fmla="*/ 2147483647 w 3504"/>
              <a:gd name="T7" fmla="*/ 2147483647 h 1104"/>
              <a:gd name="T8" fmla="*/ 2147483647 w 3504"/>
              <a:gd name="T9" fmla="*/ 2147483647 h 1104"/>
              <a:gd name="T10" fmla="*/ 2147483647 w 3504"/>
              <a:gd name="T11" fmla="*/ 2147483647 h 1104"/>
              <a:gd name="T12" fmla="*/ 2147483647 w 3504"/>
              <a:gd name="T13" fmla="*/ 2147483647 h 1104"/>
              <a:gd name="T14" fmla="*/ 2147483647 w 3504"/>
              <a:gd name="T15" fmla="*/ 2147483647 h 1104"/>
              <a:gd name="T16" fmla="*/ 2147483647 w 3504"/>
              <a:gd name="T17" fmla="*/ 0 h 1104"/>
              <a:gd name="T18" fmla="*/ 2147483647 w 3504"/>
              <a:gd name="T19" fmla="*/ 2147483647 h 1104"/>
              <a:gd name="T20" fmla="*/ 2147483647 w 3504"/>
              <a:gd name="T21" fmla="*/ 2147483647 h 1104"/>
              <a:gd name="T22" fmla="*/ 2147483647 w 3504"/>
              <a:gd name="T23" fmla="*/ 2147483647 h 1104"/>
              <a:gd name="T24" fmla="*/ 2147483647 w 3504"/>
              <a:gd name="T25" fmla="*/ 2147483647 h 1104"/>
              <a:gd name="T26" fmla="*/ 2147483647 w 3504"/>
              <a:gd name="T27" fmla="*/ 2147483647 h 1104"/>
              <a:gd name="T28" fmla="*/ 2147483647 w 3504"/>
              <a:gd name="T29" fmla="*/ 2147483647 h 1104"/>
              <a:gd name="T30" fmla="*/ 2147483647 w 3504"/>
              <a:gd name="T31" fmla="*/ 2147483647 h 1104"/>
              <a:gd name="T32" fmla="*/ 2147483647 w 3504"/>
              <a:gd name="T33" fmla="*/ 2147483647 h 1104"/>
              <a:gd name="T34" fmla="*/ 2147483647 w 3504"/>
              <a:gd name="T35" fmla="*/ 2147483647 h 1104"/>
              <a:gd name="T36" fmla="*/ 2147483647 w 3504"/>
              <a:gd name="T37" fmla="*/ 2147483647 h 1104"/>
              <a:gd name="T38" fmla="*/ 2147483647 w 3504"/>
              <a:gd name="T39" fmla="*/ 2147483647 h 1104"/>
              <a:gd name="T40" fmla="*/ 2147483647 w 3504"/>
              <a:gd name="T41" fmla="*/ 2147483647 h 1104"/>
              <a:gd name="T42" fmla="*/ 2147483647 w 3504"/>
              <a:gd name="T43" fmla="*/ 2147483647 h 1104"/>
              <a:gd name="T44" fmla="*/ 2147483647 w 3504"/>
              <a:gd name="T45" fmla="*/ 2147483647 h 1104"/>
              <a:gd name="T46" fmla="*/ 2147483647 w 3504"/>
              <a:gd name="T47" fmla="*/ 2147483647 h 1104"/>
              <a:gd name="T48" fmla="*/ 2147483647 w 3504"/>
              <a:gd name="T49" fmla="*/ 2147483647 h 1104"/>
              <a:gd name="T50" fmla="*/ 2147483647 w 3504"/>
              <a:gd name="T51" fmla="*/ 2147483647 h 1104"/>
              <a:gd name="T52" fmla="*/ 2147483647 w 3504"/>
              <a:gd name="T53" fmla="*/ 0 h 1104"/>
              <a:gd name="T54" fmla="*/ 2147483647 w 3504"/>
              <a:gd name="T55" fmla="*/ 2147483647 h 1104"/>
              <a:gd name="T56" fmla="*/ 2147483647 w 3504"/>
              <a:gd name="T57" fmla="*/ 2147483647 h 1104"/>
              <a:gd name="T58" fmla="*/ 2147483647 w 3504"/>
              <a:gd name="T59" fmla="*/ 2147483647 h 1104"/>
              <a:gd name="T60" fmla="*/ 2147483647 w 3504"/>
              <a:gd name="T61" fmla="*/ 2147483647 h 1104"/>
              <a:gd name="T62" fmla="*/ 2147483647 w 3504"/>
              <a:gd name="T63" fmla="*/ 2147483647 h 1104"/>
              <a:gd name="T64" fmla="*/ 2147483647 w 3504"/>
              <a:gd name="T65" fmla="*/ 2147483647 h 1104"/>
              <a:gd name="T66" fmla="*/ 2147483647 w 3504"/>
              <a:gd name="T67" fmla="*/ 2147483647 h 1104"/>
              <a:gd name="T68" fmla="*/ 2147483647 w 3504"/>
              <a:gd name="T69" fmla="*/ 2147483647 h 1104"/>
              <a:gd name="T70" fmla="*/ 2147483647 w 3504"/>
              <a:gd name="T71" fmla="*/ 2147483647 h 1104"/>
              <a:gd name="T72" fmla="*/ 2147483647 w 3504"/>
              <a:gd name="T73" fmla="*/ 2147483647 h 1104"/>
              <a:gd name="T74" fmla="*/ 2147483647 w 3504"/>
              <a:gd name="T75" fmla="*/ 2147483647 h 1104"/>
              <a:gd name="T76" fmla="*/ 2147483647 w 3504"/>
              <a:gd name="T77" fmla="*/ 2147483647 h 1104"/>
              <a:gd name="T78" fmla="*/ 2147483647 w 3504"/>
              <a:gd name="T79" fmla="*/ 2147483647 h 1104"/>
              <a:gd name="T80" fmla="*/ 0 w 3504"/>
              <a:gd name="T81" fmla="*/ 2147483647 h 1104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3504"/>
              <a:gd name="T124" fmla="*/ 0 h 1104"/>
              <a:gd name="T125" fmla="*/ 3504 w 3504"/>
              <a:gd name="T126" fmla="*/ 1104 h 1104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3504" h="1104">
                <a:moveTo>
                  <a:pt x="3504" y="240"/>
                </a:moveTo>
                <a:lnTo>
                  <a:pt x="3456" y="144"/>
                </a:lnTo>
                <a:lnTo>
                  <a:pt x="3456" y="192"/>
                </a:lnTo>
                <a:lnTo>
                  <a:pt x="3408" y="144"/>
                </a:lnTo>
                <a:lnTo>
                  <a:pt x="3312" y="432"/>
                </a:lnTo>
                <a:lnTo>
                  <a:pt x="3264" y="768"/>
                </a:lnTo>
                <a:lnTo>
                  <a:pt x="3216" y="768"/>
                </a:lnTo>
                <a:lnTo>
                  <a:pt x="3216" y="480"/>
                </a:lnTo>
                <a:lnTo>
                  <a:pt x="3168" y="672"/>
                </a:lnTo>
                <a:lnTo>
                  <a:pt x="3120" y="528"/>
                </a:lnTo>
                <a:lnTo>
                  <a:pt x="3072" y="864"/>
                </a:lnTo>
                <a:lnTo>
                  <a:pt x="3072" y="672"/>
                </a:lnTo>
                <a:lnTo>
                  <a:pt x="3024" y="816"/>
                </a:lnTo>
                <a:lnTo>
                  <a:pt x="2976" y="816"/>
                </a:lnTo>
                <a:lnTo>
                  <a:pt x="2928" y="960"/>
                </a:lnTo>
                <a:lnTo>
                  <a:pt x="2832" y="816"/>
                </a:lnTo>
                <a:lnTo>
                  <a:pt x="2784" y="960"/>
                </a:lnTo>
                <a:lnTo>
                  <a:pt x="2688" y="0"/>
                </a:lnTo>
                <a:lnTo>
                  <a:pt x="2640" y="288"/>
                </a:lnTo>
                <a:lnTo>
                  <a:pt x="2544" y="768"/>
                </a:lnTo>
                <a:lnTo>
                  <a:pt x="2544" y="432"/>
                </a:lnTo>
                <a:lnTo>
                  <a:pt x="2448" y="816"/>
                </a:lnTo>
                <a:lnTo>
                  <a:pt x="2448" y="576"/>
                </a:lnTo>
                <a:lnTo>
                  <a:pt x="2400" y="960"/>
                </a:lnTo>
                <a:lnTo>
                  <a:pt x="2352" y="720"/>
                </a:lnTo>
                <a:lnTo>
                  <a:pt x="2304" y="528"/>
                </a:lnTo>
                <a:lnTo>
                  <a:pt x="2208" y="1008"/>
                </a:lnTo>
                <a:lnTo>
                  <a:pt x="2160" y="1008"/>
                </a:lnTo>
                <a:lnTo>
                  <a:pt x="2112" y="720"/>
                </a:lnTo>
                <a:lnTo>
                  <a:pt x="2064" y="912"/>
                </a:lnTo>
                <a:lnTo>
                  <a:pt x="2016" y="720"/>
                </a:lnTo>
                <a:lnTo>
                  <a:pt x="1968" y="96"/>
                </a:lnTo>
                <a:lnTo>
                  <a:pt x="1920" y="960"/>
                </a:lnTo>
                <a:lnTo>
                  <a:pt x="1872" y="912"/>
                </a:lnTo>
                <a:lnTo>
                  <a:pt x="1824" y="384"/>
                </a:lnTo>
                <a:lnTo>
                  <a:pt x="1728" y="720"/>
                </a:lnTo>
                <a:lnTo>
                  <a:pt x="1680" y="432"/>
                </a:lnTo>
                <a:lnTo>
                  <a:pt x="1632" y="816"/>
                </a:lnTo>
                <a:lnTo>
                  <a:pt x="1584" y="576"/>
                </a:lnTo>
                <a:lnTo>
                  <a:pt x="1536" y="1056"/>
                </a:lnTo>
                <a:lnTo>
                  <a:pt x="1536" y="768"/>
                </a:lnTo>
                <a:lnTo>
                  <a:pt x="1488" y="1008"/>
                </a:lnTo>
                <a:lnTo>
                  <a:pt x="1488" y="768"/>
                </a:lnTo>
                <a:lnTo>
                  <a:pt x="1440" y="1008"/>
                </a:lnTo>
                <a:lnTo>
                  <a:pt x="1440" y="768"/>
                </a:lnTo>
                <a:lnTo>
                  <a:pt x="1392" y="1056"/>
                </a:lnTo>
                <a:lnTo>
                  <a:pt x="1344" y="768"/>
                </a:lnTo>
                <a:lnTo>
                  <a:pt x="1296" y="1056"/>
                </a:lnTo>
                <a:lnTo>
                  <a:pt x="1248" y="864"/>
                </a:lnTo>
                <a:lnTo>
                  <a:pt x="1200" y="1056"/>
                </a:lnTo>
                <a:lnTo>
                  <a:pt x="1152" y="912"/>
                </a:lnTo>
                <a:lnTo>
                  <a:pt x="1152" y="576"/>
                </a:lnTo>
                <a:lnTo>
                  <a:pt x="1104" y="528"/>
                </a:lnTo>
                <a:lnTo>
                  <a:pt x="1104" y="0"/>
                </a:lnTo>
                <a:lnTo>
                  <a:pt x="1056" y="240"/>
                </a:lnTo>
                <a:lnTo>
                  <a:pt x="1008" y="384"/>
                </a:lnTo>
                <a:lnTo>
                  <a:pt x="960" y="768"/>
                </a:lnTo>
                <a:lnTo>
                  <a:pt x="912" y="864"/>
                </a:lnTo>
                <a:lnTo>
                  <a:pt x="864" y="432"/>
                </a:lnTo>
                <a:lnTo>
                  <a:pt x="816" y="768"/>
                </a:lnTo>
                <a:lnTo>
                  <a:pt x="768" y="576"/>
                </a:lnTo>
                <a:lnTo>
                  <a:pt x="768" y="768"/>
                </a:lnTo>
                <a:lnTo>
                  <a:pt x="720" y="432"/>
                </a:lnTo>
                <a:lnTo>
                  <a:pt x="672" y="816"/>
                </a:lnTo>
                <a:lnTo>
                  <a:pt x="624" y="720"/>
                </a:lnTo>
                <a:lnTo>
                  <a:pt x="576" y="1008"/>
                </a:lnTo>
                <a:lnTo>
                  <a:pt x="528" y="864"/>
                </a:lnTo>
                <a:lnTo>
                  <a:pt x="480" y="624"/>
                </a:lnTo>
                <a:lnTo>
                  <a:pt x="480" y="912"/>
                </a:lnTo>
                <a:lnTo>
                  <a:pt x="432" y="624"/>
                </a:lnTo>
                <a:lnTo>
                  <a:pt x="384" y="960"/>
                </a:lnTo>
                <a:lnTo>
                  <a:pt x="384" y="672"/>
                </a:lnTo>
                <a:lnTo>
                  <a:pt x="336" y="912"/>
                </a:lnTo>
                <a:lnTo>
                  <a:pt x="288" y="720"/>
                </a:lnTo>
                <a:lnTo>
                  <a:pt x="288" y="1008"/>
                </a:lnTo>
                <a:lnTo>
                  <a:pt x="240" y="912"/>
                </a:lnTo>
                <a:lnTo>
                  <a:pt x="240" y="1104"/>
                </a:lnTo>
                <a:lnTo>
                  <a:pt x="192" y="1008"/>
                </a:lnTo>
                <a:lnTo>
                  <a:pt x="144" y="480"/>
                </a:lnTo>
                <a:lnTo>
                  <a:pt x="108" y="248"/>
                </a:lnTo>
                <a:lnTo>
                  <a:pt x="84" y="284"/>
                </a:lnTo>
                <a:lnTo>
                  <a:pt x="0" y="288"/>
                </a:lnTo>
              </a:path>
            </a:pathLst>
          </a:custGeom>
          <a:noFill/>
          <a:ln w="28575">
            <a:solidFill>
              <a:srgbClr val="66FFFF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0" name="Text Box 49"/>
          <p:cNvSpPr txBox="1">
            <a:spLocks noChangeArrowheads="1"/>
          </p:cNvSpPr>
          <p:nvPr/>
        </p:nvSpPr>
        <p:spPr bwMode="auto">
          <a:xfrm>
            <a:off x="2209800" y="2743200"/>
            <a:ext cx="5257800" cy="581025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AU" sz="1600">
                <a:solidFill>
                  <a:schemeClr val="bg1"/>
                </a:solidFill>
                <a:latin typeface="Arial" charset="0"/>
              </a:rPr>
              <a:t>Climate and atmospheric history of past 400,000 years from the Vostok ice core, Antarctica</a:t>
            </a:r>
          </a:p>
        </p:txBody>
      </p:sp>
      <p:grpSp>
        <p:nvGrpSpPr>
          <p:cNvPr id="4" name="Group 50"/>
          <p:cNvGrpSpPr>
            <a:grpSpLocks/>
          </p:cNvGrpSpPr>
          <p:nvPr/>
        </p:nvGrpSpPr>
        <p:grpSpPr bwMode="auto">
          <a:xfrm>
            <a:off x="304800" y="1676400"/>
            <a:ext cx="8001000" cy="457200"/>
            <a:chOff x="192" y="1056"/>
            <a:chExt cx="5040" cy="288"/>
          </a:xfrm>
        </p:grpSpPr>
        <p:sp>
          <p:nvSpPr>
            <p:cNvPr id="45072" name="Text Box 51"/>
            <p:cNvSpPr txBox="1">
              <a:spLocks noChangeArrowheads="1"/>
            </p:cNvSpPr>
            <p:nvPr/>
          </p:nvSpPr>
          <p:spPr bwMode="auto">
            <a:xfrm>
              <a:off x="4896" y="1132"/>
              <a:ext cx="336" cy="212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AU" sz="1600">
                  <a:solidFill>
                    <a:srgbClr val="CCFF33"/>
                  </a:solidFill>
                  <a:latin typeface="Arial" charset="0"/>
                </a:rPr>
                <a:t>400</a:t>
              </a:r>
            </a:p>
          </p:txBody>
        </p:sp>
        <p:grpSp>
          <p:nvGrpSpPr>
            <p:cNvPr id="5" name="Group 52"/>
            <p:cNvGrpSpPr>
              <a:grpSpLocks/>
            </p:cNvGrpSpPr>
            <p:nvPr/>
          </p:nvGrpSpPr>
          <p:grpSpPr bwMode="auto">
            <a:xfrm>
              <a:off x="192" y="1056"/>
              <a:ext cx="4656" cy="288"/>
              <a:chOff x="192" y="1056"/>
              <a:chExt cx="4656" cy="288"/>
            </a:xfrm>
          </p:grpSpPr>
          <p:sp>
            <p:nvSpPr>
              <p:cNvPr id="45074" name="Line 53"/>
              <p:cNvSpPr>
                <a:spLocks noChangeShapeType="1"/>
              </p:cNvSpPr>
              <p:nvPr/>
            </p:nvSpPr>
            <p:spPr bwMode="auto">
              <a:xfrm>
                <a:off x="192" y="1344"/>
                <a:ext cx="4656" cy="0"/>
              </a:xfrm>
              <a:prstGeom prst="line">
                <a:avLst/>
              </a:prstGeom>
              <a:noFill/>
              <a:ln w="38100">
                <a:solidFill>
                  <a:srgbClr val="FFFFFF"/>
                </a:solidFill>
                <a:prstDash val="dash"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075" name="Text Box 54"/>
              <p:cNvSpPr txBox="1">
                <a:spLocks noChangeArrowheads="1"/>
              </p:cNvSpPr>
              <p:nvPr/>
            </p:nvSpPr>
            <p:spPr bwMode="auto">
              <a:xfrm>
                <a:off x="1008" y="1056"/>
                <a:ext cx="3792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AU" sz="2000" dirty="0">
                    <a:solidFill>
                      <a:schemeClr val="bg1"/>
                    </a:solidFill>
                    <a:latin typeface="Arial" charset="0"/>
                  </a:rPr>
                  <a:t>Current CO</a:t>
                </a:r>
                <a:r>
                  <a:rPr lang="en-AU" sz="2000" baseline="-25000" dirty="0">
                    <a:solidFill>
                      <a:schemeClr val="bg1"/>
                    </a:solidFill>
                    <a:latin typeface="Arial" charset="0"/>
                  </a:rPr>
                  <a:t>2</a:t>
                </a:r>
                <a:r>
                  <a:rPr lang="en-AU" sz="2000" dirty="0">
                    <a:solidFill>
                      <a:schemeClr val="bg1"/>
                    </a:solidFill>
                    <a:latin typeface="Arial" charset="0"/>
                  </a:rPr>
                  <a:t> concentration</a:t>
                </a:r>
              </a:p>
            </p:txBody>
          </p:sp>
        </p:grpSp>
      </p:grpSp>
      <p:grpSp>
        <p:nvGrpSpPr>
          <p:cNvPr id="6" name="Group 55"/>
          <p:cNvGrpSpPr>
            <a:grpSpLocks/>
          </p:cNvGrpSpPr>
          <p:nvPr/>
        </p:nvGrpSpPr>
        <p:grpSpPr bwMode="auto">
          <a:xfrm>
            <a:off x="304800" y="228600"/>
            <a:ext cx="8001000" cy="609600"/>
            <a:chOff x="192" y="144"/>
            <a:chExt cx="5040" cy="384"/>
          </a:xfrm>
        </p:grpSpPr>
        <p:sp>
          <p:nvSpPr>
            <p:cNvPr id="45068" name="Text Box 56"/>
            <p:cNvSpPr txBox="1">
              <a:spLocks noChangeArrowheads="1"/>
            </p:cNvSpPr>
            <p:nvPr/>
          </p:nvSpPr>
          <p:spPr bwMode="auto">
            <a:xfrm>
              <a:off x="4896" y="316"/>
              <a:ext cx="336" cy="212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AU" sz="1600">
                  <a:solidFill>
                    <a:srgbClr val="CCFF33"/>
                  </a:solidFill>
                  <a:latin typeface="Arial" charset="0"/>
                </a:rPr>
                <a:t>500</a:t>
              </a:r>
            </a:p>
          </p:txBody>
        </p:sp>
        <p:grpSp>
          <p:nvGrpSpPr>
            <p:cNvPr id="7" name="Group 57"/>
            <p:cNvGrpSpPr>
              <a:grpSpLocks/>
            </p:cNvGrpSpPr>
            <p:nvPr/>
          </p:nvGrpSpPr>
          <p:grpSpPr bwMode="auto">
            <a:xfrm>
              <a:off x="192" y="144"/>
              <a:ext cx="4752" cy="288"/>
              <a:chOff x="192" y="144"/>
              <a:chExt cx="4752" cy="288"/>
            </a:xfrm>
          </p:grpSpPr>
          <p:sp>
            <p:nvSpPr>
              <p:cNvPr id="45070" name="Line 58"/>
              <p:cNvSpPr>
                <a:spLocks noChangeShapeType="1"/>
              </p:cNvSpPr>
              <p:nvPr/>
            </p:nvSpPr>
            <p:spPr bwMode="auto">
              <a:xfrm>
                <a:off x="192" y="432"/>
                <a:ext cx="4656" cy="0"/>
              </a:xfrm>
              <a:prstGeom prst="line">
                <a:avLst/>
              </a:prstGeom>
              <a:noFill/>
              <a:ln w="38100">
                <a:solidFill>
                  <a:srgbClr val="FFFFFF"/>
                </a:solidFill>
                <a:prstDash val="dash"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071" name="Text Box 59"/>
              <p:cNvSpPr txBox="1">
                <a:spLocks noChangeArrowheads="1"/>
              </p:cNvSpPr>
              <p:nvPr/>
            </p:nvSpPr>
            <p:spPr bwMode="auto">
              <a:xfrm>
                <a:off x="816" y="144"/>
                <a:ext cx="4128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AU" sz="2000">
                    <a:solidFill>
                      <a:schemeClr val="bg1"/>
                    </a:solidFill>
                    <a:latin typeface="Arial" charset="0"/>
                  </a:rPr>
                  <a:t>CO</a:t>
                </a:r>
                <a:r>
                  <a:rPr lang="en-AU" sz="2000" baseline="-25000">
                    <a:solidFill>
                      <a:schemeClr val="bg1"/>
                    </a:solidFill>
                    <a:latin typeface="Arial" charset="0"/>
                  </a:rPr>
                  <a:t>2</a:t>
                </a:r>
                <a:r>
                  <a:rPr lang="en-AU" sz="2000">
                    <a:solidFill>
                      <a:schemeClr val="bg1"/>
                    </a:solidFill>
                    <a:latin typeface="Arial" charset="0"/>
                  </a:rPr>
                  <a:t> concentration at 2100 (lower end projections)</a:t>
                </a:r>
              </a:p>
            </p:txBody>
          </p:sp>
        </p:grpSp>
      </p:grpSp>
      <p:sp>
        <p:nvSpPr>
          <p:cNvPr id="1308732" name="Line 60"/>
          <p:cNvSpPr>
            <a:spLocks noChangeShapeType="1"/>
          </p:cNvSpPr>
          <p:nvPr/>
        </p:nvSpPr>
        <p:spPr bwMode="auto">
          <a:xfrm flipV="1">
            <a:off x="1908175" y="609600"/>
            <a:ext cx="0" cy="2736850"/>
          </a:xfrm>
          <a:prstGeom prst="line">
            <a:avLst/>
          </a:prstGeom>
          <a:noFill/>
          <a:ln w="28575">
            <a:solidFill>
              <a:srgbClr val="CCFF33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8733" name="Line 61"/>
          <p:cNvSpPr>
            <a:spLocks noChangeShapeType="1"/>
          </p:cNvSpPr>
          <p:nvPr/>
        </p:nvSpPr>
        <p:spPr bwMode="auto">
          <a:xfrm flipV="1">
            <a:off x="1908175" y="2209800"/>
            <a:ext cx="0" cy="1296988"/>
          </a:xfrm>
          <a:prstGeom prst="line">
            <a:avLst/>
          </a:prstGeom>
          <a:noFill/>
          <a:ln w="28575">
            <a:solidFill>
              <a:srgbClr val="CCFF33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8" name="Group 62"/>
          <p:cNvGrpSpPr>
            <a:grpSpLocks/>
          </p:cNvGrpSpPr>
          <p:nvPr/>
        </p:nvGrpSpPr>
        <p:grpSpPr bwMode="auto">
          <a:xfrm>
            <a:off x="1908175" y="3357563"/>
            <a:ext cx="5410200" cy="1600200"/>
            <a:chOff x="1200" y="2064"/>
            <a:chExt cx="3408" cy="1008"/>
          </a:xfrm>
        </p:grpSpPr>
        <p:sp>
          <p:nvSpPr>
            <p:cNvPr id="45066" name="Freeform 63"/>
            <p:cNvSpPr>
              <a:spLocks/>
            </p:cNvSpPr>
            <p:nvPr/>
          </p:nvSpPr>
          <p:spPr bwMode="auto">
            <a:xfrm>
              <a:off x="1392" y="2064"/>
              <a:ext cx="3216" cy="1008"/>
            </a:xfrm>
            <a:custGeom>
              <a:avLst/>
              <a:gdLst>
                <a:gd name="T0" fmla="*/ 3168 w 3216"/>
                <a:gd name="T1" fmla="*/ 192 h 1008"/>
                <a:gd name="T2" fmla="*/ 3120 w 3216"/>
                <a:gd name="T3" fmla="*/ 192 h 1008"/>
                <a:gd name="T4" fmla="*/ 3024 w 3216"/>
                <a:gd name="T5" fmla="*/ 432 h 1008"/>
                <a:gd name="T6" fmla="*/ 2928 w 3216"/>
                <a:gd name="T7" fmla="*/ 432 h 1008"/>
                <a:gd name="T8" fmla="*/ 2832 w 3216"/>
                <a:gd name="T9" fmla="*/ 576 h 1008"/>
                <a:gd name="T10" fmla="*/ 2736 w 3216"/>
                <a:gd name="T11" fmla="*/ 816 h 1008"/>
                <a:gd name="T12" fmla="*/ 2592 w 3216"/>
                <a:gd name="T13" fmla="*/ 672 h 1008"/>
                <a:gd name="T14" fmla="*/ 2544 w 3216"/>
                <a:gd name="T15" fmla="*/ 432 h 1008"/>
                <a:gd name="T16" fmla="*/ 2448 w 3216"/>
                <a:gd name="T17" fmla="*/ 0 h 1008"/>
                <a:gd name="T18" fmla="*/ 2352 w 3216"/>
                <a:gd name="T19" fmla="*/ 288 h 1008"/>
                <a:gd name="T20" fmla="*/ 2304 w 3216"/>
                <a:gd name="T21" fmla="*/ 240 h 1008"/>
                <a:gd name="T22" fmla="*/ 2208 w 3216"/>
                <a:gd name="T23" fmla="*/ 432 h 1008"/>
                <a:gd name="T24" fmla="*/ 2016 w 3216"/>
                <a:gd name="T25" fmla="*/ 576 h 1008"/>
                <a:gd name="T26" fmla="*/ 1872 w 3216"/>
                <a:gd name="T27" fmla="*/ 624 h 1008"/>
                <a:gd name="T28" fmla="*/ 1728 w 3216"/>
                <a:gd name="T29" fmla="*/ 144 h 1008"/>
                <a:gd name="T30" fmla="*/ 1536 w 3216"/>
                <a:gd name="T31" fmla="*/ 336 h 1008"/>
                <a:gd name="T32" fmla="*/ 1440 w 3216"/>
                <a:gd name="T33" fmla="*/ 432 h 1008"/>
                <a:gd name="T34" fmla="*/ 1344 w 3216"/>
                <a:gd name="T35" fmla="*/ 576 h 1008"/>
                <a:gd name="T36" fmla="*/ 1296 w 3216"/>
                <a:gd name="T37" fmla="*/ 672 h 1008"/>
                <a:gd name="T38" fmla="*/ 1200 w 3216"/>
                <a:gd name="T39" fmla="*/ 864 h 1008"/>
                <a:gd name="T40" fmla="*/ 1104 w 3216"/>
                <a:gd name="T41" fmla="*/ 816 h 1008"/>
                <a:gd name="T42" fmla="*/ 1008 w 3216"/>
                <a:gd name="T43" fmla="*/ 912 h 1008"/>
                <a:gd name="T44" fmla="*/ 864 w 3216"/>
                <a:gd name="T45" fmla="*/ 96 h 1008"/>
                <a:gd name="T46" fmla="*/ 816 w 3216"/>
                <a:gd name="T47" fmla="*/ 192 h 1008"/>
                <a:gd name="T48" fmla="*/ 768 w 3216"/>
                <a:gd name="T49" fmla="*/ 192 h 1008"/>
                <a:gd name="T50" fmla="*/ 720 w 3216"/>
                <a:gd name="T51" fmla="*/ 192 h 1008"/>
                <a:gd name="T52" fmla="*/ 624 w 3216"/>
                <a:gd name="T53" fmla="*/ 528 h 1008"/>
                <a:gd name="T54" fmla="*/ 576 w 3216"/>
                <a:gd name="T55" fmla="*/ 576 h 1008"/>
                <a:gd name="T56" fmla="*/ 480 w 3216"/>
                <a:gd name="T57" fmla="*/ 480 h 1008"/>
                <a:gd name="T58" fmla="*/ 384 w 3216"/>
                <a:gd name="T59" fmla="*/ 624 h 1008"/>
                <a:gd name="T60" fmla="*/ 240 w 3216"/>
                <a:gd name="T61" fmla="*/ 672 h 1008"/>
                <a:gd name="T62" fmla="*/ 192 w 3216"/>
                <a:gd name="T63" fmla="*/ 720 h 1008"/>
                <a:gd name="T64" fmla="*/ 96 w 3216"/>
                <a:gd name="T65" fmla="*/ 768 h 1008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216"/>
                <a:gd name="T100" fmla="*/ 0 h 1008"/>
                <a:gd name="T101" fmla="*/ 3216 w 3216"/>
                <a:gd name="T102" fmla="*/ 1008 h 1008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216" h="1008">
                  <a:moveTo>
                    <a:pt x="3216" y="96"/>
                  </a:moveTo>
                  <a:lnTo>
                    <a:pt x="3168" y="192"/>
                  </a:lnTo>
                  <a:lnTo>
                    <a:pt x="3168" y="96"/>
                  </a:lnTo>
                  <a:lnTo>
                    <a:pt x="3120" y="192"/>
                  </a:lnTo>
                  <a:lnTo>
                    <a:pt x="3072" y="192"/>
                  </a:lnTo>
                  <a:lnTo>
                    <a:pt x="3024" y="432"/>
                  </a:lnTo>
                  <a:lnTo>
                    <a:pt x="2976" y="288"/>
                  </a:lnTo>
                  <a:lnTo>
                    <a:pt x="2928" y="432"/>
                  </a:lnTo>
                  <a:lnTo>
                    <a:pt x="2880" y="624"/>
                  </a:lnTo>
                  <a:lnTo>
                    <a:pt x="2832" y="576"/>
                  </a:lnTo>
                  <a:lnTo>
                    <a:pt x="2784" y="864"/>
                  </a:lnTo>
                  <a:lnTo>
                    <a:pt x="2736" y="816"/>
                  </a:lnTo>
                  <a:lnTo>
                    <a:pt x="2688" y="960"/>
                  </a:lnTo>
                  <a:lnTo>
                    <a:pt x="2592" y="672"/>
                  </a:lnTo>
                  <a:lnTo>
                    <a:pt x="2544" y="864"/>
                  </a:lnTo>
                  <a:lnTo>
                    <a:pt x="2544" y="432"/>
                  </a:lnTo>
                  <a:lnTo>
                    <a:pt x="2496" y="528"/>
                  </a:lnTo>
                  <a:lnTo>
                    <a:pt x="2448" y="0"/>
                  </a:lnTo>
                  <a:lnTo>
                    <a:pt x="2400" y="288"/>
                  </a:lnTo>
                  <a:lnTo>
                    <a:pt x="2352" y="288"/>
                  </a:lnTo>
                  <a:lnTo>
                    <a:pt x="2304" y="480"/>
                  </a:lnTo>
                  <a:lnTo>
                    <a:pt x="2304" y="240"/>
                  </a:lnTo>
                  <a:lnTo>
                    <a:pt x="2208" y="624"/>
                  </a:lnTo>
                  <a:lnTo>
                    <a:pt x="2208" y="432"/>
                  </a:lnTo>
                  <a:lnTo>
                    <a:pt x="2112" y="768"/>
                  </a:lnTo>
                  <a:lnTo>
                    <a:pt x="2016" y="576"/>
                  </a:lnTo>
                  <a:lnTo>
                    <a:pt x="1920" y="1008"/>
                  </a:lnTo>
                  <a:lnTo>
                    <a:pt x="1872" y="624"/>
                  </a:lnTo>
                  <a:lnTo>
                    <a:pt x="1824" y="912"/>
                  </a:lnTo>
                  <a:lnTo>
                    <a:pt x="1728" y="144"/>
                  </a:lnTo>
                  <a:lnTo>
                    <a:pt x="1632" y="816"/>
                  </a:lnTo>
                  <a:lnTo>
                    <a:pt x="1536" y="336"/>
                  </a:lnTo>
                  <a:lnTo>
                    <a:pt x="1488" y="624"/>
                  </a:lnTo>
                  <a:lnTo>
                    <a:pt x="1440" y="432"/>
                  </a:lnTo>
                  <a:lnTo>
                    <a:pt x="1392" y="720"/>
                  </a:lnTo>
                  <a:lnTo>
                    <a:pt x="1344" y="576"/>
                  </a:lnTo>
                  <a:lnTo>
                    <a:pt x="1296" y="864"/>
                  </a:lnTo>
                  <a:lnTo>
                    <a:pt x="1296" y="672"/>
                  </a:lnTo>
                  <a:lnTo>
                    <a:pt x="1248" y="960"/>
                  </a:lnTo>
                  <a:lnTo>
                    <a:pt x="1200" y="864"/>
                  </a:lnTo>
                  <a:lnTo>
                    <a:pt x="1152" y="1008"/>
                  </a:lnTo>
                  <a:lnTo>
                    <a:pt x="1104" y="816"/>
                  </a:lnTo>
                  <a:lnTo>
                    <a:pt x="1056" y="1008"/>
                  </a:lnTo>
                  <a:lnTo>
                    <a:pt x="1008" y="912"/>
                  </a:lnTo>
                  <a:lnTo>
                    <a:pt x="912" y="960"/>
                  </a:lnTo>
                  <a:lnTo>
                    <a:pt x="864" y="96"/>
                  </a:lnTo>
                  <a:lnTo>
                    <a:pt x="816" y="288"/>
                  </a:lnTo>
                  <a:lnTo>
                    <a:pt x="816" y="192"/>
                  </a:lnTo>
                  <a:lnTo>
                    <a:pt x="816" y="240"/>
                  </a:lnTo>
                  <a:lnTo>
                    <a:pt x="768" y="192"/>
                  </a:lnTo>
                  <a:lnTo>
                    <a:pt x="768" y="288"/>
                  </a:lnTo>
                  <a:lnTo>
                    <a:pt x="720" y="192"/>
                  </a:lnTo>
                  <a:lnTo>
                    <a:pt x="672" y="576"/>
                  </a:lnTo>
                  <a:lnTo>
                    <a:pt x="624" y="528"/>
                  </a:lnTo>
                  <a:lnTo>
                    <a:pt x="624" y="624"/>
                  </a:lnTo>
                  <a:lnTo>
                    <a:pt x="576" y="576"/>
                  </a:lnTo>
                  <a:lnTo>
                    <a:pt x="528" y="768"/>
                  </a:lnTo>
                  <a:lnTo>
                    <a:pt x="480" y="480"/>
                  </a:lnTo>
                  <a:lnTo>
                    <a:pt x="432" y="720"/>
                  </a:lnTo>
                  <a:lnTo>
                    <a:pt x="384" y="624"/>
                  </a:lnTo>
                  <a:lnTo>
                    <a:pt x="336" y="912"/>
                  </a:lnTo>
                  <a:lnTo>
                    <a:pt x="240" y="672"/>
                  </a:lnTo>
                  <a:lnTo>
                    <a:pt x="192" y="864"/>
                  </a:lnTo>
                  <a:lnTo>
                    <a:pt x="192" y="720"/>
                  </a:lnTo>
                  <a:lnTo>
                    <a:pt x="192" y="912"/>
                  </a:lnTo>
                  <a:lnTo>
                    <a:pt x="96" y="768"/>
                  </a:lnTo>
                  <a:lnTo>
                    <a:pt x="0" y="960"/>
                  </a:lnTo>
                </a:path>
              </a:pathLst>
            </a:custGeom>
            <a:noFill/>
            <a:ln w="28575">
              <a:solidFill>
                <a:srgbClr val="CCFF33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67" name="Freeform 64"/>
            <p:cNvSpPr>
              <a:spLocks/>
            </p:cNvSpPr>
            <p:nvPr/>
          </p:nvSpPr>
          <p:spPr bwMode="auto">
            <a:xfrm>
              <a:off x="1200" y="2160"/>
              <a:ext cx="192" cy="864"/>
            </a:xfrm>
            <a:custGeom>
              <a:avLst/>
              <a:gdLst>
                <a:gd name="T0" fmla="*/ 192 w 192"/>
                <a:gd name="T1" fmla="*/ 864 h 864"/>
                <a:gd name="T2" fmla="*/ 144 w 192"/>
                <a:gd name="T3" fmla="*/ 816 h 864"/>
                <a:gd name="T4" fmla="*/ 144 w 192"/>
                <a:gd name="T5" fmla="*/ 864 h 864"/>
                <a:gd name="T6" fmla="*/ 96 w 192"/>
                <a:gd name="T7" fmla="*/ 192 h 864"/>
                <a:gd name="T8" fmla="*/ 10 w 192"/>
                <a:gd name="T9" fmla="*/ 240 h 864"/>
                <a:gd name="T10" fmla="*/ 0 w 192"/>
                <a:gd name="T11" fmla="*/ 0 h 86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92"/>
                <a:gd name="T19" fmla="*/ 0 h 864"/>
                <a:gd name="T20" fmla="*/ 192 w 192"/>
                <a:gd name="T21" fmla="*/ 864 h 86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92" h="864">
                  <a:moveTo>
                    <a:pt x="192" y="864"/>
                  </a:moveTo>
                  <a:lnTo>
                    <a:pt x="144" y="816"/>
                  </a:lnTo>
                  <a:lnTo>
                    <a:pt x="144" y="864"/>
                  </a:lnTo>
                  <a:lnTo>
                    <a:pt x="96" y="192"/>
                  </a:lnTo>
                  <a:lnTo>
                    <a:pt x="10" y="240"/>
                  </a:lnTo>
                  <a:lnTo>
                    <a:pt x="0" y="0"/>
                  </a:lnTo>
                </a:path>
              </a:pathLst>
            </a:custGeom>
            <a:noFill/>
            <a:ln w="28575">
              <a:solidFill>
                <a:srgbClr val="CCFF33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24612261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8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308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8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308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8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308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8720" grpId="0" animBg="1"/>
      <p:bldP spid="1308732" grpId="0" animBg="1"/>
      <p:bldP spid="1308733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684213" y="765175"/>
            <a:ext cx="8154987" cy="6010275"/>
            <a:chOff x="192" y="144"/>
            <a:chExt cx="5376" cy="4125"/>
          </a:xfrm>
        </p:grpSpPr>
        <p:sp>
          <p:nvSpPr>
            <p:cNvPr id="46083" name="Line 3"/>
            <p:cNvSpPr>
              <a:spLocks noChangeShapeType="1"/>
            </p:cNvSpPr>
            <p:nvPr/>
          </p:nvSpPr>
          <p:spPr bwMode="auto">
            <a:xfrm>
              <a:off x="1008" y="1776"/>
              <a:ext cx="0" cy="2016"/>
            </a:xfrm>
            <a:prstGeom prst="line">
              <a:avLst/>
            </a:prstGeom>
            <a:noFill/>
            <a:ln w="28575">
              <a:solidFill>
                <a:srgbClr val="FFFF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084" name="Line 4"/>
            <p:cNvSpPr>
              <a:spLocks noChangeShapeType="1"/>
            </p:cNvSpPr>
            <p:nvPr/>
          </p:nvSpPr>
          <p:spPr bwMode="auto">
            <a:xfrm flipH="1">
              <a:off x="1008" y="2064"/>
              <a:ext cx="96" cy="0"/>
            </a:xfrm>
            <a:prstGeom prst="line">
              <a:avLst/>
            </a:prstGeom>
            <a:noFill/>
            <a:ln w="28575">
              <a:solidFill>
                <a:srgbClr val="FFFF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085" name="Text Box 5"/>
            <p:cNvSpPr txBox="1">
              <a:spLocks noChangeArrowheads="1"/>
            </p:cNvSpPr>
            <p:nvPr/>
          </p:nvSpPr>
          <p:spPr bwMode="auto">
            <a:xfrm>
              <a:off x="720" y="3676"/>
              <a:ext cx="336" cy="2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AU" sz="1400">
                  <a:solidFill>
                    <a:srgbClr val="66FFFF"/>
                  </a:solidFill>
                  <a:latin typeface="Arial" charset="0"/>
                </a:rPr>
                <a:t>-10</a:t>
              </a:r>
            </a:p>
          </p:txBody>
        </p:sp>
        <p:sp>
          <p:nvSpPr>
            <p:cNvPr id="46086" name="Text Box 6"/>
            <p:cNvSpPr txBox="1">
              <a:spLocks noChangeArrowheads="1"/>
            </p:cNvSpPr>
            <p:nvPr/>
          </p:nvSpPr>
          <p:spPr bwMode="auto">
            <a:xfrm>
              <a:off x="720" y="3264"/>
              <a:ext cx="336" cy="2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AU" sz="1400">
                  <a:solidFill>
                    <a:srgbClr val="66FFFF"/>
                  </a:solidFill>
                  <a:latin typeface="Arial" charset="0"/>
                </a:rPr>
                <a:t>-5</a:t>
              </a:r>
            </a:p>
          </p:txBody>
        </p:sp>
        <p:sp>
          <p:nvSpPr>
            <p:cNvPr id="46087" name="Text Box 7"/>
            <p:cNvSpPr txBox="1">
              <a:spLocks noChangeArrowheads="1"/>
            </p:cNvSpPr>
            <p:nvPr/>
          </p:nvSpPr>
          <p:spPr bwMode="auto">
            <a:xfrm>
              <a:off x="720" y="2832"/>
              <a:ext cx="336" cy="2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AU" sz="1400">
                  <a:solidFill>
                    <a:srgbClr val="66FFFF"/>
                  </a:solidFill>
                  <a:latin typeface="Arial" charset="0"/>
                </a:rPr>
                <a:t>0</a:t>
              </a:r>
            </a:p>
          </p:txBody>
        </p:sp>
        <p:sp>
          <p:nvSpPr>
            <p:cNvPr id="46088" name="Text Box 8"/>
            <p:cNvSpPr txBox="1">
              <a:spLocks noChangeArrowheads="1"/>
            </p:cNvSpPr>
            <p:nvPr/>
          </p:nvSpPr>
          <p:spPr bwMode="auto">
            <a:xfrm>
              <a:off x="720" y="2400"/>
              <a:ext cx="336" cy="2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AU" sz="1400">
                  <a:solidFill>
                    <a:srgbClr val="66FFFF"/>
                  </a:solidFill>
                  <a:latin typeface="Arial" charset="0"/>
                </a:rPr>
                <a:t>5</a:t>
              </a:r>
            </a:p>
          </p:txBody>
        </p:sp>
        <p:sp>
          <p:nvSpPr>
            <p:cNvPr id="46089" name="Text Box 9"/>
            <p:cNvSpPr txBox="1">
              <a:spLocks noChangeArrowheads="1"/>
            </p:cNvSpPr>
            <p:nvPr/>
          </p:nvSpPr>
          <p:spPr bwMode="auto">
            <a:xfrm>
              <a:off x="720" y="1968"/>
              <a:ext cx="336" cy="2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AU" sz="1400">
                  <a:solidFill>
                    <a:srgbClr val="66FFFF"/>
                  </a:solidFill>
                  <a:latin typeface="Arial" charset="0"/>
                </a:rPr>
                <a:t>10</a:t>
              </a:r>
            </a:p>
          </p:txBody>
        </p:sp>
        <p:sp>
          <p:nvSpPr>
            <p:cNvPr id="46090" name="Line 10"/>
            <p:cNvSpPr>
              <a:spLocks noChangeShapeType="1"/>
            </p:cNvSpPr>
            <p:nvPr/>
          </p:nvSpPr>
          <p:spPr bwMode="auto">
            <a:xfrm>
              <a:off x="1152" y="3792"/>
              <a:ext cx="0" cy="48"/>
            </a:xfrm>
            <a:prstGeom prst="line">
              <a:avLst/>
            </a:prstGeom>
            <a:noFill/>
            <a:ln w="38100">
              <a:solidFill>
                <a:srgbClr val="FFFF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091" name="Line 11"/>
            <p:cNvSpPr>
              <a:spLocks noChangeShapeType="1"/>
            </p:cNvSpPr>
            <p:nvPr/>
          </p:nvSpPr>
          <p:spPr bwMode="auto">
            <a:xfrm flipH="1">
              <a:off x="1008" y="2496"/>
              <a:ext cx="96" cy="0"/>
            </a:xfrm>
            <a:prstGeom prst="line">
              <a:avLst/>
            </a:prstGeom>
            <a:noFill/>
            <a:ln w="28575">
              <a:solidFill>
                <a:srgbClr val="FFFF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092" name="Line 12"/>
            <p:cNvSpPr>
              <a:spLocks noChangeShapeType="1"/>
            </p:cNvSpPr>
            <p:nvPr/>
          </p:nvSpPr>
          <p:spPr bwMode="auto">
            <a:xfrm flipH="1">
              <a:off x="1008" y="2928"/>
              <a:ext cx="96" cy="0"/>
            </a:xfrm>
            <a:prstGeom prst="line">
              <a:avLst/>
            </a:prstGeom>
            <a:noFill/>
            <a:ln w="28575">
              <a:solidFill>
                <a:srgbClr val="FFFF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093" name="Line 13"/>
            <p:cNvSpPr>
              <a:spLocks noChangeShapeType="1"/>
            </p:cNvSpPr>
            <p:nvPr/>
          </p:nvSpPr>
          <p:spPr bwMode="auto">
            <a:xfrm flipH="1">
              <a:off x="1008" y="3360"/>
              <a:ext cx="96" cy="0"/>
            </a:xfrm>
            <a:prstGeom prst="line">
              <a:avLst/>
            </a:prstGeom>
            <a:noFill/>
            <a:ln w="28575">
              <a:solidFill>
                <a:srgbClr val="FFFF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094" name="Line 14"/>
            <p:cNvSpPr>
              <a:spLocks noChangeShapeType="1"/>
            </p:cNvSpPr>
            <p:nvPr/>
          </p:nvSpPr>
          <p:spPr bwMode="auto">
            <a:xfrm>
              <a:off x="4896" y="1776"/>
              <a:ext cx="0" cy="2016"/>
            </a:xfrm>
            <a:prstGeom prst="line">
              <a:avLst/>
            </a:prstGeom>
            <a:noFill/>
            <a:ln w="28575">
              <a:solidFill>
                <a:srgbClr val="FFFF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095" name="Text Box 15"/>
            <p:cNvSpPr txBox="1">
              <a:spLocks noChangeArrowheads="1"/>
            </p:cNvSpPr>
            <p:nvPr/>
          </p:nvSpPr>
          <p:spPr bwMode="auto">
            <a:xfrm>
              <a:off x="4896" y="1948"/>
              <a:ext cx="336" cy="2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AU" sz="1400">
                  <a:solidFill>
                    <a:srgbClr val="CCFF33"/>
                  </a:solidFill>
                  <a:latin typeface="Arial" charset="0"/>
                </a:rPr>
                <a:t>300</a:t>
              </a:r>
            </a:p>
          </p:txBody>
        </p:sp>
        <p:sp>
          <p:nvSpPr>
            <p:cNvPr id="46096" name="Text Box 16"/>
            <p:cNvSpPr txBox="1">
              <a:spLocks noChangeArrowheads="1"/>
            </p:cNvSpPr>
            <p:nvPr/>
          </p:nvSpPr>
          <p:spPr bwMode="auto">
            <a:xfrm>
              <a:off x="4896" y="2428"/>
              <a:ext cx="336" cy="2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AU" sz="1400">
                  <a:solidFill>
                    <a:srgbClr val="CCFF33"/>
                  </a:solidFill>
                  <a:latin typeface="Arial" charset="0"/>
                </a:rPr>
                <a:t>250</a:t>
              </a:r>
            </a:p>
          </p:txBody>
        </p:sp>
        <p:sp>
          <p:nvSpPr>
            <p:cNvPr id="46097" name="Text Box 17"/>
            <p:cNvSpPr txBox="1">
              <a:spLocks noChangeArrowheads="1"/>
            </p:cNvSpPr>
            <p:nvPr/>
          </p:nvSpPr>
          <p:spPr bwMode="auto">
            <a:xfrm>
              <a:off x="4896" y="2860"/>
              <a:ext cx="336" cy="2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AU" sz="1400">
                  <a:solidFill>
                    <a:srgbClr val="CCFF33"/>
                  </a:solidFill>
                  <a:latin typeface="Arial" charset="0"/>
                </a:rPr>
                <a:t>200</a:t>
              </a:r>
            </a:p>
          </p:txBody>
        </p:sp>
        <p:sp>
          <p:nvSpPr>
            <p:cNvPr id="46098" name="Text Box 18"/>
            <p:cNvSpPr txBox="1">
              <a:spLocks noChangeArrowheads="1"/>
            </p:cNvSpPr>
            <p:nvPr/>
          </p:nvSpPr>
          <p:spPr bwMode="auto">
            <a:xfrm>
              <a:off x="4896" y="3264"/>
              <a:ext cx="336" cy="2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AU" sz="1400">
                  <a:solidFill>
                    <a:srgbClr val="CCFF33"/>
                  </a:solidFill>
                  <a:latin typeface="Arial" charset="0"/>
                </a:rPr>
                <a:t>150</a:t>
              </a:r>
            </a:p>
          </p:txBody>
        </p:sp>
        <p:sp>
          <p:nvSpPr>
            <p:cNvPr id="46099" name="Text Box 19"/>
            <p:cNvSpPr txBox="1">
              <a:spLocks noChangeArrowheads="1"/>
            </p:cNvSpPr>
            <p:nvPr/>
          </p:nvSpPr>
          <p:spPr bwMode="auto">
            <a:xfrm>
              <a:off x="4896" y="3676"/>
              <a:ext cx="336" cy="2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AU" sz="1400">
                  <a:solidFill>
                    <a:srgbClr val="CCFF33"/>
                  </a:solidFill>
                  <a:latin typeface="Arial" charset="0"/>
                </a:rPr>
                <a:t>100</a:t>
              </a:r>
            </a:p>
          </p:txBody>
        </p:sp>
        <p:sp>
          <p:nvSpPr>
            <p:cNvPr id="46100" name="Line 20"/>
            <p:cNvSpPr>
              <a:spLocks noChangeShapeType="1"/>
            </p:cNvSpPr>
            <p:nvPr/>
          </p:nvSpPr>
          <p:spPr bwMode="auto">
            <a:xfrm flipH="1">
              <a:off x="4800" y="2064"/>
              <a:ext cx="96" cy="0"/>
            </a:xfrm>
            <a:prstGeom prst="line">
              <a:avLst/>
            </a:prstGeom>
            <a:noFill/>
            <a:ln w="28575">
              <a:solidFill>
                <a:srgbClr val="FFFF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01" name="Line 21"/>
            <p:cNvSpPr>
              <a:spLocks noChangeShapeType="1"/>
            </p:cNvSpPr>
            <p:nvPr/>
          </p:nvSpPr>
          <p:spPr bwMode="auto">
            <a:xfrm flipH="1">
              <a:off x="4800" y="2544"/>
              <a:ext cx="96" cy="0"/>
            </a:xfrm>
            <a:prstGeom prst="line">
              <a:avLst/>
            </a:prstGeom>
            <a:noFill/>
            <a:ln w="28575">
              <a:solidFill>
                <a:srgbClr val="FFFF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02" name="Line 22"/>
            <p:cNvSpPr>
              <a:spLocks noChangeShapeType="1"/>
            </p:cNvSpPr>
            <p:nvPr/>
          </p:nvSpPr>
          <p:spPr bwMode="auto">
            <a:xfrm flipH="1">
              <a:off x="4800" y="2976"/>
              <a:ext cx="96" cy="0"/>
            </a:xfrm>
            <a:prstGeom prst="line">
              <a:avLst/>
            </a:prstGeom>
            <a:noFill/>
            <a:ln w="28575">
              <a:solidFill>
                <a:srgbClr val="FFFF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03" name="Line 23"/>
            <p:cNvSpPr>
              <a:spLocks noChangeShapeType="1"/>
            </p:cNvSpPr>
            <p:nvPr/>
          </p:nvSpPr>
          <p:spPr bwMode="auto">
            <a:xfrm flipH="1">
              <a:off x="4800" y="3360"/>
              <a:ext cx="96" cy="0"/>
            </a:xfrm>
            <a:prstGeom prst="line">
              <a:avLst/>
            </a:prstGeom>
            <a:noFill/>
            <a:ln w="28575">
              <a:solidFill>
                <a:srgbClr val="FFFF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04" name="Line 24"/>
            <p:cNvSpPr>
              <a:spLocks noChangeShapeType="1"/>
            </p:cNvSpPr>
            <p:nvPr/>
          </p:nvSpPr>
          <p:spPr bwMode="auto">
            <a:xfrm>
              <a:off x="1008" y="3792"/>
              <a:ext cx="3888" cy="0"/>
            </a:xfrm>
            <a:prstGeom prst="line">
              <a:avLst/>
            </a:prstGeom>
            <a:noFill/>
            <a:ln w="28575">
              <a:solidFill>
                <a:srgbClr val="FFFF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05" name="Line 25"/>
            <p:cNvSpPr>
              <a:spLocks noChangeShapeType="1"/>
            </p:cNvSpPr>
            <p:nvPr/>
          </p:nvSpPr>
          <p:spPr bwMode="auto">
            <a:xfrm>
              <a:off x="4464" y="3792"/>
              <a:ext cx="0" cy="48"/>
            </a:xfrm>
            <a:prstGeom prst="line">
              <a:avLst/>
            </a:prstGeom>
            <a:noFill/>
            <a:ln w="38100">
              <a:solidFill>
                <a:srgbClr val="FFFF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06" name="Line 26"/>
            <p:cNvSpPr>
              <a:spLocks noChangeShapeType="1"/>
            </p:cNvSpPr>
            <p:nvPr/>
          </p:nvSpPr>
          <p:spPr bwMode="auto">
            <a:xfrm>
              <a:off x="4080" y="3792"/>
              <a:ext cx="0" cy="48"/>
            </a:xfrm>
            <a:prstGeom prst="line">
              <a:avLst/>
            </a:prstGeom>
            <a:noFill/>
            <a:ln w="38100">
              <a:solidFill>
                <a:srgbClr val="FFFF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07" name="Line 27"/>
            <p:cNvSpPr>
              <a:spLocks noChangeShapeType="1"/>
            </p:cNvSpPr>
            <p:nvPr/>
          </p:nvSpPr>
          <p:spPr bwMode="auto">
            <a:xfrm>
              <a:off x="3648" y="3792"/>
              <a:ext cx="0" cy="48"/>
            </a:xfrm>
            <a:prstGeom prst="line">
              <a:avLst/>
            </a:prstGeom>
            <a:noFill/>
            <a:ln w="38100">
              <a:solidFill>
                <a:srgbClr val="FFFF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08" name="Line 28"/>
            <p:cNvSpPr>
              <a:spLocks noChangeShapeType="1"/>
            </p:cNvSpPr>
            <p:nvPr/>
          </p:nvSpPr>
          <p:spPr bwMode="auto">
            <a:xfrm>
              <a:off x="3216" y="3792"/>
              <a:ext cx="0" cy="48"/>
            </a:xfrm>
            <a:prstGeom prst="line">
              <a:avLst/>
            </a:prstGeom>
            <a:noFill/>
            <a:ln w="38100">
              <a:solidFill>
                <a:srgbClr val="FFFF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09" name="Line 29"/>
            <p:cNvSpPr>
              <a:spLocks noChangeShapeType="1"/>
            </p:cNvSpPr>
            <p:nvPr/>
          </p:nvSpPr>
          <p:spPr bwMode="auto">
            <a:xfrm>
              <a:off x="2832" y="3792"/>
              <a:ext cx="0" cy="48"/>
            </a:xfrm>
            <a:prstGeom prst="line">
              <a:avLst/>
            </a:prstGeom>
            <a:noFill/>
            <a:ln w="38100">
              <a:solidFill>
                <a:srgbClr val="FFFF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10" name="Line 30"/>
            <p:cNvSpPr>
              <a:spLocks noChangeShapeType="1"/>
            </p:cNvSpPr>
            <p:nvPr/>
          </p:nvSpPr>
          <p:spPr bwMode="auto">
            <a:xfrm>
              <a:off x="2400" y="3792"/>
              <a:ext cx="0" cy="48"/>
            </a:xfrm>
            <a:prstGeom prst="line">
              <a:avLst/>
            </a:prstGeom>
            <a:noFill/>
            <a:ln w="38100">
              <a:solidFill>
                <a:srgbClr val="FFFF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11" name="Line 31"/>
            <p:cNvSpPr>
              <a:spLocks noChangeShapeType="1"/>
            </p:cNvSpPr>
            <p:nvPr/>
          </p:nvSpPr>
          <p:spPr bwMode="auto">
            <a:xfrm>
              <a:off x="2016" y="3792"/>
              <a:ext cx="0" cy="48"/>
            </a:xfrm>
            <a:prstGeom prst="line">
              <a:avLst/>
            </a:prstGeom>
            <a:noFill/>
            <a:ln w="38100">
              <a:solidFill>
                <a:srgbClr val="FFFF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12" name="Line 32"/>
            <p:cNvSpPr>
              <a:spLocks noChangeShapeType="1"/>
            </p:cNvSpPr>
            <p:nvPr/>
          </p:nvSpPr>
          <p:spPr bwMode="auto">
            <a:xfrm>
              <a:off x="1584" y="3792"/>
              <a:ext cx="0" cy="48"/>
            </a:xfrm>
            <a:prstGeom prst="line">
              <a:avLst/>
            </a:prstGeom>
            <a:noFill/>
            <a:ln w="38100">
              <a:solidFill>
                <a:srgbClr val="FFFF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13" name="Text Box 33"/>
            <p:cNvSpPr txBox="1">
              <a:spLocks noChangeArrowheads="1"/>
            </p:cNvSpPr>
            <p:nvPr/>
          </p:nvSpPr>
          <p:spPr bwMode="auto">
            <a:xfrm>
              <a:off x="1008" y="3840"/>
              <a:ext cx="336" cy="2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AU" sz="1400">
                  <a:solidFill>
                    <a:schemeClr val="bg1"/>
                  </a:solidFill>
                  <a:latin typeface="Arial" charset="0"/>
                </a:rPr>
                <a:t>0</a:t>
              </a:r>
            </a:p>
          </p:txBody>
        </p:sp>
        <p:sp>
          <p:nvSpPr>
            <p:cNvPr id="46114" name="Text Box 34"/>
            <p:cNvSpPr txBox="1">
              <a:spLocks noChangeArrowheads="1"/>
            </p:cNvSpPr>
            <p:nvPr/>
          </p:nvSpPr>
          <p:spPr bwMode="auto">
            <a:xfrm>
              <a:off x="1392" y="3840"/>
              <a:ext cx="336" cy="2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AU" sz="1400">
                  <a:solidFill>
                    <a:schemeClr val="bg1"/>
                  </a:solidFill>
                  <a:latin typeface="Arial" charset="0"/>
                </a:rPr>
                <a:t>50</a:t>
              </a:r>
            </a:p>
          </p:txBody>
        </p:sp>
        <p:sp>
          <p:nvSpPr>
            <p:cNvPr id="46115" name="Text Box 35"/>
            <p:cNvSpPr txBox="1">
              <a:spLocks noChangeArrowheads="1"/>
            </p:cNvSpPr>
            <p:nvPr/>
          </p:nvSpPr>
          <p:spPr bwMode="auto">
            <a:xfrm>
              <a:off x="1824" y="3860"/>
              <a:ext cx="337" cy="2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AU" sz="1400">
                  <a:solidFill>
                    <a:schemeClr val="bg1"/>
                  </a:solidFill>
                  <a:latin typeface="Arial" charset="0"/>
                </a:rPr>
                <a:t>100</a:t>
              </a:r>
            </a:p>
          </p:txBody>
        </p:sp>
        <p:sp>
          <p:nvSpPr>
            <p:cNvPr id="46116" name="Text Box 36"/>
            <p:cNvSpPr txBox="1">
              <a:spLocks noChangeArrowheads="1"/>
            </p:cNvSpPr>
            <p:nvPr/>
          </p:nvSpPr>
          <p:spPr bwMode="auto">
            <a:xfrm>
              <a:off x="2256" y="3860"/>
              <a:ext cx="336" cy="2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AU" sz="1400">
                  <a:solidFill>
                    <a:schemeClr val="bg1"/>
                  </a:solidFill>
                  <a:latin typeface="Arial" charset="0"/>
                </a:rPr>
                <a:t>150</a:t>
              </a:r>
            </a:p>
          </p:txBody>
        </p:sp>
        <p:sp>
          <p:nvSpPr>
            <p:cNvPr id="46117" name="Text Box 37"/>
            <p:cNvSpPr txBox="1">
              <a:spLocks noChangeArrowheads="1"/>
            </p:cNvSpPr>
            <p:nvPr/>
          </p:nvSpPr>
          <p:spPr bwMode="auto">
            <a:xfrm>
              <a:off x="2688" y="3860"/>
              <a:ext cx="336" cy="2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AU" sz="1400">
                  <a:solidFill>
                    <a:schemeClr val="bg1"/>
                  </a:solidFill>
                  <a:latin typeface="Arial" charset="0"/>
                </a:rPr>
                <a:t>200</a:t>
              </a:r>
            </a:p>
          </p:txBody>
        </p:sp>
        <p:sp>
          <p:nvSpPr>
            <p:cNvPr id="46118" name="Text Box 38"/>
            <p:cNvSpPr txBox="1">
              <a:spLocks noChangeArrowheads="1"/>
            </p:cNvSpPr>
            <p:nvPr/>
          </p:nvSpPr>
          <p:spPr bwMode="auto">
            <a:xfrm>
              <a:off x="3072" y="3860"/>
              <a:ext cx="336" cy="2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AU" sz="1400">
                  <a:solidFill>
                    <a:schemeClr val="bg1"/>
                  </a:solidFill>
                  <a:latin typeface="Arial" charset="0"/>
                </a:rPr>
                <a:t>250</a:t>
              </a:r>
            </a:p>
          </p:txBody>
        </p:sp>
        <p:sp>
          <p:nvSpPr>
            <p:cNvPr id="46119" name="Text Box 39"/>
            <p:cNvSpPr txBox="1">
              <a:spLocks noChangeArrowheads="1"/>
            </p:cNvSpPr>
            <p:nvPr/>
          </p:nvSpPr>
          <p:spPr bwMode="auto">
            <a:xfrm>
              <a:off x="3504" y="3860"/>
              <a:ext cx="336" cy="2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AU" sz="1400">
                  <a:solidFill>
                    <a:schemeClr val="bg1"/>
                  </a:solidFill>
                  <a:latin typeface="Arial" charset="0"/>
                </a:rPr>
                <a:t>300</a:t>
              </a:r>
            </a:p>
          </p:txBody>
        </p:sp>
        <p:sp>
          <p:nvSpPr>
            <p:cNvPr id="46120" name="Text Box 40"/>
            <p:cNvSpPr txBox="1">
              <a:spLocks noChangeArrowheads="1"/>
            </p:cNvSpPr>
            <p:nvPr/>
          </p:nvSpPr>
          <p:spPr bwMode="auto">
            <a:xfrm>
              <a:off x="3936" y="3860"/>
              <a:ext cx="336" cy="2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AU" sz="1400">
                  <a:solidFill>
                    <a:schemeClr val="bg1"/>
                  </a:solidFill>
                  <a:latin typeface="Arial" charset="0"/>
                </a:rPr>
                <a:t>350</a:t>
              </a:r>
            </a:p>
          </p:txBody>
        </p:sp>
        <p:sp>
          <p:nvSpPr>
            <p:cNvPr id="46121" name="Text Box 41"/>
            <p:cNvSpPr txBox="1">
              <a:spLocks noChangeArrowheads="1"/>
            </p:cNvSpPr>
            <p:nvPr/>
          </p:nvSpPr>
          <p:spPr bwMode="auto">
            <a:xfrm>
              <a:off x="4319" y="3860"/>
              <a:ext cx="337" cy="2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AU" sz="1400">
                  <a:solidFill>
                    <a:schemeClr val="bg1"/>
                  </a:solidFill>
                  <a:latin typeface="Arial" charset="0"/>
                </a:rPr>
                <a:t>400</a:t>
              </a:r>
            </a:p>
          </p:txBody>
        </p:sp>
        <p:sp>
          <p:nvSpPr>
            <p:cNvPr id="46122" name="Text Box 42"/>
            <p:cNvSpPr txBox="1">
              <a:spLocks noChangeArrowheads="1"/>
            </p:cNvSpPr>
            <p:nvPr/>
          </p:nvSpPr>
          <p:spPr bwMode="auto">
            <a:xfrm>
              <a:off x="4752" y="3860"/>
              <a:ext cx="336" cy="2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AU" sz="1400">
                  <a:solidFill>
                    <a:schemeClr val="bg1"/>
                  </a:solidFill>
                  <a:latin typeface="Arial" charset="0"/>
                </a:rPr>
                <a:t>450</a:t>
              </a:r>
            </a:p>
          </p:txBody>
        </p:sp>
        <p:sp>
          <p:nvSpPr>
            <p:cNvPr id="46123" name="Text Box 43"/>
            <p:cNvSpPr txBox="1">
              <a:spLocks noChangeArrowheads="1"/>
            </p:cNvSpPr>
            <p:nvPr/>
          </p:nvSpPr>
          <p:spPr bwMode="auto">
            <a:xfrm>
              <a:off x="480" y="3052"/>
              <a:ext cx="480" cy="2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AU" sz="1400">
                  <a:solidFill>
                    <a:srgbClr val="66FFFF"/>
                  </a:solidFill>
                  <a:latin typeface="Arial" charset="0"/>
                </a:rPr>
                <a:t>Temp</a:t>
              </a:r>
            </a:p>
          </p:txBody>
        </p:sp>
        <p:grpSp>
          <p:nvGrpSpPr>
            <p:cNvPr id="3" name="Group 44"/>
            <p:cNvGrpSpPr>
              <a:grpSpLocks/>
            </p:cNvGrpSpPr>
            <p:nvPr/>
          </p:nvGrpSpPr>
          <p:grpSpPr bwMode="auto">
            <a:xfrm>
              <a:off x="5088" y="2572"/>
              <a:ext cx="480" cy="325"/>
              <a:chOff x="5088" y="2572"/>
              <a:chExt cx="480" cy="325"/>
            </a:xfrm>
          </p:grpSpPr>
          <p:sp>
            <p:nvSpPr>
              <p:cNvPr id="46143" name="Text Box 45"/>
              <p:cNvSpPr txBox="1">
                <a:spLocks noChangeArrowheads="1"/>
              </p:cNvSpPr>
              <p:nvPr/>
            </p:nvSpPr>
            <p:spPr bwMode="auto">
              <a:xfrm>
                <a:off x="5088" y="2572"/>
                <a:ext cx="480" cy="2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AU" sz="1400">
                    <a:solidFill>
                      <a:srgbClr val="CCFF33"/>
                    </a:solidFill>
                    <a:latin typeface="Arial" charset="0"/>
                  </a:rPr>
                  <a:t>CO</a:t>
                </a:r>
                <a:r>
                  <a:rPr lang="en-AU" sz="1400" baseline="-25000">
                    <a:solidFill>
                      <a:srgbClr val="CCFF33"/>
                    </a:solidFill>
                    <a:latin typeface="Arial" charset="0"/>
                  </a:rPr>
                  <a:t>2</a:t>
                </a:r>
              </a:p>
            </p:txBody>
          </p:sp>
          <p:sp>
            <p:nvSpPr>
              <p:cNvPr id="46144" name="Text Box 46"/>
              <p:cNvSpPr txBox="1">
                <a:spLocks noChangeArrowheads="1"/>
              </p:cNvSpPr>
              <p:nvPr/>
            </p:nvSpPr>
            <p:spPr bwMode="auto">
              <a:xfrm>
                <a:off x="5088" y="2688"/>
                <a:ext cx="480" cy="2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NZ" sz="1400">
                    <a:solidFill>
                      <a:srgbClr val="CCFF33"/>
                    </a:solidFill>
                    <a:latin typeface="Arial" charset="0"/>
                  </a:rPr>
                  <a:t>ppm</a:t>
                </a:r>
                <a:endParaRPr lang="en-AU" sz="1400" baseline="-25000">
                  <a:solidFill>
                    <a:srgbClr val="CCFF33"/>
                  </a:solidFill>
                  <a:latin typeface="Arial" charset="0"/>
                </a:endParaRPr>
              </a:p>
            </p:txBody>
          </p:sp>
        </p:grpSp>
        <p:sp>
          <p:nvSpPr>
            <p:cNvPr id="46125" name="Text Box 47"/>
            <p:cNvSpPr txBox="1">
              <a:spLocks noChangeArrowheads="1"/>
            </p:cNvSpPr>
            <p:nvPr/>
          </p:nvSpPr>
          <p:spPr bwMode="auto">
            <a:xfrm>
              <a:off x="2016" y="4060"/>
              <a:ext cx="1824" cy="2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AU" sz="1400">
                  <a:solidFill>
                    <a:schemeClr val="bg1"/>
                  </a:solidFill>
                  <a:latin typeface="Arial" charset="0"/>
                </a:rPr>
                <a:t>Age 100,000 years b.p.</a:t>
              </a:r>
            </a:p>
          </p:txBody>
        </p:sp>
        <p:sp>
          <p:nvSpPr>
            <p:cNvPr id="46126" name="Freeform 48"/>
            <p:cNvSpPr>
              <a:spLocks/>
            </p:cNvSpPr>
            <p:nvPr/>
          </p:nvSpPr>
          <p:spPr bwMode="auto">
            <a:xfrm>
              <a:off x="1152" y="2640"/>
              <a:ext cx="3504" cy="1104"/>
            </a:xfrm>
            <a:custGeom>
              <a:avLst/>
              <a:gdLst>
                <a:gd name="T0" fmla="*/ 3456 w 3504"/>
                <a:gd name="T1" fmla="*/ 144 h 1104"/>
                <a:gd name="T2" fmla="*/ 3408 w 3504"/>
                <a:gd name="T3" fmla="*/ 144 h 1104"/>
                <a:gd name="T4" fmla="*/ 3264 w 3504"/>
                <a:gd name="T5" fmla="*/ 768 h 1104"/>
                <a:gd name="T6" fmla="*/ 3216 w 3504"/>
                <a:gd name="T7" fmla="*/ 480 h 1104"/>
                <a:gd name="T8" fmla="*/ 3120 w 3504"/>
                <a:gd name="T9" fmla="*/ 528 h 1104"/>
                <a:gd name="T10" fmla="*/ 3072 w 3504"/>
                <a:gd name="T11" fmla="*/ 672 h 1104"/>
                <a:gd name="T12" fmla="*/ 2976 w 3504"/>
                <a:gd name="T13" fmla="*/ 816 h 1104"/>
                <a:gd name="T14" fmla="*/ 2832 w 3504"/>
                <a:gd name="T15" fmla="*/ 816 h 1104"/>
                <a:gd name="T16" fmla="*/ 2688 w 3504"/>
                <a:gd name="T17" fmla="*/ 0 h 1104"/>
                <a:gd name="T18" fmla="*/ 2544 w 3504"/>
                <a:gd name="T19" fmla="*/ 768 h 1104"/>
                <a:gd name="T20" fmla="*/ 2448 w 3504"/>
                <a:gd name="T21" fmla="*/ 816 h 1104"/>
                <a:gd name="T22" fmla="*/ 2400 w 3504"/>
                <a:gd name="T23" fmla="*/ 960 h 1104"/>
                <a:gd name="T24" fmla="*/ 2304 w 3504"/>
                <a:gd name="T25" fmla="*/ 528 h 1104"/>
                <a:gd name="T26" fmla="*/ 2160 w 3504"/>
                <a:gd name="T27" fmla="*/ 1008 h 1104"/>
                <a:gd name="T28" fmla="*/ 2064 w 3504"/>
                <a:gd name="T29" fmla="*/ 912 h 1104"/>
                <a:gd name="T30" fmla="*/ 1968 w 3504"/>
                <a:gd name="T31" fmla="*/ 96 h 1104"/>
                <a:gd name="T32" fmla="*/ 1872 w 3504"/>
                <a:gd name="T33" fmla="*/ 912 h 1104"/>
                <a:gd name="T34" fmla="*/ 1728 w 3504"/>
                <a:gd name="T35" fmla="*/ 720 h 1104"/>
                <a:gd name="T36" fmla="*/ 1632 w 3504"/>
                <a:gd name="T37" fmla="*/ 816 h 1104"/>
                <a:gd name="T38" fmla="*/ 1536 w 3504"/>
                <a:gd name="T39" fmla="*/ 1056 h 1104"/>
                <a:gd name="T40" fmla="*/ 1488 w 3504"/>
                <a:gd name="T41" fmla="*/ 1008 h 1104"/>
                <a:gd name="T42" fmla="*/ 1440 w 3504"/>
                <a:gd name="T43" fmla="*/ 1008 h 1104"/>
                <a:gd name="T44" fmla="*/ 1392 w 3504"/>
                <a:gd name="T45" fmla="*/ 1056 h 1104"/>
                <a:gd name="T46" fmla="*/ 1296 w 3504"/>
                <a:gd name="T47" fmla="*/ 1056 h 1104"/>
                <a:gd name="T48" fmla="*/ 1200 w 3504"/>
                <a:gd name="T49" fmla="*/ 1056 h 1104"/>
                <a:gd name="T50" fmla="*/ 1152 w 3504"/>
                <a:gd name="T51" fmla="*/ 576 h 1104"/>
                <a:gd name="T52" fmla="*/ 1104 w 3504"/>
                <a:gd name="T53" fmla="*/ 0 h 1104"/>
                <a:gd name="T54" fmla="*/ 1008 w 3504"/>
                <a:gd name="T55" fmla="*/ 384 h 1104"/>
                <a:gd name="T56" fmla="*/ 912 w 3504"/>
                <a:gd name="T57" fmla="*/ 864 h 1104"/>
                <a:gd name="T58" fmla="*/ 816 w 3504"/>
                <a:gd name="T59" fmla="*/ 768 h 1104"/>
                <a:gd name="T60" fmla="*/ 768 w 3504"/>
                <a:gd name="T61" fmla="*/ 768 h 1104"/>
                <a:gd name="T62" fmla="*/ 672 w 3504"/>
                <a:gd name="T63" fmla="*/ 816 h 1104"/>
                <a:gd name="T64" fmla="*/ 576 w 3504"/>
                <a:gd name="T65" fmla="*/ 1008 h 1104"/>
                <a:gd name="T66" fmla="*/ 480 w 3504"/>
                <a:gd name="T67" fmla="*/ 624 h 1104"/>
                <a:gd name="T68" fmla="*/ 432 w 3504"/>
                <a:gd name="T69" fmla="*/ 624 h 1104"/>
                <a:gd name="T70" fmla="*/ 384 w 3504"/>
                <a:gd name="T71" fmla="*/ 672 h 1104"/>
                <a:gd name="T72" fmla="*/ 288 w 3504"/>
                <a:gd name="T73" fmla="*/ 720 h 1104"/>
                <a:gd name="T74" fmla="*/ 240 w 3504"/>
                <a:gd name="T75" fmla="*/ 912 h 1104"/>
                <a:gd name="T76" fmla="*/ 192 w 3504"/>
                <a:gd name="T77" fmla="*/ 1008 h 1104"/>
                <a:gd name="T78" fmla="*/ 108 w 3504"/>
                <a:gd name="T79" fmla="*/ 248 h 1104"/>
                <a:gd name="T80" fmla="*/ 0 w 3504"/>
                <a:gd name="T81" fmla="*/ 288 h 1104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3504"/>
                <a:gd name="T124" fmla="*/ 0 h 1104"/>
                <a:gd name="T125" fmla="*/ 3504 w 3504"/>
                <a:gd name="T126" fmla="*/ 1104 h 1104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3504" h="1104">
                  <a:moveTo>
                    <a:pt x="3504" y="240"/>
                  </a:moveTo>
                  <a:lnTo>
                    <a:pt x="3456" y="144"/>
                  </a:lnTo>
                  <a:lnTo>
                    <a:pt x="3456" y="192"/>
                  </a:lnTo>
                  <a:lnTo>
                    <a:pt x="3408" y="144"/>
                  </a:lnTo>
                  <a:lnTo>
                    <a:pt x="3312" y="432"/>
                  </a:lnTo>
                  <a:lnTo>
                    <a:pt x="3264" y="768"/>
                  </a:lnTo>
                  <a:lnTo>
                    <a:pt x="3216" y="768"/>
                  </a:lnTo>
                  <a:lnTo>
                    <a:pt x="3216" y="480"/>
                  </a:lnTo>
                  <a:lnTo>
                    <a:pt x="3168" y="672"/>
                  </a:lnTo>
                  <a:lnTo>
                    <a:pt x="3120" y="528"/>
                  </a:lnTo>
                  <a:lnTo>
                    <a:pt x="3072" y="864"/>
                  </a:lnTo>
                  <a:lnTo>
                    <a:pt x="3072" y="672"/>
                  </a:lnTo>
                  <a:lnTo>
                    <a:pt x="3024" y="816"/>
                  </a:lnTo>
                  <a:lnTo>
                    <a:pt x="2976" y="816"/>
                  </a:lnTo>
                  <a:lnTo>
                    <a:pt x="2928" y="960"/>
                  </a:lnTo>
                  <a:lnTo>
                    <a:pt x="2832" y="816"/>
                  </a:lnTo>
                  <a:lnTo>
                    <a:pt x="2784" y="960"/>
                  </a:lnTo>
                  <a:lnTo>
                    <a:pt x="2688" y="0"/>
                  </a:lnTo>
                  <a:lnTo>
                    <a:pt x="2640" y="288"/>
                  </a:lnTo>
                  <a:lnTo>
                    <a:pt x="2544" y="768"/>
                  </a:lnTo>
                  <a:lnTo>
                    <a:pt x="2544" y="432"/>
                  </a:lnTo>
                  <a:lnTo>
                    <a:pt x="2448" y="816"/>
                  </a:lnTo>
                  <a:lnTo>
                    <a:pt x="2448" y="576"/>
                  </a:lnTo>
                  <a:lnTo>
                    <a:pt x="2400" y="960"/>
                  </a:lnTo>
                  <a:lnTo>
                    <a:pt x="2352" y="720"/>
                  </a:lnTo>
                  <a:lnTo>
                    <a:pt x="2304" y="528"/>
                  </a:lnTo>
                  <a:lnTo>
                    <a:pt x="2208" y="1008"/>
                  </a:lnTo>
                  <a:lnTo>
                    <a:pt x="2160" y="1008"/>
                  </a:lnTo>
                  <a:lnTo>
                    <a:pt x="2112" y="720"/>
                  </a:lnTo>
                  <a:lnTo>
                    <a:pt x="2064" y="912"/>
                  </a:lnTo>
                  <a:lnTo>
                    <a:pt x="2016" y="720"/>
                  </a:lnTo>
                  <a:lnTo>
                    <a:pt x="1968" y="96"/>
                  </a:lnTo>
                  <a:lnTo>
                    <a:pt x="1920" y="960"/>
                  </a:lnTo>
                  <a:lnTo>
                    <a:pt x="1872" y="912"/>
                  </a:lnTo>
                  <a:lnTo>
                    <a:pt x="1824" y="384"/>
                  </a:lnTo>
                  <a:lnTo>
                    <a:pt x="1728" y="720"/>
                  </a:lnTo>
                  <a:lnTo>
                    <a:pt x="1680" y="432"/>
                  </a:lnTo>
                  <a:lnTo>
                    <a:pt x="1632" y="816"/>
                  </a:lnTo>
                  <a:lnTo>
                    <a:pt x="1584" y="576"/>
                  </a:lnTo>
                  <a:lnTo>
                    <a:pt x="1536" y="1056"/>
                  </a:lnTo>
                  <a:lnTo>
                    <a:pt x="1536" y="768"/>
                  </a:lnTo>
                  <a:lnTo>
                    <a:pt x="1488" y="1008"/>
                  </a:lnTo>
                  <a:lnTo>
                    <a:pt x="1488" y="768"/>
                  </a:lnTo>
                  <a:lnTo>
                    <a:pt x="1440" y="1008"/>
                  </a:lnTo>
                  <a:lnTo>
                    <a:pt x="1440" y="768"/>
                  </a:lnTo>
                  <a:lnTo>
                    <a:pt x="1392" y="1056"/>
                  </a:lnTo>
                  <a:lnTo>
                    <a:pt x="1344" y="768"/>
                  </a:lnTo>
                  <a:lnTo>
                    <a:pt x="1296" y="1056"/>
                  </a:lnTo>
                  <a:lnTo>
                    <a:pt x="1248" y="864"/>
                  </a:lnTo>
                  <a:lnTo>
                    <a:pt x="1200" y="1056"/>
                  </a:lnTo>
                  <a:lnTo>
                    <a:pt x="1152" y="912"/>
                  </a:lnTo>
                  <a:lnTo>
                    <a:pt x="1152" y="576"/>
                  </a:lnTo>
                  <a:lnTo>
                    <a:pt x="1104" y="528"/>
                  </a:lnTo>
                  <a:lnTo>
                    <a:pt x="1104" y="0"/>
                  </a:lnTo>
                  <a:lnTo>
                    <a:pt x="1056" y="240"/>
                  </a:lnTo>
                  <a:lnTo>
                    <a:pt x="1008" y="384"/>
                  </a:lnTo>
                  <a:lnTo>
                    <a:pt x="960" y="768"/>
                  </a:lnTo>
                  <a:lnTo>
                    <a:pt x="912" y="864"/>
                  </a:lnTo>
                  <a:lnTo>
                    <a:pt x="864" y="432"/>
                  </a:lnTo>
                  <a:lnTo>
                    <a:pt x="816" y="768"/>
                  </a:lnTo>
                  <a:lnTo>
                    <a:pt x="768" y="576"/>
                  </a:lnTo>
                  <a:lnTo>
                    <a:pt x="768" y="768"/>
                  </a:lnTo>
                  <a:lnTo>
                    <a:pt x="720" y="432"/>
                  </a:lnTo>
                  <a:lnTo>
                    <a:pt x="672" y="816"/>
                  </a:lnTo>
                  <a:lnTo>
                    <a:pt x="624" y="720"/>
                  </a:lnTo>
                  <a:lnTo>
                    <a:pt x="576" y="1008"/>
                  </a:lnTo>
                  <a:lnTo>
                    <a:pt x="528" y="864"/>
                  </a:lnTo>
                  <a:lnTo>
                    <a:pt x="480" y="624"/>
                  </a:lnTo>
                  <a:lnTo>
                    <a:pt x="480" y="912"/>
                  </a:lnTo>
                  <a:lnTo>
                    <a:pt x="432" y="624"/>
                  </a:lnTo>
                  <a:lnTo>
                    <a:pt x="384" y="960"/>
                  </a:lnTo>
                  <a:lnTo>
                    <a:pt x="384" y="672"/>
                  </a:lnTo>
                  <a:lnTo>
                    <a:pt x="336" y="912"/>
                  </a:lnTo>
                  <a:lnTo>
                    <a:pt x="288" y="720"/>
                  </a:lnTo>
                  <a:lnTo>
                    <a:pt x="288" y="1008"/>
                  </a:lnTo>
                  <a:lnTo>
                    <a:pt x="240" y="912"/>
                  </a:lnTo>
                  <a:lnTo>
                    <a:pt x="240" y="1104"/>
                  </a:lnTo>
                  <a:lnTo>
                    <a:pt x="192" y="1008"/>
                  </a:lnTo>
                  <a:lnTo>
                    <a:pt x="144" y="480"/>
                  </a:lnTo>
                  <a:lnTo>
                    <a:pt x="108" y="248"/>
                  </a:lnTo>
                  <a:lnTo>
                    <a:pt x="84" y="284"/>
                  </a:lnTo>
                  <a:lnTo>
                    <a:pt x="0" y="288"/>
                  </a:lnTo>
                </a:path>
              </a:pathLst>
            </a:custGeom>
            <a:noFill/>
            <a:ln w="28575">
              <a:solidFill>
                <a:srgbClr val="66FF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27" name="Text Box 49"/>
            <p:cNvSpPr txBox="1">
              <a:spLocks noChangeArrowheads="1"/>
            </p:cNvSpPr>
            <p:nvPr/>
          </p:nvSpPr>
          <p:spPr bwMode="auto">
            <a:xfrm>
              <a:off x="1392" y="1728"/>
              <a:ext cx="3312" cy="399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AU" sz="1600">
                  <a:solidFill>
                    <a:schemeClr val="bg1"/>
                  </a:solidFill>
                  <a:latin typeface="Arial" charset="0"/>
                </a:rPr>
                <a:t>Climate and atmospheric history of past 400,000 years from the Vostok ice core, Antarctica</a:t>
              </a:r>
            </a:p>
          </p:txBody>
        </p:sp>
        <p:grpSp>
          <p:nvGrpSpPr>
            <p:cNvPr id="4" name="Group 50"/>
            <p:cNvGrpSpPr>
              <a:grpSpLocks/>
            </p:cNvGrpSpPr>
            <p:nvPr/>
          </p:nvGrpSpPr>
          <p:grpSpPr bwMode="auto">
            <a:xfrm>
              <a:off x="192" y="1083"/>
              <a:ext cx="5040" cy="262"/>
              <a:chOff x="192" y="1083"/>
              <a:chExt cx="5040" cy="262"/>
            </a:xfrm>
          </p:grpSpPr>
          <p:sp>
            <p:nvSpPr>
              <p:cNvPr id="46139" name="Text Box 51"/>
              <p:cNvSpPr txBox="1">
                <a:spLocks noChangeArrowheads="1"/>
              </p:cNvSpPr>
              <p:nvPr/>
            </p:nvSpPr>
            <p:spPr bwMode="auto">
              <a:xfrm>
                <a:off x="4896" y="1132"/>
                <a:ext cx="336" cy="209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AU" sz="1400">
                    <a:solidFill>
                      <a:srgbClr val="CCFF33"/>
                    </a:solidFill>
                    <a:latin typeface="Arial" charset="0"/>
                  </a:rPr>
                  <a:t>400</a:t>
                </a:r>
              </a:p>
            </p:txBody>
          </p:sp>
          <p:grpSp>
            <p:nvGrpSpPr>
              <p:cNvPr id="5" name="Group 52"/>
              <p:cNvGrpSpPr>
                <a:grpSpLocks/>
              </p:cNvGrpSpPr>
              <p:nvPr/>
            </p:nvGrpSpPr>
            <p:grpSpPr bwMode="auto">
              <a:xfrm>
                <a:off x="192" y="1083"/>
                <a:ext cx="4656" cy="262"/>
                <a:chOff x="192" y="1083"/>
                <a:chExt cx="4656" cy="262"/>
              </a:xfrm>
            </p:grpSpPr>
            <p:sp>
              <p:nvSpPr>
                <p:cNvPr id="46141" name="Line 53"/>
                <p:cNvSpPr>
                  <a:spLocks noChangeShapeType="1"/>
                </p:cNvSpPr>
                <p:nvPr/>
              </p:nvSpPr>
              <p:spPr bwMode="auto">
                <a:xfrm>
                  <a:off x="192" y="1345"/>
                  <a:ext cx="4656" cy="0"/>
                </a:xfrm>
                <a:prstGeom prst="line">
                  <a:avLst/>
                </a:prstGeom>
                <a:noFill/>
                <a:ln w="38100">
                  <a:solidFill>
                    <a:srgbClr val="FFFFFF"/>
                  </a:solidFill>
                  <a:prstDash val="dash"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6142" name="Text Box 54"/>
                <p:cNvSpPr txBox="1">
                  <a:spLocks noChangeArrowheads="1"/>
                </p:cNvSpPr>
                <p:nvPr/>
              </p:nvSpPr>
              <p:spPr bwMode="auto">
                <a:xfrm>
                  <a:off x="1008" y="1083"/>
                  <a:ext cx="3792" cy="2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en-AU" sz="1600" dirty="0">
                      <a:solidFill>
                        <a:schemeClr val="bg1"/>
                      </a:solidFill>
                      <a:latin typeface="Arial" charset="0"/>
                    </a:rPr>
                    <a:t>Current CO</a:t>
                  </a:r>
                  <a:r>
                    <a:rPr lang="en-AU" sz="1600" baseline="-25000" dirty="0">
                      <a:solidFill>
                        <a:schemeClr val="bg1"/>
                      </a:solidFill>
                      <a:latin typeface="Arial" charset="0"/>
                    </a:rPr>
                    <a:t>2</a:t>
                  </a:r>
                  <a:r>
                    <a:rPr lang="en-AU" sz="1600" dirty="0">
                      <a:solidFill>
                        <a:schemeClr val="bg1"/>
                      </a:solidFill>
                      <a:latin typeface="Arial" charset="0"/>
                    </a:rPr>
                    <a:t> concentration</a:t>
                  </a:r>
                </a:p>
              </p:txBody>
            </p:sp>
          </p:grpSp>
        </p:grpSp>
        <p:grpSp>
          <p:nvGrpSpPr>
            <p:cNvPr id="6" name="Group 55"/>
            <p:cNvGrpSpPr>
              <a:grpSpLocks/>
            </p:cNvGrpSpPr>
            <p:nvPr/>
          </p:nvGrpSpPr>
          <p:grpSpPr bwMode="auto">
            <a:xfrm>
              <a:off x="192" y="144"/>
              <a:ext cx="5040" cy="381"/>
              <a:chOff x="192" y="144"/>
              <a:chExt cx="5040" cy="381"/>
            </a:xfrm>
          </p:grpSpPr>
          <p:sp>
            <p:nvSpPr>
              <p:cNvPr id="46135" name="Text Box 56"/>
              <p:cNvSpPr txBox="1">
                <a:spLocks noChangeArrowheads="1"/>
              </p:cNvSpPr>
              <p:nvPr/>
            </p:nvSpPr>
            <p:spPr bwMode="auto">
              <a:xfrm>
                <a:off x="4896" y="316"/>
                <a:ext cx="336" cy="209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AU" sz="1400">
                    <a:solidFill>
                      <a:srgbClr val="CCFF33"/>
                    </a:solidFill>
                    <a:latin typeface="Arial" charset="0"/>
                  </a:rPr>
                  <a:t>500</a:t>
                </a:r>
              </a:p>
            </p:txBody>
          </p:sp>
          <p:grpSp>
            <p:nvGrpSpPr>
              <p:cNvPr id="7" name="Group 57"/>
              <p:cNvGrpSpPr>
                <a:grpSpLocks/>
              </p:cNvGrpSpPr>
              <p:nvPr/>
            </p:nvGrpSpPr>
            <p:grpSpPr bwMode="auto">
              <a:xfrm>
                <a:off x="192" y="144"/>
                <a:ext cx="4752" cy="288"/>
                <a:chOff x="192" y="144"/>
                <a:chExt cx="4752" cy="288"/>
              </a:xfrm>
            </p:grpSpPr>
            <p:sp>
              <p:nvSpPr>
                <p:cNvPr id="46137" name="Line 58"/>
                <p:cNvSpPr>
                  <a:spLocks noChangeShapeType="1"/>
                </p:cNvSpPr>
                <p:nvPr/>
              </p:nvSpPr>
              <p:spPr bwMode="auto">
                <a:xfrm>
                  <a:off x="192" y="432"/>
                  <a:ext cx="4656" cy="0"/>
                </a:xfrm>
                <a:prstGeom prst="line">
                  <a:avLst/>
                </a:prstGeom>
                <a:noFill/>
                <a:ln w="38100">
                  <a:solidFill>
                    <a:srgbClr val="FFFFFF"/>
                  </a:solidFill>
                  <a:prstDash val="dash"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6138" name="Text Box 59"/>
                <p:cNvSpPr txBox="1">
                  <a:spLocks noChangeArrowheads="1"/>
                </p:cNvSpPr>
                <p:nvPr/>
              </p:nvSpPr>
              <p:spPr bwMode="auto">
                <a:xfrm>
                  <a:off x="816" y="144"/>
                  <a:ext cx="4128" cy="2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en-AU" sz="1600">
                      <a:solidFill>
                        <a:schemeClr val="bg1"/>
                      </a:solidFill>
                      <a:latin typeface="Arial" charset="0"/>
                    </a:rPr>
                    <a:t>CO</a:t>
                  </a:r>
                  <a:r>
                    <a:rPr lang="en-AU" sz="1600" baseline="-25000">
                      <a:solidFill>
                        <a:schemeClr val="bg1"/>
                      </a:solidFill>
                      <a:latin typeface="Arial" charset="0"/>
                    </a:rPr>
                    <a:t>2</a:t>
                  </a:r>
                  <a:r>
                    <a:rPr lang="en-AU" sz="1600">
                      <a:solidFill>
                        <a:schemeClr val="bg1"/>
                      </a:solidFill>
                      <a:latin typeface="Arial" charset="0"/>
                    </a:rPr>
                    <a:t> concentration at 2100 (lower end projections)</a:t>
                  </a:r>
                </a:p>
              </p:txBody>
            </p:sp>
          </p:grpSp>
        </p:grpSp>
        <p:sp>
          <p:nvSpPr>
            <p:cNvPr id="46130" name="Line 60"/>
            <p:cNvSpPr>
              <a:spLocks noChangeShapeType="1"/>
            </p:cNvSpPr>
            <p:nvPr/>
          </p:nvSpPr>
          <p:spPr bwMode="auto">
            <a:xfrm flipV="1">
              <a:off x="1202" y="436"/>
              <a:ext cx="0" cy="1724"/>
            </a:xfrm>
            <a:prstGeom prst="line">
              <a:avLst/>
            </a:prstGeom>
            <a:noFill/>
            <a:ln w="28575">
              <a:solidFill>
                <a:srgbClr val="CCFF33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31" name="Line 61"/>
            <p:cNvSpPr>
              <a:spLocks noChangeShapeType="1"/>
            </p:cNvSpPr>
            <p:nvPr/>
          </p:nvSpPr>
          <p:spPr bwMode="auto">
            <a:xfrm flipV="1">
              <a:off x="1202" y="1434"/>
              <a:ext cx="0" cy="817"/>
            </a:xfrm>
            <a:prstGeom prst="line">
              <a:avLst/>
            </a:prstGeom>
            <a:noFill/>
            <a:ln w="28575">
              <a:solidFill>
                <a:srgbClr val="CCFF33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8" name="Group 62"/>
            <p:cNvGrpSpPr>
              <a:grpSpLocks/>
            </p:cNvGrpSpPr>
            <p:nvPr/>
          </p:nvGrpSpPr>
          <p:grpSpPr bwMode="auto">
            <a:xfrm>
              <a:off x="1202" y="2115"/>
              <a:ext cx="3408" cy="1008"/>
              <a:chOff x="1200" y="2064"/>
              <a:chExt cx="3408" cy="1008"/>
            </a:xfrm>
          </p:grpSpPr>
          <p:sp>
            <p:nvSpPr>
              <p:cNvPr id="46133" name="Freeform 63"/>
              <p:cNvSpPr>
                <a:spLocks/>
              </p:cNvSpPr>
              <p:nvPr/>
            </p:nvSpPr>
            <p:spPr bwMode="auto">
              <a:xfrm>
                <a:off x="1392" y="2064"/>
                <a:ext cx="3216" cy="1008"/>
              </a:xfrm>
              <a:custGeom>
                <a:avLst/>
                <a:gdLst>
                  <a:gd name="T0" fmla="*/ 3168 w 3216"/>
                  <a:gd name="T1" fmla="*/ 192 h 1008"/>
                  <a:gd name="T2" fmla="*/ 3120 w 3216"/>
                  <a:gd name="T3" fmla="*/ 192 h 1008"/>
                  <a:gd name="T4" fmla="*/ 3024 w 3216"/>
                  <a:gd name="T5" fmla="*/ 432 h 1008"/>
                  <a:gd name="T6" fmla="*/ 2928 w 3216"/>
                  <a:gd name="T7" fmla="*/ 432 h 1008"/>
                  <a:gd name="T8" fmla="*/ 2832 w 3216"/>
                  <a:gd name="T9" fmla="*/ 576 h 1008"/>
                  <a:gd name="T10" fmla="*/ 2736 w 3216"/>
                  <a:gd name="T11" fmla="*/ 816 h 1008"/>
                  <a:gd name="T12" fmla="*/ 2592 w 3216"/>
                  <a:gd name="T13" fmla="*/ 672 h 1008"/>
                  <a:gd name="T14" fmla="*/ 2544 w 3216"/>
                  <a:gd name="T15" fmla="*/ 432 h 1008"/>
                  <a:gd name="T16" fmla="*/ 2448 w 3216"/>
                  <a:gd name="T17" fmla="*/ 0 h 1008"/>
                  <a:gd name="T18" fmla="*/ 2352 w 3216"/>
                  <a:gd name="T19" fmla="*/ 288 h 1008"/>
                  <a:gd name="T20" fmla="*/ 2304 w 3216"/>
                  <a:gd name="T21" fmla="*/ 240 h 1008"/>
                  <a:gd name="T22" fmla="*/ 2208 w 3216"/>
                  <a:gd name="T23" fmla="*/ 432 h 1008"/>
                  <a:gd name="T24" fmla="*/ 2016 w 3216"/>
                  <a:gd name="T25" fmla="*/ 576 h 1008"/>
                  <a:gd name="T26" fmla="*/ 1872 w 3216"/>
                  <a:gd name="T27" fmla="*/ 624 h 1008"/>
                  <a:gd name="T28" fmla="*/ 1728 w 3216"/>
                  <a:gd name="T29" fmla="*/ 144 h 1008"/>
                  <a:gd name="T30" fmla="*/ 1536 w 3216"/>
                  <a:gd name="T31" fmla="*/ 336 h 1008"/>
                  <a:gd name="T32" fmla="*/ 1440 w 3216"/>
                  <a:gd name="T33" fmla="*/ 432 h 1008"/>
                  <a:gd name="T34" fmla="*/ 1344 w 3216"/>
                  <a:gd name="T35" fmla="*/ 576 h 1008"/>
                  <a:gd name="T36" fmla="*/ 1296 w 3216"/>
                  <a:gd name="T37" fmla="*/ 672 h 1008"/>
                  <a:gd name="T38" fmla="*/ 1200 w 3216"/>
                  <a:gd name="T39" fmla="*/ 864 h 1008"/>
                  <a:gd name="T40" fmla="*/ 1104 w 3216"/>
                  <a:gd name="T41" fmla="*/ 816 h 1008"/>
                  <a:gd name="T42" fmla="*/ 1008 w 3216"/>
                  <a:gd name="T43" fmla="*/ 912 h 1008"/>
                  <a:gd name="T44" fmla="*/ 864 w 3216"/>
                  <a:gd name="T45" fmla="*/ 96 h 1008"/>
                  <a:gd name="T46" fmla="*/ 816 w 3216"/>
                  <a:gd name="T47" fmla="*/ 192 h 1008"/>
                  <a:gd name="T48" fmla="*/ 768 w 3216"/>
                  <a:gd name="T49" fmla="*/ 192 h 1008"/>
                  <a:gd name="T50" fmla="*/ 720 w 3216"/>
                  <a:gd name="T51" fmla="*/ 192 h 1008"/>
                  <a:gd name="T52" fmla="*/ 624 w 3216"/>
                  <a:gd name="T53" fmla="*/ 528 h 1008"/>
                  <a:gd name="T54" fmla="*/ 576 w 3216"/>
                  <a:gd name="T55" fmla="*/ 576 h 1008"/>
                  <a:gd name="T56" fmla="*/ 480 w 3216"/>
                  <a:gd name="T57" fmla="*/ 480 h 1008"/>
                  <a:gd name="T58" fmla="*/ 384 w 3216"/>
                  <a:gd name="T59" fmla="*/ 624 h 1008"/>
                  <a:gd name="T60" fmla="*/ 240 w 3216"/>
                  <a:gd name="T61" fmla="*/ 672 h 1008"/>
                  <a:gd name="T62" fmla="*/ 192 w 3216"/>
                  <a:gd name="T63" fmla="*/ 720 h 1008"/>
                  <a:gd name="T64" fmla="*/ 96 w 3216"/>
                  <a:gd name="T65" fmla="*/ 768 h 1008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3216"/>
                  <a:gd name="T100" fmla="*/ 0 h 1008"/>
                  <a:gd name="T101" fmla="*/ 3216 w 3216"/>
                  <a:gd name="T102" fmla="*/ 1008 h 1008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3216" h="1008">
                    <a:moveTo>
                      <a:pt x="3216" y="96"/>
                    </a:moveTo>
                    <a:lnTo>
                      <a:pt x="3168" y="192"/>
                    </a:lnTo>
                    <a:lnTo>
                      <a:pt x="3168" y="96"/>
                    </a:lnTo>
                    <a:lnTo>
                      <a:pt x="3120" y="192"/>
                    </a:lnTo>
                    <a:lnTo>
                      <a:pt x="3072" y="192"/>
                    </a:lnTo>
                    <a:lnTo>
                      <a:pt x="3024" y="432"/>
                    </a:lnTo>
                    <a:lnTo>
                      <a:pt x="2976" y="288"/>
                    </a:lnTo>
                    <a:lnTo>
                      <a:pt x="2928" y="432"/>
                    </a:lnTo>
                    <a:lnTo>
                      <a:pt x="2880" y="624"/>
                    </a:lnTo>
                    <a:lnTo>
                      <a:pt x="2832" y="576"/>
                    </a:lnTo>
                    <a:lnTo>
                      <a:pt x="2784" y="864"/>
                    </a:lnTo>
                    <a:lnTo>
                      <a:pt x="2736" y="816"/>
                    </a:lnTo>
                    <a:lnTo>
                      <a:pt x="2688" y="960"/>
                    </a:lnTo>
                    <a:lnTo>
                      <a:pt x="2592" y="672"/>
                    </a:lnTo>
                    <a:lnTo>
                      <a:pt x="2544" y="864"/>
                    </a:lnTo>
                    <a:lnTo>
                      <a:pt x="2544" y="432"/>
                    </a:lnTo>
                    <a:lnTo>
                      <a:pt x="2496" y="528"/>
                    </a:lnTo>
                    <a:lnTo>
                      <a:pt x="2448" y="0"/>
                    </a:lnTo>
                    <a:lnTo>
                      <a:pt x="2400" y="288"/>
                    </a:lnTo>
                    <a:lnTo>
                      <a:pt x="2352" y="288"/>
                    </a:lnTo>
                    <a:lnTo>
                      <a:pt x="2304" y="480"/>
                    </a:lnTo>
                    <a:lnTo>
                      <a:pt x="2304" y="240"/>
                    </a:lnTo>
                    <a:lnTo>
                      <a:pt x="2208" y="624"/>
                    </a:lnTo>
                    <a:lnTo>
                      <a:pt x="2208" y="432"/>
                    </a:lnTo>
                    <a:lnTo>
                      <a:pt x="2112" y="768"/>
                    </a:lnTo>
                    <a:lnTo>
                      <a:pt x="2016" y="576"/>
                    </a:lnTo>
                    <a:lnTo>
                      <a:pt x="1920" y="1008"/>
                    </a:lnTo>
                    <a:lnTo>
                      <a:pt x="1872" y="624"/>
                    </a:lnTo>
                    <a:lnTo>
                      <a:pt x="1824" y="912"/>
                    </a:lnTo>
                    <a:lnTo>
                      <a:pt x="1728" y="144"/>
                    </a:lnTo>
                    <a:lnTo>
                      <a:pt x="1632" y="816"/>
                    </a:lnTo>
                    <a:lnTo>
                      <a:pt x="1536" y="336"/>
                    </a:lnTo>
                    <a:lnTo>
                      <a:pt x="1488" y="624"/>
                    </a:lnTo>
                    <a:lnTo>
                      <a:pt x="1440" y="432"/>
                    </a:lnTo>
                    <a:lnTo>
                      <a:pt x="1392" y="720"/>
                    </a:lnTo>
                    <a:lnTo>
                      <a:pt x="1344" y="576"/>
                    </a:lnTo>
                    <a:lnTo>
                      <a:pt x="1296" y="864"/>
                    </a:lnTo>
                    <a:lnTo>
                      <a:pt x="1296" y="672"/>
                    </a:lnTo>
                    <a:lnTo>
                      <a:pt x="1248" y="960"/>
                    </a:lnTo>
                    <a:lnTo>
                      <a:pt x="1200" y="864"/>
                    </a:lnTo>
                    <a:lnTo>
                      <a:pt x="1152" y="1008"/>
                    </a:lnTo>
                    <a:lnTo>
                      <a:pt x="1104" y="816"/>
                    </a:lnTo>
                    <a:lnTo>
                      <a:pt x="1056" y="1008"/>
                    </a:lnTo>
                    <a:lnTo>
                      <a:pt x="1008" y="912"/>
                    </a:lnTo>
                    <a:lnTo>
                      <a:pt x="912" y="960"/>
                    </a:lnTo>
                    <a:lnTo>
                      <a:pt x="864" y="96"/>
                    </a:lnTo>
                    <a:lnTo>
                      <a:pt x="816" y="288"/>
                    </a:lnTo>
                    <a:lnTo>
                      <a:pt x="816" y="192"/>
                    </a:lnTo>
                    <a:lnTo>
                      <a:pt x="816" y="240"/>
                    </a:lnTo>
                    <a:lnTo>
                      <a:pt x="768" y="192"/>
                    </a:lnTo>
                    <a:lnTo>
                      <a:pt x="768" y="288"/>
                    </a:lnTo>
                    <a:lnTo>
                      <a:pt x="720" y="192"/>
                    </a:lnTo>
                    <a:lnTo>
                      <a:pt x="672" y="576"/>
                    </a:lnTo>
                    <a:lnTo>
                      <a:pt x="624" y="528"/>
                    </a:lnTo>
                    <a:lnTo>
                      <a:pt x="624" y="624"/>
                    </a:lnTo>
                    <a:lnTo>
                      <a:pt x="576" y="576"/>
                    </a:lnTo>
                    <a:lnTo>
                      <a:pt x="528" y="768"/>
                    </a:lnTo>
                    <a:lnTo>
                      <a:pt x="480" y="480"/>
                    </a:lnTo>
                    <a:lnTo>
                      <a:pt x="432" y="720"/>
                    </a:lnTo>
                    <a:lnTo>
                      <a:pt x="384" y="624"/>
                    </a:lnTo>
                    <a:lnTo>
                      <a:pt x="336" y="912"/>
                    </a:lnTo>
                    <a:lnTo>
                      <a:pt x="240" y="672"/>
                    </a:lnTo>
                    <a:lnTo>
                      <a:pt x="192" y="864"/>
                    </a:lnTo>
                    <a:lnTo>
                      <a:pt x="192" y="720"/>
                    </a:lnTo>
                    <a:lnTo>
                      <a:pt x="192" y="912"/>
                    </a:lnTo>
                    <a:lnTo>
                      <a:pt x="96" y="768"/>
                    </a:lnTo>
                    <a:lnTo>
                      <a:pt x="0" y="960"/>
                    </a:lnTo>
                  </a:path>
                </a:pathLst>
              </a:custGeom>
              <a:noFill/>
              <a:ln w="28575">
                <a:solidFill>
                  <a:srgbClr val="CCFF33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134" name="Freeform 64"/>
              <p:cNvSpPr>
                <a:spLocks/>
              </p:cNvSpPr>
              <p:nvPr/>
            </p:nvSpPr>
            <p:spPr bwMode="auto">
              <a:xfrm>
                <a:off x="1200" y="2160"/>
                <a:ext cx="192" cy="864"/>
              </a:xfrm>
              <a:custGeom>
                <a:avLst/>
                <a:gdLst>
                  <a:gd name="T0" fmla="*/ 192 w 192"/>
                  <a:gd name="T1" fmla="*/ 864 h 864"/>
                  <a:gd name="T2" fmla="*/ 144 w 192"/>
                  <a:gd name="T3" fmla="*/ 816 h 864"/>
                  <a:gd name="T4" fmla="*/ 144 w 192"/>
                  <a:gd name="T5" fmla="*/ 864 h 864"/>
                  <a:gd name="T6" fmla="*/ 96 w 192"/>
                  <a:gd name="T7" fmla="*/ 192 h 864"/>
                  <a:gd name="T8" fmla="*/ 10 w 192"/>
                  <a:gd name="T9" fmla="*/ 240 h 864"/>
                  <a:gd name="T10" fmla="*/ 0 w 192"/>
                  <a:gd name="T11" fmla="*/ 0 h 86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92"/>
                  <a:gd name="T19" fmla="*/ 0 h 864"/>
                  <a:gd name="T20" fmla="*/ 192 w 192"/>
                  <a:gd name="T21" fmla="*/ 864 h 86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92" h="864">
                    <a:moveTo>
                      <a:pt x="192" y="864"/>
                    </a:moveTo>
                    <a:lnTo>
                      <a:pt x="144" y="816"/>
                    </a:lnTo>
                    <a:lnTo>
                      <a:pt x="144" y="864"/>
                    </a:lnTo>
                    <a:lnTo>
                      <a:pt x="96" y="192"/>
                    </a:lnTo>
                    <a:lnTo>
                      <a:pt x="10" y="240"/>
                    </a:lnTo>
                    <a:lnTo>
                      <a:pt x="0" y="0"/>
                    </a:lnTo>
                  </a:path>
                </a:pathLst>
              </a:custGeom>
              <a:noFill/>
              <a:ln w="28575">
                <a:solidFill>
                  <a:srgbClr val="CCFF33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32634001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331913" y="1341438"/>
            <a:ext cx="7507287" cy="5430837"/>
            <a:chOff x="431" y="482"/>
            <a:chExt cx="5137" cy="3786"/>
          </a:xfrm>
        </p:grpSpPr>
        <p:sp>
          <p:nvSpPr>
            <p:cNvPr id="47107" name="Line 3"/>
            <p:cNvSpPr>
              <a:spLocks noChangeShapeType="1"/>
            </p:cNvSpPr>
            <p:nvPr/>
          </p:nvSpPr>
          <p:spPr bwMode="auto">
            <a:xfrm>
              <a:off x="1211" y="1980"/>
              <a:ext cx="0" cy="1850"/>
            </a:xfrm>
            <a:prstGeom prst="line">
              <a:avLst/>
            </a:prstGeom>
            <a:noFill/>
            <a:ln w="28575">
              <a:solidFill>
                <a:srgbClr val="FFFF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108" name="Line 4"/>
            <p:cNvSpPr>
              <a:spLocks noChangeShapeType="1"/>
            </p:cNvSpPr>
            <p:nvPr/>
          </p:nvSpPr>
          <p:spPr bwMode="auto">
            <a:xfrm flipH="1">
              <a:off x="1211" y="2244"/>
              <a:ext cx="91" cy="0"/>
            </a:xfrm>
            <a:prstGeom prst="line">
              <a:avLst/>
            </a:prstGeom>
            <a:noFill/>
            <a:ln w="28575">
              <a:solidFill>
                <a:srgbClr val="FFFF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109" name="Text Box 5"/>
            <p:cNvSpPr txBox="1">
              <a:spLocks noChangeArrowheads="1"/>
            </p:cNvSpPr>
            <p:nvPr/>
          </p:nvSpPr>
          <p:spPr bwMode="auto">
            <a:xfrm>
              <a:off x="936" y="3724"/>
              <a:ext cx="321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AU" sz="1200">
                  <a:solidFill>
                    <a:srgbClr val="66FFFF"/>
                  </a:solidFill>
                  <a:latin typeface="Arial" charset="0"/>
                </a:rPr>
                <a:t>-10</a:t>
              </a:r>
            </a:p>
          </p:txBody>
        </p:sp>
        <p:sp>
          <p:nvSpPr>
            <p:cNvPr id="47110" name="Text Box 6"/>
            <p:cNvSpPr txBox="1">
              <a:spLocks noChangeArrowheads="1"/>
            </p:cNvSpPr>
            <p:nvPr/>
          </p:nvSpPr>
          <p:spPr bwMode="auto">
            <a:xfrm>
              <a:off x="936" y="3346"/>
              <a:ext cx="321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AU" sz="1200">
                  <a:solidFill>
                    <a:srgbClr val="66FFFF"/>
                  </a:solidFill>
                  <a:latin typeface="Arial" charset="0"/>
                </a:rPr>
                <a:t>-5</a:t>
              </a:r>
            </a:p>
          </p:txBody>
        </p:sp>
        <p:sp>
          <p:nvSpPr>
            <p:cNvPr id="47111" name="Text Box 7"/>
            <p:cNvSpPr txBox="1">
              <a:spLocks noChangeArrowheads="1"/>
            </p:cNvSpPr>
            <p:nvPr/>
          </p:nvSpPr>
          <p:spPr bwMode="auto">
            <a:xfrm>
              <a:off x="936" y="2949"/>
              <a:ext cx="321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AU" sz="1200">
                  <a:solidFill>
                    <a:srgbClr val="66FFFF"/>
                  </a:solidFill>
                  <a:latin typeface="Arial" charset="0"/>
                </a:rPr>
                <a:t>0</a:t>
              </a:r>
            </a:p>
          </p:txBody>
        </p:sp>
        <p:sp>
          <p:nvSpPr>
            <p:cNvPr id="47112" name="Text Box 8"/>
            <p:cNvSpPr txBox="1">
              <a:spLocks noChangeArrowheads="1"/>
            </p:cNvSpPr>
            <p:nvPr/>
          </p:nvSpPr>
          <p:spPr bwMode="auto">
            <a:xfrm>
              <a:off x="936" y="2553"/>
              <a:ext cx="321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AU" sz="1200">
                  <a:solidFill>
                    <a:srgbClr val="66FFFF"/>
                  </a:solidFill>
                  <a:latin typeface="Arial" charset="0"/>
                </a:rPr>
                <a:t>5</a:t>
              </a:r>
            </a:p>
          </p:txBody>
        </p:sp>
        <p:sp>
          <p:nvSpPr>
            <p:cNvPr id="47113" name="Text Box 9"/>
            <p:cNvSpPr txBox="1">
              <a:spLocks noChangeArrowheads="1"/>
            </p:cNvSpPr>
            <p:nvPr/>
          </p:nvSpPr>
          <p:spPr bwMode="auto">
            <a:xfrm>
              <a:off x="936" y="2156"/>
              <a:ext cx="321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AU" sz="1200">
                  <a:solidFill>
                    <a:srgbClr val="66FFFF"/>
                  </a:solidFill>
                  <a:latin typeface="Arial" charset="0"/>
                </a:rPr>
                <a:t>10</a:t>
              </a:r>
            </a:p>
          </p:txBody>
        </p:sp>
        <p:sp>
          <p:nvSpPr>
            <p:cNvPr id="47114" name="Line 10"/>
            <p:cNvSpPr>
              <a:spLocks noChangeShapeType="1"/>
            </p:cNvSpPr>
            <p:nvPr/>
          </p:nvSpPr>
          <p:spPr bwMode="auto">
            <a:xfrm>
              <a:off x="1348" y="3830"/>
              <a:ext cx="0" cy="44"/>
            </a:xfrm>
            <a:prstGeom prst="line">
              <a:avLst/>
            </a:prstGeom>
            <a:noFill/>
            <a:ln w="38100">
              <a:solidFill>
                <a:srgbClr val="FFFF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115" name="Line 11"/>
            <p:cNvSpPr>
              <a:spLocks noChangeShapeType="1"/>
            </p:cNvSpPr>
            <p:nvPr/>
          </p:nvSpPr>
          <p:spPr bwMode="auto">
            <a:xfrm flipH="1">
              <a:off x="1211" y="2641"/>
              <a:ext cx="91" cy="0"/>
            </a:xfrm>
            <a:prstGeom prst="line">
              <a:avLst/>
            </a:prstGeom>
            <a:noFill/>
            <a:ln w="28575">
              <a:solidFill>
                <a:srgbClr val="FFFF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116" name="Line 12"/>
            <p:cNvSpPr>
              <a:spLocks noChangeShapeType="1"/>
            </p:cNvSpPr>
            <p:nvPr/>
          </p:nvSpPr>
          <p:spPr bwMode="auto">
            <a:xfrm flipH="1">
              <a:off x="1211" y="3037"/>
              <a:ext cx="91" cy="0"/>
            </a:xfrm>
            <a:prstGeom prst="line">
              <a:avLst/>
            </a:prstGeom>
            <a:noFill/>
            <a:ln w="28575">
              <a:solidFill>
                <a:srgbClr val="FFFF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117" name="Line 13"/>
            <p:cNvSpPr>
              <a:spLocks noChangeShapeType="1"/>
            </p:cNvSpPr>
            <p:nvPr/>
          </p:nvSpPr>
          <p:spPr bwMode="auto">
            <a:xfrm flipH="1">
              <a:off x="1211" y="3434"/>
              <a:ext cx="91" cy="0"/>
            </a:xfrm>
            <a:prstGeom prst="line">
              <a:avLst/>
            </a:prstGeom>
            <a:noFill/>
            <a:ln w="28575">
              <a:solidFill>
                <a:srgbClr val="FFFF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118" name="Line 14"/>
            <p:cNvSpPr>
              <a:spLocks noChangeShapeType="1"/>
            </p:cNvSpPr>
            <p:nvPr/>
          </p:nvSpPr>
          <p:spPr bwMode="auto">
            <a:xfrm>
              <a:off x="4926" y="1980"/>
              <a:ext cx="0" cy="1850"/>
            </a:xfrm>
            <a:prstGeom prst="line">
              <a:avLst/>
            </a:prstGeom>
            <a:noFill/>
            <a:ln w="28575">
              <a:solidFill>
                <a:srgbClr val="FFFF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119" name="Text Box 15"/>
            <p:cNvSpPr txBox="1">
              <a:spLocks noChangeArrowheads="1"/>
            </p:cNvSpPr>
            <p:nvPr/>
          </p:nvSpPr>
          <p:spPr bwMode="auto">
            <a:xfrm>
              <a:off x="4926" y="2138"/>
              <a:ext cx="320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AU" sz="1200">
                  <a:solidFill>
                    <a:srgbClr val="CCFF33"/>
                  </a:solidFill>
                  <a:latin typeface="Arial" charset="0"/>
                </a:rPr>
                <a:t>300</a:t>
              </a:r>
            </a:p>
          </p:txBody>
        </p:sp>
        <p:sp>
          <p:nvSpPr>
            <p:cNvPr id="47120" name="Text Box 16"/>
            <p:cNvSpPr txBox="1">
              <a:spLocks noChangeArrowheads="1"/>
            </p:cNvSpPr>
            <p:nvPr/>
          </p:nvSpPr>
          <p:spPr bwMode="auto">
            <a:xfrm>
              <a:off x="4926" y="2578"/>
              <a:ext cx="320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AU" sz="1200">
                  <a:solidFill>
                    <a:srgbClr val="CCFF33"/>
                  </a:solidFill>
                  <a:latin typeface="Arial" charset="0"/>
                </a:rPr>
                <a:t>250</a:t>
              </a:r>
            </a:p>
          </p:txBody>
        </p:sp>
        <p:sp>
          <p:nvSpPr>
            <p:cNvPr id="47121" name="Text Box 17"/>
            <p:cNvSpPr txBox="1">
              <a:spLocks noChangeArrowheads="1"/>
            </p:cNvSpPr>
            <p:nvPr/>
          </p:nvSpPr>
          <p:spPr bwMode="auto">
            <a:xfrm>
              <a:off x="4926" y="2975"/>
              <a:ext cx="320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AU" sz="1200">
                  <a:solidFill>
                    <a:srgbClr val="CCFF33"/>
                  </a:solidFill>
                  <a:latin typeface="Arial" charset="0"/>
                </a:rPr>
                <a:t>200</a:t>
              </a:r>
            </a:p>
          </p:txBody>
        </p:sp>
        <p:sp>
          <p:nvSpPr>
            <p:cNvPr id="47122" name="Text Box 18"/>
            <p:cNvSpPr txBox="1">
              <a:spLocks noChangeArrowheads="1"/>
            </p:cNvSpPr>
            <p:nvPr/>
          </p:nvSpPr>
          <p:spPr bwMode="auto">
            <a:xfrm>
              <a:off x="4926" y="3346"/>
              <a:ext cx="320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AU" sz="1200">
                  <a:solidFill>
                    <a:srgbClr val="CCFF33"/>
                  </a:solidFill>
                  <a:latin typeface="Arial" charset="0"/>
                </a:rPr>
                <a:t>150</a:t>
              </a:r>
            </a:p>
          </p:txBody>
        </p:sp>
        <p:sp>
          <p:nvSpPr>
            <p:cNvPr id="47123" name="Text Box 19"/>
            <p:cNvSpPr txBox="1">
              <a:spLocks noChangeArrowheads="1"/>
            </p:cNvSpPr>
            <p:nvPr/>
          </p:nvSpPr>
          <p:spPr bwMode="auto">
            <a:xfrm>
              <a:off x="4926" y="3724"/>
              <a:ext cx="320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AU" sz="1200">
                  <a:solidFill>
                    <a:srgbClr val="CCFF33"/>
                  </a:solidFill>
                  <a:latin typeface="Arial" charset="0"/>
                </a:rPr>
                <a:t>100</a:t>
              </a:r>
            </a:p>
          </p:txBody>
        </p:sp>
        <p:sp>
          <p:nvSpPr>
            <p:cNvPr id="47124" name="Line 20"/>
            <p:cNvSpPr>
              <a:spLocks noChangeShapeType="1"/>
            </p:cNvSpPr>
            <p:nvPr/>
          </p:nvSpPr>
          <p:spPr bwMode="auto">
            <a:xfrm flipH="1">
              <a:off x="4834" y="2244"/>
              <a:ext cx="92" cy="0"/>
            </a:xfrm>
            <a:prstGeom prst="line">
              <a:avLst/>
            </a:prstGeom>
            <a:noFill/>
            <a:ln w="28575">
              <a:solidFill>
                <a:srgbClr val="FFFF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125" name="Line 21"/>
            <p:cNvSpPr>
              <a:spLocks noChangeShapeType="1"/>
            </p:cNvSpPr>
            <p:nvPr/>
          </p:nvSpPr>
          <p:spPr bwMode="auto">
            <a:xfrm flipH="1">
              <a:off x="4834" y="2685"/>
              <a:ext cx="92" cy="0"/>
            </a:xfrm>
            <a:prstGeom prst="line">
              <a:avLst/>
            </a:prstGeom>
            <a:noFill/>
            <a:ln w="28575">
              <a:solidFill>
                <a:srgbClr val="FFFF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126" name="Line 22"/>
            <p:cNvSpPr>
              <a:spLocks noChangeShapeType="1"/>
            </p:cNvSpPr>
            <p:nvPr/>
          </p:nvSpPr>
          <p:spPr bwMode="auto">
            <a:xfrm flipH="1">
              <a:off x="4834" y="3081"/>
              <a:ext cx="92" cy="0"/>
            </a:xfrm>
            <a:prstGeom prst="line">
              <a:avLst/>
            </a:prstGeom>
            <a:noFill/>
            <a:ln w="28575">
              <a:solidFill>
                <a:srgbClr val="FFFF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127" name="Line 23"/>
            <p:cNvSpPr>
              <a:spLocks noChangeShapeType="1"/>
            </p:cNvSpPr>
            <p:nvPr/>
          </p:nvSpPr>
          <p:spPr bwMode="auto">
            <a:xfrm flipH="1">
              <a:off x="4834" y="3434"/>
              <a:ext cx="92" cy="0"/>
            </a:xfrm>
            <a:prstGeom prst="line">
              <a:avLst/>
            </a:prstGeom>
            <a:noFill/>
            <a:ln w="28575">
              <a:solidFill>
                <a:srgbClr val="FFFF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128" name="Line 24"/>
            <p:cNvSpPr>
              <a:spLocks noChangeShapeType="1"/>
            </p:cNvSpPr>
            <p:nvPr/>
          </p:nvSpPr>
          <p:spPr bwMode="auto">
            <a:xfrm>
              <a:off x="1211" y="3830"/>
              <a:ext cx="3715" cy="0"/>
            </a:xfrm>
            <a:prstGeom prst="line">
              <a:avLst/>
            </a:prstGeom>
            <a:noFill/>
            <a:ln w="28575">
              <a:solidFill>
                <a:srgbClr val="FFFF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129" name="Line 25"/>
            <p:cNvSpPr>
              <a:spLocks noChangeShapeType="1"/>
            </p:cNvSpPr>
            <p:nvPr/>
          </p:nvSpPr>
          <p:spPr bwMode="auto">
            <a:xfrm>
              <a:off x="4513" y="3830"/>
              <a:ext cx="0" cy="44"/>
            </a:xfrm>
            <a:prstGeom prst="line">
              <a:avLst/>
            </a:prstGeom>
            <a:noFill/>
            <a:ln w="38100">
              <a:solidFill>
                <a:srgbClr val="FFFF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130" name="Line 26"/>
            <p:cNvSpPr>
              <a:spLocks noChangeShapeType="1"/>
            </p:cNvSpPr>
            <p:nvPr/>
          </p:nvSpPr>
          <p:spPr bwMode="auto">
            <a:xfrm>
              <a:off x="4146" y="3830"/>
              <a:ext cx="0" cy="44"/>
            </a:xfrm>
            <a:prstGeom prst="line">
              <a:avLst/>
            </a:prstGeom>
            <a:noFill/>
            <a:ln w="38100">
              <a:solidFill>
                <a:srgbClr val="FFFF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131" name="Line 27"/>
            <p:cNvSpPr>
              <a:spLocks noChangeShapeType="1"/>
            </p:cNvSpPr>
            <p:nvPr/>
          </p:nvSpPr>
          <p:spPr bwMode="auto">
            <a:xfrm>
              <a:off x="3733" y="3830"/>
              <a:ext cx="0" cy="44"/>
            </a:xfrm>
            <a:prstGeom prst="line">
              <a:avLst/>
            </a:prstGeom>
            <a:noFill/>
            <a:ln w="38100">
              <a:solidFill>
                <a:srgbClr val="FFFF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132" name="Line 28"/>
            <p:cNvSpPr>
              <a:spLocks noChangeShapeType="1"/>
            </p:cNvSpPr>
            <p:nvPr/>
          </p:nvSpPr>
          <p:spPr bwMode="auto">
            <a:xfrm>
              <a:off x="3321" y="3830"/>
              <a:ext cx="0" cy="44"/>
            </a:xfrm>
            <a:prstGeom prst="line">
              <a:avLst/>
            </a:prstGeom>
            <a:noFill/>
            <a:ln w="38100">
              <a:solidFill>
                <a:srgbClr val="FFFF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133" name="Line 29"/>
            <p:cNvSpPr>
              <a:spLocks noChangeShapeType="1"/>
            </p:cNvSpPr>
            <p:nvPr/>
          </p:nvSpPr>
          <p:spPr bwMode="auto">
            <a:xfrm>
              <a:off x="2954" y="3830"/>
              <a:ext cx="0" cy="44"/>
            </a:xfrm>
            <a:prstGeom prst="line">
              <a:avLst/>
            </a:prstGeom>
            <a:noFill/>
            <a:ln w="38100">
              <a:solidFill>
                <a:srgbClr val="FFFF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134" name="Line 30"/>
            <p:cNvSpPr>
              <a:spLocks noChangeShapeType="1"/>
            </p:cNvSpPr>
            <p:nvPr/>
          </p:nvSpPr>
          <p:spPr bwMode="auto">
            <a:xfrm>
              <a:off x="2541" y="3830"/>
              <a:ext cx="0" cy="44"/>
            </a:xfrm>
            <a:prstGeom prst="line">
              <a:avLst/>
            </a:prstGeom>
            <a:noFill/>
            <a:ln w="38100">
              <a:solidFill>
                <a:srgbClr val="FFFF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135" name="Line 31"/>
            <p:cNvSpPr>
              <a:spLocks noChangeShapeType="1"/>
            </p:cNvSpPr>
            <p:nvPr/>
          </p:nvSpPr>
          <p:spPr bwMode="auto">
            <a:xfrm>
              <a:off x="2174" y="3830"/>
              <a:ext cx="0" cy="44"/>
            </a:xfrm>
            <a:prstGeom prst="line">
              <a:avLst/>
            </a:prstGeom>
            <a:noFill/>
            <a:ln w="38100">
              <a:solidFill>
                <a:srgbClr val="FFFF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136" name="Line 32"/>
            <p:cNvSpPr>
              <a:spLocks noChangeShapeType="1"/>
            </p:cNvSpPr>
            <p:nvPr/>
          </p:nvSpPr>
          <p:spPr bwMode="auto">
            <a:xfrm>
              <a:off x="1761" y="3830"/>
              <a:ext cx="0" cy="44"/>
            </a:xfrm>
            <a:prstGeom prst="line">
              <a:avLst/>
            </a:prstGeom>
            <a:noFill/>
            <a:ln w="38100">
              <a:solidFill>
                <a:srgbClr val="FFFF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137" name="Text Box 33"/>
            <p:cNvSpPr txBox="1">
              <a:spLocks noChangeArrowheads="1"/>
            </p:cNvSpPr>
            <p:nvPr/>
          </p:nvSpPr>
          <p:spPr bwMode="auto">
            <a:xfrm>
              <a:off x="1211" y="3874"/>
              <a:ext cx="321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AU" sz="1200">
                  <a:solidFill>
                    <a:schemeClr val="bg1"/>
                  </a:solidFill>
                  <a:latin typeface="Arial" charset="0"/>
                </a:rPr>
                <a:t>0</a:t>
              </a:r>
            </a:p>
          </p:txBody>
        </p:sp>
        <p:sp>
          <p:nvSpPr>
            <p:cNvPr id="47138" name="Text Box 34"/>
            <p:cNvSpPr txBox="1">
              <a:spLocks noChangeArrowheads="1"/>
            </p:cNvSpPr>
            <p:nvPr/>
          </p:nvSpPr>
          <p:spPr bwMode="auto">
            <a:xfrm>
              <a:off x="1578" y="3874"/>
              <a:ext cx="321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AU" sz="1200">
                  <a:solidFill>
                    <a:schemeClr val="bg1"/>
                  </a:solidFill>
                  <a:latin typeface="Arial" charset="0"/>
                </a:rPr>
                <a:t>50</a:t>
              </a:r>
            </a:p>
          </p:txBody>
        </p:sp>
        <p:sp>
          <p:nvSpPr>
            <p:cNvPr id="47139" name="Text Box 35"/>
            <p:cNvSpPr txBox="1">
              <a:spLocks noChangeArrowheads="1"/>
            </p:cNvSpPr>
            <p:nvPr/>
          </p:nvSpPr>
          <p:spPr bwMode="auto">
            <a:xfrm>
              <a:off x="1990" y="3893"/>
              <a:ext cx="322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AU" sz="1200">
                  <a:solidFill>
                    <a:schemeClr val="bg1"/>
                  </a:solidFill>
                  <a:latin typeface="Arial" charset="0"/>
                </a:rPr>
                <a:t>100</a:t>
              </a:r>
            </a:p>
          </p:txBody>
        </p:sp>
        <p:sp>
          <p:nvSpPr>
            <p:cNvPr id="47140" name="Text Box 36"/>
            <p:cNvSpPr txBox="1">
              <a:spLocks noChangeArrowheads="1"/>
            </p:cNvSpPr>
            <p:nvPr/>
          </p:nvSpPr>
          <p:spPr bwMode="auto">
            <a:xfrm>
              <a:off x="2403" y="3893"/>
              <a:ext cx="321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AU" sz="1200">
                  <a:solidFill>
                    <a:schemeClr val="bg1"/>
                  </a:solidFill>
                  <a:latin typeface="Arial" charset="0"/>
                </a:rPr>
                <a:t>150</a:t>
              </a:r>
            </a:p>
          </p:txBody>
        </p:sp>
        <p:sp>
          <p:nvSpPr>
            <p:cNvPr id="47141" name="Text Box 37"/>
            <p:cNvSpPr txBox="1">
              <a:spLocks noChangeArrowheads="1"/>
            </p:cNvSpPr>
            <p:nvPr/>
          </p:nvSpPr>
          <p:spPr bwMode="auto">
            <a:xfrm>
              <a:off x="2816" y="3893"/>
              <a:ext cx="321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AU" sz="1200">
                  <a:solidFill>
                    <a:schemeClr val="bg1"/>
                  </a:solidFill>
                  <a:latin typeface="Arial" charset="0"/>
                </a:rPr>
                <a:t>200</a:t>
              </a:r>
            </a:p>
          </p:txBody>
        </p:sp>
        <p:sp>
          <p:nvSpPr>
            <p:cNvPr id="47142" name="Text Box 38"/>
            <p:cNvSpPr txBox="1">
              <a:spLocks noChangeArrowheads="1"/>
            </p:cNvSpPr>
            <p:nvPr/>
          </p:nvSpPr>
          <p:spPr bwMode="auto">
            <a:xfrm>
              <a:off x="3183" y="3893"/>
              <a:ext cx="321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AU" sz="1200">
                  <a:solidFill>
                    <a:schemeClr val="bg1"/>
                  </a:solidFill>
                  <a:latin typeface="Arial" charset="0"/>
                </a:rPr>
                <a:t>250</a:t>
              </a:r>
            </a:p>
          </p:txBody>
        </p:sp>
        <p:sp>
          <p:nvSpPr>
            <p:cNvPr id="47143" name="Text Box 39"/>
            <p:cNvSpPr txBox="1">
              <a:spLocks noChangeArrowheads="1"/>
            </p:cNvSpPr>
            <p:nvPr/>
          </p:nvSpPr>
          <p:spPr bwMode="auto">
            <a:xfrm>
              <a:off x="3596" y="3893"/>
              <a:ext cx="321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AU" sz="1200">
                  <a:solidFill>
                    <a:schemeClr val="bg1"/>
                  </a:solidFill>
                  <a:latin typeface="Arial" charset="0"/>
                </a:rPr>
                <a:t>300</a:t>
              </a:r>
            </a:p>
          </p:txBody>
        </p:sp>
        <p:sp>
          <p:nvSpPr>
            <p:cNvPr id="47144" name="Text Box 40"/>
            <p:cNvSpPr txBox="1">
              <a:spLocks noChangeArrowheads="1"/>
            </p:cNvSpPr>
            <p:nvPr/>
          </p:nvSpPr>
          <p:spPr bwMode="auto">
            <a:xfrm>
              <a:off x="4009" y="3893"/>
              <a:ext cx="321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AU" sz="1200">
                  <a:solidFill>
                    <a:schemeClr val="bg1"/>
                  </a:solidFill>
                  <a:latin typeface="Arial" charset="0"/>
                </a:rPr>
                <a:t>350</a:t>
              </a:r>
            </a:p>
          </p:txBody>
        </p:sp>
        <p:sp>
          <p:nvSpPr>
            <p:cNvPr id="47145" name="Text Box 41"/>
            <p:cNvSpPr txBox="1">
              <a:spLocks noChangeArrowheads="1"/>
            </p:cNvSpPr>
            <p:nvPr/>
          </p:nvSpPr>
          <p:spPr bwMode="auto">
            <a:xfrm>
              <a:off x="4375" y="3893"/>
              <a:ext cx="322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AU" sz="1200">
                  <a:solidFill>
                    <a:schemeClr val="bg1"/>
                  </a:solidFill>
                  <a:latin typeface="Arial" charset="0"/>
                </a:rPr>
                <a:t>400</a:t>
              </a:r>
            </a:p>
          </p:txBody>
        </p:sp>
        <p:sp>
          <p:nvSpPr>
            <p:cNvPr id="47146" name="Text Box 42"/>
            <p:cNvSpPr txBox="1">
              <a:spLocks noChangeArrowheads="1"/>
            </p:cNvSpPr>
            <p:nvPr/>
          </p:nvSpPr>
          <p:spPr bwMode="auto">
            <a:xfrm>
              <a:off x="4788" y="3893"/>
              <a:ext cx="321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AU" sz="1200">
                  <a:solidFill>
                    <a:schemeClr val="bg1"/>
                  </a:solidFill>
                  <a:latin typeface="Arial" charset="0"/>
                </a:rPr>
                <a:t>450</a:t>
              </a:r>
            </a:p>
          </p:txBody>
        </p:sp>
        <p:sp>
          <p:nvSpPr>
            <p:cNvPr id="47147" name="Text Box 43"/>
            <p:cNvSpPr txBox="1">
              <a:spLocks noChangeArrowheads="1"/>
            </p:cNvSpPr>
            <p:nvPr/>
          </p:nvSpPr>
          <p:spPr bwMode="auto">
            <a:xfrm>
              <a:off x="706" y="3151"/>
              <a:ext cx="45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AU" sz="1200">
                  <a:solidFill>
                    <a:srgbClr val="66FFFF"/>
                  </a:solidFill>
                  <a:latin typeface="Arial" charset="0"/>
                </a:rPr>
                <a:t>Temp</a:t>
              </a:r>
            </a:p>
          </p:txBody>
        </p:sp>
        <p:grpSp>
          <p:nvGrpSpPr>
            <p:cNvPr id="3" name="Group 44"/>
            <p:cNvGrpSpPr>
              <a:grpSpLocks/>
            </p:cNvGrpSpPr>
            <p:nvPr/>
          </p:nvGrpSpPr>
          <p:grpSpPr bwMode="auto">
            <a:xfrm>
              <a:off x="5109" y="2710"/>
              <a:ext cx="459" cy="298"/>
              <a:chOff x="5088" y="2572"/>
              <a:chExt cx="480" cy="324"/>
            </a:xfrm>
          </p:grpSpPr>
          <p:sp>
            <p:nvSpPr>
              <p:cNvPr id="47166" name="Text Box 45"/>
              <p:cNvSpPr txBox="1">
                <a:spLocks noChangeArrowheads="1"/>
              </p:cNvSpPr>
              <p:nvPr/>
            </p:nvSpPr>
            <p:spPr bwMode="auto">
              <a:xfrm>
                <a:off x="5088" y="2572"/>
                <a:ext cx="480" cy="20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AU" sz="1200">
                    <a:solidFill>
                      <a:srgbClr val="CCFF33"/>
                    </a:solidFill>
                    <a:latin typeface="Arial" charset="0"/>
                  </a:rPr>
                  <a:t>CO</a:t>
                </a:r>
                <a:r>
                  <a:rPr lang="en-AU" sz="1200" baseline="-25000">
                    <a:solidFill>
                      <a:srgbClr val="CCFF33"/>
                    </a:solidFill>
                    <a:latin typeface="Arial" charset="0"/>
                  </a:rPr>
                  <a:t>2</a:t>
                </a:r>
              </a:p>
            </p:txBody>
          </p:sp>
          <p:sp>
            <p:nvSpPr>
              <p:cNvPr id="47167" name="Text Box 46"/>
              <p:cNvSpPr txBox="1">
                <a:spLocks noChangeArrowheads="1"/>
              </p:cNvSpPr>
              <p:nvPr/>
            </p:nvSpPr>
            <p:spPr bwMode="auto">
              <a:xfrm>
                <a:off x="5088" y="2689"/>
                <a:ext cx="480" cy="2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NZ" sz="1200">
                    <a:solidFill>
                      <a:srgbClr val="CCFF33"/>
                    </a:solidFill>
                    <a:latin typeface="Arial" charset="0"/>
                  </a:rPr>
                  <a:t>ppm</a:t>
                </a:r>
                <a:endParaRPr lang="en-AU" sz="1200" baseline="-25000">
                  <a:solidFill>
                    <a:srgbClr val="CCFF33"/>
                  </a:solidFill>
                  <a:latin typeface="Arial" charset="0"/>
                </a:endParaRPr>
              </a:p>
            </p:txBody>
          </p:sp>
        </p:grpSp>
        <p:sp>
          <p:nvSpPr>
            <p:cNvPr id="47149" name="Text Box 47"/>
            <p:cNvSpPr txBox="1">
              <a:spLocks noChangeArrowheads="1"/>
            </p:cNvSpPr>
            <p:nvPr/>
          </p:nvSpPr>
          <p:spPr bwMode="auto">
            <a:xfrm>
              <a:off x="2174" y="4076"/>
              <a:ext cx="1743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AU" sz="1200">
                  <a:solidFill>
                    <a:schemeClr val="bg1"/>
                  </a:solidFill>
                  <a:latin typeface="Arial" charset="0"/>
                </a:rPr>
                <a:t>Age 100,000 years b.p.</a:t>
              </a:r>
            </a:p>
          </p:txBody>
        </p:sp>
        <p:sp>
          <p:nvSpPr>
            <p:cNvPr id="47150" name="Freeform 48"/>
            <p:cNvSpPr>
              <a:spLocks/>
            </p:cNvSpPr>
            <p:nvPr/>
          </p:nvSpPr>
          <p:spPr bwMode="auto">
            <a:xfrm>
              <a:off x="1348" y="2773"/>
              <a:ext cx="3349" cy="1013"/>
            </a:xfrm>
            <a:custGeom>
              <a:avLst/>
              <a:gdLst>
                <a:gd name="T0" fmla="*/ 1397 w 3504"/>
                <a:gd name="T1" fmla="*/ 26 h 1104"/>
                <a:gd name="T2" fmla="*/ 1377 w 3504"/>
                <a:gd name="T3" fmla="*/ 26 h 1104"/>
                <a:gd name="T4" fmla="*/ 1321 w 3504"/>
                <a:gd name="T5" fmla="*/ 137 h 1104"/>
                <a:gd name="T6" fmla="*/ 1301 w 3504"/>
                <a:gd name="T7" fmla="*/ 85 h 1104"/>
                <a:gd name="T8" fmla="*/ 1263 w 3504"/>
                <a:gd name="T9" fmla="*/ 95 h 1104"/>
                <a:gd name="T10" fmla="*/ 1243 w 3504"/>
                <a:gd name="T11" fmla="*/ 119 h 1104"/>
                <a:gd name="T12" fmla="*/ 1203 w 3504"/>
                <a:gd name="T13" fmla="*/ 146 h 1104"/>
                <a:gd name="T14" fmla="*/ 1146 w 3504"/>
                <a:gd name="T15" fmla="*/ 146 h 1104"/>
                <a:gd name="T16" fmla="*/ 1086 w 3504"/>
                <a:gd name="T17" fmla="*/ 0 h 1104"/>
                <a:gd name="T18" fmla="*/ 1028 w 3504"/>
                <a:gd name="T19" fmla="*/ 137 h 1104"/>
                <a:gd name="T20" fmla="*/ 990 w 3504"/>
                <a:gd name="T21" fmla="*/ 146 h 1104"/>
                <a:gd name="T22" fmla="*/ 971 w 3504"/>
                <a:gd name="T23" fmla="*/ 172 h 1104"/>
                <a:gd name="T24" fmla="*/ 933 w 3504"/>
                <a:gd name="T25" fmla="*/ 95 h 1104"/>
                <a:gd name="T26" fmla="*/ 875 w 3504"/>
                <a:gd name="T27" fmla="*/ 181 h 1104"/>
                <a:gd name="T28" fmla="*/ 836 w 3504"/>
                <a:gd name="T29" fmla="*/ 162 h 1104"/>
                <a:gd name="T30" fmla="*/ 797 w 3504"/>
                <a:gd name="T31" fmla="*/ 17 h 1104"/>
                <a:gd name="T32" fmla="*/ 758 w 3504"/>
                <a:gd name="T33" fmla="*/ 162 h 1104"/>
                <a:gd name="T34" fmla="*/ 700 w 3504"/>
                <a:gd name="T35" fmla="*/ 129 h 1104"/>
                <a:gd name="T36" fmla="*/ 660 w 3504"/>
                <a:gd name="T37" fmla="*/ 146 h 1104"/>
                <a:gd name="T38" fmla="*/ 622 w 3504"/>
                <a:gd name="T39" fmla="*/ 189 h 1104"/>
                <a:gd name="T40" fmla="*/ 602 w 3504"/>
                <a:gd name="T41" fmla="*/ 181 h 1104"/>
                <a:gd name="T42" fmla="*/ 582 w 3504"/>
                <a:gd name="T43" fmla="*/ 181 h 1104"/>
                <a:gd name="T44" fmla="*/ 563 w 3504"/>
                <a:gd name="T45" fmla="*/ 189 h 1104"/>
                <a:gd name="T46" fmla="*/ 525 w 3504"/>
                <a:gd name="T47" fmla="*/ 189 h 1104"/>
                <a:gd name="T48" fmla="*/ 486 w 3504"/>
                <a:gd name="T49" fmla="*/ 189 h 1104"/>
                <a:gd name="T50" fmla="*/ 465 w 3504"/>
                <a:gd name="T51" fmla="*/ 104 h 1104"/>
                <a:gd name="T52" fmla="*/ 444 w 3504"/>
                <a:gd name="T53" fmla="*/ 0 h 1104"/>
                <a:gd name="T54" fmla="*/ 405 w 3504"/>
                <a:gd name="T55" fmla="*/ 69 h 1104"/>
                <a:gd name="T56" fmla="*/ 369 w 3504"/>
                <a:gd name="T57" fmla="*/ 155 h 1104"/>
                <a:gd name="T58" fmla="*/ 330 w 3504"/>
                <a:gd name="T59" fmla="*/ 137 h 1104"/>
                <a:gd name="T60" fmla="*/ 310 w 3504"/>
                <a:gd name="T61" fmla="*/ 137 h 1104"/>
                <a:gd name="T62" fmla="*/ 271 w 3504"/>
                <a:gd name="T63" fmla="*/ 146 h 1104"/>
                <a:gd name="T64" fmla="*/ 233 w 3504"/>
                <a:gd name="T65" fmla="*/ 181 h 1104"/>
                <a:gd name="T66" fmla="*/ 195 w 3504"/>
                <a:gd name="T67" fmla="*/ 112 h 1104"/>
                <a:gd name="T68" fmla="*/ 175 w 3504"/>
                <a:gd name="T69" fmla="*/ 112 h 1104"/>
                <a:gd name="T70" fmla="*/ 155 w 3504"/>
                <a:gd name="T71" fmla="*/ 119 h 1104"/>
                <a:gd name="T72" fmla="*/ 117 w 3504"/>
                <a:gd name="T73" fmla="*/ 129 h 1104"/>
                <a:gd name="T74" fmla="*/ 97 w 3504"/>
                <a:gd name="T75" fmla="*/ 162 h 1104"/>
                <a:gd name="T76" fmla="*/ 77 w 3504"/>
                <a:gd name="T77" fmla="*/ 181 h 1104"/>
                <a:gd name="T78" fmla="*/ 44 w 3504"/>
                <a:gd name="T79" fmla="*/ 45 h 1104"/>
                <a:gd name="T80" fmla="*/ 0 w 3504"/>
                <a:gd name="T81" fmla="*/ 51 h 1104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3504"/>
                <a:gd name="T124" fmla="*/ 0 h 1104"/>
                <a:gd name="T125" fmla="*/ 3504 w 3504"/>
                <a:gd name="T126" fmla="*/ 1104 h 1104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3504" h="1104">
                  <a:moveTo>
                    <a:pt x="3504" y="240"/>
                  </a:moveTo>
                  <a:lnTo>
                    <a:pt x="3456" y="144"/>
                  </a:lnTo>
                  <a:lnTo>
                    <a:pt x="3456" y="192"/>
                  </a:lnTo>
                  <a:lnTo>
                    <a:pt x="3408" y="144"/>
                  </a:lnTo>
                  <a:lnTo>
                    <a:pt x="3312" y="432"/>
                  </a:lnTo>
                  <a:lnTo>
                    <a:pt x="3264" y="768"/>
                  </a:lnTo>
                  <a:lnTo>
                    <a:pt x="3216" y="768"/>
                  </a:lnTo>
                  <a:lnTo>
                    <a:pt x="3216" y="480"/>
                  </a:lnTo>
                  <a:lnTo>
                    <a:pt x="3168" y="672"/>
                  </a:lnTo>
                  <a:lnTo>
                    <a:pt x="3120" y="528"/>
                  </a:lnTo>
                  <a:lnTo>
                    <a:pt x="3072" y="864"/>
                  </a:lnTo>
                  <a:lnTo>
                    <a:pt x="3072" y="672"/>
                  </a:lnTo>
                  <a:lnTo>
                    <a:pt x="3024" y="816"/>
                  </a:lnTo>
                  <a:lnTo>
                    <a:pt x="2976" y="816"/>
                  </a:lnTo>
                  <a:lnTo>
                    <a:pt x="2928" y="960"/>
                  </a:lnTo>
                  <a:lnTo>
                    <a:pt x="2832" y="816"/>
                  </a:lnTo>
                  <a:lnTo>
                    <a:pt x="2784" y="960"/>
                  </a:lnTo>
                  <a:lnTo>
                    <a:pt x="2688" y="0"/>
                  </a:lnTo>
                  <a:lnTo>
                    <a:pt x="2640" y="288"/>
                  </a:lnTo>
                  <a:lnTo>
                    <a:pt x="2544" y="768"/>
                  </a:lnTo>
                  <a:lnTo>
                    <a:pt x="2544" y="432"/>
                  </a:lnTo>
                  <a:lnTo>
                    <a:pt x="2448" y="816"/>
                  </a:lnTo>
                  <a:lnTo>
                    <a:pt x="2448" y="576"/>
                  </a:lnTo>
                  <a:lnTo>
                    <a:pt x="2400" y="960"/>
                  </a:lnTo>
                  <a:lnTo>
                    <a:pt x="2352" y="720"/>
                  </a:lnTo>
                  <a:lnTo>
                    <a:pt x="2304" y="528"/>
                  </a:lnTo>
                  <a:lnTo>
                    <a:pt x="2208" y="1008"/>
                  </a:lnTo>
                  <a:lnTo>
                    <a:pt x="2160" y="1008"/>
                  </a:lnTo>
                  <a:lnTo>
                    <a:pt x="2112" y="720"/>
                  </a:lnTo>
                  <a:lnTo>
                    <a:pt x="2064" y="912"/>
                  </a:lnTo>
                  <a:lnTo>
                    <a:pt x="2016" y="720"/>
                  </a:lnTo>
                  <a:lnTo>
                    <a:pt x="1968" y="96"/>
                  </a:lnTo>
                  <a:lnTo>
                    <a:pt x="1920" y="960"/>
                  </a:lnTo>
                  <a:lnTo>
                    <a:pt x="1872" y="912"/>
                  </a:lnTo>
                  <a:lnTo>
                    <a:pt x="1824" y="384"/>
                  </a:lnTo>
                  <a:lnTo>
                    <a:pt x="1728" y="720"/>
                  </a:lnTo>
                  <a:lnTo>
                    <a:pt x="1680" y="432"/>
                  </a:lnTo>
                  <a:lnTo>
                    <a:pt x="1632" y="816"/>
                  </a:lnTo>
                  <a:lnTo>
                    <a:pt x="1584" y="576"/>
                  </a:lnTo>
                  <a:lnTo>
                    <a:pt x="1536" y="1056"/>
                  </a:lnTo>
                  <a:lnTo>
                    <a:pt x="1536" y="768"/>
                  </a:lnTo>
                  <a:lnTo>
                    <a:pt x="1488" y="1008"/>
                  </a:lnTo>
                  <a:lnTo>
                    <a:pt x="1488" y="768"/>
                  </a:lnTo>
                  <a:lnTo>
                    <a:pt x="1440" y="1008"/>
                  </a:lnTo>
                  <a:lnTo>
                    <a:pt x="1440" y="768"/>
                  </a:lnTo>
                  <a:lnTo>
                    <a:pt x="1392" y="1056"/>
                  </a:lnTo>
                  <a:lnTo>
                    <a:pt x="1344" y="768"/>
                  </a:lnTo>
                  <a:lnTo>
                    <a:pt x="1296" y="1056"/>
                  </a:lnTo>
                  <a:lnTo>
                    <a:pt x="1248" y="864"/>
                  </a:lnTo>
                  <a:lnTo>
                    <a:pt x="1200" y="1056"/>
                  </a:lnTo>
                  <a:lnTo>
                    <a:pt x="1152" y="912"/>
                  </a:lnTo>
                  <a:lnTo>
                    <a:pt x="1152" y="576"/>
                  </a:lnTo>
                  <a:lnTo>
                    <a:pt x="1104" y="528"/>
                  </a:lnTo>
                  <a:lnTo>
                    <a:pt x="1104" y="0"/>
                  </a:lnTo>
                  <a:lnTo>
                    <a:pt x="1056" y="240"/>
                  </a:lnTo>
                  <a:lnTo>
                    <a:pt x="1008" y="384"/>
                  </a:lnTo>
                  <a:lnTo>
                    <a:pt x="960" y="768"/>
                  </a:lnTo>
                  <a:lnTo>
                    <a:pt x="912" y="864"/>
                  </a:lnTo>
                  <a:lnTo>
                    <a:pt x="864" y="432"/>
                  </a:lnTo>
                  <a:lnTo>
                    <a:pt x="816" y="768"/>
                  </a:lnTo>
                  <a:lnTo>
                    <a:pt x="768" y="576"/>
                  </a:lnTo>
                  <a:lnTo>
                    <a:pt x="768" y="768"/>
                  </a:lnTo>
                  <a:lnTo>
                    <a:pt x="720" y="432"/>
                  </a:lnTo>
                  <a:lnTo>
                    <a:pt x="672" y="816"/>
                  </a:lnTo>
                  <a:lnTo>
                    <a:pt x="624" y="720"/>
                  </a:lnTo>
                  <a:lnTo>
                    <a:pt x="576" y="1008"/>
                  </a:lnTo>
                  <a:lnTo>
                    <a:pt x="528" y="864"/>
                  </a:lnTo>
                  <a:lnTo>
                    <a:pt x="480" y="624"/>
                  </a:lnTo>
                  <a:lnTo>
                    <a:pt x="480" y="912"/>
                  </a:lnTo>
                  <a:lnTo>
                    <a:pt x="432" y="624"/>
                  </a:lnTo>
                  <a:lnTo>
                    <a:pt x="384" y="960"/>
                  </a:lnTo>
                  <a:lnTo>
                    <a:pt x="384" y="672"/>
                  </a:lnTo>
                  <a:lnTo>
                    <a:pt x="336" y="912"/>
                  </a:lnTo>
                  <a:lnTo>
                    <a:pt x="288" y="720"/>
                  </a:lnTo>
                  <a:lnTo>
                    <a:pt x="288" y="1008"/>
                  </a:lnTo>
                  <a:lnTo>
                    <a:pt x="240" y="912"/>
                  </a:lnTo>
                  <a:lnTo>
                    <a:pt x="240" y="1104"/>
                  </a:lnTo>
                  <a:lnTo>
                    <a:pt x="192" y="1008"/>
                  </a:lnTo>
                  <a:lnTo>
                    <a:pt x="144" y="480"/>
                  </a:lnTo>
                  <a:lnTo>
                    <a:pt x="108" y="248"/>
                  </a:lnTo>
                  <a:lnTo>
                    <a:pt x="84" y="284"/>
                  </a:lnTo>
                  <a:lnTo>
                    <a:pt x="0" y="288"/>
                  </a:lnTo>
                </a:path>
              </a:pathLst>
            </a:custGeom>
            <a:noFill/>
            <a:ln w="28575">
              <a:solidFill>
                <a:srgbClr val="66FF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4" name="Group 49"/>
            <p:cNvGrpSpPr>
              <a:grpSpLocks/>
            </p:cNvGrpSpPr>
            <p:nvPr/>
          </p:nvGrpSpPr>
          <p:grpSpPr bwMode="auto">
            <a:xfrm>
              <a:off x="431" y="1298"/>
              <a:ext cx="4816" cy="283"/>
              <a:chOff x="192" y="1033"/>
              <a:chExt cx="5040" cy="308"/>
            </a:xfrm>
          </p:grpSpPr>
          <p:sp>
            <p:nvSpPr>
              <p:cNvPr id="47162" name="Text Box 50"/>
              <p:cNvSpPr txBox="1">
                <a:spLocks noChangeArrowheads="1"/>
              </p:cNvSpPr>
              <p:nvPr/>
            </p:nvSpPr>
            <p:spPr bwMode="auto">
              <a:xfrm>
                <a:off x="4895" y="1132"/>
                <a:ext cx="337" cy="209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AU" sz="1200">
                    <a:solidFill>
                      <a:srgbClr val="CCFF33"/>
                    </a:solidFill>
                    <a:latin typeface="Arial" charset="0"/>
                  </a:rPr>
                  <a:t>400</a:t>
                </a:r>
              </a:p>
            </p:txBody>
          </p:sp>
          <p:grpSp>
            <p:nvGrpSpPr>
              <p:cNvPr id="5" name="Group 51"/>
              <p:cNvGrpSpPr>
                <a:grpSpLocks/>
              </p:cNvGrpSpPr>
              <p:nvPr/>
            </p:nvGrpSpPr>
            <p:grpSpPr bwMode="auto">
              <a:xfrm>
                <a:off x="192" y="1033"/>
                <a:ext cx="4656" cy="290"/>
                <a:chOff x="192" y="1033"/>
                <a:chExt cx="4656" cy="290"/>
              </a:xfrm>
            </p:grpSpPr>
            <p:sp>
              <p:nvSpPr>
                <p:cNvPr id="47164" name="Line 52"/>
                <p:cNvSpPr>
                  <a:spLocks noChangeShapeType="1"/>
                </p:cNvSpPr>
                <p:nvPr/>
              </p:nvSpPr>
              <p:spPr bwMode="auto">
                <a:xfrm>
                  <a:off x="192" y="1323"/>
                  <a:ext cx="4656" cy="0"/>
                </a:xfrm>
                <a:prstGeom prst="line">
                  <a:avLst/>
                </a:prstGeom>
                <a:noFill/>
                <a:ln w="38100">
                  <a:solidFill>
                    <a:srgbClr val="FFFFFF"/>
                  </a:solidFill>
                  <a:prstDash val="dash"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7165" name="Text Box 53"/>
                <p:cNvSpPr txBox="1">
                  <a:spLocks noChangeArrowheads="1"/>
                </p:cNvSpPr>
                <p:nvPr/>
              </p:nvSpPr>
              <p:spPr bwMode="auto">
                <a:xfrm>
                  <a:off x="1008" y="1033"/>
                  <a:ext cx="3792" cy="20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en-AU" sz="1200" dirty="0">
                      <a:solidFill>
                        <a:schemeClr val="bg1"/>
                      </a:solidFill>
                      <a:latin typeface="Arial" charset="0"/>
                    </a:rPr>
                    <a:t>Current CO</a:t>
                  </a:r>
                  <a:r>
                    <a:rPr lang="en-AU" sz="1200" baseline="-25000" dirty="0">
                      <a:solidFill>
                        <a:schemeClr val="bg1"/>
                      </a:solidFill>
                      <a:latin typeface="Arial" charset="0"/>
                    </a:rPr>
                    <a:t>2</a:t>
                  </a:r>
                  <a:r>
                    <a:rPr lang="en-AU" sz="1200" dirty="0">
                      <a:solidFill>
                        <a:schemeClr val="bg1"/>
                      </a:solidFill>
                      <a:latin typeface="Arial" charset="0"/>
                    </a:rPr>
                    <a:t> concentration</a:t>
                  </a:r>
                </a:p>
              </p:txBody>
            </p:sp>
          </p:grpSp>
        </p:grpSp>
        <p:grpSp>
          <p:nvGrpSpPr>
            <p:cNvPr id="6" name="Group 54"/>
            <p:cNvGrpSpPr>
              <a:grpSpLocks/>
            </p:cNvGrpSpPr>
            <p:nvPr/>
          </p:nvGrpSpPr>
          <p:grpSpPr bwMode="auto">
            <a:xfrm>
              <a:off x="431" y="482"/>
              <a:ext cx="4816" cy="349"/>
              <a:chOff x="192" y="144"/>
              <a:chExt cx="5040" cy="380"/>
            </a:xfrm>
          </p:grpSpPr>
          <p:sp>
            <p:nvSpPr>
              <p:cNvPr id="47158" name="Text Box 55"/>
              <p:cNvSpPr txBox="1">
                <a:spLocks noChangeArrowheads="1"/>
              </p:cNvSpPr>
              <p:nvPr/>
            </p:nvSpPr>
            <p:spPr bwMode="auto">
              <a:xfrm>
                <a:off x="4895" y="316"/>
                <a:ext cx="337" cy="208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AU" sz="1200">
                    <a:solidFill>
                      <a:srgbClr val="CCFF33"/>
                    </a:solidFill>
                    <a:latin typeface="Arial" charset="0"/>
                  </a:rPr>
                  <a:t>500</a:t>
                </a:r>
              </a:p>
            </p:txBody>
          </p:sp>
          <p:grpSp>
            <p:nvGrpSpPr>
              <p:cNvPr id="7" name="Group 56"/>
              <p:cNvGrpSpPr>
                <a:grpSpLocks/>
              </p:cNvGrpSpPr>
              <p:nvPr/>
            </p:nvGrpSpPr>
            <p:grpSpPr bwMode="auto">
              <a:xfrm>
                <a:off x="192" y="144"/>
                <a:ext cx="4752" cy="288"/>
                <a:chOff x="192" y="144"/>
                <a:chExt cx="4752" cy="288"/>
              </a:xfrm>
            </p:grpSpPr>
            <p:sp>
              <p:nvSpPr>
                <p:cNvPr id="47160" name="Line 57"/>
                <p:cNvSpPr>
                  <a:spLocks noChangeShapeType="1"/>
                </p:cNvSpPr>
                <p:nvPr/>
              </p:nvSpPr>
              <p:spPr bwMode="auto">
                <a:xfrm>
                  <a:off x="192" y="432"/>
                  <a:ext cx="4656" cy="0"/>
                </a:xfrm>
                <a:prstGeom prst="line">
                  <a:avLst/>
                </a:prstGeom>
                <a:noFill/>
                <a:ln w="38100">
                  <a:solidFill>
                    <a:srgbClr val="FFFFFF"/>
                  </a:solidFill>
                  <a:prstDash val="dash"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7161" name="Text Box 58"/>
                <p:cNvSpPr txBox="1">
                  <a:spLocks noChangeArrowheads="1"/>
                </p:cNvSpPr>
                <p:nvPr/>
              </p:nvSpPr>
              <p:spPr bwMode="auto">
                <a:xfrm>
                  <a:off x="816" y="144"/>
                  <a:ext cx="4128" cy="20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en-AU" sz="1200">
                      <a:solidFill>
                        <a:schemeClr val="bg1"/>
                      </a:solidFill>
                      <a:latin typeface="Arial" charset="0"/>
                    </a:rPr>
                    <a:t>CO</a:t>
                  </a:r>
                  <a:r>
                    <a:rPr lang="en-AU" sz="1200" baseline="-25000">
                      <a:solidFill>
                        <a:schemeClr val="bg1"/>
                      </a:solidFill>
                      <a:latin typeface="Arial" charset="0"/>
                    </a:rPr>
                    <a:t>2</a:t>
                  </a:r>
                  <a:r>
                    <a:rPr lang="en-AU" sz="1200">
                      <a:solidFill>
                        <a:schemeClr val="bg1"/>
                      </a:solidFill>
                      <a:latin typeface="Arial" charset="0"/>
                    </a:rPr>
                    <a:t> concentration at 2100 (lower end projections)</a:t>
                  </a:r>
                </a:p>
              </p:txBody>
            </p:sp>
          </p:grpSp>
        </p:grpSp>
        <p:sp>
          <p:nvSpPr>
            <p:cNvPr id="47153" name="Line 59"/>
            <p:cNvSpPr>
              <a:spLocks noChangeShapeType="1"/>
            </p:cNvSpPr>
            <p:nvPr/>
          </p:nvSpPr>
          <p:spPr bwMode="auto">
            <a:xfrm flipV="1">
              <a:off x="1396" y="750"/>
              <a:ext cx="0" cy="1582"/>
            </a:xfrm>
            <a:prstGeom prst="line">
              <a:avLst/>
            </a:prstGeom>
            <a:noFill/>
            <a:ln w="28575">
              <a:solidFill>
                <a:srgbClr val="CCFF33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154" name="Line 60"/>
            <p:cNvSpPr>
              <a:spLocks noChangeShapeType="1"/>
            </p:cNvSpPr>
            <p:nvPr/>
          </p:nvSpPr>
          <p:spPr bwMode="auto">
            <a:xfrm flipV="1">
              <a:off x="1396" y="1666"/>
              <a:ext cx="0" cy="750"/>
            </a:xfrm>
            <a:prstGeom prst="line">
              <a:avLst/>
            </a:prstGeom>
            <a:noFill/>
            <a:ln w="28575">
              <a:solidFill>
                <a:srgbClr val="CCFF33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8" name="Group 61"/>
            <p:cNvGrpSpPr>
              <a:grpSpLocks/>
            </p:cNvGrpSpPr>
            <p:nvPr/>
          </p:nvGrpSpPr>
          <p:grpSpPr bwMode="auto">
            <a:xfrm>
              <a:off x="1396" y="2291"/>
              <a:ext cx="3257" cy="925"/>
              <a:chOff x="1200" y="2064"/>
              <a:chExt cx="3408" cy="1008"/>
            </a:xfrm>
          </p:grpSpPr>
          <p:sp>
            <p:nvSpPr>
              <p:cNvPr id="47156" name="Freeform 62"/>
              <p:cNvSpPr>
                <a:spLocks/>
              </p:cNvSpPr>
              <p:nvPr/>
            </p:nvSpPr>
            <p:spPr bwMode="auto">
              <a:xfrm>
                <a:off x="1392" y="2064"/>
                <a:ext cx="3216" cy="1008"/>
              </a:xfrm>
              <a:custGeom>
                <a:avLst/>
                <a:gdLst>
                  <a:gd name="T0" fmla="*/ 3168 w 3216"/>
                  <a:gd name="T1" fmla="*/ 192 h 1008"/>
                  <a:gd name="T2" fmla="*/ 3120 w 3216"/>
                  <a:gd name="T3" fmla="*/ 192 h 1008"/>
                  <a:gd name="T4" fmla="*/ 3024 w 3216"/>
                  <a:gd name="T5" fmla="*/ 432 h 1008"/>
                  <a:gd name="T6" fmla="*/ 2928 w 3216"/>
                  <a:gd name="T7" fmla="*/ 432 h 1008"/>
                  <a:gd name="T8" fmla="*/ 2832 w 3216"/>
                  <a:gd name="T9" fmla="*/ 576 h 1008"/>
                  <a:gd name="T10" fmla="*/ 2736 w 3216"/>
                  <a:gd name="T11" fmla="*/ 816 h 1008"/>
                  <a:gd name="T12" fmla="*/ 2592 w 3216"/>
                  <a:gd name="T13" fmla="*/ 672 h 1008"/>
                  <a:gd name="T14" fmla="*/ 2544 w 3216"/>
                  <a:gd name="T15" fmla="*/ 432 h 1008"/>
                  <a:gd name="T16" fmla="*/ 2448 w 3216"/>
                  <a:gd name="T17" fmla="*/ 0 h 1008"/>
                  <a:gd name="T18" fmla="*/ 2352 w 3216"/>
                  <a:gd name="T19" fmla="*/ 288 h 1008"/>
                  <a:gd name="T20" fmla="*/ 2304 w 3216"/>
                  <a:gd name="T21" fmla="*/ 240 h 1008"/>
                  <a:gd name="T22" fmla="*/ 2208 w 3216"/>
                  <a:gd name="T23" fmla="*/ 432 h 1008"/>
                  <a:gd name="T24" fmla="*/ 2016 w 3216"/>
                  <a:gd name="T25" fmla="*/ 576 h 1008"/>
                  <a:gd name="T26" fmla="*/ 1872 w 3216"/>
                  <a:gd name="T27" fmla="*/ 624 h 1008"/>
                  <a:gd name="T28" fmla="*/ 1728 w 3216"/>
                  <a:gd name="T29" fmla="*/ 144 h 1008"/>
                  <a:gd name="T30" fmla="*/ 1536 w 3216"/>
                  <a:gd name="T31" fmla="*/ 336 h 1008"/>
                  <a:gd name="T32" fmla="*/ 1440 w 3216"/>
                  <a:gd name="T33" fmla="*/ 432 h 1008"/>
                  <a:gd name="T34" fmla="*/ 1344 w 3216"/>
                  <a:gd name="T35" fmla="*/ 576 h 1008"/>
                  <a:gd name="T36" fmla="*/ 1296 w 3216"/>
                  <a:gd name="T37" fmla="*/ 672 h 1008"/>
                  <a:gd name="T38" fmla="*/ 1200 w 3216"/>
                  <a:gd name="T39" fmla="*/ 864 h 1008"/>
                  <a:gd name="T40" fmla="*/ 1104 w 3216"/>
                  <a:gd name="T41" fmla="*/ 816 h 1008"/>
                  <a:gd name="T42" fmla="*/ 1008 w 3216"/>
                  <a:gd name="T43" fmla="*/ 912 h 1008"/>
                  <a:gd name="T44" fmla="*/ 864 w 3216"/>
                  <a:gd name="T45" fmla="*/ 96 h 1008"/>
                  <a:gd name="T46" fmla="*/ 816 w 3216"/>
                  <a:gd name="T47" fmla="*/ 192 h 1008"/>
                  <a:gd name="T48" fmla="*/ 768 w 3216"/>
                  <a:gd name="T49" fmla="*/ 192 h 1008"/>
                  <a:gd name="T50" fmla="*/ 720 w 3216"/>
                  <a:gd name="T51" fmla="*/ 192 h 1008"/>
                  <a:gd name="T52" fmla="*/ 624 w 3216"/>
                  <a:gd name="T53" fmla="*/ 528 h 1008"/>
                  <a:gd name="T54" fmla="*/ 576 w 3216"/>
                  <a:gd name="T55" fmla="*/ 576 h 1008"/>
                  <a:gd name="T56" fmla="*/ 480 w 3216"/>
                  <a:gd name="T57" fmla="*/ 480 h 1008"/>
                  <a:gd name="T58" fmla="*/ 384 w 3216"/>
                  <a:gd name="T59" fmla="*/ 624 h 1008"/>
                  <a:gd name="T60" fmla="*/ 240 w 3216"/>
                  <a:gd name="T61" fmla="*/ 672 h 1008"/>
                  <a:gd name="T62" fmla="*/ 192 w 3216"/>
                  <a:gd name="T63" fmla="*/ 720 h 1008"/>
                  <a:gd name="T64" fmla="*/ 96 w 3216"/>
                  <a:gd name="T65" fmla="*/ 768 h 1008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3216"/>
                  <a:gd name="T100" fmla="*/ 0 h 1008"/>
                  <a:gd name="T101" fmla="*/ 3216 w 3216"/>
                  <a:gd name="T102" fmla="*/ 1008 h 1008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3216" h="1008">
                    <a:moveTo>
                      <a:pt x="3216" y="96"/>
                    </a:moveTo>
                    <a:lnTo>
                      <a:pt x="3168" y="192"/>
                    </a:lnTo>
                    <a:lnTo>
                      <a:pt x="3168" y="96"/>
                    </a:lnTo>
                    <a:lnTo>
                      <a:pt x="3120" y="192"/>
                    </a:lnTo>
                    <a:lnTo>
                      <a:pt x="3072" y="192"/>
                    </a:lnTo>
                    <a:lnTo>
                      <a:pt x="3024" y="432"/>
                    </a:lnTo>
                    <a:lnTo>
                      <a:pt x="2976" y="288"/>
                    </a:lnTo>
                    <a:lnTo>
                      <a:pt x="2928" y="432"/>
                    </a:lnTo>
                    <a:lnTo>
                      <a:pt x="2880" y="624"/>
                    </a:lnTo>
                    <a:lnTo>
                      <a:pt x="2832" y="576"/>
                    </a:lnTo>
                    <a:lnTo>
                      <a:pt x="2784" y="864"/>
                    </a:lnTo>
                    <a:lnTo>
                      <a:pt x="2736" y="816"/>
                    </a:lnTo>
                    <a:lnTo>
                      <a:pt x="2688" y="960"/>
                    </a:lnTo>
                    <a:lnTo>
                      <a:pt x="2592" y="672"/>
                    </a:lnTo>
                    <a:lnTo>
                      <a:pt x="2544" y="864"/>
                    </a:lnTo>
                    <a:lnTo>
                      <a:pt x="2544" y="432"/>
                    </a:lnTo>
                    <a:lnTo>
                      <a:pt x="2496" y="528"/>
                    </a:lnTo>
                    <a:lnTo>
                      <a:pt x="2448" y="0"/>
                    </a:lnTo>
                    <a:lnTo>
                      <a:pt x="2400" y="288"/>
                    </a:lnTo>
                    <a:lnTo>
                      <a:pt x="2352" y="288"/>
                    </a:lnTo>
                    <a:lnTo>
                      <a:pt x="2304" y="480"/>
                    </a:lnTo>
                    <a:lnTo>
                      <a:pt x="2304" y="240"/>
                    </a:lnTo>
                    <a:lnTo>
                      <a:pt x="2208" y="624"/>
                    </a:lnTo>
                    <a:lnTo>
                      <a:pt x="2208" y="432"/>
                    </a:lnTo>
                    <a:lnTo>
                      <a:pt x="2112" y="768"/>
                    </a:lnTo>
                    <a:lnTo>
                      <a:pt x="2016" y="576"/>
                    </a:lnTo>
                    <a:lnTo>
                      <a:pt x="1920" y="1008"/>
                    </a:lnTo>
                    <a:lnTo>
                      <a:pt x="1872" y="624"/>
                    </a:lnTo>
                    <a:lnTo>
                      <a:pt x="1824" y="912"/>
                    </a:lnTo>
                    <a:lnTo>
                      <a:pt x="1728" y="144"/>
                    </a:lnTo>
                    <a:lnTo>
                      <a:pt x="1632" y="816"/>
                    </a:lnTo>
                    <a:lnTo>
                      <a:pt x="1536" y="336"/>
                    </a:lnTo>
                    <a:lnTo>
                      <a:pt x="1488" y="624"/>
                    </a:lnTo>
                    <a:lnTo>
                      <a:pt x="1440" y="432"/>
                    </a:lnTo>
                    <a:lnTo>
                      <a:pt x="1392" y="720"/>
                    </a:lnTo>
                    <a:lnTo>
                      <a:pt x="1344" y="576"/>
                    </a:lnTo>
                    <a:lnTo>
                      <a:pt x="1296" y="864"/>
                    </a:lnTo>
                    <a:lnTo>
                      <a:pt x="1296" y="672"/>
                    </a:lnTo>
                    <a:lnTo>
                      <a:pt x="1248" y="960"/>
                    </a:lnTo>
                    <a:lnTo>
                      <a:pt x="1200" y="864"/>
                    </a:lnTo>
                    <a:lnTo>
                      <a:pt x="1152" y="1008"/>
                    </a:lnTo>
                    <a:lnTo>
                      <a:pt x="1104" y="816"/>
                    </a:lnTo>
                    <a:lnTo>
                      <a:pt x="1056" y="1008"/>
                    </a:lnTo>
                    <a:lnTo>
                      <a:pt x="1008" y="912"/>
                    </a:lnTo>
                    <a:lnTo>
                      <a:pt x="912" y="960"/>
                    </a:lnTo>
                    <a:lnTo>
                      <a:pt x="864" y="96"/>
                    </a:lnTo>
                    <a:lnTo>
                      <a:pt x="816" y="288"/>
                    </a:lnTo>
                    <a:lnTo>
                      <a:pt x="816" y="192"/>
                    </a:lnTo>
                    <a:lnTo>
                      <a:pt x="816" y="240"/>
                    </a:lnTo>
                    <a:lnTo>
                      <a:pt x="768" y="192"/>
                    </a:lnTo>
                    <a:lnTo>
                      <a:pt x="768" y="288"/>
                    </a:lnTo>
                    <a:lnTo>
                      <a:pt x="720" y="192"/>
                    </a:lnTo>
                    <a:lnTo>
                      <a:pt x="672" y="576"/>
                    </a:lnTo>
                    <a:lnTo>
                      <a:pt x="624" y="528"/>
                    </a:lnTo>
                    <a:lnTo>
                      <a:pt x="624" y="624"/>
                    </a:lnTo>
                    <a:lnTo>
                      <a:pt x="576" y="576"/>
                    </a:lnTo>
                    <a:lnTo>
                      <a:pt x="528" y="768"/>
                    </a:lnTo>
                    <a:lnTo>
                      <a:pt x="480" y="480"/>
                    </a:lnTo>
                    <a:lnTo>
                      <a:pt x="432" y="720"/>
                    </a:lnTo>
                    <a:lnTo>
                      <a:pt x="384" y="624"/>
                    </a:lnTo>
                    <a:lnTo>
                      <a:pt x="336" y="912"/>
                    </a:lnTo>
                    <a:lnTo>
                      <a:pt x="240" y="672"/>
                    </a:lnTo>
                    <a:lnTo>
                      <a:pt x="192" y="864"/>
                    </a:lnTo>
                    <a:lnTo>
                      <a:pt x="192" y="720"/>
                    </a:lnTo>
                    <a:lnTo>
                      <a:pt x="192" y="912"/>
                    </a:lnTo>
                    <a:lnTo>
                      <a:pt x="96" y="768"/>
                    </a:lnTo>
                    <a:lnTo>
                      <a:pt x="0" y="960"/>
                    </a:lnTo>
                  </a:path>
                </a:pathLst>
              </a:custGeom>
              <a:noFill/>
              <a:ln w="28575">
                <a:solidFill>
                  <a:srgbClr val="CCFF33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157" name="Freeform 63"/>
              <p:cNvSpPr>
                <a:spLocks/>
              </p:cNvSpPr>
              <p:nvPr/>
            </p:nvSpPr>
            <p:spPr bwMode="auto">
              <a:xfrm>
                <a:off x="1200" y="2160"/>
                <a:ext cx="192" cy="864"/>
              </a:xfrm>
              <a:custGeom>
                <a:avLst/>
                <a:gdLst>
                  <a:gd name="T0" fmla="*/ 192 w 192"/>
                  <a:gd name="T1" fmla="*/ 864 h 864"/>
                  <a:gd name="T2" fmla="*/ 144 w 192"/>
                  <a:gd name="T3" fmla="*/ 816 h 864"/>
                  <a:gd name="T4" fmla="*/ 144 w 192"/>
                  <a:gd name="T5" fmla="*/ 864 h 864"/>
                  <a:gd name="T6" fmla="*/ 96 w 192"/>
                  <a:gd name="T7" fmla="*/ 192 h 864"/>
                  <a:gd name="T8" fmla="*/ 10 w 192"/>
                  <a:gd name="T9" fmla="*/ 240 h 864"/>
                  <a:gd name="T10" fmla="*/ 0 w 192"/>
                  <a:gd name="T11" fmla="*/ 0 h 86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92"/>
                  <a:gd name="T19" fmla="*/ 0 h 864"/>
                  <a:gd name="T20" fmla="*/ 192 w 192"/>
                  <a:gd name="T21" fmla="*/ 864 h 86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92" h="864">
                    <a:moveTo>
                      <a:pt x="192" y="864"/>
                    </a:moveTo>
                    <a:lnTo>
                      <a:pt x="144" y="816"/>
                    </a:lnTo>
                    <a:lnTo>
                      <a:pt x="144" y="864"/>
                    </a:lnTo>
                    <a:lnTo>
                      <a:pt x="96" y="192"/>
                    </a:lnTo>
                    <a:lnTo>
                      <a:pt x="10" y="240"/>
                    </a:lnTo>
                    <a:lnTo>
                      <a:pt x="0" y="0"/>
                    </a:lnTo>
                  </a:path>
                </a:pathLst>
              </a:custGeom>
              <a:noFill/>
              <a:ln w="28575">
                <a:solidFill>
                  <a:srgbClr val="CCFF33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827608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2249488" y="2349500"/>
            <a:ext cx="6643687" cy="4389438"/>
            <a:chOff x="192" y="144"/>
            <a:chExt cx="5376" cy="4148"/>
          </a:xfrm>
        </p:grpSpPr>
        <p:grpSp>
          <p:nvGrpSpPr>
            <p:cNvPr id="3" name="Group 3"/>
            <p:cNvGrpSpPr>
              <a:grpSpLocks/>
            </p:cNvGrpSpPr>
            <p:nvPr/>
          </p:nvGrpSpPr>
          <p:grpSpPr bwMode="auto">
            <a:xfrm>
              <a:off x="480" y="1776"/>
              <a:ext cx="5088" cy="2516"/>
              <a:chOff x="480" y="1776"/>
              <a:chExt cx="5088" cy="2516"/>
            </a:xfrm>
          </p:grpSpPr>
          <p:sp>
            <p:nvSpPr>
              <p:cNvPr id="48159" name="Line 4"/>
              <p:cNvSpPr>
                <a:spLocks noChangeShapeType="1"/>
              </p:cNvSpPr>
              <p:nvPr/>
            </p:nvSpPr>
            <p:spPr bwMode="auto">
              <a:xfrm>
                <a:off x="1008" y="1776"/>
                <a:ext cx="0" cy="2016"/>
              </a:xfrm>
              <a:prstGeom prst="line">
                <a:avLst/>
              </a:prstGeom>
              <a:noFill/>
              <a:ln w="2857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160" name="Line 5"/>
              <p:cNvSpPr>
                <a:spLocks noChangeShapeType="1"/>
              </p:cNvSpPr>
              <p:nvPr/>
            </p:nvSpPr>
            <p:spPr bwMode="auto">
              <a:xfrm flipH="1">
                <a:off x="1008" y="2064"/>
                <a:ext cx="96" cy="0"/>
              </a:xfrm>
              <a:prstGeom prst="line">
                <a:avLst/>
              </a:prstGeom>
              <a:noFill/>
              <a:ln w="2857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161" name="Text Box 6"/>
              <p:cNvSpPr txBox="1">
                <a:spLocks noChangeArrowheads="1"/>
              </p:cNvSpPr>
              <p:nvPr/>
            </p:nvSpPr>
            <p:spPr bwMode="auto">
              <a:xfrm>
                <a:off x="720" y="3677"/>
                <a:ext cx="337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AU" sz="1000">
                    <a:solidFill>
                      <a:srgbClr val="66FFFF"/>
                    </a:solidFill>
                    <a:latin typeface="Arial" charset="0"/>
                  </a:rPr>
                  <a:t>-10</a:t>
                </a:r>
              </a:p>
            </p:txBody>
          </p:sp>
          <p:sp>
            <p:nvSpPr>
              <p:cNvPr id="48162" name="Text Box 7"/>
              <p:cNvSpPr txBox="1">
                <a:spLocks noChangeArrowheads="1"/>
              </p:cNvSpPr>
              <p:nvPr/>
            </p:nvSpPr>
            <p:spPr bwMode="auto">
              <a:xfrm>
                <a:off x="720" y="3264"/>
                <a:ext cx="337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AU" sz="1000">
                    <a:solidFill>
                      <a:srgbClr val="66FFFF"/>
                    </a:solidFill>
                    <a:latin typeface="Arial" charset="0"/>
                  </a:rPr>
                  <a:t>-5</a:t>
                </a:r>
              </a:p>
            </p:txBody>
          </p:sp>
          <p:sp>
            <p:nvSpPr>
              <p:cNvPr id="48163" name="Text Box 8"/>
              <p:cNvSpPr txBox="1">
                <a:spLocks noChangeArrowheads="1"/>
              </p:cNvSpPr>
              <p:nvPr/>
            </p:nvSpPr>
            <p:spPr bwMode="auto">
              <a:xfrm>
                <a:off x="720" y="2834"/>
                <a:ext cx="337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AU" sz="1000">
                    <a:solidFill>
                      <a:srgbClr val="66FFFF"/>
                    </a:solidFill>
                    <a:latin typeface="Arial" charset="0"/>
                  </a:rPr>
                  <a:t>0</a:t>
                </a:r>
              </a:p>
            </p:txBody>
          </p:sp>
          <p:sp>
            <p:nvSpPr>
              <p:cNvPr id="48164" name="Text Box 9"/>
              <p:cNvSpPr txBox="1">
                <a:spLocks noChangeArrowheads="1"/>
              </p:cNvSpPr>
              <p:nvPr/>
            </p:nvSpPr>
            <p:spPr bwMode="auto">
              <a:xfrm>
                <a:off x="720" y="2399"/>
                <a:ext cx="337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AU" sz="1000">
                    <a:solidFill>
                      <a:srgbClr val="66FFFF"/>
                    </a:solidFill>
                    <a:latin typeface="Arial" charset="0"/>
                  </a:rPr>
                  <a:t>5</a:t>
                </a:r>
              </a:p>
            </p:txBody>
          </p:sp>
          <p:sp>
            <p:nvSpPr>
              <p:cNvPr id="48165" name="Text Box 10"/>
              <p:cNvSpPr txBox="1">
                <a:spLocks noChangeArrowheads="1"/>
              </p:cNvSpPr>
              <p:nvPr/>
            </p:nvSpPr>
            <p:spPr bwMode="auto">
              <a:xfrm>
                <a:off x="720" y="1968"/>
                <a:ext cx="337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AU" sz="1000">
                    <a:solidFill>
                      <a:srgbClr val="66FFFF"/>
                    </a:solidFill>
                    <a:latin typeface="Arial" charset="0"/>
                  </a:rPr>
                  <a:t>10</a:t>
                </a:r>
              </a:p>
            </p:txBody>
          </p:sp>
          <p:sp>
            <p:nvSpPr>
              <p:cNvPr id="48166" name="Line 11"/>
              <p:cNvSpPr>
                <a:spLocks noChangeShapeType="1"/>
              </p:cNvSpPr>
              <p:nvPr/>
            </p:nvSpPr>
            <p:spPr bwMode="auto">
              <a:xfrm>
                <a:off x="1152" y="3792"/>
                <a:ext cx="0" cy="48"/>
              </a:xfrm>
              <a:prstGeom prst="line">
                <a:avLst/>
              </a:prstGeom>
              <a:noFill/>
              <a:ln w="381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167" name="Line 12"/>
              <p:cNvSpPr>
                <a:spLocks noChangeShapeType="1"/>
              </p:cNvSpPr>
              <p:nvPr/>
            </p:nvSpPr>
            <p:spPr bwMode="auto">
              <a:xfrm flipH="1">
                <a:off x="1008" y="2496"/>
                <a:ext cx="96" cy="0"/>
              </a:xfrm>
              <a:prstGeom prst="line">
                <a:avLst/>
              </a:prstGeom>
              <a:noFill/>
              <a:ln w="2857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168" name="Line 13"/>
              <p:cNvSpPr>
                <a:spLocks noChangeShapeType="1"/>
              </p:cNvSpPr>
              <p:nvPr/>
            </p:nvSpPr>
            <p:spPr bwMode="auto">
              <a:xfrm flipH="1">
                <a:off x="1008" y="2928"/>
                <a:ext cx="96" cy="0"/>
              </a:xfrm>
              <a:prstGeom prst="line">
                <a:avLst/>
              </a:prstGeom>
              <a:noFill/>
              <a:ln w="2857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169" name="Line 14"/>
              <p:cNvSpPr>
                <a:spLocks noChangeShapeType="1"/>
              </p:cNvSpPr>
              <p:nvPr/>
            </p:nvSpPr>
            <p:spPr bwMode="auto">
              <a:xfrm flipH="1">
                <a:off x="1008" y="3360"/>
                <a:ext cx="96" cy="0"/>
              </a:xfrm>
              <a:prstGeom prst="line">
                <a:avLst/>
              </a:prstGeom>
              <a:noFill/>
              <a:ln w="2857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170" name="Line 15"/>
              <p:cNvSpPr>
                <a:spLocks noChangeShapeType="1"/>
              </p:cNvSpPr>
              <p:nvPr/>
            </p:nvSpPr>
            <p:spPr bwMode="auto">
              <a:xfrm>
                <a:off x="4896" y="1776"/>
                <a:ext cx="0" cy="2016"/>
              </a:xfrm>
              <a:prstGeom prst="line">
                <a:avLst/>
              </a:prstGeom>
              <a:noFill/>
              <a:ln w="2857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171" name="Text Box 16"/>
              <p:cNvSpPr txBox="1">
                <a:spLocks noChangeArrowheads="1"/>
              </p:cNvSpPr>
              <p:nvPr/>
            </p:nvSpPr>
            <p:spPr bwMode="auto">
              <a:xfrm>
                <a:off x="4896" y="1949"/>
                <a:ext cx="335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AU" sz="1000">
                    <a:solidFill>
                      <a:srgbClr val="CCFF33"/>
                    </a:solidFill>
                    <a:latin typeface="Arial" charset="0"/>
                  </a:rPr>
                  <a:t>300</a:t>
                </a:r>
              </a:p>
            </p:txBody>
          </p:sp>
          <p:sp>
            <p:nvSpPr>
              <p:cNvPr id="48172" name="Text Box 17"/>
              <p:cNvSpPr txBox="1">
                <a:spLocks noChangeArrowheads="1"/>
              </p:cNvSpPr>
              <p:nvPr/>
            </p:nvSpPr>
            <p:spPr bwMode="auto">
              <a:xfrm>
                <a:off x="4896" y="2429"/>
                <a:ext cx="335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AU" sz="1000">
                    <a:solidFill>
                      <a:srgbClr val="CCFF33"/>
                    </a:solidFill>
                    <a:latin typeface="Arial" charset="0"/>
                  </a:rPr>
                  <a:t>250</a:t>
                </a:r>
              </a:p>
            </p:txBody>
          </p:sp>
          <p:sp>
            <p:nvSpPr>
              <p:cNvPr id="48173" name="Text Box 18"/>
              <p:cNvSpPr txBox="1">
                <a:spLocks noChangeArrowheads="1"/>
              </p:cNvSpPr>
              <p:nvPr/>
            </p:nvSpPr>
            <p:spPr bwMode="auto">
              <a:xfrm>
                <a:off x="4896" y="2861"/>
                <a:ext cx="335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AU" sz="1000">
                    <a:solidFill>
                      <a:srgbClr val="CCFF33"/>
                    </a:solidFill>
                    <a:latin typeface="Arial" charset="0"/>
                  </a:rPr>
                  <a:t>200</a:t>
                </a:r>
              </a:p>
            </p:txBody>
          </p:sp>
          <p:sp>
            <p:nvSpPr>
              <p:cNvPr id="48174" name="Text Box 19"/>
              <p:cNvSpPr txBox="1">
                <a:spLocks noChangeArrowheads="1"/>
              </p:cNvSpPr>
              <p:nvPr/>
            </p:nvSpPr>
            <p:spPr bwMode="auto">
              <a:xfrm>
                <a:off x="4896" y="3264"/>
                <a:ext cx="335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AU" sz="1000">
                    <a:solidFill>
                      <a:srgbClr val="CCFF33"/>
                    </a:solidFill>
                    <a:latin typeface="Arial" charset="0"/>
                  </a:rPr>
                  <a:t>150</a:t>
                </a:r>
              </a:p>
            </p:txBody>
          </p:sp>
          <p:sp>
            <p:nvSpPr>
              <p:cNvPr id="48175" name="Text Box 20"/>
              <p:cNvSpPr txBox="1">
                <a:spLocks noChangeArrowheads="1"/>
              </p:cNvSpPr>
              <p:nvPr/>
            </p:nvSpPr>
            <p:spPr bwMode="auto">
              <a:xfrm>
                <a:off x="4896" y="3677"/>
                <a:ext cx="335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AU" sz="1000">
                    <a:solidFill>
                      <a:srgbClr val="CCFF33"/>
                    </a:solidFill>
                    <a:latin typeface="Arial" charset="0"/>
                  </a:rPr>
                  <a:t>100</a:t>
                </a:r>
              </a:p>
            </p:txBody>
          </p:sp>
          <p:sp>
            <p:nvSpPr>
              <p:cNvPr id="48176" name="Line 21"/>
              <p:cNvSpPr>
                <a:spLocks noChangeShapeType="1"/>
              </p:cNvSpPr>
              <p:nvPr/>
            </p:nvSpPr>
            <p:spPr bwMode="auto">
              <a:xfrm flipH="1">
                <a:off x="4800" y="2064"/>
                <a:ext cx="96" cy="0"/>
              </a:xfrm>
              <a:prstGeom prst="line">
                <a:avLst/>
              </a:prstGeom>
              <a:noFill/>
              <a:ln w="2857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177" name="Line 22"/>
              <p:cNvSpPr>
                <a:spLocks noChangeShapeType="1"/>
              </p:cNvSpPr>
              <p:nvPr/>
            </p:nvSpPr>
            <p:spPr bwMode="auto">
              <a:xfrm flipH="1">
                <a:off x="4800" y="2544"/>
                <a:ext cx="96" cy="0"/>
              </a:xfrm>
              <a:prstGeom prst="line">
                <a:avLst/>
              </a:prstGeom>
              <a:noFill/>
              <a:ln w="2857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178" name="Line 23"/>
              <p:cNvSpPr>
                <a:spLocks noChangeShapeType="1"/>
              </p:cNvSpPr>
              <p:nvPr/>
            </p:nvSpPr>
            <p:spPr bwMode="auto">
              <a:xfrm flipH="1">
                <a:off x="4800" y="2976"/>
                <a:ext cx="96" cy="0"/>
              </a:xfrm>
              <a:prstGeom prst="line">
                <a:avLst/>
              </a:prstGeom>
              <a:noFill/>
              <a:ln w="2857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179" name="Line 24"/>
              <p:cNvSpPr>
                <a:spLocks noChangeShapeType="1"/>
              </p:cNvSpPr>
              <p:nvPr/>
            </p:nvSpPr>
            <p:spPr bwMode="auto">
              <a:xfrm flipH="1">
                <a:off x="4800" y="3360"/>
                <a:ext cx="96" cy="0"/>
              </a:xfrm>
              <a:prstGeom prst="line">
                <a:avLst/>
              </a:prstGeom>
              <a:noFill/>
              <a:ln w="2857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180" name="Line 25"/>
              <p:cNvSpPr>
                <a:spLocks noChangeShapeType="1"/>
              </p:cNvSpPr>
              <p:nvPr/>
            </p:nvSpPr>
            <p:spPr bwMode="auto">
              <a:xfrm>
                <a:off x="1008" y="3792"/>
                <a:ext cx="3888" cy="0"/>
              </a:xfrm>
              <a:prstGeom prst="line">
                <a:avLst/>
              </a:prstGeom>
              <a:noFill/>
              <a:ln w="2857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181" name="Line 26"/>
              <p:cNvSpPr>
                <a:spLocks noChangeShapeType="1"/>
              </p:cNvSpPr>
              <p:nvPr/>
            </p:nvSpPr>
            <p:spPr bwMode="auto">
              <a:xfrm>
                <a:off x="4464" y="3792"/>
                <a:ext cx="0" cy="48"/>
              </a:xfrm>
              <a:prstGeom prst="line">
                <a:avLst/>
              </a:prstGeom>
              <a:noFill/>
              <a:ln w="381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182" name="Line 27"/>
              <p:cNvSpPr>
                <a:spLocks noChangeShapeType="1"/>
              </p:cNvSpPr>
              <p:nvPr/>
            </p:nvSpPr>
            <p:spPr bwMode="auto">
              <a:xfrm>
                <a:off x="4080" y="3792"/>
                <a:ext cx="0" cy="48"/>
              </a:xfrm>
              <a:prstGeom prst="line">
                <a:avLst/>
              </a:prstGeom>
              <a:noFill/>
              <a:ln w="381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183" name="Line 28"/>
              <p:cNvSpPr>
                <a:spLocks noChangeShapeType="1"/>
              </p:cNvSpPr>
              <p:nvPr/>
            </p:nvSpPr>
            <p:spPr bwMode="auto">
              <a:xfrm>
                <a:off x="3648" y="3792"/>
                <a:ext cx="0" cy="48"/>
              </a:xfrm>
              <a:prstGeom prst="line">
                <a:avLst/>
              </a:prstGeom>
              <a:noFill/>
              <a:ln w="381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184" name="Line 29"/>
              <p:cNvSpPr>
                <a:spLocks noChangeShapeType="1"/>
              </p:cNvSpPr>
              <p:nvPr/>
            </p:nvSpPr>
            <p:spPr bwMode="auto">
              <a:xfrm>
                <a:off x="3216" y="3792"/>
                <a:ext cx="0" cy="48"/>
              </a:xfrm>
              <a:prstGeom prst="line">
                <a:avLst/>
              </a:prstGeom>
              <a:noFill/>
              <a:ln w="381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185" name="Line 30"/>
              <p:cNvSpPr>
                <a:spLocks noChangeShapeType="1"/>
              </p:cNvSpPr>
              <p:nvPr/>
            </p:nvSpPr>
            <p:spPr bwMode="auto">
              <a:xfrm>
                <a:off x="2832" y="3792"/>
                <a:ext cx="0" cy="48"/>
              </a:xfrm>
              <a:prstGeom prst="line">
                <a:avLst/>
              </a:prstGeom>
              <a:noFill/>
              <a:ln w="381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186" name="Line 31"/>
              <p:cNvSpPr>
                <a:spLocks noChangeShapeType="1"/>
              </p:cNvSpPr>
              <p:nvPr/>
            </p:nvSpPr>
            <p:spPr bwMode="auto">
              <a:xfrm>
                <a:off x="2400" y="3792"/>
                <a:ext cx="0" cy="48"/>
              </a:xfrm>
              <a:prstGeom prst="line">
                <a:avLst/>
              </a:prstGeom>
              <a:noFill/>
              <a:ln w="381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187" name="Line 32"/>
              <p:cNvSpPr>
                <a:spLocks noChangeShapeType="1"/>
              </p:cNvSpPr>
              <p:nvPr/>
            </p:nvSpPr>
            <p:spPr bwMode="auto">
              <a:xfrm>
                <a:off x="2016" y="3792"/>
                <a:ext cx="0" cy="48"/>
              </a:xfrm>
              <a:prstGeom prst="line">
                <a:avLst/>
              </a:prstGeom>
              <a:noFill/>
              <a:ln w="381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188" name="Line 33"/>
              <p:cNvSpPr>
                <a:spLocks noChangeShapeType="1"/>
              </p:cNvSpPr>
              <p:nvPr/>
            </p:nvSpPr>
            <p:spPr bwMode="auto">
              <a:xfrm>
                <a:off x="1584" y="3792"/>
                <a:ext cx="0" cy="48"/>
              </a:xfrm>
              <a:prstGeom prst="line">
                <a:avLst/>
              </a:prstGeom>
              <a:noFill/>
              <a:ln w="381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189" name="Text Box 34"/>
              <p:cNvSpPr txBox="1">
                <a:spLocks noChangeArrowheads="1"/>
              </p:cNvSpPr>
              <p:nvPr/>
            </p:nvSpPr>
            <p:spPr bwMode="auto">
              <a:xfrm>
                <a:off x="1008" y="3840"/>
                <a:ext cx="336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AU" sz="1000">
                    <a:solidFill>
                      <a:schemeClr val="bg1"/>
                    </a:solidFill>
                    <a:latin typeface="Arial" charset="0"/>
                  </a:rPr>
                  <a:t>0</a:t>
                </a:r>
              </a:p>
            </p:txBody>
          </p:sp>
          <p:sp>
            <p:nvSpPr>
              <p:cNvPr id="48190" name="Text Box 35"/>
              <p:cNvSpPr txBox="1">
                <a:spLocks noChangeArrowheads="1"/>
              </p:cNvSpPr>
              <p:nvPr/>
            </p:nvSpPr>
            <p:spPr bwMode="auto">
              <a:xfrm>
                <a:off x="1392" y="3840"/>
                <a:ext cx="337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AU" sz="1000">
                    <a:solidFill>
                      <a:schemeClr val="bg1"/>
                    </a:solidFill>
                    <a:latin typeface="Arial" charset="0"/>
                  </a:rPr>
                  <a:t>50</a:t>
                </a:r>
              </a:p>
            </p:txBody>
          </p:sp>
          <p:sp>
            <p:nvSpPr>
              <p:cNvPr id="48191" name="Text Box 36"/>
              <p:cNvSpPr txBox="1">
                <a:spLocks noChangeArrowheads="1"/>
              </p:cNvSpPr>
              <p:nvPr/>
            </p:nvSpPr>
            <p:spPr bwMode="auto">
              <a:xfrm>
                <a:off x="1824" y="3860"/>
                <a:ext cx="336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AU" sz="1000">
                    <a:solidFill>
                      <a:schemeClr val="bg1"/>
                    </a:solidFill>
                    <a:latin typeface="Arial" charset="0"/>
                  </a:rPr>
                  <a:t>100</a:t>
                </a:r>
              </a:p>
            </p:txBody>
          </p:sp>
          <p:sp>
            <p:nvSpPr>
              <p:cNvPr id="48192" name="Text Box 37"/>
              <p:cNvSpPr txBox="1">
                <a:spLocks noChangeArrowheads="1"/>
              </p:cNvSpPr>
              <p:nvPr/>
            </p:nvSpPr>
            <p:spPr bwMode="auto">
              <a:xfrm>
                <a:off x="2256" y="3860"/>
                <a:ext cx="336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AU" sz="1000">
                    <a:solidFill>
                      <a:schemeClr val="bg1"/>
                    </a:solidFill>
                    <a:latin typeface="Arial" charset="0"/>
                  </a:rPr>
                  <a:t>150</a:t>
                </a:r>
              </a:p>
            </p:txBody>
          </p:sp>
          <p:sp>
            <p:nvSpPr>
              <p:cNvPr id="48193" name="Text Box 38"/>
              <p:cNvSpPr txBox="1">
                <a:spLocks noChangeArrowheads="1"/>
              </p:cNvSpPr>
              <p:nvPr/>
            </p:nvSpPr>
            <p:spPr bwMode="auto">
              <a:xfrm>
                <a:off x="2687" y="3860"/>
                <a:ext cx="338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AU" sz="1000">
                    <a:solidFill>
                      <a:schemeClr val="bg1"/>
                    </a:solidFill>
                    <a:latin typeface="Arial" charset="0"/>
                  </a:rPr>
                  <a:t>200</a:t>
                </a:r>
              </a:p>
            </p:txBody>
          </p:sp>
          <p:sp>
            <p:nvSpPr>
              <p:cNvPr id="48194" name="Text Box 39"/>
              <p:cNvSpPr txBox="1">
                <a:spLocks noChangeArrowheads="1"/>
              </p:cNvSpPr>
              <p:nvPr/>
            </p:nvSpPr>
            <p:spPr bwMode="auto">
              <a:xfrm>
                <a:off x="3072" y="3860"/>
                <a:ext cx="335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AU" sz="1000">
                    <a:solidFill>
                      <a:schemeClr val="bg1"/>
                    </a:solidFill>
                    <a:latin typeface="Arial" charset="0"/>
                  </a:rPr>
                  <a:t>250</a:t>
                </a:r>
              </a:p>
            </p:txBody>
          </p:sp>
          <p:sp>
            <p:nvSpPr>
              <p:cNvPr id="48195" name="Text Box 40"/>
              <p:cNvSpPr txBox="1">
                <a:spLocks noChangeArrowheads="1"/>
              </p:cNvSpPr>
              <p:nvPr/>
            </p:nvSpPr>
            <p:spPr bwMode="auto">
              <a:xfrm>
                <a:off x="3504" y="3860"/>
                <a:ext cx="335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AU" sz="1000">
                    <a:solidFill>
                      <a:schemeClr val="bg1"/>
                    </a:solidFill>
                    <a:latin typeface="Arial" charset="0"/>
                  </a:rPr>
                  <a:t>300</a:t>
                </a:r>
              </a:p>
            </p:txBody>
          </p:sp>
          <p:sp>
            <p:nvSpPr>
              <p:cNvPr id="48196" name="Text Box 41"/>
              <p:cNvSpPr txBox="1">
                <a:spLocks noChangeArrowheads="1"/>
              </p:cNvSpPr>
              <p:nvPr/>
            </p:nvSpPr>
            <p:spPr bwMode="auto">
              <a:xfrm>
                <a:off x="3935" y="3860"/>
                <a:ext cx="337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AU" sz="1000">
                    <a:solidFill>
                      <a:schemeClr val="bg1"/>
                    </a:solidFill>
                    <a:latin typeface="Arial" charset="0"/>
                  </a:rPr>
                  <a:t>350</a:t>
                </a:r>
              </a:p>
            </p:txBody>
          </p:sp>
          <p:sp>
            <p:nvSpPr>
              <p:cNvPr id="48197" name="Text Box 42"/>
              <p:cNvSpPr txBox="1">
                <a:spLocks noChangeArrowheads="1"/>
              </p:cNvSpPr>
              <p:nvPr/>
            </p:nvSpPr>
            <p:spPr bwMode="auto">
              <a:xfrm>
                <a:off x="4319" y="3860"/>
                <a:ext cx="337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AU" sz="1000">
                    <a:solidFill>
                      <a:schemeClr val="bg1"/>
                    </a:solidFill>
                    <a:latin typeface="Arial" charset="0"/>
                  </a:rPr>
                  <a:t>400</a:t>
                </a:r>
              </a:p>
            </p:txBody>
          </p:sp>
          <p:sp>
            <p:nvSpPr>
              <p:cNvPr id="48198" name="Text Box 43"/>
              <p:cNvSpPr txBox="1">
                <a:spLocks noChangeArrowheads="1"/>
              </p:cNvSpPr>
              <p:nvPr/>
            </p:nvSpPr>
            <p:spPr bwMode="auto">
              <a:xfrm>
                <a:off x="4754" y="3860"/>
                <a:ext cx="334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AU" sz="1000">
                    <a:solidFill>
                      <a:schemeClr val="bg1"/>
                    </a:solidFill>
                    <a:latin typeface="Arial" charset="0"/>
                  </a:rPr>
                  <a:t>450</a:t>
                </a:r>
              </a:p>
            </p:txBody>
          </p:sp>
          <p:sp>
            <p:nvSpPr>
              <p:cNvPr id="48199" name="Text Box 44"/>
              <p:cNvSpPr txBox="1">
                <a:spLocks noChangeArrowheads="1"/>
              </p:cNvSpPr>
              <p:nvPr/>
            </p:nvSpPr>
            <p:spPr bwMode="auto">
              <a:xfrm>
                <a:off x="480" y="3053"/>
                <a:ext cx="480" cy="25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AU" sz="1200">
                    <a:solidFill>
                      <a:srgbClr val="66FFFF"/>
                    </a:solidFill>
                    <a:latin typeface="Arial" charset="0"/>
                  </a:rPr>
                  <a:t>Temp</a:t>
                </a:r>
              </a:p>
            </p:txBody>
          </p:sp>
          <p:grpSp>
            <p:nvGrpSpPr>
              <p:cNvPr id="4" name="Group 45"/>
              <p:cNvGrpSpPr>
                <a:grpSpLocks/>
              </p:cNvGrpSpPr>
              <p:nvPr/>
            </p:nvGrpSpPr>
            <p:grpSpPr bwMode="auto">
              <a:xfrm>
                <a:off x="5088" y="2572"/>
                <a:ext cx="480" cy="376"/>
                <a:chOff x="5088" y="2572"/>
                <a:chExt cx="480" cy="376"/>
              </a:xfrm>
            </p:grpSpPr>
            <p:sp>
              <p:nvSpPr>
                <p:cNvPr id="48202" name="Text Box 46"/>
                <p:cNvSpPr txBox="1">
                  <a:spLocks noChangeArrowheads="1"/>
                </p:cNvSpPr>
                <p:nvPr/>
              </p:nvSpPr>
              <p:spPr bwMode="auto">
                <a:xfrm>
                  <a:off x="5088" y="2572"/>
                  <a:ext cx="480" cy="26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en-AU" sz="1200">
                      <a:solidFill>
                        <a:srgbClr val="CCFF33"/>
                      </a:solidFill>
                      <a:latin typeface="Arial" charset="0"/>
                    </a:rPr>
                    <a:t>CO</a:t>
                  </a:r>
                  <a:r>
                    <a:rPr lang="en-AU" sz="1200" baseline="-25000">
                      <a:solidFill>
                        <a:srgbClr val="CCFF33"/>
                      </a:solidFill>
                      <a:latin typeface="Arial" charset="0"/>
                    </a:rPr>
                    <a:t>2</a:t>
                  </a:r>
                </a:p>
              </p:txBody>
            </p:sp>
            <p:sp>
              <p:nvSpPr>
                <p:cNvPr id="48203" name="Text Box 47"/>
                <p:cNvSpPr txBox="1">
                  <a:spLocks noChangeArrowheads="1"/>
                </p:cNvSpPr>
                <p:nvPr/>
              </p:nvSpPr>
              <p:spPr bwMode="auto">
                <a:xfrm>
                  <a:off x="5088" y="2688"/>
                  <a:ext cx="480" cy="26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en-NZ" sz="1200">
                      <a:solidFill>
                        <a:srgbClr val="CCFF33"/>
                      </a:solidFill>
                      <a:latin typeface="Arial" charset="0"/>
                    </a:rPr>
                    <a:t>ppm</a:t>
                  </a:r>
                  <a:endParaRPr lang="en-AU" sz="1200" baseline="-25000">
                    <a:solidFill>
                      <a:srgbClr val="CCFF33"/>
                    </a:solidFill>
                    <a:latin typeface="Arial" charset="0"/>
                  </a:endParaRPr>
                </a:p>
              </p:txBody>
            </p:sp>
          </p:grpSp>
          <p:sp>
            <p:nvSpPr>
              <p:cNvPr id="48201" name="Text Box 48"/>
              <p:cNvSpPr txBox="1">
                <a:spLocks noChangeArrowheads="1"/>
              </p:cNvSpPr>
              <p:nvPr/>
            </p:nvSpPr>
            <p:spPr bwMode="auto">
              <a:xfrm>
                <a:off x="2016" y="4061"/>
                <a:ext cx="1823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AU" sz="1000">
                    <a:solidFill>
                      <a:schemeClr val="bg1"/>
                    </a:solidFill>
                    <a:latin typeface="Arial" charset="0"/>
                  </a:rPr>
                  <a:t>Age 100,000 years b.p.</a:t>
                </a:r>
              </a:p>
            </p:txBody>
          </p:sp>
        </p:grpSp>
        <p:sp>
          <p:nvSpPr>
            <p:cNvPr id="48143" name="Freeform 49"/>
            <p:cNvSpPr>
              <a:spLocks/>
            </p:cNvSpPr>
            <p:nvPr/>
          </p:nvSpPr>
          <p:spPr bwMode="auto">
            <a:xfrm>
              <a:off x="1152" y="2640"/>
              <a:ext cx="3504" cy="1104"/>
            </a:xfrm>
            <a:custGeom>
              <a:avLst/>
              <a:gdLst>
                <a:gd name="T0" fmla="*/ 3456 w 3504"/>
                <a:gd name="T1" fmla="*/ 144 h 1104"/>
                <a:gd name="T2" fmla="*/ 3408 w 3504"/>
                <a:gd name="T3" fmla="*/ 144 h 1104"/>
                <a:gd name="T4" fmla="*/ 3264 w 3504"/>
                <a:gd name="T5" fmla="*/ 768 h 1104"/>
                <a:gd name="T6" fmla="*/ 3216 w 3504"/>
                <a:gd name="T7" fmla="*/ 480 h 1104"/>
                <a:gd name="T8" fmla="*/ 3120 w 3504"/>
                <a:gd name="T9" fmla="*/ 528 h 1104"/>
                <a:gd name="T10" fmla="*/ 3072 w 3504"/>
                <a:gd name="T11" fmla="*/ 672 h 1104"/>
                <a:gd name="T12" fmla="*/ 2976 w 3504"/>
                <a:gd name="T13" fmla="*/ 816 h 1104"/>
                <a:gd name="T14" fmla="*/ 2832 w 3504"/>
                <a:gd name="T15" fmla="*/ 816 h 1104"/>
                <a:gd name="T16" fmla="*/ 2688 w 3504"/>
                <a:gd name="T17" fmla="*/ 0 h 1104"/>
                <a:gd name="T18" fmla="*/ 2544 w 3504"/>
                <a:gd name="T19" fmla="*/ 768 h 1104"/>
                <a:gd name="T20" fmla="*/ 2448 w 3504"/>
                <a:gd name="T21" fmla="*/ 816 h 1104"/>
                <a:gd name="T22" fmla="*/ 2400 w 3504"/>
                <a:gd name="T23" fmla="*/ 960 h 1104"/>
                <a:gd name="T24" fmla="*/ 2304 w 3504"/>
                <a:gd name="T25" fmla="*/ 528 h 1104"/>
                <a:gd name="T26" fmla="*/ 2160 w 3504"/>
                <a:gd name="T27" fmla="*/ 1008 h 1104"/>
                <a:gd name="T28" fmla="*/ 2064 w 3504"/>
                <a:gd name="T29" fmla="*/ 912 h 1104"/>
                <a:gd name="T30" fmla="*/ 1968 w 3504"/>
                <a:gd name="T31" fmla="*/ 96 h 1104"/>
                <a:gd name="T32" fmla="*/ 1872 w 3504"/>
                <a:gd name="T33" fmla="*/ 912 h 1104"/>
                <a:gd name="T34" fmla="*/ 1728 w 3504"/>
                <a:gd name="T35" fmla="*/ 720 h 1104"/>
                <a:gd name="T36" fmla="*/ 1632 w 3504"/>
                <a:gd name="T37" fmla="*/ 816 h 1104"/>
                <a:gd name="T38" fmla="*/ 1536 w 3504"/>
                <a:gd name="T39" fmla="*/ 1056 h 1104"/>
                <a:gd name="T40" fmla="*/ 1488 w 3504"/>
                <a:gd name="T41" fmla="*/ 1008 h 1104"/>
                <a:gd name="T42" fmla="*/ 1440 w 3504"/>
                <a:gd name="T43" fmla="*/ 1008 h 1104"/>
                <a:gd name="T44" fmla="*/ 1392 w 3504"/>
                <a:gd name="T45" fmla="*/ 1056 h 1104"/>
                <a:gd name="T46" fmla="*/ 1296 w 3504"/>
                <a:gd name="T47" fmla="*/ 1056 h 1104"/>
                <a:gd name="T48" fmla="*/ 1200 w 3504"/>
                <a:gd name="T49" fmla="*/ 1056 h 1104"/>
                <a:gd name="T50" fmla="*/ 1152 w 3504"/>
                <a:gd name="T51" fmla="*/ 576 h 1104"/>
                <a:gd name="T52" fmla="*/ 1104 w 3504"/>
                <a:gd name="T53" fmla="*/ 0 h 1104"/>
                <a:gd name="T54" fmla="*/ 1008 w 3504"/>
                <a:gd name="T55" fmla="*/ 384 h 1104"/>
                <a:gd name="T56" fmla="*/ 912 w 3504"/>
                <a:gd name="T57" fmla="*/ 864 h 1104"/>
                <a:gd name="T58" fmla="*/ 816 w 3504"/>
                <a:gd name="T59" fmla="*/ 768 h 1104"/>
                <a:gd name="T60" fmla="*/ 768 w 3504"/>
                <a:gd name="T61" fmla="*/ 768 h 1104"/>
                <a:gd name="T62" fmla="*/ 672 w 3504"/>
                <a:gd name="T63" fmla="*/ 816 h 1104"/>
                <a:gd name="T64" fmla="*/ 576 w 3504"/>
                <a:gd name="T65" fmla="*/ 1008 h 1104"/>
                <a:gd name="T66" fmla="*/ 480 w 3504"/>
                <a:gd name="T67" fmla="*/ 624 h 1104"/>
                <a:gd name="T68" fmla="*/ 432 w 3504"/>
                <a:gd name="T69" fmla="*/ 624 h 1104"/>
                <a:gd name="T70" fmla="*/ 384 w 3504"/>
                <a:gd name="T71" fmla="*/ 672 h 1104"/>
                <a:gd name="T72" fmla="*/ 288 w 3504"/>
                <a:gd name="T73" fmla="*/ 720 h 1104"/>
                <a:gd name="T74" fmla="*/ 240 w 3504"/>
                <a:gd name="T75" fmla="*/ 912 h 1104"/>
                <a:gd name="T76" fmla="*/ 192 w 3504"/>
                <a:gd name="T77" fmla="*/ 1008 h 1104"/>
                <a:gd name="T78" fmla="*/ 108 w 3504"/>
                <a:gd name="T79" fmla="*/ 248 h 1104"/>
                <a:gd name="T80" fmla="*/ 0 w 3504"/>
                <a:gd name="T81" fmla="*/ 288 h 1104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3504"/>
                <a:gd name="T124" fmla="*/ 0 h 1104"/>
                <a:gd name="T125" fmla="*/ 3504 w 3504"/>
                <a:gd name="T126" fmla="*/ 1104 h 1104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3504" h="1104">
                  <a:moveTo>
                    <a:pt x="3504" y="240"/>
                  </a:moveTo>
                  <a:lnTo>
                    <a:pt x="3456" y="144"/>
                  </a:lnTo>
                  <a:lnTo>
                    <a:pt x="3456" y="192"/>
                  </a:lnTo>
                  <a:lnTo>
                    <a:pt x="3408" y="144"/>
                  </a:lnTo>
                  <a:lnTo>
                    <a:pt x="3312" y="432"/>
                  </a:lnTo>
                  <a:lnTo>
                    <a:pt x="3264" y="768"/>
                  </a:lnTo>
                  <a:lnTo>
                    <a:pt x="3216" y="768"/>
                  </a:lnTo>
                  <a:lnTo>
                    <a:pt x="3216" y="480"/>
                  </a:lnTo>
                  <a:lnTo>
                    <a:pt x="3168" y="672"/>
                  </a:lnTo>
                  <a:lnTo>
                    <a:pt x="3120" y="528"/>
                  </a:lnTo>
                  <a:lnTo>
                    <a:pt x="3072" y="864"/>
                  </a:lnTo>
                  <a:lnTo>
                    <a:pt x="3072" y="672"/>
                  </a:lnTo>
                  <a:lnTo>
                    <a:pt x="3024" y="816"/>
                  </a:lnTo>
                  <a:lnTo>
                    <a:pt x="2976" y="816"/>
                  </a:lnTo>
                  <a:lnTo>
                    <a:pt x="2928" y="960"/>
                  </a:lnTo>
                  <a:lnTo>
                    <a:pt x="2832" y="816"/>
                  </a:lnTo>
                  <a:lnTo>
                    <a:pt x="2784" y="960"/>
                  </a:lnTo>
                  <a:lnTo>
                    <a:pt x="2688" y="0"/>
                  </a:lnTo>
                  <a:lnTo>
                    <a:pt x="2640" y="288"/>
                  </a:lnTo>
                  <a:lnTo>
                    <a:pt x="2544" y="768"/>
                  </a:lnTo>
                  <a:lnTo>
                    <a:pt x="2544" y="432"/>
                  </a:lnTo>
                  <a:lnTo>
                    <a:pt x="2448" y="816"/>
                  </a:lnTo>
                  <a:lnTo>
                    <a:pt x="2448" y="576"/>
                  </a:lnTo>
                  <a:lnTo>
                    <a:pt x="2400" y="960"/>
                  </a:lnTo>
                  <a:lnTo>
                    <a:pt x="2352" y="720"/>
                  </a:lnTo>
                  <a:lnTo>
                    <a:pt x="2304" y="528"/>
                  </a:lnTo>
                  <a:lnTo>
                    <a:pt x="2208" y="1008"/>
                  </a:lnTo>
                  <a:lnTo>
                    <a:pt x="2160" y="1008"/>
                  </a:lnTo>
                  <a:lnTo>
                    <a:pt x="2112" y="720"/>
                  </a:lnTo>
                  <a:lnTo>
                    <a:pt x="2064" y="912"/>
                  </a:lnTo>
                  <a:lnTo>
                    <a:pt x="2016" y="720"/>
                  </a:lnTo>
                  <a:lnTo>
                    <a:pt x="1968" y="96"/>
                  </a:lnTo>
                  <a:lnTo>
                    <a:pt x="1920" y="960"/>
                  </a:lnTo>
                  <a:lnTo>
                    <a:pt x="1872" y="912"/>
                  </a:lnTo>
                  <a:lnTo>
                    <a:pt x="1824" y="384"/>
                  </a:lnTo>
                  <a:lnTo>
                    <a:pt x="1728" y="720"/>
                  </a:lnTo>
                  <a:lnTo>
                    <a:pt x="1680" y="432"/>
                  </a:lnTo>
                  <a:lnTo>
                    <a:pt x="1632" y="816"/>
                  </a:lnTo>
                  <a:lnTo>
                    <a:pt x="1584" y="576"/>
                  </a:lnTo>
                  <a:lnTo>
                    <a:pt x="1536" y="1056"/>
                  </a:lnTo>
                  <a:lnTo>
                    <a:pt x="1536" y="768"/>
                  </a:lnTo>
                  <a:lnTo>
                    <a:pt x="1488" y="1008"/>
                  </a:lnTo>
                  <a:lnTo>
                    <a:pt x="1488" y="768"/>
                  </a:lnTo>
                  <a:lnTo>
                    <a:pt x="1440" y="1008"/>
                  </a:lnTo>
                  <a:lnTo>
                    <a:pt x="1440" y="768"/>
                  </a:lnTo>
                  <a:lnTo>
                    <a:pt x="1392" y="1056"/>
                  </a:lnTo>
                  <a:lnTo>
                    <a:pt x="1344" y="768"/>
                  </a:lnTo>
                  <a:lnTo>
                    <a:pt x="1296" y="1056"/>
                  </a:lnTo>
                  <a:lnTo>
                    <a:pt x="1248" y="864"/>
                  </a:lnTo>
                  <a:lnTo>
                    <a:pt x="1200" y="1056"/>
                  </a:lnTo>
                  <a:lnTo>
                    <a:pt x="1152" y="912"/>
                  </a:lnTo>
                  <a:lnTo>
                    <a:pt x="1152" y="576"/>
                  </a:lnTo>
                  <a:lnTo>
                    <a:pt x="1104" y="528"/>
                  </a:lnTo>
                  <a:lnTo>
                    <a:pt x="1104" y="0"/>
                  </a:lnTo>
                  <a:lnTo>
                    <a:pt x="1056" y="240"/>
                  </a:lnTo>
                  <a:lnTo>
                    <a:pt x="1008" y="384"/>
                  </a:lnTo>
                  <a:lnTo>
                    <a:pt x="960" y="768"/>
                  </a:lnTo>
                  <a:lnTo>
                    <a:pt x="912" y="864"/>
                  </a:lnTo>
                  <a:lnTo>
                    <a:pt x="864" y="432"/>
                  </a:lnTo>
                  <a:lnTo>
                    <a:pt x="816" y="768"/>
                  </a:lnTo>
                  <a:lnTo>
                    <a:pt x="768" y="576"/>
                  </a:lnTo>
                  <a:lnTo>
                    <a:pt x="768" y="768"/>
                  </a:lnTo>
                  <a:lnTo>
                    <a:pt x="720" y="432"/>
                  </a:lnTo>
                  <a:lnTo>
                    <a:pt x="672" y="816"/>
                  </a:lnTo>
                  <a:lnTo>
                    <a:pt x="624" y="720"/>
                  </a:lnTo>
                  <a:lnTo>
                    <a:pt x="576" y="1008"/>
                  </a:lnTo>
                  <a:lnTo>
                    <a:pt x="528" y="864"/>
                  </a:lnTo>
                  <a:lnTo>
                    <a:pt x="480" y="624"/>
                  </a:lnTo>
                  <a:lnTo>
                    <a:pt x="480" y="912"/>
                  </a:lnTo>
                  <a:lnTo>
                    <a:pt x="432" y="624"/>
                  </a:lnTo>
                  <a:lnTo>
                    <a:pt x="384" y="960"/>
                  </a:lnTo>
                  <a:lnTo>
                    <a:pt x="384" y="672"/>
                  </a:lnTo>
                  <a:lnTo>
                    <a:pt x="336" y="912"/>
                  </a:lnTo>
                  <a:lnTo>
                    <a:pt x="288" y="720"/>
                  </a:lnTo>
                  <a:lnTo>
                    <a:pt x="288" y="1008"/>
                  </a:lnTo>
                  <a:lnTo>
                    <a:pt x="240" y="912"/>
                  </a:lnTo>
                  <a:lnTo>
                    <a:pt x="240" y="1104"/>
                  </a:lnTo>
                  <a:lnTo>
                    <a:pt x="192" y="1008"/>
                  </a:lnTo>
                  <a:lnTo>
                    <a:pt x="144" y="480"/>
                  </a:lnTo>
                  <a:lnTo>
                    <a:pt x="108" y="248"/>
                  </a:lnTo>
                  <a:lnTo>
                    <a:pt x="84" y="284"/>
                  </a:lnTo>
                  <a:lnTo>
                    <a:pt x="0" y="288"/>
                  </a:lnTo>
                </a:path>
              </a:pathLst>
            </a:custGeom>
            <a:noFill/>
            <a:ln w="28575">
              <a:solidFill>
                <a:srgbClr val="66FF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5" name="Group 50"/>
            <p:cNvGrpSpPr>
              <a:grpSpLocks/>
            </p:cNvGrpSpPr>
            <p:nvPr/>
          </p:nvGrpSpPr>
          <p:grpSpPr bwMode="auto">
            <a:xfrm>
              <a:off x="192" y="1132"/>
              <a:ext cx="5040" cy="308"/>
              <a:chOff x="192" y="1132"/>
              <a:chExt cx="5040" cy="308"/>
            </a:xfrm>
          </p:grpSpPr>
          <p:sp>
            <p:nvSpPr>
              <p:cNvPr id="48155" name="Text Box 51"/>
              <p:cNvSpPr txBox="1">
                <a:spLocks noChangeArrowheads="1"/>
              </p:cNvSpPr>
              <p:nvPr/>
            </p:nvSpPr>
            <p:spPr bwMode="auto">
              <a:xfrm>
                <a:off x="4895" y="1132"/>
                <a:ext cx="337" cy="231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AU" sz="1000">
                    <a:solidFill>
                      <a:srgbClr val="CCFF33"/>
                    </a:solidFill>
                    <a:latin typeface="Arial" charset="0"/>
                  </a:rPr>
                  <a:t>400</a:t>
                </a:r>
              </a:p>
            </p:txBody>
          </p:sp>
          <p:grpSp>
            <p:nvGrpSpPr>
              <p:cNvPr id="6" name="Group 52"/>
              <p:cNvGrpSpPr>
                <a:grpSpLocks/>
              </p:cNvGrpSpPr>
              <p:nvPr/>
            </p:nvGrpSpPr>
            <p:grpSpPr bwMode="auto">
              <a:xfrm>
                <a:off x="192" y="1152"/>
                <a:ext cx="4656" cy="288"/>
                <a:chOff x="192" y="1152"/>
                <a:chExt cx="4656" cy="288"/>
              </a:xfrm>
            </p:grpSpPr>
            <p:sp>
              <p:nvSpPr>
                <p:cNvPr id="48157" name="Line 53"/>
                <p:cNvSpPr>
                  <a:spLocks noChangeShapeType="1"/>
                </p:cNvSpPr>
                <p:nvPr/>
              </p:nvSpPr>
              <p:spPr bwMode="auto">
                <a:xfrm>
                  <a:off x="192" y="1440"/>
                  <a:ext cx="4656" cy="0"/>
                </a:xfrm>
                <a:prstGeom prst="line">
                  <a:avLst/>
                </a:prstGeom>
                <a:noFill/>
                <a:ln w="38100">
                  <a:solidFill>
                    <a:srgbClr val="FFFFFF"/>
                  </a:solidFill>
                  <a:prstDash val="dash"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8158" name="Text Box 54"/>
                <p:cNvSpPr txBox="1">
                  <a:spLocks noChangeArrowheads="1"/>
                </p:cNvSpPr>
                <p:nvPr/>
              </p:nvSpPr>
              <p:spPr bwMode="auto">
                <a:xfrm>
                  <a:off x="1007" y="1152"/>
                  <a:ext cx="3793" cy="26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en-AU" sz="1200">
                      <a:solidFill>
                        <a:schemeClr val="bg1"/>
                      </a:solidFill>
                      <a:latin typeface="Arial" charset="0"/>
                    </a:rPr>
                    <a:t>Current CO</a:t>
                  </a:r>
                  <a:r>
                    <a:rPr lang="en-AU" sz="1200" baseline="-25000">
                      <a:solidFill>
                        <a:schemeClr val="bg1"/>
                      </a:solidFill>
                      <a:latin typeface="Arial" charset="0"/>
                    </a:rPr>
                    <a:t>2</a:t>
                  </a:r>
                  <a:r>
                    <a:rPr lang="en-AU" sz="1200">
                      <a:solidFill>
                        <a:schemeClr val="bg1"/>
                      </a:solidFill>
                      <a:latin typeface="Arial" charset="0"/>
                    </a:rPr>
                    <a:t> concentration</a:t>
                  </a:r>
                </a:p>
              </p:txBody>
            </p:sp>
          </p:grpSp>
        </p:grpSp>
        <p:grpSp>
          <p:nvGrpSpPr>
            <p:cNvPr id="7" name="Group 55"/>
            <p:cNvGrpSpPr>
              <a:grpSpLocks/>
            </p:cNvGrpSpPr>
            <p:nvPr/>
          </p:nvGrpSpPr>
          <p:grpSpPr bwMode="auto">
            <a:xfrm>
              <a:off x="192" y="144"/>
              <a:ext cx="5040" cy="404"/>
              <a:chOff x="192" y="144"/>
              <a:chExt cx="5040" cy="404"/>
            </a:xfrm>
          </p:grpSpPr>
          <p:sp>
            <p:nvSpPr>
              <p:cNvPr id="48151" name="Text Box 56"/>
              <p:cNvSpPr txBox="1">
                <a:spLocks noChangeArrowheads="1"/>
              </p:cNvSpPr>
              <p:nvPr/>
            </p:nvSpPr>
            <p:spPr bwMode="auto">
              <a:xfrm>
                <a:off x="4895" y="317"/>
                <a:ext cx="337" cy="231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AU" sz="1000">
                    <a:solidFill>
                      <a:srgbClr val="CCFF33"/>
                    </a:solidFill>
                    <a:latin typeface="Arial" charset="0"/>
                  </a:rPr>
                  <a:t>500</a:t>
                </a:r>
              </a:p>
            </p:txBody>
          </p:sp>
          <p:grpSp>
            <p:nvGrpSpPr>
              <p:cNvPr id="8" name="Group 57"/>
              <p:cNvGrpSpPr>
                <a:grpSpLocks/>
              </p:cNvGrpSpPr>
              <p:nvPr/>
            </p:nvGrpSpPr>
            <p:grpSpPr bwMode="auto">
              <a:xfrm>
                <a:off x="192" y="144"/>
                <a:ext cx="4752" cy="288"/>
                <a:chOff x="192" y="144"/>
                <a:chExt cx="4752" cy="288"/>
              </a:xfrm>
            </p:grpSpPr>
            <p:sp>
              <p:nvSpPr>
                <p:cNvPr id="48153" name="Line 58"/>
                <p:cNvSpPr>
                  <a:spLocks noChangeShapeType="1"/>
                </p:cNvSpPr>
                <p:nvPr/>
              </p:nvSpPr>
              <p:spPr bwMode="auto">
                <a:xfrm>
                  <a:off x="192" y="432"/>
                  <a:ext cx="4656" cy="0"/>
                </a:xfrm>
                <a:prstGeom prst="line">
                  <a:avLst/>
                </a:prstGeom>
                <a:noFill/>
                <a:ln w="38100">
                  <a:solidFill>
                    <a:srgbClr val="FFFFFF"/>
                  </a:solidFill>
                  <a:prstDash val="dash"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8154" name="Text Box 59"/>
                <p:cNvSpPr txBox="1">
                  <a:spLocks noChangeArrowheads="1"/>
                </p:cNvSpPr>
                <p:nvPr/>
              </p:nvSpPr>
              <p:spPr bwMode="auto">
                <a:xfrm>
                  <a:off x="816" y="144"/>
                  <a:ext cx="4128" cy="26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en-AU" sz="1200">
                      <a:solidFill>
                        <a:schemeClr val="bg1"/>
                      </a:solidFill>
                      <a:latin typeface="Arial" charset="0"/>
                    </a:rPr>
                    <a:t>CO</a:t>
                  </a:r>
                  <a:r>
                    <a:rPr lang="en-AU" sz="1200" baseline="-25000">
                      <a:solidFill>
                        <a:schemeClr val="bg1"/>
                      </a:solidFill>
                      <a:latin typeface="Arial" charset="0"/>
                    </a:rPr>
                    <a:t>2</a:t>
                  </a:r>
                  <a:r>
                    <a:rPr lang="en-AU" sz="1200">
                      <a:solidFill>
                        <a:schemeClr val="bg1"/>
                      </a:solidFill>
                      <a:latin typeface="Arial" charset="0"/>
                    </a:rPr>
                    <a:t> concentration at 2100 (lower end projections)</a:t>
                  </a:r>
                </a:p>
              </p:txBody>
            </p:sp>
          </p:grpSp>
        </p:grpSp>
        <p:sp>
          <p:nvSpPr>
            <p:cNvPr id="48146" name="Line 60"/>
            <p:cNvSpPr>
              <a:spLocks noChangeShapeType="1"/>
            </p:cNvSpPr>
            <p:nvPr/>
          </p:nvSpPr>
          <p:spPr bwMode="auto">
            <a:xfrm flipV="1">
              <a:off x="1202" y="436"/>
              <a:ext cx="0" cy="1724"/>
            </a:xfrm>
            <a:prstGeom prst="line">
              <a:avLst/>
            </a:prstGeom>
            <a:noFill/>
            <a:ln w="28575">
              <a:solidFill>
                <a:srgbClr val="CCFF33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147" name="Line 61"/>
            <p:cNvSpPr>
              <a:spLocks noChangeShapeType="1"/>
            </p:cNvSpPr>
            <p:nvPr/>
          </p:nvSpPr>
          <p:spPr bwMode="auto">
            <a:xfrm flipV="1">
              <a:off x="1202" y="1434"/>
              <a:ext cx="0" cy="817"/>
            </a:xfrm>
            <a:prstGeom prst="line">
              <a:avLst/>
            </a:prstGeom>
            <a:noFill/>
            <a:ln w="28575">
              <a:solidFill>
                <a:srgbClr val="CCFF33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9" name="Group 62"/>
            <p:cNvGrpSpPr>
              <a:grpSpLocks/>
            </p:cNvGrpSpPr>
            <p:nvPr/>
          </p:nvGrpSpPr>
          <p:grpSpPr bwMode="auto">
            <a:xfrm>
              <a:off x="1202" y="2115"/>
              <a:ext cx="3408" cy="1008"/>
              <a:chOff x="1200" y="2064"/>
              <a:chExt cx="3408" cy="1008"/>
            </a:xfrm>
          </p:grpSpPr>
          <p:sp>
            <p:nvSpPr>
              <p:cNvPr id="48149" name="Freeform 63"/>
              <p:cNvSpPr>
                <a:spLocks/>
              </p:cNvSpPr>
              <p:nvPr/>
            </p:nvSpPr>
            <p:spPr bwMode="auto">
              <a:xfrm>
                <a:off x="1392" y="2064"/>
                <a:ext cx="3216" cy="1008"/>
              </a:xfrm>
              <a:custGeom>
                <a:avLst/>
                <a:gdLst>
                  <a:gd name="T0" fmla="*/ 3168 w 3216"/>
                  <a:gd name="T1" fmla="*/ 192 h 1008"/>
                  <a:gd name="T2" fmla="*/ 3120 w 3216"/>
                  <a:gd name="T3" fmla="*/ 192 h 1008"/>
                  <a:gd name="T4" fmla="*/ 3024 w 3216"/>
                  <a:gd name="T5" fmla="*/ 432 h 1008"/>
                  <a:gd name="T6" fmla="*/ 2928 w 3216"/>
                  <a:gd name="T7" fmla="*/ 432 h 1008"/>
                  <a:gd name="T8" fmla="*/ 2832 w 3216"/>
                  <a:gd name="T9" fmla="*/ 576 h 1008"/>
                  <a:gd name="T10" fmla="*/ 2736 w 3216"/>
                  <a:gd name="T11" fmla="*/ 816 h 1008"/>
                  <a:gd name="T12" fmla="*/ 2592 w 3216"/>
                  <a:gd name="T13" fmla="*/ 672 h 1008"/>
                  <a:gd name="T14" fmla="*/ 2544 w 3216"/>
                  <a:gd name="T15" fmla="*/ 432 h 1008"/>
                  <a:gd name="T16" fmla="*/ 2448 w 3216"/>
                  <a:gd name="T17" fmla="*/ 0 h 1008"/>
                  <a:gd name="T18" fmla="*/ 2352 w 3216"/>
                  <a:gd name="T19" fmla="*/ 288 h 1008"/>
                  <a:gd name="T20" fmla="*/ 2304 w 3216"/>
                  <a:gd name="T21" fmla="*/ 240 h 1008"/>
                  <a:gd name="T22" fmla="*/ 2208 w 3216"/>
                  <a:gd name="T23" fmla="*/ 432 h 1008"/>
                  <a:gd name="T24" fmla="*/ 2016 w 3216"/>
                  <a:gd name="T25" fmla="*/ 576 h 1008"/>
                  <a:gd name="T26" fmla="*/ 1872 w 3216"/>
                  <a:gd name="T27" fmla="*/ 624 h 1008"/>
                  <a:gd name="T28" fmla="*/ 1728 w 3216"/>
                  <a:gd name="T29" fmla="*/ 144 h 1008"/>
                  <a:gd name="T30" fmla="*/ 1536 w 3216"/>
                  <a:gd name="T31" fmla="*/ 336 h 1008"/>
                  <a:gd name="T32" fmla="*/ 1440 w 3216"/>
                  <a:gd name="T33" fmla="*/ 432 h 1008"/>
                  <a:gd name="T34" fmla="*/ 1344 w 3216"/>
                  <a:gd name="T35" fmla="*/ 576 h 1008"/>
                  <a:gd name="T36" fmla="*/ 1296 w 3216"/>
                  <a:gd name="T37" fmla="*/ 672 h 1008"/>
                  <a:gd name="T38" fmla="*/ 1200 w 3216"/>
                  <a:gd name="T39" fmla="*/ 864 h 1008"/>
                  <a:gd name="T40" fmla="*/ 1104 w 3216"/>
                  <a:gd name="T41" fmla="*/ 816 h 1008"/>
                  <a:gd name="T42" fmla="*/ 1008 w 3216"/>
                  <a:gd name="T43" fmla="*/ 912 h 1008"/>
                  <a:gd name="T44" fmla="*/ 864 w 3216"/>
                  <a:gd name="T45" fmla="*/ 96 h 1008"/>
                  <a:gd name="T46" fmla="*/ 816 w 3216"/>
                  <a:gd name="T47" fmla="*/ 192 h 1008"/>
                  <a:gd name="T48" fmla="*/ 768 w 3216"/>
                  <a:gd name="T49" fmla="*/ 192 h 1008"/>
                  <a:gd name="T50" fmla="*/ 720 w 3216"/>
                  <a:gd name="T51" fmla="*/ 192 h 1008"/>
                  <a:gd name="T52" fmla="*/ 624 w 3216"/>
                  <a:gd name="T53" fmla="*/ 528 h 1008"/>
                  <a:gd name="T54" fmla="*/ 576 w 3216"/>
                  <a:gd name="T55" fmla="*/ 576 h 1008"/>
                  <a:gd name="T56" fmla="*/ 480 w 3216"/>
                  <a:gd name="T57" fmla="*/ 480 h 1008"/>
                  <a:gd name="T58" fmla="*/ 384 w 3216"/>
                  <a:gd name="T59" fmla="*/ 624 h 1008"/>
                  <a:gd name="T60" fmla="*/ 240 w 3216"/>
                  <a:gd name="T61" fmla="*/ 672 h 1008"/>
                  <a:gd name="T62" fmla="*/ 192 w 3216"/>
                  <a:gd name="T63" fmla="*/ 720 h 1008"/>
                  <a:gd name="T64" fmla="*/ 96 w 3216"/>
                  <a:gd name="T65" fmla="*/ 768 h 1008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3216"/>
                  <a:gd name="T100" fmla="*/ 0 h 1008"/>
                  <a:gd name="T101" fmla="*/ 3216 w 3216"/>
                  <a:gd name="T102" fmla="*/ 1008 h 1008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3216" h="1008">
                    <a:moveTo>
                      <a:pt x="3216" y="96"/>
                    </a:moveTo>
                    <a:lnTo>
                      <a:pt x="3168" y="192"/>
                    </a:lnTo>
                    <a:lnTo>
                      <a:pt x="3168" y="96"/>
                    </a:lnTo>
                    <a:lnTo>
                      <a:pt x="3120" y="192"/>
                    </a:lnTo>
                    <a:lnTo>
                      <a:pt x="3072" y="192"/>
                    </a:lnTo>
                    <a:lnTo>
                      <a:pt x="3024" y="432"/>
                    </a:lnTo>
                    <a:lnTo>
                      <a:pt x="2976" y="288"/>
                    </a:lnTo>
                    <a:lnTo>
                      <a:pt x="2928" y="432"/>
                    </a:lnTo>
                    <a:lnTo>
                      <a:pt x="2880" y="624"/>
                    </a:lnTo>
                    <a:lnTo>
                      <a:pt x="2832" y="576"/>
                    </a:lnTo>
                    <a:lnTo>
                      <a:pt x="2784" y="864"/>
                    </a:lnTo>
                    <a:lnTo>
                      <a:pt x="2736" y="816"/>
                    </a:lnTo>
                    <a:lnTo>
                      <a:pt x="2688" y="960"/>
                    </a:lnTo>
                    <a:lnTo>
                      <a:pt x="2592" y="672"/>
                    </a:lnTo>
                    <a:lnTo>
                      <a:pt x="2544" y="864"/>
                    </a:lnTo>
                    <a:lnTo>
                      <a:pt x="2544" y="432"/>
                    </a:lnTo>
                    <a:lnTo>
                      <a:pt x="2496" y="528"/>
                    </a:lnTo>
                    <a:lnTo>
                      <a:pt x="2448" y="0"/>
                    </a:lnTo>
                    <a:lnTo>
                      <a:pt x="2400" y="288"/>
                    </a:lnTo>
                    <a:lnTo>
                      <a:pt x="2352" y="288"/>
                    </a:lnTo>
                    <a:lnTo>
                      <a:pt x="2304" y="480"/>
                    </a:lnTo>
                    <a:lnTo>
                      <a:pt x="2304" y="240"/>
                    </a:lnTo>
                    <a:lnTo>
                      <a:pt x="2208" y="624"/>
                    </a:lnTo>
                    <a:lnTo>
                      <a:pt x="2208" y="432"/>
                    </a:lnTo>
                    <a:lnTo>
                      <a:pt x="2112" y="768"/>
                    </a:lnTo>
                    <a:lnTo>
                      <a:pt x="2016" y="576"/>
                    </a:lnTo>
                    <a:lnTo>
                      <a:pt x="1920" y="1008"/>
                    </a:lnTo>
                    <a:lnTo>
                      <a:pt x="1872" y="624"/>
                    </a:lnTo>
                    <a:lnTo>
                      <a:pt x="1824" y="912"/>
                    </a:lnTo>
                    <a:lnTo>
                      <a:pt x="1728" y="144"/>
                    </a:lnTo>
                    <a:lnTo>
                      <a:pt x="1632" y="816"/>
                    </a:lnTo>
                    <a:lnTo>
                      <a:pt x="1536" y="336"/>
                    </a:lnTo>
                    <a:lnTo>
                      <a:pt x="1488" y="624"/>
                    </a:lnTo>
                    <a:lnTo>
                      <a:pt x="1440" y="432"/>
                    </a:lnTo>
                    <a:lnTo>
                      <a:pt x="1392" y="720"/>
                    </a:lnTo>
                    <a:lnTo>
                      <a:pt x="1344" y="576"/>
                    </a:lnTo>
                    <a:lnTo>
                      <a:pt x="1296" y="864"/>
                    </a:lnTo>
                    <a:lnTo>
                      <a:pt x="1296" y="672"/>
                    </a:lnTo>
                    <a:lnTo>
                      <a:pt x="1248" y="960"/>
                    </a:lnTo>
                    <a:lnTo>
                      <a:pt x="1200" y="864"/>
                    </a:lnTo>
                    <a:lnTo>
                      <a:pt x="1152" y="1008"/>
                    </a:lnTo>
                    <a:lnTo>
                      <a:pt x="1104" y="816"/>
                    </a:lnTo>
                    <a:lnTo>
                      <a:pt x="1056" y="1008"/>
                    </a:lnTo>
                    <a:lnTo>
                      <a:pt x="1008" y="912"/>
                    </a:lnTo>
                    <a:lnTo>
                      <a:pt x="912" y="960"/>
                    </a:lnTo>
                    <a:lnTo>
                      <a:pt x="864" y="96"/>
                    </a:lnTo>
                    <a:lnTo>
                      <a:pt x="816" y="288"/>
                    </a:lnTo>
                    <a:lnTo>
                      <a:pt x="816" y="192"/>
                    </a:lnTo>
                    <a:lnTo>
                      <a:pt x="816" y="240"/>
                    </a:lnTo>
                    <a:lnTo>
                      <a:pt x="768" y="192"/>
                    </a:lnTo>
                    <a:lnTo>
                      <a:pt x="768" y="288"/>
                    </a:lnTo>
                    <a:lnTo>
                      <a:pt x="720" y="192"/>
                    </a:lnTo>
                    <a:lnTo>
                      <a:pt x="672" y="576"/>
                    </a:lnTo>
                    <a:lnTo>
                      <a:pt x="624" y="528"/>
                    </a:lnTo>
                    <a:lnTo>
                      <a:pt x="624" y="624"/>
                    </a:lnTo>
                    <a:lnTo>
                      <a:pt x="576" y="576"/>
                    </a:lnTo>
                    <a:lnTo>
                      <a:pt x="528" y="768"/>
                    </a:lnTo>
                    <a:lnTo>
                      <a:pt x="480" y="480"/>
                    </a:lnTo>
                    <a:lnTo>
                      <a:pt x="432" y="720"/>
                    </a:lnTo>
                    <a:lnTo>
                      <a:pt x="384" y="624"/>
                    </a:lnTo>
                    <a:lnTo>
                      <a:pt x="336" y="912"/>
                    </a:lnTo>
                    <a:lnTo>
                      <a:pt x="240" y="672"/>
                    </a:lnTo>
                    <a:lnTo>
                      <a:pt x="192" y="864"/>
                    </a:lnTo>
                    <a:lnTo>
                      <a:pt x="192" y="720"/>
                    </a:lnTo>
                    <a:lnTo>
                      <a:pt x="192" y="912"/>
                    </a:lnTo>
                    <a:lnTo>
                      <a:pt x="96" y="768"/>
                    </a:lnTo>
                    <a:lnTo>
                      <a:pt x="0" y="960"/>
                    </a:lnTo>
                  </a:path>
                </a:pathLst>
              </a:custGeom>
              <a:noFill/>
              <a:ln w="28575">
                <a:solidFill>
                  <a:srgbClr val="CCFF33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150" name="Freeform 64"/>
              <p:cNvSpPr>
                <a:spLocks/>
              </p:cNvSpPr>
              <p:nvPr/>
            </p:nvSpPr>
            <p:spPr bwMode="auto">
              <a:xfrm>
                <a:off x="1200" y="2160"/>
                <a:ext cx="192" cy="864"/>
              </a:xfrm>
              <a:custGeom>
                <a:avLst/>
                <a:gdLst>
                  <a:gd name="T0" fmla="*/ 192 w 192"/>
                  <a:gd name="T1" fmla="*/ 864 h 864"/>
                  <a:gd name="T2" fmla="*/ 144 w 192"/>
                  <a:gd name="T3" fmla="*/ 816 h 864"/>
                  <a:gd name="T4" fmla="*/ 144 w 192"/>
                  <a:gd name="T5" fmla="*/ 864 h 864"/>
                  <a:gd name="T6" fmla="*/ 96 w 192"/>
                  <a:gd name="T7" fmla="*/ 192 h 864"/>
                  <a:gd name="T8" fmla="*/ 10 w 192"/>
                  <a:gd name="T9" fmla="*/ 240 h 864"/>
                  <a:gd name="T10" fmla="*/ 0 w 192"/>
                  <a:gd name="T11" fmla="*/ 0 h 86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92"/>
                  <a:gd name="T19" fmla="*/ 0 h 864"/>
                  <a:gd name="T20" fmla="*/ 192 w 192"/>
                  <a:gd name="T21" fmla="*/ 864 h 86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92" h="864">
                    <a:moveTo>
                      <a:pt x="192" y="864"/>
                    </a:moveTo>
                    <a:lnTo>
                      <a:pt x="144" y="816"/>
                    </a:lnTo>
                    <a:lnTo>
                      <a:pt x="144" y="864"/>
                    </a:lnTo>
                    <a:lnTo>
                      <a:pt x="96" y="192"/>
                    </a:lnTo>
                    <a:lnTo>
                      <a:pt x="10" y="240"/>
                    </a:lnTo>
                    <a:lnTo>
                      <a:pt x="0" y="0"/>
                    </a:lnTo>
                  </a:path>
                </a:pathLst>
              </a:custGeom>
              <a:noFill/>
              <a:ln w="28575">
                <a:solidFill>
                  <a:srgbClr val="CCFF33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1311809" name="Line 65"/>
          <p:cNvSpPr>
            <a:spLocks noChangeShapeType="1"/>
          </p:cNvSpPr>
          <p:nvPr/>
        </p:nvSpPr>
        <p:spPr bwMode="auto">
          <a:xfrm flipH="1" flipV="1">
            <a:off x="3479800" y="476250"/>
            <a:ext cx="12700" cy="2232025"/>
          </a:xfrm>
          <a:prstGeom prst="line">
            <a:avLst/>
          </a:prstGeom>
          <a:noFill/>
          <a:ln w="28575">
            <a:solidFill>
              <a:srgbClr val="CCFF33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0" name="Group 66"/>
          <p:cNvGrpSpPr>
            <a:grpSpLocks/>
          </p:cNvGrpSpPr>
          <p:nvPr/>
        </p:nvGrpSpPr>
        <p:grpSpPr bwMode="auto">
          <a:xfrm>
            <a:off x="857250" y="304800"/>
            <a:ext cx="7675563" cy="1158875"/>
            <a:chOff x="480" y="192"/>
            <a:chExt cx="4835" cy="730"/>
          </a:xfrm>
        </p:grpSpPr>
        <p:sp>
          <p:nvSpPr>
            <p:cNvPr id="48138" name="Text Box 67"/>
            <p:cNvSpPr txBox="1">
              <a:spLocks noChangeArrowheads="1"/>
            </p:cNvSpPr>
            <p:nvPr/>
          </p:nvSpPr>
          <p:spPr bwMode="auto">
            <a:xfrm>
              <a:off x="4992" y="768"/>
              <a:ext cx="323" cy="154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AU" sz="1000">
                  <a:solidFill>
                    <a:srgbClr val="CCFF33"/>
                  </a:solidFill>
                  <a:latin typeface="Arial" charset="0"/>
                </a:rPr>
                <a:t>600</a:t>
              </a:r>
            </a:p>
          </p:txBody>
        </p:sp>
        <p:sp>
          <p:nvSpPr>
            <p:cNvPr id="48139" name="Text Box 68"/>
            <p:cNvSpPr txBox="1">
              <a:spLocks noChangeArrowheads="1"/>
            </p:cNvSpPr>
            <p:nvPr/>
          </p:nvSpPr>
          <p:spPr bwMode="auto">
            <a:xfrm>
              <a:off x="4992" y="192"/>
              <a:ext cx="323" cy="154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AU" sz="1000">
                  <a:solidFill>
                    <a:srgbClr val="CCFF33"/>
                  </a:solidFill>
                  <a:latin typeface="Arial" charset="0"/>
                </a:rPr>
                <a:t>700</a:t>
              </a:r>
            </a:p>
          </p:txBody>
        </p:sp>
        <p:sp>
          <p:nvSpPr>
            <p:cNvPr id="48140" name="Line 69"/>
            <p:cNvSpPr>
              <a:spLocks noChangeShapeType="1"/>
            </p:cNvSpPr>
            <p:nvPr/>
          </p:nvSpPr>
          <p:spPr bwMode="auto">
            <a:xfrm>
              <a:off x="480" y="288"/>
              <a:ext cx="4479" cy="0"/>
            </a:xfrm>
            <a:prstGeom prst="line">
              <a:avLst/>
            </a:prstGeom>
            <a:noFill/>
            <a:ln w="38100">
              <a:solidFill>
                <a:srgbClr val="FFFFFF"/>
              </a:solidFill>
              <a:prstDash val="dash"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141" name="Text Box 70"/>
            <p:cNvSpPr txBox="1">
              <a:spLocks noChangeArrowheads="1"/>
            </p:cNvSpPr>
            <p:nvPr/>
          </p:nvSpPr>
          <p:spPr bwMode="auto">
            <a:xfrm>
              <a:off x="912" y="316"/>
              <a:ext cx="398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AU" sz="2000">
                  <a:solidFill>
                    <a:schemeClr val="bg1"/>
                  </a:solidFill>
                  <a:latin typeface="Arial" charset="0"/>
                </a:rPr>
                <a:t>CO</a:t>
              </a:r>
              <a:r>
                <a:rPr lang="en-AU" sz="2000" baseline="-25000">
                  <a:solidFill>
                    <a:schemeClr val="bg1"/>
                  </a:solidFill>
                  <a:latin typeface="Arial" charset="0"/>
                </a:rPr>
                <a:t>2</a:t>
              </a:r>
              <a:r>
                <a:rPr lang="en-AU" sz="2000">
                  <a:solidFill>
                    <a:schemeClr val="bg1"/>
                  </a:solidFill>
                  <a:latin typeface="Arial" charset="0"/>
                </a:rPr>
                <a:t> concentration at 2100 (upper end projections)</a:t>
              </a:r>
            </a:p>
          </p:txBody>
        </p:sp>
      </p:grpSp>
      <p:sp>
        <p:nvSpPr>
          <p:cNvPr id="71" name="Text Box 4"/>
          <p:cNvSpPr txBox="1">
            <a:spLocks noChangeArrowheads="1"/>
          </p:cNvSpPr>
          <p:nvPr/>
        </p:nvSpPr>
        <p:spPr bwMode="auto">
          <a:xfrm>
            <a:off x="142875" y="1000125"/>
            <a:ext cx="364331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>
                <a:solidFill>
                  <a:schemeClr val="bg1"/>
                </a:solidFill>
                <a:latin typeface="Arial" charset="0"/>
                <a:ea typeface="Times New Roman" charset="0"/>
                <a:cs typeface="Arial" charset="0"/>
              </a:rPr>
              <a:t>Global Warming</a:t>
            </a:r>
          </a:p>
        </p:txBody>
      </p:sp>
      <p:grpSp>
        <p:nvGrpSpPr>
          <p:cNvPr id="11" name="Group 74"/>
          <p:cNvGrpSpPr>
            <a:grpSpLocks/>
          </p:cNvGrpSpPr>
          <p:nvPr/>
        </p:nvGrpSpPr>
        <p:grpSpPr bwMode="auto">
          <a:xfrm>
            <a:off x="214313" y="3500438"/>
            <a:ext cx="7753350" cy="1000125"/>
            <a:chOff x="214283" y="3500438"/>
            <a:chExt cx="7753354" cy="1000132"/>
          </a:xfrm>
        </p:grpSpPr>
        <p:sp>
          <p:nvSpPr>
            <p:cNvPr id="48135" name="Line 69"/>
            <p:cNvSpPr>
              <a:spLocks noChangeShapeType="1"/>
            </p:cNvSpPr>
            <p:nvPr/>
          </p:nvSpPr>
          <p:spPr bwMode="auto">
            <a:xfrm flipV="1">
              <a:off x="357158" y="4000503"/>
              <a:ext cx="7610479" cy="45719"/>
            </a:xfrm>
            <a:prstGeom prst="line">
              <a:avLst/>
            </a:prstGeom>
            <a:noFill/>
            <a:ln w="38100">
              <a:solidFill>
                <a:srgbClr val="CCFF33"/>
              </a:solidFill>
              <a:prstDash val="dash"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136" name="Text Box 4"/>
            <p:cNvSpPr txBox="1">
              <a:spLocks noChangeArrowheads="1"/>
            </p:cNvSpPr>
            <p:nvPr/>
          </p:nvSpPr>
          <p:spPr bwMode="auto">
            <a:xfrm>
              <a:off x="214283" y="4038905"/>
              <a:ext cx="2714643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solidFill>
                    <a:srgbClr val="CCFF33"/>
                  </a:solidFill>
                  <a:latin typeface="Arial" charset="0"/>
                  <a:ea typeface="Times New Roman" charset="0"/>
                  <a:cs typeface="Arial" charset="0"/>
                </a:rPr>
                <a:t>Safe level for CO2</a:t>
              </a:r>
            </a:p>
          </p:txBody>
        </p:sp>
        <p:sp>
          <p:nvSpPr>
            <p:cNvPr id="48137" name="Text Box 4"/>
            <p:cNvSpPr txBox="1">
              <a:spLocks noChangeArrowheads="1"/>
            </p:cNvSpPr>
            <p:nvPr/>
          </p:nvSpPr>
          <p:spPr bwMode="auto">
            <a:xfrm>
              <a:off x="214283" y="3500438"/>
              <a:ext cx="1571635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solidFill>
                    <a:srgbClr val="CCFF33"/>
                  </a:solidFill>
                  <a:latin typeface="Arial" charset="0"/>
                  <a:ea typeface="Times New Roman" charset="0"/>
                  <a:cs typeface="Arial" charset="0"/>
                </a:rPr>
                <a:t>350ppm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40151249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1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11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1809" grpId="0" animBg="1"/>
      <p:bldP spid="71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 Box 4"/>
          <p:cNvSpPr txBox="1">
            <a:spLocks noChangeArrowheads="1"/>
          </p:cNvSpPr>
          <p:nvPr/>
        </p:nvSpPr>
        <p:spPr bwMode="auto">
          <a:xfrm>
            <a:off x="142875" y="1571625"/>
            <a:ext cx="364331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>
                <a:solidFill>
                  <a:schemeClr val="bg1"/>
                </a:solidFill>
                <a:latin typeface="Arial" charset="0"/>
                <a:ea typeface="Times New Roman" charset="0"/>
                <a:cs typeface="Arial" charset="0"/>
              </a:rPr>
              <a:t>Impacts</a:t>
            </a:r>
          </a:p>
        </p:txBody>
      </p:sp>
      <p:sp>
        <p:nvSpPr>
          <p:cNvPr id="73" name="Text Box 4"/>
          <p:cNvSpPr txBox="1">
            <a:spLocks noChangeArrowheads="1"/>
          </p:cNvSpPr>
          <p:nvPr/>
        </p:nvSpPr>
        <p:spPr bwMode="auto">
          <a:xfrm>
            <a:off x="5000625" y="214313"/>
            <a:ext cx="3786188" cy="3754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>
                <a:solidFill>
                  <a:schemeClr val="bg1"/>
                </a:solidFill>
                <a:latin typeface="Arial" charset="0"/>
                <a:ea typeface="Times New Roman" charset="0"/>
                <a:cs typeface="Arial" charset="0"/>
              </a:rPr>
              <a:t>Sea level rise</a:t>
            </a:r>
          </a:p>
          <a:p>
            <a:pPr>
              <a:spcBef>
                <a:spcPct val="50000"/>
              </a:spcBef>
            </a:pPr>
            <a:r>
              <a:rPr lang="en-US" sz="2800">
                <a:solidFill>
                  <a:schemeClr val="bg1"/>
                </a:solidFill>
                <a:latin typeface="Arial" charset="0"/>
                <a:ea typeface="Times New Roman" charset="0"/>
                <a:cs typeface="Arial" charset="0"/>
              </a:rPr>
              <a:t>Cyclone intensity</a:t>
            </a:r>
          </a:p>
          <a:p>
            <a:pPr>
              <a:spcBef>
                <a:spcPct val="50000"/>
              </a:spcBef>
            </a:pPr>
            <a:r>
              <a:rPr lang="en-US" sz="2800">
                <a:solidFill>
                  <a:schemeClr val="bg1"/>
                </a:solidFill>
                <a:latin typeface="Arial" charset="0"/>
                <a:ea typeface="Times New Roman" charset="0"/>
                <a:cs typeface="Arial" charset="0"/>
              </a:rPr>
              <a:t>Flooding</a:t>
            </a:r>
          </a:p>
          <a:p>
            <a:pPr>
              <a:spcBef>
                <a:spcPct val="50000"/>
              </a:spcBef>
            </a:pPr>
            <a:r>
              <a:rPr lang="en-US" sz="2800">
                <a:solidFill>
                  <a:schemeClr val="bg1"/>
                </a:solidFill>
                <a:latin typeface="Arial" charset="0"/>
                <a:ea typeface="Times New Roman" charset="0"/>
                <a:cs typeface="Arial" charset="0"/>
              </a:rPr>
              <a:t>Drought</a:t>
            </a:r>
          </a:p>
          <a:p>
            <a:pPr>
              <a:spcBef>
                <a:spcPct val="50000"/>
              </a:spcBef>
            </a:pPr>
            <a:r>
              <a:rPr lang="en-US" sz="2800">
                <a:solidFill>
                  <a:schemeClr val="bg1"/>
                </a:solidFill>
                <a:latin typeface="Arial" charset="0"/>
                <a:ea typeface="Times New Roman" charset="0"/>
                <a:cs typeface="Arial" charset="0"/>
              </a:rPr>
              <a:t>Ocean acidification</a:t>
            </a:r>
          </a:p>
          <a:p>
            <a:pPr>
              <a:spcBef>
                <a:spcPct val="50000"/>
              </a:spcBef>
            </a:pPr>
            <a:r>
              <a:rPr lang="en-US" sz="2800">
                <a:solidFill>
                  <a:schemeClr val="bg1"/>
                </a:solidFill>
                <a:latin typeface="Arial" charset="0"/>
                <a:ea typeface="Times New Roman" charset="0"/>
                <a:cs typeface="Arial" charset="0"/>
              </a:rPr>
              <a:t>Biodiversity decline</a:t>
            </a:r>
          </a:p>
        </p:txBody>
      </p:sp>
      <p:sp>
        <p:nvSpPr>
          <p:cNvPr id="74" name="Text Box 4"/>
          <p:cNvSpPr txBox="1">
            <a:spLocks noChangeArrowheads="1"/>
          </p:cNvSpPr>
          <p:nvPr/>
        </p:nvSpPr>
        <p:spPr bwMode="auto">
          <a:xfrm>
            <a:off x="5000625" y="4184650"/>
            <a:ext cx="4143375" cy="246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>
                <a:solidFill>
                  <a:srgbClr val="85FFE0"/>
                </a:solidFill>
                <a:latin typeface="Arial" charset="0"/>
                <a:ea typeface="Times New Roman" charset="0"/>
                <a:cs typeface="Arial" charset="0"/>
              </a:rPr>
              <a:t>International economy</a:t>
            </a:r>
          </a:p>
          <a:p>
            <a:pPr>
              <a:spcBef>
                <a:spcPct val="50000"/>
              </a:spcBef>
            </a:pPr>
            <a:r>
              <a:rPr lang="en-US" sz="2800">
                <a:solidFill>
                  <a:srgbClr val="85FFE0"/>
                </a:solidFill>
                <a:latin typeface="Arial" charset="0"/>
                <a:ea typeface="Times New Roman" charset="0"/>
                <a:cs typeface="Arial" charset="0"/>
              </a:rPr>
              <a:t>Population growth</a:t>
            </a:r>
          </a:p>
          <a:p>
            <a:pPr>
              <a:spcBef>
                <a:spcPct val="50000"/>
              </a:spcBef>
            </a:pPr>
            <a:r>
              <a:rPr lang="en-US" sz="2800">
                <a:solidFill>
                  <a:srgbClr val="85FFE0"/>
                </a:solidFill>
                <a:latin typeface="Arial" charset="0"/>
                <a:ea typeface="Times New Roman" charset="0"/>
                <a:cs typeface="Arial" charset="0"/>
              </a:rPr>
              <a:t>World oil prices</a:t>
            </a:r>
          </a:p>
          <a:p>
            <a:pPr>
              <a:spcBef>
                <a:spcPct val="50000"/>
              </a:spcBef>
            </a:pPr>
            <a:r>
              <a:rPr lang="en-US" sz="2800">
                <a:solidFill>
                  <a:srgbClr val="85FFE0"/>
                </a:solidFill>
                <a:latin typeface="Arial" charset="0"/>
                <a:ea typeface="Times New Roman" charset="0"/>
                <a:cs typeface="Arial" charset="0"/>
              </a:rPr>
              <a:t>Food security</a:t>
            </a:r>
          </a:p>
        </p:txBody>
      </p:sp>
      <p:sp>
        <p:nvSpPr>
          <p:cNvPr id="75" name="Text Box 4"/>
          <p:cNvSpPr txBox="1">
            <a:spLocks noChangeArrowheads="1"/>
          </p:cNvSpPr>
          <p:nvPr/>
        </p:nvSpPr>
        <p:spPr bwMode="auto">
          <a:xfrm>
            <a:off x="500063" y="4857750"/>
            <a:ext cx="407193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>
                <a:solidFill>
                  <a:srgbClr val="85FFE0"/>
                </a:solidFill>
                <a:latin typeface="Arial" charset="0"/>
                <a:ea typeface="Times New Roman" charset="0"/>
                <a:cs typeface="Arial" charset="0"/>
              </a:rPr>
              <a:t>Cross cutting issues: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214313" y="3500438"/>
            <a:ext cx="7753350" cy="1000125"/>
            <a:chOff x="214283" y="3500438"/>
            <a:chExt cx="7753354" cy="1000132"/>
          </a:xfrm>
        </p:grpSpPr>
        <p:sp>
          <p:nvSpPr>
            <p:cNvPr id="50184" name="Line 69"/>
            <p:cNvSpPr>
              <a:spLocks noChangeShapeType="1"/>
            </p:cNvSpPr>
            <p:nvPr/>
          </p:nvSpPr>
          <p:spPr bwMode="auto">
            <a:xfrm flipV="1">
              <a:off x="357158" y="4000503"/>
              <a:ext cx="7610479" cy="45719"/>
            </a:xfrm>
            <a:prstGeom prst="line">
              <a:avLst/>
            </a:prstGeom>
            <a:noFill/>
            <a:ln w="38100">
              <a:solidFill>
                <a:srgbClr val="CCFF33"/>
              </a:solidFill>
              <a:prstDash val="dash"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185" name="Text Box 4"/>
            <p:cNvSpPr txBox="1">
              <a:spLocks noChangeArrowheads="1"/>
            </p:cNvSpPr>
            <p:nvPr/>
          </p:nvSpPr>
          <p:spPr bwMode="auto">
            <a:xfrm>
              <a:off x="214283" y="4038905"/>
              <a:ext cx="2714643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solidFill>
                    <a:srgbClr val="CCFF33"/>
                  </a:solidFill>
                  <a:latin typeface="Arial" charset="0"/>
                  <a:ea typeface="Times New Roman" charset="0"/>
                  <a:cs typeface="Arial" charset="0"/>
                </a:rPr>
                <a:t>Safe level for CO2</a:t>
              </a:r>
            </a:p>
          </p:txBody>
        </p:sp>
        <p:sp>
          <p:nvSpPr>
            <p:cNvPr id="50186" name="Text Box 4"/>
            <p:cNvSpPr txBox="1">
              <a:spLocks noChangeArrowheads="1"/>
            </p:cNvSpPr>
            <p:nvPr/>
          </p:nvSpPr>
          <p:spPr bwMode="auto">
            <a:xfrm>
              <a:off x="214283" y="3500438"/>
              <a:ext cx="1571635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solidFill>
                    <a:srgbClr val="CCFF33"/>
                  </a:solidFill>
                  <a:latin typeface="Arial" charset="0"/>
                  <a:ea typeface="Times New Roman" charset="0"/>
                  <a:cs typeface="Arial" charset="0"/>
                </a:rPr>
                <a:t>350ppm</a:t>
              </a:r>
            </a:p>
          </p:txBody>
        </p:sp>
      </p:grpSp>
      <p:sp>
        <p:nvSpPr>
          <p:cNvPr id="50183" name="Text Box 4"/>
          <p:cNvSpPr txBox="1">
            <a:spLocks noChangeArrowheads="1"/>
          </p:cNvSpPr>
          <p:nvPr/>
        </p:nvSpPr>
        <p:spPr bwMode="auto">
          <a:xfrm>
            <a:off x="142875" y="1000125"/>
            <a:ext cx="364331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>
                <a:solidFill>
                  <a:schemeClr val="bg1"/>
                </a:solidFill>
                <a:latin typeface="Arial" charset="0"/>
                <a:ea typeface="Times New Roman" charset="0"/>
                <a:cs typeface="Arial" charset="0"/>
              </a:rPr>
              <a:t>Global Warming</a:t>
            </a:r>
          </a:p>
        </p:txBody>
      </p:sp>
    </p:spTree>
    <p:extLst>
      <p:ext uri="{BB962C8B-B14F-4D97-AF65-F5344CB8AC3E}">
        <p14:creationId xmlns:p14="http://schemas.microsoft.com/office/powerpoint/2010/main" xmlns="" val="20802552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7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/>
      <p:bldP spid="73" grpId="0" build="p"/>
      <p:bldP spid="74" grpId="0" build="p"/>
      <p:bldP spid="7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 Box 4"/>
          <p:cNvSpPr txBox="1">
            <a:spLocks noChangeArrowheads="1"/>
          </p:cNvSpPr>
          <p:nvPr/>
        </p:nvSpPr>
        <p:spPr bwMode="auto">
          <a:xfrm>
            <a:off x="3505200" y="990600"/>
            <a:ext cx="4710113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 smtClean="0">
                <a:solidFill>
                  <a:schemeClr val="bg1"/>
                </a:solidFill>
                <a:latin typeface="Arial" charset="0"/>
                <a:ea typeface="Times New Roman" charset="0"/>
                <a:cs typeface="Arial" charset="0"/>
              </a:rPr>
              <a:t>=  Quite Big Problem</a:t>
            </a:r>
            <a:endParaRPr lang="en-US" sz="3200" dirty="0">
              <a:solidFill>
                <a:schemeClr val="bg1"/>
              </a:solidFill>
              <a:latin typeface="Arial" charset="0"/>
              <a:ea typeface="Times New Roman" charset="0"/>
              <a:cs typeface="Arial" charset="0"/>
            </a:endParaRPr>
          </a:p>
        </p:txBody>
      </p:sp>
      <p:sp>
        <p:nvSpPr>
          <p:cNvPr id="50183" name="Text Box 4"/>
          <p:cNvSpPr txBox="1">
            <a:spLocks noChangeArrowheads="1"/>
          </p:cNvSpPr>
          <p:nvPr/>
        </p:nvSpPr>
        <p:spPr bwMode="auto">
          <a:xfrm>
            <a:off x="142875" y="1000125"/>
            <a:ext cx="364331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>
                <a:solidFill>
                  <a:schemeClr val="bg1"/>
                </a:solidFill>
                <a:latin typeface="Arial" charset="0"/>
                <a:ea typeface="Times New Roman" charset="0"/>
                <a:cs typeface="Arial" charset="0"/>
              </a:rPr>
              <a:t>Global Warming</a:t>
            </a:r>
          </a:p>
        </p:txBody>
      </p:sp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533401" y="1905000"/>
            <a:ext cx="2590800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 smtClean="0">
                <a:solidFill>
                  <a:schemeClr val="bg1"/>
                </a:solidFill>
                <a:latin typeface="Arial" charset="0"/>
                <a:ea typeface="Times New Roman" charset="0"/>
                <a:cs typeface="Arial" charset="0"/>
              </a:rPr>
              <a:t>Solution?</a:t>
            </a:r>
            <a:endParaRPr lang="en-US" sz="3200" dirty="0">
              <a:solidFill>
                <a:schemeClr val="bg1"/>
              </a:solidFill>
              <a:latin typeface="Arial" charset="0"/>
              <a:ea typeface="Times New Roman" charset="0"/>
              <a:cs typeface="Arial" charset="0"/>
            </a:endParaRPr>
          </a:p>
        </p:txBody>
      </p:sp>
      <p:sp>
        <p:nvSpPr>
          <p:cNvPr id="12" name="Text Box 4"/>
          <p:cNvSpPr txBox="1">
            <a:spLocks noChangeArrowheads="1"/>
          </p:cNvSpPr>
          <p:nvPr/>
        </p:nvSpPr>
        <p:spPr bwMode="auto">
          <a:xfrm>
            <a:off x="3505200" y="1905000"/>
            <a:ext cx="5105400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 smtClean="0">
                <a:solidFill>
                  <a:schemeClr val="bg1"/>
                </a:solidFill>
                <a:latin typeface="Arial" charset="0"/>
                <a:ea typeface="Times New Roman" charset="0"/>
                <a:cs typeface="Arial" charset="0"/>
              </a:rPr>
              <a:t>=  Reduce Emissions</a:t>
            </a:r>
            <a:endParaRPr lang="en-US" sz="3200" dirty="0">
              <a:solidFill>
                <a:schemeClr val="bg1"/>
              </a:solidFill>
              <a:latin typeface="Arial" charset="0"/>
              <a:ea typeface="Times New Roman" charset="0"/>
              <a:cs typeface="Arial" charset="0"/>
            </a:endParaRPr>
          </a:p>
        </p:txBody>
      </p:sp>
      <p:sp>
        <p:nvSpPr>
          <p:cNvPr id="13" name="Text Box 4"/>
          <p:cNvSpPr txBox="1">
            <a:spLocks noChangeArrowheads="1"/>
          </p:cNvSpPr>
          <p:nvPr/>
        </p:nvSpPr>
        <p:spPr bwMode="auto">
          <a:xfrm>
            <a:off x="533400" y="2816185"/>
            <a:ext cx="2438400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 smtClean="0">
                <a:solidFill>
                  <a:schemeClr val="bg1"/>
                </a:solidFill>
                <a:latin typeface="Arial" charset="0"/>
                <a:ea typeface="Times New Roman" charset="0"/>
                <a:cs typeface="Arial" charset="0"/>
              </a:rPr>
              <a:t>Sources?</a:t>
            </a:r>
            <a:endParaRPr lang="en-US" sz="3200" dirty="0">
              <a:solidFill>
                <a:schemeClr val="bg1"/>
              </a:solidFill>
              <a:latin typeface="Arial" charset="0"/>
              <a:ea typeface="Times New Roman" charset="0"/>
              <a:cs typeface="Arial" charset="0"/>
            </a:endParaRPr>
          </a:p>
        </p:txBody>
      </p:sp>
      <p:sp>
        <p:nvSpPr>
          <p:cNvPr id="14" name="Text Box 4"/>
          <p:cNvSpPr txBox="1">
            <a:spLocks noChangeArrowheads="1"/>
          </p:cNvSpPr>
          <p:nvPr/>
        </p:nvSpPr>
        <p:spPr bwMode="auto">
          <a:xfrm>
            <a:off x="3505200" y="2791361"/>
            <a:ext cx="56388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 smtClean="0">
                <a:solidFill>
                  <a:schemeClr val="bg1"/>
                </a:solidFill>
                <a:latin typeface="Arial" charset="0"/>
                <a:ea typeface="Times New Roman" charset="0"/>
                <a:cs typeface="Arial" charset="0"/>
              </a:rPr>
              <a:t>=  Approx 80% Fossil Fuels</a:t>
            </a:r>
          </a:p>
          <a:p>
            <a:pPr>
              <a:spcBef>
                <a:spcPct val="50000"/>
              </a:spcBef>
            </a:pPr>
            <a:r>
              <a:rPr lang="en-US" sz="3200" dirty="0" smtClean="0">
                <a:solidFill>
                  <a:schemeClr val="bg1"/>
                </a:solidFill>
                <a:latin typeface="Arial" charset="0"/>
                <a:ea typeface="Times New Roman" charset="0"/>
                <a:cs typeface="Arial" charset="0"/>
              </a:rPr>
              <a:t>    Approx 20% Forests</a:t>
            </a:r>
            <a:endParaRPr lang="en-US" sz="3200" dirty="0">
              <a:solidFill>
                <a:schemeClr val="bg1"/>
              </a:solidFill>
              <a:latin typeface="Arial" charset="0"/>
              <a:ea typeface="Times New Roman" charset="0"/>
              <a:cs typeface="Arial" charset="0"/>
            </a:endParaRPr>
          </a:p>
        </p:txBody>
      </p:sp>
      <p:grpSp>
        <p:nvGrpSpPr>
          <p:cNvPr id="27" name="Group 26"/>
          <p:cNvGrpSpPr/>
          <p:nvPr/>
        </p:nvGrpSpPr>
        <p:grpSpPr>
          <a:xfrm>
            <a:off x="457200" y="2667000"/>
            <a:ext cx="8382000" cy="2362200"/>
            <a:chOff x="457200" y="2667000"/>
            <a:chExt cx="8382000" cy="2362200"/>
          </a:xfrm>
        </p:grpSpPr>
        <p:sp>
          <p:nvSpPr>
            <p:cNvPr id="16" name="Text Box 4"/>
            <p:cNvSpPr txBox="1">
              <a:spLocks noChangeArrowheads="1"/>
            </p:cNvSpPr>
            <p:nvPr/>
          </p:nvSpPr>
          <p:spPr bwMode="auto">
            <a:xfrm>
              <a:off x="457200" y="4444424"/>
              <a:ext cx="2971800" cy="5847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3200" dirty="0" smtClean="0">
                  <a:solidFill>
                    <a:srgbClr val="FFFF00"/>
                  </a:solidFill>
                  <a:latin typeface="Arial" charset="0"/>
                  <a:ea typeface="Times New Roman" charset="0"/>
                  <a:cs typeface="Arial" charset="0"/>
                </a:rPr>
                <a:t>Kyoto Protocol</a:t>
              </a:r>
              <a:endParaRPr lang="en-US" sz="3200" dirty="0">
                <a:solidFill>
                  <a:srgbClr val="FFFF00"/>
                </a:solidFill>
                <a:latin typeface="Arial" charset="0"/>
                <a:ea typeface="Times New Roman" charset="0"/>
                <a:cs typeface="Arial" charset="0"/>
              </a:endParaRPr>
            </a:p>
          </p:txBody>
        </p:sp>
        <p:cxnSp>
          <p:nvCxnSpPr>
            <p:cNvPr id="18" name="Straight Connector 17"/>
            <p:cNvCxnSpPr/>
            <p:nvPr/>
          </p:nvCxnSpPr>
          <p:spPr>
            <a:xfrm rot="5400000">
              <a:off x="2819400" y="3352800"/>
              <a:ext cx="1295400" cy="1143000"/>
            </a:xfrm>
            <a:prstGeom prst="line">
              <a:avLst/>
            </a:prstGeom>
            <a:ln w="38100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Oval 24"/>
            <p:cNvSpPr/>
            <p:nvPr/>
          </p:nvSpPr>
          <p:spPr>
            <a:xfrm>
              <a:off x="3733800" y="2667000"/>
              <a:ext cx="5105400" cy="842962"/>
            </a:xfrm>
            <a:prstGeom prst="ellipse">
              <a:avLst/>
            </a:prstGeom>
            <a:noFill/>
            <a:ln w="38100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3048000" y="3424238"/>
            <a:ext cx="5715000" cy="2953225"/>
            <a:chOff x="3048000" y="3424238"/>
            <a:chExt cx="5715000" cy="2953225"/>
          </a:xfrm>
        </p:grpSpPr>
        <p:cxnSp>
          <p:nvCxnSpPr>
            <p:cNvPr id="20" name="Straight Connector 19"/>
            <p:cNvCxnSpPr/>
            <p:nvPr/>
          </p:nvCxnSpPr>
          <p:spPr>
            <a:xfrm rot="16200000" flipH="1">
              <a:off x="5334000" y="4572000"/>
              <a:ext cx="762000" cy="152400"/>
            </a:xfrm>
            <a:prstGeom prst="line">
              <a:avLst/>
            </a:pr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 Box 4"/>
            <p:cNvSpPr txBox="1">
              <a:spLocks noChangeArrowheads="1"/>
            </p:cNvSpPr>
            <p:nvPr/>
          </p:nvSpPr>
          <p:spPr bwMode="auto">
            <a:xfrm>
              <a:off x="3048000" y="5054024"/>
              <a:ext cx="5715000" cy="13234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3200" dirty="0" smtClean="0">
                  <a:solidFill>
                    <a:srgbClr val="FF0000"/>
                  </a:solidFill>
                  <a:latin typeface="Arial" charset="0"/>
                  <a:ea typeface="Times New Roman" charset="0"/>
                  <a:cs typeface="Arial" charset="0"/>
                </a:rPr>
                <a:t>UNFCCC REDD Agreement </a:t>
              </a:r>
              <a:r>
                <a:rPr lang="en-US" dirty="0" smtClean="0">
                  <a:solidFill>
                    <a:srgbClr val="FF0000"/>
                  </a:solidFill>
                  <a:latin typeface="Arial" charset="0"/>
                  <a:ea typeface="Times New Roman" charset="0"/>
                  <a:cs typeface="Arial" charset="0"/>
                </a:rPr>
                <a:t>(still under negotiation)                      (and other instruments already available)</a:t>
              </a:r>
              <a:endParaRPr lang="en-US" dirty="0">
                <a:solidFill>
                  <a:srgbClr val="FF0000"/>
                </a:solidFill>
                <a:latin typeface="Arial" charset="0"/>
                <a:ea typeface="Times New Roman" charset="0"/>
                <a:cs typeface="Arial" charset="0"/>
              </a:endParaRPr>
            </a:p>
          </p:txBody>
        </p:sp>
        <p:sp>
          <p:nvSpPr>
            <p:cNvPr id="19" name="Oval 18"/>
            <p:cNvSpPr/>
            <p:nvPr/>
          </p:nvSpPr>
          <p:spPr>
            <a:xfrm>
              <a:off x="3733800" y="3424238"/>
              <a:ext cx="4343400" cy="842962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21409419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/>
      <p:bldP spid="11" grpId="0"/>
      <p:bldP spid="12" grpId="0"/>
      <p:bldP spid="13" grpId="0"/>
      <p:bldP spid="1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9144000" cy="1066800"/>
          </a:xfrm>
        </p:spPr>
        <p:txBody>
          <a:bodyPr/>
          <a:lstStyle/>
          <a:p>
            <a:pPr eaLnBrk="1" hangingPunct="1"/>
            <a:r>
              <a:rPr lang="en-US" sz="2800" b="1" dirty="0" smtClean="0">
                <a:solidFill>
                  <a:schemeClr val="bg1"/>
                </a:solidFill>
              </a:rPr>
              <a:t>Why include REDD in a global climate regime ?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sz="quarter" idx="4294967295"/>
          </p:nvPr>
        </p:nvSpPr>
        <p:spPr>
          <a:xfrm>
            <a:off x="4572000" y="1533525"/>
            <a:ext cx="4191000" cy="4791075"/>
          </a:xfrm>
          <a:prstGeom prst="rect">
            <a:avLst/>
          </a:prstGeom>
        </p:spPr>
        <p:txBody>
          <a:bodyPr rtlCol="0">
            <a:normAutofit fontScale="70000" lnSpcReduction="2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bg1"/>
                </a:solidFill>
              </a:rPr>
              <a:t>BIG: 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bg1"/>
                </a:solidFill>
              </a:rPr>
              <a:t>1/5 of GHG emissions, but 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bg1"/>
                </a:solidFill>
              </a:rPr>
              <a:t>not included in global climate regime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nb-NO" dirty="0" smtClean="0">
                <a:solidFill>
                  <a:schemeClr val="bg1"/>
                </a:solidFill>
              </a:rPr>
              <a:t>CHEAP: (</a:t>
            </a:r>
            <a:r>
              <a:rPr lang="en-US" dirty="0" smtClean="0">
                <a:solidFill>
                  <a:schemeClr val="bg1"/>
                </a:solidFill>
              </a:rPr>
              <a:t>Stern report)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bg1"/>
                </a:solidFill>
              </a:rPr>
              <a:t>Negative - $5/ton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bg1"/>
                </a:solidFill>
              </a:rPr>
              <a:t>50 % red: USD 5-15 billion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bg1"/>
                </a:solidFill>
              </a:rPr>
              <a:t>But problems of implementation 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(transaction costs)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nb-NO" dirty="0" smtClean="0">
                <a:solidFill>
                  <a:schemeClr val="bg1"/>
                </a:solidFill>
              </a:rPr>
              <a:t>QUICK: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nb-NO" dirty="0" smtClean="0">
                <a:solidFill>
                  <a:schemeClr val="bg1"/>
                </a:solidFill>
              </a:rPr>
              <a:t>Stroke of pen reforms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nb-NO" dirty="0" smtClean="0">
                <a:solidFill>
                  <a:schemeClr val="bg1"/>
                </a:solidFill>
              </a:rPr>
              <a:t>No deep restructuring of economy or new technoloigy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nb-NO" dirty="0" smtClean="0">
                <a:solidFill>
                  <a:schemeClr val="bg1"/>
                </a:solidFill>
              </a:rPr>
              <a:t>A wooden bridge to a clean energy future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nb-NO" dirty="0" smtClean="0">
                <a:solidFill>
                  <a:schemeClr val="bg1"/>
                </a:solidFill>
              </a:rPr>
              <a:t>WIN-WIN: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nb-NO" dirty="0" smtClean="0">
                <a:solidFill>
                  <a:schemeClr val="bg1"/>
                </a:solidFill>
              </a:rPr>
              <a:t>Large transfer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nb-NO" dirty="0" smtClean="0">
                <a:solidFill>
                  <a:schemeClr val="bg1"/>
                </a:solidFill>
              </a:rPr>
              <a:t>Good governance?</a:t>
            </a:r>
            <a:endParaRPr lang="en-US" dirty="0" smtClean="0">
              <a:solidFill>
                <a:schemeClr val="bg1"/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nb-NO" dirty="0" smtClean="0">
              <a:solidFill>
                <a:schemeClr val="bg1"/>
              </a:solidFill>
            </a:endParaRPr>
          </a:p>
        </p:txBody>
      </p:sp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" y="1976438"/>
            <a:ext cx="4635500" cy="335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0" y="6457950"/>
            <a:ext cx="439738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4F4D6E7-4527-4F6D-8AB3-123FF3D96996}" type="slidenum">
              <a:rPr lang="en-US">
                <a:solidFill>
                  <a:schemeClr val="bg1"/>
                </a:solidFill>
                <a:latin typeface="Calibri" panose="020F0502020204030204" pitchFamily="34" charset="0"/>
              </a:rPr>
              <a:pPr eaLnBrk="1" hangingPunct="1"/>
              <a:t>34</a:t>
            </a:fld>
            <a:endParaRPr lang="en-US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31320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49263" y="503238"/>
            <a:ext cx="8278812" cy="68738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mtClean="0">
                <a:solidFill>
                  <a:schemeClr val="bg1"/>
                </a:solidFill>
              </a:rPr>
              <a:t>Why include … (cont.)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sz="quarter" idx="4294967295"/>
          </p:nvPr>
        </p:nvSpPr>
        <p:spPr>
          <a:xfrm>
            <a:off x="438150" y="1533525"/>
            <a:ext cx="8296275" cy="4276725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en-US" smtClean="0">
                <a:solidFill>
                  <a:schemeClr val="bg1"/>
                </a:solidFill>
              </a:rPr>
              <a:t>Initiated by developing countries</a:t>
            </a:r>
          </a:p>
          <a:p>
            <a:pPr eaLnBrk="1" hangingPunct="1"/>
            <a:r>
              <a:rPr lang="en-US" smtClean="0">
                <a:solidFill>
                  <a:schemeClr val="bg1"/>
                </a:solidFill>
              </a:rPr>
              <a:t>Less resistance from environmental groups</a:t>
            </a:r>
          </a:p>
          <a:p>
            <a:pPr eaLnBrk="1" hangingPunct="1"/>
            <a:r>
              <a:rPr lang="en-US" smtClean="0">
                <a:solidFill>
                  <a:schemeClr val="bg1"/>
                </a:solidFill>
              </a:rPr>
              <a:t>Poor countries: an opportunity to receive large transfers (sell carbon credits)</a:t>
            </a:r>
          </a:p>
          <a:p>
            <a:pPr eaLnBrk="1" hangingPunct="1"/>
            <a:r>
              <a:rPr lang="en-US" smtClean="0">
                <a:solidFill>
                  <a:schemeClr val="bg1"/>
                </a:solidFill>
              </a:rPr>
              <a:t>Rich countries: a cheap way to undertake mandatory reductions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0" y="6457950"/>
            <a:ext cx="439738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E7F643CA-C284-4E81-AC30-917DE8A27B5C}" type="slidenum">
              <a:rPr lang="en-US">
                <a:solidFill>
                  <a:schemeClr val="bg1"/>
                </a:solidFill>
                <a:latin typeface="Calibri" panose="020F0502020204030204" pitchFamily="34" charset="0"/>
              </a:rPr>
              <a:pPr eaLnBrk="1" hangingPunct="1"/>
              <a:t>35</a:t>
            </a:fld>
            <a:endParaRPr lang="en-US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56672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/>
          <p:cNvGrpSpPr/>
          <p:nvPr/>
        </p:nvGrpSpPr>
        <p:grpSpPr>
          <a:xfrm>
            <a:off x="2438400" y="1397000"/>
            <a:ext cx="5867400" cy="609600"/>
            <a:chOff x="2438400" y="1397000"/>
            <a:chExt cx="5867400" cy="609600"/>
          </a:xfrm>
        </p:grpSpPr>
        <p:sp>
          <p:nvSpPr>
            <p:cNvPr id="16386" name="TextBox 5"/>
            <p:cNvSpPr txBox="1">
              <a:spLocks noChangeArrowheads="1"/>
            </p:cNvSpPr>
            <p:nvPr/>
          </p:nvSpPr>
          <p:spPr bwMode="auto">
            <a:xfrm>
              <a:off x="2438400" y="1422400"/>
              <a:ext cx="5410200" cy="584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r"/>
              <a:r>
                <a:rPr lang="en-US" sz="3200">
                  <a:solidFill>
                    <a:srgbClr val="000000"/>
                  </a:solidFill>
                  <a:latin typeface="Trebuchet MS" charset="0"/>
                </a:rPr>
                <a:t>Introduction To </a:t>
              </a:r>
              <a:r>
                <a:rPr lang="en-US" sz="3200">
                  <a:solidFill>
                    <a:schemeClr val="bg1"/>
                  </a:solidFill>
                  <a:latin typeface="Trebuchet MS" charset="0"/>
                </a:rPr>
                <a:t>REDD+</a:t>
              </a:r>
            </a:p>
          </p:txBody>
        </p:sp>
        <p:sp>
          <p:nvSpPr>
            <p:cNvPr id="7" name="TextBox 5"/>
            <p:cNvSpPr txBox="1">
              <a:spLocks noChangeArrowheads="1"/>
            </p:cNvSpPr>
            <p:nvPr/>
          </p:nvSpPr>
          <p:spPr bwMode="auto">
            <a:xfrm>
              <a:off x="5029200" y="1397000"/>
              <a:ext cx="3276600" cy="5847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r>
                <a:rPr lang="en-US" sz="3200" dirty="0">
                  <a:solidFill>
                    <a:schemeClr val="bg1"/>
                  </a:solidFill>
                  <a:latin typeface="Trebuchet MS" charset="0"/>
                </a:rPr>
                <a:t>What is          </a:t>
              </a:r>
              <a:r>
                <a:rPr lang="en-US" sz="3200" dirty="0" smtClean="0">
                  <a:solidFill>
                    <a:schemeClr val="bg1"/>
                  </a:solidFill>
                  <a:latin typeface="Trebuchet MS" charset="0"/>
                </a:rPr>
                <a:t>  ?</a:t>
              </a:r>
              <a:endParaRPr lang="en-US" sz="3200" dirty="0">
                <a:solidFill>
                  <a:schemeClr val="bg1"/>
                </a:solidFill>
                <a:latin typeface="Trebuchet MS" charset="0"/>
              </a:endParaRPr>
            </a:p>
          </p:txBody>
        </p:sp>
      </p:grpSp>
      <p:sp>
        <p:nvSpPr>
          <p:cNvPr id="5" name="TextBox 5"/>
          <p:cNvSpPr txBox="1">
            <a:spLocks noChangeArrowheads="1"/>
          </p:cNvSpPr>
          <p:nvPr/>
        </p:nvSpPr>
        <p:spPr bwMode="auto">
          <a:xfrm>
            <a:off x="2895600" y="2667000"/>
            <a:ext cx="5257800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r"/>
            <a:r>
              <a:rPr lang="en-US" sz="3200" dirty="0" smtClean="0">
                <a:solidFill>
                  <a:schemeClr val="bg1"/>
                </a:solidFill>
                <a:latin typeface="Trebuchet MS" charset="0"/>
              </a:rPr>
              <a:t>What’s new about REDD+ ?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2895600" y="3352800"/>
            <a:ext cx="5257800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r"/>
            <a:r>
              <a:rPr lang="en-US" sz="3200" dirty="0" smtClean="0">
                <a:solidFill>
                  <a:schemeClr val="bg1"/>
                </a:solidFill>
                <a:latin typeface="Trebuchet MS" charset="0"/>
              </a:rPr>
              <a:t>How can I find out more ?</a:t>
            </a:r>
            <a:endParaRPr lang="en-US" sz="3200" dirty="0">
              <a:solidFill>
                <a:schemeClr val="bg1"/>
              </a:solidFill>
              <a:latin typeface="Trebuchet MS" charset="0"/>
            </a:endParaRPr>
          </a:p>
        </p:txBody>
      </p:sp>
      <p:sp>
        <p:nvSpPr>
          <p:cNvPr id="9" name="TextBox 5"/>
          <p:cNvSpPr txBox="1">
            <a:spLocks noChangeArrowheads="1"/>
          </p:cNvSpPr>
          <p:nvPr/>
        </p:nvSpPr>
        <p:spPr bwMode="auto">
          <a:xfrm>
            <a:off x="2895600" y="2057400"/>
            <a:ext cx="5257800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r"/>
            <a:r>
              <a:rPr lang="en-US" sz="3200" dirty="0" smtClean="0">
                <a:solidFill>
                  <a:schemeClr val="bg1"/>
                </a:solidFill>
                <a:latin typeface="Trebuchet MS" charset="0"/>
              </a:rPr>
              <a:t>What’s the big deal ?</a:t>
            </a: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3048000" y="5054024"/>
            <a:ext cx="5715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dirty="0" smtClean="0">
                <a:solidFill>
                  <a:srgbClr val="FF0000"/>
                </a:solidFill>
                <a:latin typeface="Arial" charset="0"/>
                <a:ea typeface="Times New Roman" charset="0"/>
                <a:cs typeface="Arial" charset="0"/>
              </a:rPr>
              <a:t>UNFCCC REDD Agreement </a:t>
            </a:r>
            <a:r>
              <a:rPr lang="en-US" dirty="0" smtClean="0">
                <a:solidFill>
                  <a:srgbClr val="FF0000"/>
                </a:solidFill>
                <a:latin typeface="Arial" charset="0"/>
                <a:ea typeface="Times New Roman" charset="0"/>
                <a:cs typeface="Arial" charset="0"/>
              </a:rPr>
              <a:t>(still under negotiation)                      (and other instruments already available)</a:t>
            </a:r>
            <a:endParaRPr lang="en-US" dirty="0">
              <a:solidFill>
                <a:srgbClr val="FF0000"/>
              </a:solidFill>
              <a:latin typeface="Arial" charset="0"/>
              <a:ea typeface="Times New Roman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674476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>
            <a:spLocks noChangeArrowheads="1"/>
          </p:cNvSpPr>
          <p:nvPr/>
        </p:nvSpPr>
        <p:spPr bwMode="auto">
          <a:xfrm>
            <a:off x="2895600" y="2667000"/>
            <a:ext cx="5257800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r"/>
            <a:r>
              <a:rPr lang="en-US" sz="3200" dirty="0" smtClean="0">
                <a:solidFill>
                  <a:schemeClr val="bg1"/>
                </a:solidFill>
                <a:latin typeface="Trebuchet MS" charset="0"/>
              </a:rPr>
              <a:t>What’s new about REDD+ ?</a:t>
            </a:r>
          </a:p>
        </p:txBody>
      </p:sp>
    </p:spTree>
    <p:extLst>
      <p:ext uri="{BB962C8B-B14F-4D97-AF65-F5344CB8AC3E}">
        <p14:creationId xmlns:p14="http://schemas.microsoft.com/office/powerpoint/2010/main" xmlns="" val="16014068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ws_Red_Car_1280x800-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143000"/>
            <a:ext cx="9144000" cy="5715000"/>
          </a:xfrm>
          <a:prstGeom prst="rect">
            <a:avLst/>
          </a:prstGeom>
        </p:spPr>
      </p:pic>
      <p:sp>
        <p:nvSpPr>
          <p:cNvPr id="10" name="TextBox 5"/>
          <p:cNvSpPr txBox="1">
            <a:spLocks noChangeArrowheads="1"/>
          </p:cNvSpPr>
          <p:nvPr/>
        </p:nvSpPr>
        <p:spPr bwMode="auto">
          <a:xfrm>
            <a:off x="1447800" y="3896380"/>
            <a:ext cx="52578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dirty="0" smtClean="0">
                <a:solidFill>
                  <a:schemeClr val="bg1"/>
                </a:solidFill>
                <a:latin typeface="Trebuchet MS" charset="0"/>
              </a:rPr>
              <a:t>New form of forest finance</a:t>
            </a:r>
          </a:p>
        </p:txBody>
      </p:sp>
      <p:sp>
        <p:nvSpPr>
          <p:cNvPr id="11" name="TextBox 5"/>
          <p:cNvSpPr txBox="1">
            <a:spLocks noChangeArrowheads="1"/>
          </p:cNvSpPr>
          <p:nvPr/>
        </p:nvSpPr>
        <p:spPr bwMode="auto">
          <a:xfrm>
            <a:off x="1524000" y="5663624"/>
            <a:ext cx="6096000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dirty="0" smtClean="0">
                <a:solidFill>
                  <a:schemeClr val="bg1"/>
                </a:solidFill>
                <a:latin typeface="Trebuchet MS" charset="0"/>
              </a:rPr>
              <a:t>Payment for Ecosystem Services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2895600" y="2667000"/>
            <a:ext cx="5257800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r"/>
            <a:r>
              <a:rPr lang="en-US" sz="3200" dirty="0" smtClean="0">
                <a:solidFill>
                  <a:schemeClr val="bg1"/>
                </a:solidFill>
                <a:latin typeface="Trebuchet MS" charset="0"/>
              </a:rPr>
              <a:t>What’s new about REDD+ ?</a:t>
            </a:r>
          </a:p>
        </p:txBody>
      </p:sp>
    </p:spTree>
    <p:extLst>
      <p:ext uri="{BB962C8B-B14F-4D97-AF65-F5344CB8AC3E}">
        <p14:creationId xmlns:p14="http://schemas.microsoft.com/office/powerpoint/2010/main" xmlns="" val="4731272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ws_Red_Car_1280x800-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143000"/>
            <a:ext cx="9144000" cy="5715000"/>
          </a:xfrm>
          <a:prstGeom prst="rect">
            <a:avLst/>
          </a:prstGeom>
        </p:spPr>
      </p:pic>
      <p:sp>
        <p:nvSpPr>
          <p:cNvPr id="10" name="TextBox 5"/>
          <p:cNvSpPr txBox="1">
            <a:spLocks noChangeArrowheads="1"/>
          </p:cNvSpPr>
          <p:nvPr/>
        </p:nvSpPr>
        <p:spPr bwMode="auto">
          <a:xfrm>
            <a:off x="1447800" y="3896380"/>
            <a:ext cx="52578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dirty="0" smtClean="0">
                <a:solidFill>
                  <a:schemeClr val="bg1"/>
                </a:solidFill>
                <a:latin typeface="Trebuchet MS" charset="0"/>
              </a:rPr>
              <a:t>New form of forest finance</a:t>
            </a:r>
          </a:p>
        </p:txBody>
      </p:sp>
      <p:sp>
        <p:nvSpPr>
          <p:cNvPr id="11" name="TextBox 5"/>
          <p:cNvSpPr txBox="1">
            <a:spLocks noChangeArrowheads="1"/>
          </p:cNvSpPr>
          <p:nvPr/>
        </p:nvSpPr>
        <p:spPr bwMode="auto">
          <a:xfrm>
            <a:off x="1524000" y="5663624"/>
            <a:ext cx="6096000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dirty="0" smtClean="0">
                <a:solidFill>
                  <a:schemeClr val="bg1"/>
                </a:solidFill>
                <a:latin typeface="Trebuchet MS" charset="0"/>
              </a:rPr>
              <a:t>Payment for Ecosystem Services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762000" y="1501914"/>
            <a:ext cx="7543800" cy="1820346"/>
            <a:chOff x="762000" y="1501914"/>
            <a:chExt cx="7543800" cy="1820346"/>
          </a:xfrm>
        </p:grpSpPr>
        <p:sp>
          <p:nvSpPr>
            <p:cNvPr id="7" name="TextBox 5"/>
            <p:cNvSpPr txBox="1">
              <a:spLocks noChangeArrowheads="1"/>
            </p:cNvSpPr>
            <p:nvPr/>
          </p:nvSpPr>
          <p:spPr bwMode="auto">
            <a:xfrm>
              <a:off x="762000" y="1501914"/>
              <a:ext cx="5257800" cy="707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r>
                <a:rPr lang="en-US" sz="2000" dirty="0" smtClean="0">
                  <a:solidFill>
                    <a:schemeClr val="bg1"/>
                  </a:solidFill>
                  <a:latin typeface="Trebuchet MS" charset="0"/>
                </a:rPr>
                <a:t>Performance-based payments for the delivery of forest carbon benefits that are:</a:t>
              </a:r>
            </a:p>
          </p:txBody>
        </p:sp>
        <p:sp>
          <p:nvSpPr>
            <p:cNvPr id="8" name="TextBox 5"/>
            <p:cNvSpPr txBox="1">
              <a:spLocks noChangeArrowheads="1"/>
            </p:cNvSpPr>
            <p:nvPr/>
          </p:nvSpPr>
          <p:spPr bwMode="auto">
            <a:xfrm>
              <a:off x="5943600" y="1752600"/>
              <a:ext cx="2362200" cy="15696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marL="457200" indent="-457200">
                <a:buFont typeface="+mj-lt"/>
                <a:buAutoNum type="arabicPeriod"/>
              </a:pPr>
              <a:r>
                <a:rPr lang="en-US" dirty="0" smtClean="0">
                  <a:solidFill>
                    <a:schemeClr val="bg1"/>
                  </a:solidFill>
                  <a:latin typeface="Trebuchet MS" charset="0"/>
                </a:rPr>
                <a:t>Measurable</a:t>
              </a:r>
            </a:p>
            <a:p>
              <a:pPr marL="457200" indent="-457200">
                <a:buFont typeface="+mj-lt"/>
                <a:buAutoNum type="arabicPeriod"/>
              </a:pPr>
              <a:r>
                <a:rPr lang="en-US" dirty="0" smtClean="0">
                  <a:solidFill>
                    <a:schemeClr val="bg1"/>
                  </a:solidFill>
                  <a:latin typeface="Trebuchet MS" charset="0"/>
                </a:rPr>
                <a:t>Verifiable</a:t>
              </a:r>
            </a:p>
            <a:p>
              <a:pPr marL="457200" indent="-457200">
                <a:buFont typeface="+mj-lt"/>
                <a:buAutoNum type="arabicPeriod"/>
              </a:pPr>
              <a:r>
                <a:rPr lang="en-US" dirty="0" smtClean="0">
                  <a:solidFill>
                    <a:schemeClr val="bg1"/>
                  </a:solidFill>
                  <a:latin typeface="Trebuchet MS" charset="0"/>
                </a:rPr>
                <a:t>Additional</a:t>
              </a:r>
            </a:p>
            <a:p>
              <a:pPr marL="457200" indent="-457200">
                <a:buFont typeface="+mj-lt"/>
                <a:buAutoNum type="arabicPeriod"/>
              </a:pPr>
              <a:r>
                <a:rPr lang="en-US" dirty="0" smtClean="0">
                  <a:solidFill>
                    <a:schemeClr val="bg1"/>
                  </a:solidFill>
                  <a:latin typeface="Trebuchet MS" charset="0"/>
                </a:rPr>
                <a:t>Permanent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1924251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11200813435562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" y="1638300"/>
            <a:ext cx="6045200" cy="4533900"/>
          </a:xfrm>
          <a:prstGeom prst="rect">
            <a:avLst/>
          </a:prstGeom>
        </p:spPr>
      </p:pic>
      <p:sp>
        <p:nvSpPr>
          <p:cNvPr id="5" name="TextBox 5"/>
          <p:cNvSpPr txBox="1">
            <a:spLocks noChangeArrowheads="1"/>
          </p:cNvSpPr>
          <p:nvPr/>
        </p:nvSpPr>
        <p:spPr bwMode="auto">
          <a:xfrm>
            <a:off x="5943600" y="1752600"/>
            <a:ext cx="23622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>
                <a:solidFill>
                  <a:schemeClr val="bg1"/>
                </a:solidFill>
                <a:latin typeface="Trebuchet MS" charset="0"/>
              </a:rPr>
              <a:t>Measurable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>
                <a:solidFill>
                  <a:schemeClr val="bg1"/>
                </a:solidFill>
                <a:latin typeface="Trebuchet MS" charset="0"/>
              </a:rPr>
              <a:t>Verifiable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>
                <a:solidFill>
                  <a:srgbClr val="404040"/>
                </a:solidFill>
                <a:latin typeface="Trebuchet MS" charset="0"/>
              </a:rPr>
              <a:t>Additional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>
                <a:solidFill>
                  <a:srgbClr val="404040"/>
                </a:solidFill>
                <a:latin typeface="Trebuchet MS" charset="0"/>
              </a:rPr>
              <a:t>Permanent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457200" y="838200"/>
            <a:ext cx="3810000" cy="1998214"/>
            <a:chOff x="457200" y="838200"/>
            <a:chExt cx="3810000" cy="1998214"/>
          </a:xfrm>
        </p:grpSpPr>
        <p:sp>
          <p:nvSpPr>
            <p:cNvPr id="7" name="TextBox 5"/>
            <p:cNvSpPr txBox="1">
              <a:spLocks noChangeArrowheads="1"/>
            </p:cNvSpPr>
            <p:nvPr/>
          </p:nvSpPr>
          <p:spPr bwMode="auto">
            <a:xfrm>
              <a:off x="457200" y="838200"/>
              <a:ext cx="3810000" cy="830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dirty="0" smtClean="0">
                  <a:solidFill>
                    <a:srgbClr val="FFFF00"/>
                  </a:solidFill>
                  <a:latin typeface="Trebuchet MS" charset="0"/>
                </a:rPr>
                <a:t>Measurement Reporting &amp; Verification System (MRV)</a:t>
              </a:r>
              <a:endParaRPr lang="en-US" dirty="0">
                <a:solidFill>
                  <a:srgbClr val="FFFF00"/>
                </a:solidFill>
                <a:latin typeface="Trebuchet MS" charset="0"/>
              </a:endParaRPr>
            </a:p>
          </p:txBody>
        </p:sp>
        <p:sp>
          <p:nvSpPr>
            <p:cNvPr id="10" name="Right Arrow 9"/>
            <p:cNvSpPr/>
            <p:nvPr/>
          </p:nvSpPr>
          <p:spPr>
            <a:xfrm rot="4085477">
              <a:off x="2371906" y="1980072"/>
              <a:ext cx="1179285" cy="533400"/>
            </a:xfrm>
            <a:prstGeom prst="rightArrow">
              <a:avLst/>
            </a:prstGeom>
            <a:solidFill>
              <a:schemeClr val="accent5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25611834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11200813435562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" y="1638300"/>
            <a:ext cx="6045200" cy="4533900"/>
          </a:xfrm>
          <a:prstGeom prst="rect">
            <a:avLst/>
          </a:prstGeom>
        </p:spPr>
      </p:pic>
      <p:sp>
        <p:nvSpPr>
          <p:cNvPr id="5" name="TextBox 5"/>
          <p:cNvSpPr txBox="1">
            <a:spLocks noChangeArrowheads="1"/>
          </p:cNvSpPr>
          <p:nvPr/>
        </p:nvSpPr>
        <p:spPr bwMode="auto">
          <a:xfrm>
            <a:off x="5943600" y="1752600"/>
            <a:ext cx="23622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>
                <a:solidFill>
                  <a:srgbClr val="404040"/>
                </a:solidFill>
                <a:latin typeface="Trebuchet MS" charset="0"/>
              </a:rPr>
              <a:t>Measurable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>
                <a:solidFill>
                  <a:srgbClr val="404040"/>
                </a:solidFill>
                <a:latin typeface="Trebuchet MS" charset="0"/>
              </a:rPr>
              <a:t>Verifiable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>
                <a:solidFill>
                  <a:schemeClr val="bg1"/>
                </a:solidFill>
                <a:latin typeface="Trebuchet MS" charset="0"/>
              </a:rPr>
              <a:t>Additional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>
                <a:solidFill>
                  <a:srgbClr val="404040"/>
                </a:solidFill>
                <a:latin typeface="Trebuchet MS" charset="0"/>
              </a:rPr>
              <a:t>Permanent</a:t>
            </a:r>
          </a:p>
        </p:txBody>
      </p:sp>
      <p:sp>
        <p:nvSpPr>
          <p:cNvPr id="7" name="TextBox 5"/>
          <p:cNvSpPr txBox="1">
            <a:spLocks noChangeArrowheads="1"/>
          </p:cNvSpPr>
          <p:nvPr/>
        </p:nvSpPr>
        <p:spPr bwMode="auto">
          <a:xfrm>
            <a:off x="457200" y="838200"/>
            <a:ext cx="3810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 smtClean="0">
                <a:solidFill>
                  <a:srgbClr val="FFFF00"/>
                </a:solidFill>
                <a:latin typeface="Trebuchet MS" charset="0"/>
              </a:rPr>
              <a:t>Measurement Reporting &amp; Verification System (MRV)</a:t>
            </a:r>
            <a:endParaRPr lang="en-US" dirty="0">
              <a:solidFill>
                <a:srgbClr val="FFFF00"/>
              </a:solidFill>
              <a:latin typeface="Trebuchet MS" charset="0"/>
            </a:endParaRPr>
          </a:p>
        </p:txBody>
      </p:sp>
      <p:sp>
        <p:nvSpPr>
          <p:cNvPr id="14" name="Right Arrow 13"/>
          <p:cNvSpPr/>
          <p:nvPr/>
        </p:nvSpPr>
        <p:spPr>
          <a:xfrm rot="4085477">
            <a:off x="2371906" y="1980072"/>
            <a:ext cx="1179285" cy="533400"/>
          </a:xfrm>
          <a:prstGeom prst="rightArrow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4947503" y="3677652"/>
            <a:ext cx="4044097" cy="2200166"/>
            <a:chOff x="4947503" y="3677652"/>
            <a:chExt cx="4044097" cy="2200166"/>
          </a:xfrm>
        </p:grpSpPr>
        <p:sp>
          <p:nvSpPr>
            <p:cNvPr id="6" name="TextBox 5"/>
            <p:cNvSpPr txBox="1">
              <a:spLocks noChangeArrowheads="1"/>
            </p:cNvSpPr>
            <p:nvPr/>
          </p:nvSpPr>
          <p:spPr bwMode="auto">
            <a:xfrm>
              <a:off x="5105400" y="4800600"/>
              <a:ext cx="3886200" cy="10772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dirty="0" err="1" smtClean="0">
                  <a:solidFill>
                    <a:srgbClr val="FFFF00"/>
                  </a:solidFill>
                  <a:latin typeface="Trebuchet MS" charset="0"/>
                </a:rPr>
                <a:t>Additionality</a:t>
              </a:r>
              <a:r>
                <a:rPr lang="en-US" dirty="0" smtClean="0">
                  <a:solidFill>
                    <a:srgbClr val="FFFF00"/>
                  </a:solidFill>
                  <a:latin typeface="Trebuchet MS" charset="0"/>
                </a:rPr>
                <a:t> Test </a:t>
              </a:r>
            </a:p>
            <a:p>
              <a:pPr algn="ctr"/>
              <a:r>
                <a:rPr lang="en-US" sz="2000" dirty="0" smtClean="0">
                  <a:solidFill>
                    <a:srgbClr val="FFFF00"/>
                  </a:solidFill>
                  <a:latin typeface="Trebuchet MS" charset="0"/>
                </a:rPr>
                <a:t>(would not have happened without carbon finance)</a:t>
              </a:r>
              <a:endParaRPr lang="en-US" sz="2000" dirty="0">
                <a:solidFill>
                  <a:srgbClr val="FFFF00"/>
                </a:solidFill>
                <a:latin typeface="Trebuchet MS" charset="0"/>
              </a:endParaRPr>
            </a:p>
          </p:txBody>
        </p:sp>
        <p:sp>
          <p:nvSpPr>
            <p:cNvPr id="16" name="Right Arrow 15"/>
            <p:cNvSpPr/>
            <p:nvPr/>
          </p:nvSpPr>
          <p:spPr>
            <a:xfrm rot="13553806">
              <a:off x="4536246" y="4088909"/>
              <a:ext cx="1355914" cy="533400"/>
            </a:xfrm>
            <a:prstGeom prst="rightArrow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35365477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11200813435562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" y="1638300"/>
            <a:ext cx="6045200" cy="4533900"/>
          </a:xfrm>
          <a:prstGeom prst="rect">
            <a:avLst/>
          </a:prstGeom>
        </p:spPr>
      </p:pic>
      <p:sp>
        <p:nvSpPr>
          <p:cNvPr id="5" name="TextBox 5"/>
          <p:cNvSpPr txBox="1">
            <a:spLocks noChangeArrowheads="1"/>
          </p:cNvSpPr>
          <p:nvPr/>
        </p:nvSpPr>
        <p:spPr bwMode="auto">
          <a:xfrm>
            <a:off x="5943600" y="1752600"/>
            <a:ext cx="23622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>
                <a:solidFill>
                  <a:srgbClr val="404040"/>
                </a:solidFill>
                <a:latin typeface="Trebuchet MS" charset="0"/>
              </a:rPr>
              <a:t>Measurable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>
                <a:solidFill>
                  <a:srgbClr val="404040"/>
                </a:solidFill>
                <a:latin typeface="Trebuchet MS" charset="0"/>
              </a:rPr>
              <a:t>Verifiable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rebuchet MS" charset="0"/>
              </a:rPr>
              <a:t>Additional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>
                <a:solidFill>
                  <a:srgbClr val="FFFFFF"/>
                </a:solidFill>
                <a:latin typeface="Trebuchet MS" charset="0"/>
              </a:rPr>
              <a:t>Permanent</a:t>
            </a:r>
          </a:p>
        </p:txBody>
      </p:sp>
      <p:sp>
        <p:nvSpPr>
          <p:cNvPr id="7" name="TextBox 5"/>
          <p:cNvSpPr txBox="1">
            <a:spLocks noChangeArrowheads="1"/>
          </p:cNvSpPr>
          <p:nvPr/>
        </p:nvSpPr>
        <p:spPr bwMode="auto">
          <a:xfrm>
            <a:off x="457200" y="838200"/>
            <a:ext cx="3810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 smtClean="0">
                <a:solidFill>
                  <a:schemeClr val="accent5"/>
                </a:solidFill>
                <a:latin typeface="Trebuchet MS" charset="0"/>
              </a:rPr>
              <a:t>Measurement Reporting &amp; Verification System (MRV)</a:t>
            </a:r>
            <a:endParaRPr lang="en-US" dirty="0">
              <a:solidFill>
                <a:schemeClr val="accent5"/>
              </a:solidFill>
              <a:latin typeface="Trebuchet MS" charset="0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5105400" y="4800600"/>
            <a:ext cx="38862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 err="1" smtClean="0">
                <a:solidFill>
                  <a:srgbClr val="FFFF00"/>
                </a:solidFill>
                <a:latin typeface="Trebuchet MS" charset="0"/>
              </a:rPr>
              <a:t>Additionality</a:t>
            </a:r>
            <a:r>
              <a:rPr lang="en-US" dirty="0" smtClean="0">
                <a:solidFill>
                  <a:srgbClr val="FFFF00"/>
                </a:solidFill>
                <a:latin typeface="Trebuchet MS" charset="0"/>
              </a:rPr>
              <a:t> Test </a:t>
            </a:r>
          </a:p>
          <a:p>
            <a:pPr algn="ctr"/>
            <a:r>
              <a:rPr lang="en-US" sz="2000" dirty="0" smtClean="0">
                <a:solidFill>
                  <a:srgbClr val="FFFF00"/>
                </a:solidFill>
                <a:latin typeface="Trebuchet MS" charset="0"/>
              </a:rPr>
              <a:t>(would not have happened without carbon finance)</a:t>
            </a:r>
            <a:endParaRPr lang="en-US" sz="2000" dirty="0">
              <a:solidFill>
                <a:srgbClr val="FFFF00"/>
              </a:solidFill>
              <a:latin typeface="Trebuchet MS" charset="0"/>
            </a:endParaRPr>
          </a:p>
        </p:txBody>
      </p:sp>
      <p:sp>
        <p:nvSpPr>
          <p:cNvPr id="19" name="Right Arrow 18"/>
          <p:cNvSpPr/>
          <p:nvPr/>
        </p:nvSpPr>
        <p:spPr>
          <a:xfrm rot="4085477">
            <a:off x="2371906" y="1980072"/>
            <a:ext cx="1179285" cy="533400"/>
          </a:xfrm>
          <a:prstGeom prst="rightArrow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/>
          <p:cNvGrpSpPr/>
          <p:nvPr/>
        </p:nvGrpSpPr>
        <p:grpSpPr>
          <a:xfrm>
            <a:off x="4953000" y="845403"/>
            <a:ext cx="3962400" cy="1641571"/>
            <a:chOff x="4953000" y="845403"/>
            <a:chExt cx="3962400" cy="1641571"/>
          </a:xfrm>
        </p:grpSpPr>
        <p:sp>
          <p:nvSpPr>
            <p:cNvPr id="14" name="TextBox 5"/>
            <p:cNvSpPr txBox="1">
              <a:spLocks noChangeArrowheads="1"/>
            </p:cNvSpPr>
            <p:nvPr/>
          </p:nvSpPr>
          <p:spPr bwMode="auto">
            <a:xfrm>
              <a:off x="4953000" y="845403"/>
              <a:ext cx="3962400" cy="830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dirty="0" smtClean="0">
                  <a:solidFill>
                    <a:srgbClr val="FFFF00"/>
                  </a:solidFill>
                  <a:latin typeface="Trebuchet MS" charset="0"/>
                </a:rPr>
                <a:t>Instrument for Delivery of Incentive Payments</a:t>
              </a:r>
              <a:endParaRPr lang="en-US" dirty="0">
                <a:solidFill>
                  <a:srgbClr val="FFFF00"/>
                </a:solidFill>
                <a:latin typeface="Trebuchet MS" charset="0"/>
              </a:endParaRPr>
            </a:p>
          </p:txBody>
        </p:sp>
        <p:sp>
          <p:nvSpPr>
            <p:cNvPr id="20" name="Right Arrow 19"/>
            <p:cNvSpPr/>
            <p:nvPr/>
          </p:nvSpPr>
          <p:spPr>
            <a:xfrm rot="7024597">
              <a:off x="4893686" y="1815398"/>
              <a:ext cx="809752" cy="533400"/>
            </a:xfrm>
            <a:prstGeom prst="rightArrow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1" name="Right Arrow 20"/>
          <p:cNvSpPr/>
          <p:nvPr/>
        </p:nvSpPr>
        <p:spPr>
          <a:xfrm rot="13553806">
            <a:off x="4536246" y="4088909"/>
            <a:ext cx="1355914" cy="533400"/>
          </a:xfrm>
          <a:prstGeom prst="right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/>
          <p:cNvGrpSpPr/>
          <p:nvPr/>
        </p:nvGrpSpPr>
        <p:grpSpPr>
          <a:xfrm>
            <a:off x="152400" y="4667458"/>
            <a:ext cx="4343400" cy="2019270"/>
            <a:chOff x="152400" y="4667458"/>
            <a:chExt cx="4343400" cy="2019270"/>
          </a:xfrm>
        </p:grpSpPr>
        <p:sp>
          <p:nvSpPr>
            <p:cNvPr id="10" name="TextBox 5"/>
            <p:cNvSpPr txBox="1">
              <a:spLocks noChangeArrowheads="1"/>
            </p:cNvSpPr>
            <p:nvPr/>
          </p:nvSpPr>
          <p:spPr bwMode="auto">
            <a:xfrm>
              <a:off x="152400" y="5486400"/>
              <a:ext cx="4343400" cy="12003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dirty="0" smtClean="0">
                  <a:solidFill>
                    <a:srgbClr val="FFFF00"/>
                  </a:solidFill>
                  <a:latin typeface="Trebuchet MS" charset="0"/>
                </a:rPr>
                <a:t>Legal &amp; Socio-Economic Measures to Fix Causes of Deforestation/Degradation</a:t>
              </a:r>
              <a:endParaRPr lang="en-US" dirty="0">
                <a:solidFill>
                  <a:srgbClr val="FFFF00"/>
                </a:solidFill>
                <a:latin typeface="Trebuchet MS" charset="0"/>
              </a:endParaRPr>
            </a:p>
          </p:txBody>
        </p:sp>
        <p:sp>
          <p:nvSpPr>
            <p:cNvPr id="22" name="Right Arrow 21"/>
            <p:cNvSpPr/>
            <p:nvPr/>
          </p:nvSpPr>
          <p:spPr>
            <a:xfrm rot="18163373">
              <a:off x="2283949" y="4849991"/>
              <a:ext cx="898465" cy="533400"/>
            </a:xfrm>
            <a:prstGeom prst="rightArrow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3" name="Rectangle 22"/>
          <p:cNvSpPr/>
          <p:nvPr/>
        </p:nvSpPr>
        <p:spPr>
          <a:xfrm>
            <a:off x="381000" y="762000"/>
            <a:ext cx="8610600" cy="1066800"/>
          </a:xfrm>
          <a:prstGeom prst="rect">
            <a:avLst/>
          </a:prstGeom>
          <a:noFill/>
          <a:ln w="57150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027515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5"/>
          <p:cNvSpPr txBox="1">
            <a:spLocks noChangeArrowheads="1"/>
          </p:cNvSpPr>
          <p:nvPr/>
        </p:nvSpPr>
        <p:spPr bwMode="auto">
          <a:xfrm>
            <a:off x="4953000" y="845403"/>
            <a:ext cx="39624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 smtClean="0">
                <a:solidFill>
                  <a:srgbClr val="FFFF00"/>
                </a:solidFill>
                <a:latin typeface="Trebuchet MS" charset="0"/>
              </a:rPr>
              <a:t>Instrument for Delivery of Incentive Payments</a:t>
            </a:r>
            <a:endParaRPr lang="en-US" dirty="0">
              <a:solidFill>
                <a:srgbClr val="FFFF00"/>
              </a:solidFill>
              <a:latin typeface="Trebuchet MS" charset="0"/>
            </a:endParaRPr>
          </a:p>
        </p:txBody>
      </p:sp>
      <p:pic>
        <p:nvPicPr>
          <p:cNvPr id="15" name="Picture 14" descr="gold-bars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57800" y="2601976"/>
            <a:ext cx="3276600" cy="3189224"/>
          </a:xfrm>
          <a:prstGeom prst="rect">
            <a:avLst/>
          </a:prstGeom>
        </p:spPr>
      </p:pic>
      <p:sp>
        <p:nvSpPr>
          <p:cNvPr id="17" name="Multiply 16"/>
          <p:cNvSpPr/>
          <p:nvPr/>
        </p:nvSpPr>
        <p:spPr>
          <a:xfrm>
            <a:off x="5638800" y="3200400"/>
            <a:ext cx="2895600" cy="2209800"/>
          </a:xfrm>
          <a:prstGeom prst="mathMultiply">
            <a:avLst/>
          </a:prstGeom>
          <a:solidFill>
            <a:srgbClr val="FF0000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>
            <a:off x="457200" y="572962"/>
            <a:ext cx="3810000" cy="2856038"/>
            <a:chOff x="457200" y="572962"/>
            <a:chExt cx="3810000" cy="2856038"/>
          </a:xfrm>
        </p:grpSpPr>
        <p:pic>
          <p:nvPicPr>
            <p:cNvPr id="18" name="Picture 17" descr="rise-deforestation-amazon-rainforest_418266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00" y="572962"/>
              <a:ext cx="3810000" cy="2856038"/>
            </a:xfrm>
            <a:prstGeom prst="rect">
              <a:avLst/>
            </a:prstGeom>
          </p:spPr>
        </p:pic>
        <p:sp>
          <p:nvSpPr>
            <p:cNvPr id="26" name="TextBox 5"/>
            <p:cNvSpPr txBox="1">
              <a:spLocks noChangeArrowheads="1"/>
            </p:cNvSpPr>
            <p:nvPr/>
          </p:nvSpPr>
          <p:spPr bwMode="auto">
            <a:xfrm>
              <a:off x="1371600" y="2738735"/>
              <a:ext cx="289560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dirty="0" smtClean="0">
                  <a:solidFill>
                    <a:schemeClr val="bg1"/>
                  </a:solidFill>
                  <a:latin typeface="Trebuchet MS" charset="0"/>
                </a:rPr>
                <a:t>Income </a:t>
              </a:r>
              <a:r>
                <a:rPr lang="en-US" dirty="0">
                  <a:solidFill>
                    <a:schemeClr val="bg1"/>
                  </a:solidFill>
                  <a:latin typeface="Trebuchet MS" charset="0"/>
                </a:rPr>
                <a:t>F</a:t>
              </a:r>
              <a:r>
                <a:rPr lang="en-US" dirty="0" smtClean="0">
                  <a:solidFill>
                    <a:schemeClr val="bg1"/>
                  </a:solidFill>
                  <a:latin typeface="Trebuchet MS" charset="0"/>
                </a:rPr>
                <a:t>rom This</a:t>
              </a:r>
              <a:endParaRPr lang="en-US" dirty="0">
                <a:solidFill>
                  <a:schemeClr val="bg1"/>
                </a:solidFill>
                <a:latin typeface="Trebuchet MS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457200" y="3424238"/>
            <a:ext cx="3815953" cy="3052762"/>
            <a:chOff x="457200" y="3424238"/>
            <a:chExt cx="3815953" cy="3052762"/>
          </a:xfrm>
        </p:grpSpPr>
        <p:pic>
          <p:nvPicPr>
            <p:cNvPr id="25" name="Picture 24" descr="brazil-amazon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7200" y="3424238"/>
              <a:ext cx="3815953" cy="3052762"/>
            </a:xfrm>
            <a:prstGeom prst="rect">
              <a:avLst/>
            </a:prstGeom>
          </p:spPr>
        </p:pic>
        <p:sp>
          <p:nvSpPr>
            <p:cNvPr id="27" name="TextBox 5"/>
            <p:cNvSpPr txBox="1">
              <a:spLocks noChangeArrowheads="1"/>
            </p:cNvSpPr>
            <p:nvPr/>
          </p:nvSpPr>
          <p:spPr bwMode="auto">
            <a:xfrm>
              <a:off x="1371600" y="5710535"/>
              <a:ext cx="289560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dirty="0" smtClean="0">
                  <a:solidFill>
                    <a:schemeClr val="bg1"/>
                  </a:solidFill>
                  <a:latin typeface="Trebuchet MS" charset="0"/>
                </a:rPr>
                <a:t>Income </a:t>
              </a:r>
              <a:r>
                <a:rPr lang="en-US" dirty="0">
                  <a:solidFill>
                    <a:schemeClr val="bg1"/>
                  </a:solidFill>
                  <a:latin typeface="Trebuchet MS" charset="0"/>
                </a:rPr>
                <a:t>F</a:t>
              </a:r>
              <a:r>
                <a:rPr lang="en-US" dirty="0" smtClean="0">
                  <a:solidFill>
                    <a:schemeClr val="bg1"/>
                  </a:solidFill>
                  <a:latin typeface="Trebuchet MS" charset="0"/>
                </a:rPr>
                <a:t>rom This</a:t>
              </a:r>
              <a:endParaRPr lang="en-US" dirty="0">
                <a:solidFill>
                  <a:schemeClr val="bg1"/>
                </a:solidFill>
                <a:latin typeface="Trebuchet M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5523368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rise-deforestation-amazon-rainforest_41826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" y="572962"/>
            <a:ext cx="3810000" cy="2856038"/>
          </a:xfrm>
          <a:prstGeom prst="rect">
            <a:avLst/>
          </a:prstGeom>
        </p:spPr>
      </p:pic>
      <p:pic>
        <p:nvPicPr>
          <p:cNvPr id="25" name="Picture 24" descr="brazil-amazo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" y="3424238"/>
            <a:ext cx="3815953" cy="3052762"/>
          </a:xfrm>
          <a:prstGeom prst="rect">
            <a:avLst/>
          </a:prstGeom>
        </p:spPr>
      </p:pic>
      <p:sp>
        <p:nvSpPr>
          <p:cNvPr id="26" name="TextBox 5"/>
          <p:cNvSpPr txBox="1">
            <a:spLocks noChangeArrowheads="1"/>
          </p:cNvSpPr>
          <p:nvPr/>
        </p:nvSpPr>
        <p:spPr bwMode="auto">
          <a:xfrm>
            <a:off x="1371600" y="2738735"/>
            <a:ext cx="2895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Trebuchet MS" charset="0"/>
              </a:rPr>
              <a:t>Income </a:t>
            </a:r>
            <a:r>
              <a:rPr lang="en-US" dirty="0">
                <a:solidFill>
                  <a:schemeClr val="bg1"/>
                </a:solidFill>
                <a:latin typeface="Trebuchet MS" charset="0"/>
              </a:rPr>
              <a:t>F</a:t>
            </a:r>
            <a:r>
              <a:rPr lang="en-US" dirty="0" smtClean="0">
                <a:solidFill>
                  <a:schemeClr val="bg1"/>
                </a:solidFill>
                <a:latin typeface="Trebuchet MS" charset="0"/>
              </a:rPr>
              <a:t>rom This</a:t>
            </a:r>
            <a:endParaRPr lang="en-US" dirty="0">
              <a:solidFill>
                <a:schemeClr val="bg1"/>
              </a:solidFill>
              <a:latin typeface="Trebuchet MS" charset="0"/>
            </a:endParaRPr>
          </a:p>
        </p:txBody>
      </p:sp>
      <p:sp>
        <p:nvSpPr>
          <p:cNvPr id="27" name="TextBox 5"/>
          <p:cNvSpPr txBox="1">
            <a:spLocks noChangeArrowheads="1"/>
          </p:cNvSpPr>
          <p:nvPr/>
        </p:nvSpPr>
        <p:spPr bwMode="auto">
          <a:xfrm>
            <a:off x="1371600" y="5710535"/>
            <a:ext cx="2895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Trebuchet MS" charset="0"/>
              </a:rPr>
              <a:t>Income </a:t>
            </a:r>
            <a:r>
              <a:rPr lang="en-US" dirty="0">
                <a:solidFill>
                  <a:schemeClr val="bg1"/>
                </a:solidFill>
                <a:latin typeface="Trebuchet MS" charset="0"/>
              </a:rPr>
              <a:t>F</a:t>
            </a:r>
            <a:r>
              <a:rPr lang="en-US" dirty="0" smtClean="0">
                <a:solidFill>
                  <a:schemeClr val="bg1"/>
                </a:solidFill>
                <a:latin typeface="Trebuchet MS" charset="0"/>
              </a:rPr>
              <a:t>rom This</a:t>
            </a:r>
            <a:endParaRPr lang="en-US" dirty="0">
              <a:solidFill>
                <a:schemeClr val="bg1"/>
              </a:solidFill>
              <a:latin typeface="Trebuchet MS" charset="0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4114800" y="2750403"/>
            <a:ext cx="5029200" cy="769441"/>
            <a:chOff x="4114800" y="2750403"/>
            <a:chExt cx="5029200" cy="769441"/>
          </a:xfrm>
        </p:grpSpPr>
        <p:sp>
          <p:nvSpPr>
            <p:cNvPr id="10" name="TextBox 5"/>
            <p:cNvSpPr txBox="1">
              <a:spLocks noChangeArrowheads="1"/>
            </p:cNvSpPr>
            <p:nvPr/>
          </p:nvSpPr>
          <p:spPr bwMode="auto">
            <a:xfrm>
              <a:off x="5029200" y="2750403"/>
              <a:ext cx="4114800" cy="7694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r>
                <a:rPr lang="en-US" sz="2200" dirty="0" smtClean="0">
                  <a:solidFill>
                    <a:schemeClr val="bg1"/>
                  </a:solidFill>
                  <a:latin typeface="Trebuchet MS" charset="0"/>
                </a:rPr>
                <a:t>Wood/agriculture commodities sold in a market</a:t>
              </a:r>
              <a:endParaRPr lang="en-US" sz="2200" dirty="0">
                <a:solidFill>
                  <a:schemeClr val="bg1"/>
                </a:solidFill>
                <a:latin typeface="Trebuchet MS" charset="0"/>
              </a:endParaRPr>
            </a:p>
          </p:txBody>
        </p:sp>
        <p:sp>
          <p:nvSpPr>
            <p:cNvPr id="12" name="Right Arrow 11"/>
            <p:cNvSpPr/>
            <p:nvPr/>
          </p:nvSpPr>
          <p:spPr>
            <a:xfrm>
              <a:off x="4114800" y="2824162"/>
              <a:ext cx="838200" cy="452438"/>
            </a:xfrm>
            <a:prstGeom prst="rightArrow">
              <a:avLst/>
            </a:prstGeom>
            <a:solidFill>
              <a:schemeClr val="bg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4114800" y="5555159"/>
            <a:ext cx="4876800" cy="769441"/>
            <a:chOff x="4114800" y="5555159"/>
            <a:chExt cx="4876800" cy="769441"/>
          </a:xfrm>
        </p:grpSpPr>
        <p:sp>
          <p:nvSpPr>
            <p:cNvPr id="11" name="TextBox 5"/>
            <p:cNvSpPr txBox="1">
              <a:spLocks noChangeArrowheads="1"/>
            </p:cNvSpPr>
            <p:nvPr/>
          </p:nvSpPr>
          <p:spPr bwMode="auto">
            <a:xfrm>
              <a:off x="5029200" y="5555159"/>
              <a:ext cx="3962400" cy="7694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r>
                <a:rPr lang="en-US" sz="2200" dirty="0" smtClean="0">
                  <a:solidFill>
                    <a:schemeClr val="bg1"/>
                  </a:solidFill>
                  <a:latin typeface="Trebuchet MS" charset="0"/>
                </a:rPr>
                <a:t>Carbon credit commodities sold in a market</a:t>
              </a:r>
              <a:endParaRPr lang="en-US" sz="2200" dirty="0">
                <a:solidFill>
                  <a:schemeClr val="bg1"/>
                </a:solidFill>
                <a:latin typeface="Trebuchet MS" charset="0"/>
              </a:endParaRPr>
            </a:p>
          </p:txBody>
        </p:sp>
        <p:sp>
          <p:nvSpPr>
            <p:cNvPr id="13" name="Right Arrow 12"/>
            <p:cNvSpPr/>
            <p:nvPr/>
          </p:nvSpPr>
          <p:spPr>
            <a:xfrm>
              <a:off x="4114800" y="5795962"/>
              <a:ext cx="838200" cy="452438"/>
            </a:xfrm>
            <a:prstGeom prst="rightArrow">
              <a:avLst/>
            </a:prstGeom>
            <a:solidFill>
              <a:schemeClr val="bg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TextBox 5"/>
          <p:cNvSpPr txBox="1">
            <a:spLocks noChangeArrowheads="1"/>
          </p:cNvSpPr>
          <p:nvPr/>
        </p:nvSpPr>
        <p:spPr bwMode="auto">
          <a:xfrm>
            <a:off x="5029200" y="6274713"/>
            <a:ext cx="39624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200" dirty="0" smtClean="0">
                <a:solidFill>
                  <a:schemeClr val="bg1"/>
                </a:solidFill>
                <a:latin typeface="Trebuchet MS" charset="0"/>
              </a:rPr>
              <a:t>+ grant finance opportunities</a:t>
            </a:r>
            <a:endParaRPr lang="en-US" sz="2200" dirty="0">
              <a:solidFill>
                <a:schemeClr val="bg1"/>
              </a:solidFill>
              <a:latin typeface="Trebuchet MS" charset="0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4572000" y="3505200"/>
            <a:ext cx="4495800" cy="2057400"/>
            <a:chOff x="4572000" y="3505200"/>
            <a:chExt cx="4495800" cy="2057400"/>
          </a:xfrm>
        </p:grpSpPr>
        <p:sp>
          <p:nvSpPr>
            <p:cNvPr id="9" name="TextBox 5"/>
            <p:cNvSpPr txBox="1">
              <a:spLocks noChangeArrowheads="1"/>
            </p:cNvSpPr>
            <p:nvPr/>
          </p:nvSpPr>
          <p:spPr bwMode="auto">
            <a:xfrm>
              <a:off x="4953000" y="3858161"/>
              <a:ext cx="4114800" cy="13234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r>
                <a:rPr lang="en-US" sz="2000" dirty="0" smtClean="0">
                  <a:solidFill>
                    <a:srgbClr val="FFFF00"/>
                  </a:solidFill>
                  <a:latin typeface="Trebuchet MS" charset="0"/>
                </a:rPr>
                <a:t>If income from these activities is similar, then forest protection can compete commercially with deforestation</a:t>
              </a:r>
              <a:endParaRPr lang="en-US" sz="2000" dirty="0">
                <a:solidFill>
                  <a:srgbClr val="FFFF00"/>
                </a:solidFill>
                <a:latin typeface="Trebuchet MS" charset="0"/>
              </a:endParaRPr>
            </a:p>
          </p:txBody>
        </p:sp>
        <p:sp>
          <p:nvSpPr>
            <p:cNvPr id="17" name="Up-Down Arrow 16"/>
            <p:cNvSpPr/>
            <p:nvPr/>
          </p:nvSpPr>
          <p:spPr>
            <a:xfrm>
              <a:off x="4572000" y="3505200"/>
              <a:ext cx="304800" cy="2057400"/>
            </a:xfrm>
            <a:prstGeom prst="upDownArrow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" name="TextBox 5"/>
          <p:cNvSpPr txBox="1">
            <a:spLocks noChangeArrowheads="1"/>
          </p:cNvSpPr>
          <p:nvPr/>
        </p:nvSpPr>
        <p:spPr bwMode="auto">
          <a:xfrm>
            <a:off x="4648200" y="533400"/>
            <a:ext cx="4114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  <a:latin typeface="Trebuchet MS" charset="0"/>
              </a:rPr>
              <a:t>What does REDD look like ?</a:t>
            </a:r>
            <a:endParaRPr lang="en-US" dirty="0">
              <a:solidFill>
                <a:srgbClr val="FFFF00"/>
              </a:solidFill>
              <a:latin typeface="Trebuchet MS" charset="0"/>
            </a:endParaRPr>
          </a:p>
        </p:txBody>
      </p:sp>
      <p:sp>
        <p:nvSpPr>
          <p:cNvPr id="21" name="TextBox 5"/>
          <p:cNvSpPr txBox="1">
            <a:spLocks noChangeArrowheads="1"/>
          </p:cNvSpPr>
          <p:nvPr/>
        </p:nvSpPr>
        <p:spPr bwMode="auto">
          <a:xfrm>
            <a:off x="4953000" y="990600"/>
            <a:ext cx="4038600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457200" indent="-457200">
              <a:buFont typeface="Arial"/>
              <a:buChar char="•"/>
            </a:pPr>
            <a:r>
              <a:rPr lang="en-US" sz="2200" dirty="0" smtClean="0">
                <a:solidFill>
                  <a:srgbClr val="FFFF00"/>
                </a:solidFill>
                <a:latin typeface="Trebuchet MS" charset="0"/>
              </a:rPr>
              <a:t>Jobs</a:t>
            </a:r>
          </a:p>
          <a:p>
            <a:pPr marL="457200" indent="-457200">
              <a:buFont typeface="Arial"/>
              <a:buChar char="•"/>
            </a:pPr>
            <a:r>
              <a:rPr lang="en-US" sz="2200" dirty="0" smtClean="0">
                <a:solidFill>
                  <a:srgbClr val="FFFF00"/>
                </a:solidFill>
                <a:latin typeface="Trebuchet MS" charset="0"/>
              </a:rPr>
              <a:t>Economic development</a:t>
            </a:r>
          </a:p>
          <a:p>
            <a:pPr marL="457200" indent="-457200">
              <a:buFont typeface="Arial"/>
              <a:buChar char="•"/>
            </a:pPr>
            <a:r>
              <a:rPr lang="en-US" sz="2200" dirty="0" smtClean="0">
                <a:solidFill>
                  <a:srgbClr val="FFFF00"/>
                </a:solidFill>
                <a:latin typeface="Trebuchet MS" charset="0"/>
              </a:rPr>
              <a:t>Community well-being</a:t>
            </a:r>
          </a:p>
          <a:p>
            <a:pPr marL="457200" indent="-457200">
              <a:buFont typeface="Arial"/>
              <a:buChar char="•"/>
            </a:pPr>
            <a:r>
              <a:rPr lang="en-US" sz="2200" dirty="0" smtClean="0">
                <a:solidFill>
                  <a:srgbClr val="FFFF00"/>
                </a:solidFill>
                <a:latin typeface="Trebuchet MS" charset="0"/>
              </a:rPr>
              <a:t>Benefits from living forests</a:t>
            </a:r>
          </a:p>
        </p:txBody>
      </p:sp>
    </p:spTree>
    <p:extLst>
      <p:ext uri="{BB962C8B-B14F-4D97-AF65-F5344CB8AC3E}">
        <p14:creationId xmlns:p14="http://schemas.microsoft.com/office/powerpoint/2010/main" xmlns="" val="26922829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0" grpId="0"/>
      <p:bldP spid="21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/>
          <p:cNvGrpSpPr/>
          <p:nvPr/>
        </p:nvGrpSpPr>
        <p:grpSpPr>
          <a:xfrm>
            <a:off x="2438400" y="1397000"/>
            <a:ext cx="5867400" cy="609600"/>
            <a:chOff x="2438400" y="1397000"/>
            <a:chExt cx="5867400" cy="609600"/>
          </a:xfrm>
        </p:grpSpPr>
        <p:sp>
          <p:nvSpPr>
            <p:cNvPr id="16386" name="TextBox 5"/>
            <p:cNvSpPr txBox="1">
              <a:spLocks noChangeArrowheads="1"/>
            </p:cNvSpPr>
            <p:nvPr/>
          </p:nvSpPr>
          <p:spPr bwMode="auto">
            <a:xfrm>
              <a:off x="2438400" y="1422400"/>
              <a:ext cx="5410200" cy="584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r"/>
              <a:r>
                <a:rPr lang="en-US" sz="3200">
                  <a:solidFill>
                    <a:srgbClr val="000000"/>
                  </a:solidFill>
                  <a:latin typeface="Trebuchet MS" charset="0"/>
                </a:rPr>
                <a:t>Introduction To </a:t>
              </a:r>
              <a:r>
                <a:rPr lang="en-US" sz="3200">
                  <a:solidFill>
                    <a:schemeClr val="bg1"/>
                  </a:solidFill>
                  <a:latin typeface="Trebuchet MS" charset="0"/>
                </a:rPr>
                <a:t>REDD+</a:t>
              </a:r>
            </a:p>
          </p:txBody>
        </p:sp>
        <p:sp>
          <p:nvSpPr>
            <p:cNvPr id="7" name="TextBox 5"/>
            <p:cNvSpPr txBox="1">
              <a:spLocks noChangeArrowheads="1"/>
            </p:cNvSpPr>
            <p:nvPr/>
          </p:nvSpPr>
          <p:spPr bwMode="auto">
            <a:xfrm>
              <a:off x="5029200" y="1397000"/>
              <a:ext cx="3276600" cy="5847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r>
                <a:rPr lang="en-US" sz="3200" dirty="0">
                  <a:solidFill>
                    <a:schemeClr val="bg1"/>
                  </a:solidFill>
                  <a:latin typeface="Trebuchet MS" charset="0"/>
                </a:rPr>
                <a:t>What is          </a:t>
              </a:r>
              <a:r>
                <a:rPr lang="en-US" sz="3200" dirty="0" smtClean="0">
                  <a:solidFill>
                    <a:schemeClr val="bg1"/>
                  </a:solidFill>
                  <a:latin typeface="Trebuchet MS" charset="0"/>
                </a:rPr>
                <a:t>  ?</a:t>
              </a:r>
              <a:endParaRPr lang="en-US" sz="3200" dirty="0">
                <a:solidFill>
                  <a:schemeClr val="bg1"/>
                </a:solidFill>
                <a:latin typeface="Trebuchet MS" charset="0"/>
              </a:endParaRPr>
            </a:p>
          </p:txBody>
        </p:sp>
      </p:grpSp>
      <p:sp>
        <p:nvSpPr>
          <p:cNvPr id="5" name="TextBox 5"/>
          <p:cNvSpPr txBox="1">
            <a:spLocks noChangeArrowheads="1"/>
          </p:cNvSpPr>
          <p:nvPr/>
        </p:nvSpPr>
        <p:spPr bwMode="auto">
          <a:xfrm>
            <a:off x="2895600" y="2667000"/>
            <a:ext cx="5257800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r"/>
            <a:r>
              <a:rPr lang="en-US" sz="3200" dirty="0" smtClean="0">
                <a:solidFill>
                  <a:schemeClr val="bg1"/>
                </a:solidFill>
                <a:latin typeface="Trebuchet MS" charset="0"/>
              </a:rPr>
              <a:t>What’s new about REDD+ ?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2895600" y="3352800"/>
            <a:ext cx="5257800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r"/>
            <a:r>
              <a:rPr lang="en-US" sz="3200" dirty="0" smtClean="0">
                <a:solidFill>
                  <a:schemeClr val="bg1"/>
                </a:solidFill>
                <a:latin typeface="Trebuchet MS" charset="0"/>
              </a:rPr>
              <a:t>How can I find out more ?</a:t>
            </a:r>
            <a:endParaRPr lang="en-US" sz="3200" dirty="0">
              <a:solidFill>
                <a:schemeClr val="bg1"/>
              </a:solidFill>
              <a:latin typeface="Trebuchet MS" charset="0"/>
            </a:endParaRPr>
          </a:p>
        </p:txBody>
      </p:sp>
      <p:sp>
        <p:nvSpPr>
          <p:cNvPr id="9" name="TextBox 5"/>
          <p:cNvSpPr txBox="1">
            <a:spLocks noChangeArrowheads="1"/>
          </p:cNvSpPr>
          <p:nvPr/>
        </p:nvSpPr>
        <p:spPr bwMode="auto">
          <a:xfrm>
            <a:off x="2895600" y="2057400"/>
            <a:ext cx="5257800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r"/>
            <a:r>
              <a:rPr lang="en-US" sz="3200" dirty="0" smtClean="0">
                <a:solidFill>
                  <a:schemeClr val="bg1"/>
                </a:solidFill>
                <a:latin typeface="Trebuchet MS" charset="0"/>
              </a:rPr>
              <a:t>What’s the big deal ?</a:t>
            </a:r>
          </a:p>
        </p:txBody>
      </p:sp>
    </p:spTree>
    <p:extLst>
      <p:ext uri="{BB962C8B-B14F-4D97-AF65-F5344CB8AC3E}">
        <p14:creationId xmlns:p14="http://schemas.microsoft.com/office/powerpoint/2010/main" xmlns="" val="33305485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5"/>
          <p:cNvSpPr txBox="1">
            <a:spLocks noChangeArrowheads="1"/>
          </p:cNvSpPr>
          <p:nvPr/>
        </p:nvSpPr>
        <p:spPr bwMode="auto">
          <a:xfrm>
            <a:off x="609600" y="3429000"/>
            <a:ext cx="7620000" cy="313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457200" indent="-457200">
              <a:buFont typeface="Arial"/>
              <a:buChar char="•"/>
            </a:pPr>
            <a:endParaRPr lang="en-US" sz="2200" dirty="0" smtClean="0">
              <a:solidFill>
                <a:schemeClr val="bg1"/>
              </a:solidFill>
              <a:latin typeface="Trebuchet MS" charset="0"/>
              <a:hlinkClick r:id="rId2"/>
            </a:endParaRPr>
          </a:p>
          <a:p>
            <a:pPr marL="457200" indent="-457200">
              <a:buFont typeface="Arial"/>
              <a:buChar char="•"/>
            </a:pPr>
            <a:endParaRPr lang="en-US" sz="2200" dirty="0">
              <a:solidFill>
                <a:schemeClr val="bg1"/>
              </a:solidFill>
              <a:latin typeface="Trebuchet MS" charset="0"/>
              <a:hlinkClick r:id="rId2"/>
            </a:endParaRPr>
          </a:p>
          <a:p>
            <a:pPr marL="457200" indent="-457200">
              <a:buFont typeface="Arial"/>
              <a:buChar char="•"/>
            </a:pPr>
            <a:r>
              <a:rPr lang="en-US" sz="2200" dirty="0" smtClean="0">
                <a:solidFill>
                  <a:schemeClr val="bg1"/>
                </a:solidFill>
                <a:latin typeface="Trebuchet MS" charset="0"/>
                <a:hlinkClick r:id="rId2"/>
              </a:rPr>
              <a:t>SPC Website</a:t>
            </a:r>
            <a:endParaRPr lang="en-US" sz="2200" dirty="0" smtClean="0">
              <a:solidFill>
                <a:schemeClr val="bg1"/>
              </a:solidFill>
              <a:latin typeface="Trebuchet MS" charset="0"/>
            </a:endParaRPr>
          </a:p>
          <a:p>
            <a:pPr marL="457200" indent="-457200">
              <a:buFont typeface="Arial"/>
              <a:buChar char="•"/>
            </a:pPr>
            <a:r>
              <a:rPr lang="en-US" sz="2200" dirty="0" smtClean="0">
                <a:solidFill>
                  <a:schemeClr val="bg1"/>
                </a:solidFill>
                <a:latin typeface="Trebuchet MS" charset="0"/>
              </a:rPr>
              <a:t>Department of Forestry Staff</a:t>
            </a:r>
          </a:p>
          <a:p>
            <a:pPr marL="457200" indent="-457200">
              <a:buFont typeface="Arial"/>
              <a:buChar char="•"/>
            </a:pPr>
            <a:r>
              <a:rPr lang="en-US" sz="2200" dirty="0" smtClean="0">
                <a:solidFill>
                  <a:schemeClr val="bg1"/>
                </a:solidFill>
                <a:latin typeface="Trebuchet MS" charset="0"/>
              </a:rPr>
              <a:t>NGOs (CI, Live &amp; Learn, WWF, Greenpeace)</a:t>
            </a:r>
          </a:p>
          <a:p>
            <a:pPr marL="457200" indent="-457200">
              <a:buFont typeface="Arial"/>
              <a:buChar char="•"/>
            </a:pPr>
            <a:r>
              <a:rPr lang="en-US" sz="2200" dirty="0" smtClean="0">
                <a:solidFill>
                  <a:schemeClr val="bg1"/>
                </a:solidFill>
                <a:latin typeface="Trebuchet MS" charset="0"/>
                <a:hlinkClick r:id="rId3"/>
              </a:rPr>
              <a:t>UNFCCC REDD Web Platform</a:t>
            </a:r>
            <a:endParaRPr lang="en-US" sz="2200" dirty="0" smtClean="0">
              <a:solidFill>
                <a:schemeClr val="bg1"/>
              </a:solidFill>
              <a:latin typeface="Trebuchet MS" charset="0"/>
            </a:endParaRPr>
          </a:p>
          <a:p>
            <a:pPr marL="457200" indent="-457200">
              <a:buFont typeface="Arial"/>
              <a:buChar char="•"/>
            </a:pPr>
            <a:r>
              <a:rPr lang="en-US" sz="2200" dirty="0" smtClean="0">
                <a:solidFill>
                  <a:schemeClr val="bg1"/>
                </a:solidFill>
                <a:latin typeface="Trebuchet MS" charset="0"/>
                <a:hlinkClick r:id="rId4"/>
              </a:rPr>
              <a:t>UN REDD </a:t>
            </a:r>
            <a:r>
              <a:rPr lang="en-US" sz="2200" dirty="0" err="1" smtClean="0">
                <a:solidFill>
                  <a:schemeClr val="bg1"/>
                </a:solidFill>
                <a:latin typeface="Trebuchet MS" charset="0"/>
                <a:hlinkClick r:id="rId4"/>
              </a:rPr>
              <a:t>Programme</a:t>
            </a:r>
            <a:endParaRPr lang="en-US" sz="2200" dirty="0" smtClean="0">
              <a:solidFill>
                <a:schemeClr val="bg1"/>
              </a:solidFill>
              <a:latin typeface="Trebuchet MS" charset="0"/>
            </a:endParaRPr>
          </a:p>
          <a:p>
            <a:pPr marL="457200" indent="-457200">
              <a:buFont typeface="Arial"/>
              <a:buChar char="•"/>
            </a:pPr>
            <a:r>
              <a:rPr lang="en-US" sz="2200" dirty="0" smtClean="0">
                <a:solidFill>
                  <a:schemeClr val="bg1"/>
                </a:solidFill>
                <a:latin typeface="Trebuchet MS" charset="0"/>
                <a:hlinkClick r:id="rId5"/>
              </a:rPr>
              <a:t>World Bank Forest Carbon Partnership Facility</a:t>
            </a:r>
            <a:endParaRPr lang="en-US" sz="2200" dirty="0" smtClean="0">
              <a:solidFill>
                <a:schemeClr val="bg1"/>
              </a:solidFill>
              <a:latin typeface="Trebuchet MS" charset="0"/>
            </a:endParaRPr>
          </a:p>
          <a:p>
            <a:pPr marL="457200" indent="-457200">
              <a:buFont typeface="Arial"/>
              <a:buChar char="•"/>
            </a:pPr>
            <a:r>
              <a:rPr lang="en-US" sz="2200" dirty="0" smtClean="0">
                <a:solidFill>
                  <a:schemeClr val="bg1"/>
                </a:solidFill>
                <a:latin typeface="Trebuchet MS" charset="0"/>
                <a:hlinkClick r:id="rId6"/>
              </a:rPr>
              <a:t>REDD+ Partnership</a:t>
            </a:r>
            <a:endParaRPr lang="en-US" sz="2200" dirty="0">
              <a:solidFill>
                <a:schemeClr val="bg1"/>
              </a:solidFill>
              <a:latin typeface="Trebuchet MS" charset="0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895600" y="3352800"/>
            <a:ext cx="5257800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r"/>
            <a:r>
              <a:rPr lang="en-US" sz="3200" dirty="0" smtClean="0">
                <a:solidFill>
                  <a:schemeClr val="bg1"/>
                </a:solidFill>
                <a:latin typeface="Trebuchet MS" charset="0"/>
              </a:rPr>
              <a:t>How can I find out more ?</a:t>
            </a:r>
            <a:endParaRPr lang="en-US" sz="3200" dirty="0">
              <a:solidFill>
                <a:schemeClr val="bg1"/>
              </a:solidFill>
              <a:latin typeface="Trebuchet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240707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2895600" y="3352800"/>
            <a:ext cx="5257800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r"/>
            <a:r>
              <a:rPr lang="en-US" sz="3200" dirty="0" smtClean="0">
                <a:solidFill>
                  <a:schemeClr val="bg1"/>
                </a:solidFill>
                <a:latin typeface="Trebuchet MS" charset="0"/>
              </a:rPr>
              <a:t>How can I find out more ?</a:t>
            </a:r>
            <a:endParaRPr lang="en-US" sz="3200" dirty="0">
              <a:solidFill>
                <a:schemeClr val="bg1"/>
              </a:solidFill>
              <a:latin typeface="Trebuchet MS" charset="0"/>
            </a:endParaRPr>
          </a:p>
        </p:txBody>
      </p:sp>
      <p:sp>
        <p:nvSpPr>
          <p:cNvPr id="7" name="TextBox 5"/>
          <p:cNvSpPr txBox="1">
            <a:spLocks noChangeArrowheads="1"/>
          </p:cNvSpPr>
          <p:nvPr/>
        </p:nvSpPr>
        <p:spPr bwMode="auto">
          <a:xfrm>
            <a:off x="609600" y="3429000"/>
            <a:ext cx="76200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457200" indent="-457200">
              <a:buFont typeface="Arial"/>
              <a:buChar char="•"/>
            </a:pPr>
            <a:r>
              <a:rPr lang="en-US" sz="2200" dirty="0" smtClean="0">
                <a:solidFill>
                  <a:schemeClr val="bg1"/>
                </a:solidFill>
                <a:latin typeface="Trebuchet MS" charset="0"/>
                <a:hlinkClick r:id="rId2"/>
              </a:rPr>
              <a:t>SPC Website</a:t>
            </a:r>
            <a:endParaRPr lang="en-US" sz="2200" dirty="0" smtClean="0">
              <a:solidFill>
                <a:schemeClr val="bg1"/>
              </a:solidFill>
              <a:latin typeface="Trebuchet MS" charset="0"/>
            </a:endParaRPr>
          </a:p>
        </p:txBody>
      </p:sp>
      <p:pic>
        <p:nvPicPr>
          <p:cNvPr id="6" name="Picture 5" descr="SPC Web Small.tif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52800" y="0"/>
            <a:ext cx="57595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184831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REDD+ for Pakistan? A Complex Cycle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28650" y="1690689"/>
            <a:ext cx="7886700" cy="4486274"/>
          </a:xfrm>
        </p:spPr>
        <p:txBody>
          <a:bodyPr>
            <a:normAutofit fontScale="47500" lnSpcReduction="20000"/>
          </a:bodyPr>
          <a:lstStyle/>
          <a:p>
            <a:r>
              <a:rPr lang="en-US" sz="3600" dirty="0">
                <a:solidFill>
                  <a:schemeClr val="bg1"/>
                </a:solidFill>
                <a:latin typeface="TTE1BE6008t00"/>
              </a:rPr>
              <a:t>Total Registered project with CDM- EB (UNFCCC)= 2399 (as of June 2010)</a:t>
            </a:r>
          </a:p>
          <a:p>
            <a:r>
              <a:rPr lang="en-US" sz="3600" dirty="0">
                <a:solidFill>
                  <a:schemeClr val="bg1"/>
                </a:solidFill>
                <a:latin typeface="TTE1BE6008t00"/>
              </a:rPr>
              <a:t>CDM- AR Registered Projects= 8</a:t>
            </a:r>
          </a:p>
          <a:p>
            <a:r>
              <a:rPr lang="en-US" sz="3600" dirty="0">
                <a:solidFill>
                  <a:schemeClr val="bg1"/>
                </a:solidFill>
                <a:latin typeface="TTE1BE6008t00"/>
              </a:rPr>
              <a:t>REDD/ REDD+ = None</a:t>
            </a:r>
          </a:p>
          <a:p>
            <a:r>
              <a:rPr lang="en-US" sz="3600" dirty="0">
                <a:solidFill>
                  <a:schemeClr val="bg1"/>
                </a:solidFill>
                <a:latin typeface="TTE18F0DC8t00"/>
              </a:rPr>
              <a:t>Is Pakistan prepared to take up the challenge??</a:t>
            </a:r>
          </a:p>
          <a:p>
            <a:pPr marL="0" indent="0">
              <a:buNone/>
            </a:pPr>
            <a:endParaRPr lang="en-US" sz="1800" b="1" dirty="0">
              <a:solidFill>
                <a:schemeClr val="bg1"/>
              </a:solidFill>
              <a:latin typeface="Helvetica-Bold"/>
            </a:endParaRPr>
          </a:p>
          <a:p>
            <a:r>
              <a:rPr lang="en-US" sz="4200" dirty="0" smtClean="0">
                <a:solidFill>
                  <a:schemeClr val="bg1"/>
                </a:solidFill>
                <a:latin typeface="TTE18F0DC8t00"/>
              </a:rPr>
              <a:t>UN </a:t>
            </a:r>
            <a:r>
              <a:rPr lang="en-US" sz="4200" dirty="0">
                <a:solidFill>
                  <a:schemeClr val="bg1"/>
                </a:solidFill>
                <a:latin typeface="TTE18F0DC8t00"/>
              </a:rPr>
              <a:t>Criteria to support REDD initiatives:</a:t>
            </a:r>
          </a:p>
          <a:p>
            <a:r>
              <a:rPr lang="en-US" dirty="0" smtClean="0">
                <a:solidFill>
                  <a:schemeClr val="bg1"/>
                </a:solidFill>
                <a:latin typeface="TTE1BE6008t00"/>
              </a:rPr>
              <a:t>An </a:t>
            </a:r>
            <a:r>
              <a:rPr lang="en-US" dirty="0">
                <a:solidFill>
                  <a:schemeClr val="bg1"/>
                </a:solidFill>
                <a:latin typeface="TTE1BE6008t00"/>
              </a:rPr>
              <a:t>expressed willingness to work with the UN-REDD </a:t>
            </a:r>
            <a:r>
              <a:rPr lang="en-US" dirty="0" err="1">
                <a:solidFill>
                  <a:schemeClr val="bg1"/>
                </a:solidFill>
                <a:latin typeface="TTE1BE6008t00"/>
              </a:rPr>
              <a:t>Programme</a:t>
            </a:r>
            <a:endParaRPr lang="en-US" dirty="0">
              <a:solidFill>
                <a:schemeClr val="bg1"/>
              </a:solidFill>
              <a:latin typeface="TTE1BE6008t00"/>
            </a:endParaRPr>
          </a:p>
          <a:p>
            <a:pPr>
              <a:lnSpc>
                <a:spcPct val="120000"/>
              </a:lnSpc>
            </a:pPr>
            <a:r>
              <a:rPr lang="en-US" dirty="0" smtClean="0">
                <a:solidFill>
                  <a:schemeClr val="bg1"/>
                </a:solidFill>
                <a:latin typeface="TTE1BE6008t00"/>
              </a:rPr>
              <a:t>Existing </a:t>
            </a:r>
            <a:r>
              <a:rPr lang="en-US" dirty="0">
                <a:solidFill>
                  <a:schemeClr val="bg1"/>
                </a:solidFill>
                <a:latin typeface="TTE1BE6008t00"/>
              </a:rPr>
              <a:t>collaboration between the country, the UN partners and other relevant actors </a:t>
            </a:r>
            <a:r>
              <a:rPr lang="en-US" dirty="0" smtClean="0">
                <a:solidFill>
                  <a:schemeClr val="bg1"/>
                </a:solidFill>
                <a:latin typeface="TTE1BE6008t00"/>
              </a:rPr>
              <a:t>in related </a:t>
            </a:r>
            <a:r>
              <a:rPr lang="en-US" dirty="0">
                <a:solidFill>
                  <a:schemeClr val="bg1"/>
                </a:solidFill>
                <a:latin typeface="TTE1BE6008t00"/>
              </a:rPr>
              <a:t>areas that will help ensure rapid progress</a:t>
            </a:r>
          </a:p>
          <a:p>
            <a:r>
              <a:rPr lang="en-US" dirty="0" smtClean="0">
                <a:solidFill>
                  <a:schemeClr val="bg1"/>
                </a:solidFill>
                <a:latin typeface="TTE1BE6008t00"/>
              </a:rPr>
              <a:t>Emission </a:t>
            </a:r>
            <a:r>
              <a:rPr lang="en-US" dirty="0">
                <a:solidFill>
                  <a:schemeClr val="bg1"/>
                </a:solidFill>
                <a:latin typeface="TTE1BE6008t00"/>
              </a:rPr>
              <a:t>avoidance potential</a:t>
            </a:r>
          </a:p>
          <a:p>
            <a:r>
              <a:rPr lang="en-US" dirty="0" smtClean="0">
                <a:solidFill>
                  <a:schemeClr val="bg1"/>
                </a:solidFill>
                <a:latin typeface="TTE1BE6008t00"/>
              </a:rPr>
              <a:t>Degree </a:t>
            </a:r>
            <a:r>
              <a:rPr lang="en-US" dirty="0">
                <a:solidFill>
                  <a:schemeClr val="bg1"/>
                </a:solidFill>
                <a:latin typeface="TTE1BE6008t00"/>
              </a:rPr>
              <a:t>of REDD readiness potential</a:t>
            </a:r>
          </a:p>
          <a:p>
            <a:r>
              <a:rPr lang="en-US" dirty="0" smtClean="0">
                <a:solidFill>
                  <a:schemeClr val="bg1"/>
                </a:solidFill>
                <a:latin typeface="TTE1BE6008t00"/>
              </a:rPr>
              <a:t>Regional</a:t>
            </a:r>
            <a:r>
              <a:rPr lang="en-US" dirty="0">
                <a:solidFill>
                  <a:schemeClr val="bg1"/>
                </a:solidFill>
                <a:latin typeface="TTE1BE6008t00"/>
              </a:rPr>
              <a:t>, biome and socio-economic representation</a:t>
            </a:r>
          </a:p>
          <a:p>
            <a:r>
              <a:rPr lang="en-US" dirty="0" smtClean="0">
                <a:solidFill>
                  <a:schemeClr val="bg1"/>
                </a:solidFill>
                <a:latin typeface="TTE1BE6008t00"/>
              </a:rPr>
              <a:t>Coordination </a:t>
            </a:r>
            <a:r>
              <a:rPr lang="en-US" dirty="0">
                <a:solidFill>
                  <a:schemeClr val="bg1"/>
                </a:solidFill>
                <a:latin typeface="TTE1BE6008t00"/>
              </a:rPr>
              <a:t>with international REDD initiatives</a:t>
            </a:r>
          </a:p>
          <a:p>
            <a:r>
              <a:rPr lang="en-US" dirty="0" smtClean="0">
                <a:solidFill>
                  <a:schemeClr val="bg1"/>
                </a:solidFill>
                <a:latin typeface="TTE1BE6008t00"/>
              </a:rPr>
              <a:t>Potential </a:t>
            </a:r>
            <a:r>
              <a:rPr lang="en-US" dirty="0">
                <a:solidFill>
                  <a:schemeClr val="bg1"/>
                </a:solidFill>
                <a:latin typeface="TTE1BE6008t00"/>
              </a:rPr>
              <a:t>to provide leadership in sub-regional sharing of experience</a:t>
            </a:r>
          </a:p>
          <a:p>
            <a:r>
              <a:rPr lang="en-US" dirty="0" smtClean="0">
                <a:solidFill>
                  <a:schemeClr val="bg1"/>
                </a:solidFill>
                <a:latin typeface="TTE1BE6008t00"/>
              </a:rPr>
              <a:t>Ability </a:t>
            </a:r>
            <a:r>
              <a:rPr lang="en-US" dirty="0">
                <a:solidFill>
                  <a:schemeClr val="bg1"/>
                </a:solidFill>
                <a:latin typeface="TTE1BE6008t00"/>
              </a:rPr>
              <a:t>to contribute experiences to UNFCCC negotiations and development of </a:t>
            </a:r>
            <a:r>
              <a:rPr lang="en-US" dirty="0" smtClean="0">
                <a:solidFill>
                  <a:schemeClr val="bg1"/>
                </a:solidFill>
                <a:latin typeface="TTE1BE6008t00"/>
              </a:rPr>
              <a:t>REDD mechanisms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72325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Risks associated with Carbon business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>
                <a:solidFill>
                  <a:schemeClr val="bg1"/>
                </a:solidFill>
              </a:rPr>
              <a:t>Natural/ climatic risks: (disease, growth lower than prediction </a:t>
            </a:r>
            <a:r>
              <a:rPr lang="en-US" dirty="0" smtClean="0">
                <a:solidFill>
                  <a:schemeClr val="bg1"/>
                </a:solidFill>
              </a:rPr>
              <a:t>drought, floods</a:t>
            </a:r>
            <a:r>
              <a:rPr lang="en-US" dirty="0">
                <a:solidFill>
                  <a:schemeClr val="bg1"/>
                </a:solidFill>
              </a:rPr>
              <a:t>, damaging winds, land slides etc.)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Anthropogenic </a:t>
            </a:r>
            <a:r>
              <a:rPr lang="en-US" dirty="0">
                <a:solidFill>
                  <a:schemeClr val="bg1"/>
                </a:solidFill>
              </a:rPr>
              <a:t>factors: encroachment, poaching, fire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Political </a:t>
            </a:r>
            <a:r>
              <a:rPr lang="en-US" dirty="0">
                <a:solidFill>
                  <a:schemeClr val="bg1"/>
                </a:solidFill>
              </a:rPr>
              <a:t>risks: policy changes, unstable governments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Economic </a:t>
            </a:r>
            <a:r>
              <a:rPr lang="en-US" dirty="0">
                <a:solidFill>
                  <a:schemeClr val="bg1"/>
                </a:solidFill>
              </a:rPr>
              <a:t>risks: exchange rates, interest rates, lower than expected </a:t>
            </a:r>
            <a:r>
              <a:rPr lang="en-US" dirty="0" smtClean="0">
                <a:solidFill>
                  <a:schemeClr val="bg1"/>
                </a:solidFill>
              </a:rPr>
              <a:t>CER prices</a:t>
            </a:r>
            <a:r>
              <a:rPr lang="en-US" dirty="0">
                <a:solidFill>
                  <a:schemeClr val="bg1"/>
                </a:solidFill>
              </a:rPr>
              <a:t>, changes in opportunity cost of land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Risks </a:t>
            </a:r>
            <a:r>
              <a:rPr lang="en-US" dirty="0">
                <a:solidFill>
                  <a:schemeClr val="bg1"/>
                </a:solidFill>
              </a:rPr>
              <a:t>associated with CER purchaser (willing to pay upfront?)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Future </a:t>
            </a:r>
            <a:r>
              <a:rPr lang="en-US" dirty="0">
                <a:solidFill>
                  <a:schemeClr val="bg1"/>
                </a:solidFill>
              </a:rPr>
              <a:t>of Kyoto??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Crediting </a:t>
            </a:r>
            <a:r>
              <a:rPr lang="en-US" dirty="0">
                <a:solidFill>
                  <a:schemeClr val="bg1"/>
                </a:solidFill>
              </a:rPr>
              <a:t>Period (5 years for forestry)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Investment </a:t>
            </a:r>
            <a:r>
              <a:rPr lang="en-US" dirty="0">
                <a:solidFill>
                  <a:schemeClr val="bg1"/>
                </a:solidFill>
              </a:rPr>
              <a:t>in forestry (is it viable business??)</a:t>
            </a:r>
          </a:p>
        </p:txBody>
      </p:sp>
    </p:spTree>
    <p:extLst>
      <p:ext uri="{BB962C8B-B14F-4D97-AF65-F5344CB8AC3E}">
        <p14:creationId xmlns:p14="http://schemas.microsoft.com/office/powerpoint/2010/main" xmlns="" val="1927328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Management/ ownership issues (influence of black </a:t>
            </a:r>
            <a:r>
              <a:rPr lang="en-US" dirty="0" smtClean="0">
                <a:solidFill>
                  <a:schemeClr val="bg1"/>
                </a:solidFill>
              </a:rPr>
              <a:t>  market/ feudalism</a:t>
            </a:r>
            <a:r>
              <a:rPr lang="en-US" dirty="0">
                <a:solidFill>
                  <a:schemeClr val="bg1"/>
                </a:solidFill>
              </a:rPr>
              <a:t>)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Baseline </a:t>
            </a:r>
            <a:r>
              <a:rPr lang="en-US" dirty="0">
                <a:solidFill>
                  <a:schemeClr val="bg1"/>
                </a:solidFill>
              </a:rPr>
              <a:t>data/ methodology development/ monitoring (</a:t>
            </a:r>
            <a:r>
              <a:rPr lang="en-US" dirty="0" smtClean="0">
                <a:solidFill>
                  <a:schemeClr val="bg1"/>
                </a:solidFill>
              </a:rPr>
              <a:t>huge investments</a:t>
            </a:r>
            <a:r>
              <a:rPr lang="en-US" dirty="0">
                <a:solidFill>
                  <a:schemeClr val="bg1"/>
                </a:solidFill>
              </a:rPr>
              <a:t>)- will it still be viable?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Leakages </a:t>
            </a:r>
            <a:r>
              <a:rPr lang="en-US" dirty="0">
                <a:solidFill>
                  <a:schemeClr val="bg1"/>
                </a:solidFill>
              </a:rPr>
              <a:t>in carbon budget (if not forests, where shall we cater </a:t>
            </a:r>
            <a:r>
              <a:rPr lang="en-US" dirty="0" smtClean="0">
                <a:solidFill>
                  <a:schemeClr val="bg1"/>
                </a:solidFill>
              </a:rPr>
              <a:t>for needs</a:t>
            </a:r>
            <a:r>
              <a:rPr lang="en-US" dirty="0">
                <a:solidFill>
                  <a:schemeClr val="bg1"/>
                </a:solidFill>
              </a:rPr>
              <a:t>? Any alternates?)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Long- </a:t>
            </a:r>
            <a:r>
              <a:rPr lang="en-US" dirty="0">
                <a:solidFill>
                  <a:schemeClr val="bg1"/>
                </a:solidFill>
              </a:rPr>
              <a:t>term involvement of stakes~ easy at it sounds?</a:t>
            </a:r>
          </a:p>
        </p:txBody>
      </p:sp>
    </p:spTree>
    <p:extLst>
      <p:ext uri="{BB962C8B-B14F-4D97-AF65-F5344CB8AC3E}">
        <p14:creationId xmlns:p14="http://schemas.microsoft.com/office/powerpoint/2010/main" xmlns="" val="359348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Is it Practical for Pakistan?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solidFill>
                  <a:schemeClr val="bg1"/>
                </a:solidFill>
              </a:rPr>
              <a:t>Though the REDD policy has been finalized~ modalities and procedures </a:t>
            </a:r>
            <a:r>
              <a:rPr lang="en-US" dirty="0" smtClean="0">
                <a:solidFill>
                  <a:schemeClr val="bg1"/>
                </a:solidFill>
              </a:rPr>
              <a:t>yet to </a:t>
            </a:r>
            <a:r>
              <a:rPr lang="en-US" dirty="0">
                <a:solidFill>
                  <a:schemeClr val="bg1"/>
                </a:solidFill>
              </a:rPr>
              <a:t>be Clearfield</a:t>
            </a:r>
          </a:p>
          <a:p>
            <a:r>
              <a:rPr lang="en-US" dirty="0">
                <a:solidFill>
                  <a:schemeClr val="bg1"/>
                </a:solidFill>
              </a:rPr>
              <a:t>Not eligible for Kyoto first Commitment Period (2012)</a:t>
            </a:r>
          </a:p>
          <a:p>
            <a:r>
              <a:rPr lang="en-US" dirty="0">
                <a:solidFill>
                  <a:schemeClr val="bg1"/>
                </a:solidFill>
              </a:rPr>
              <a:t>REDD mechanism suitable for Pakistan….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high </a:t>
            </a:r>
            <a:r>
              <a:rPr lang="en-US" dirty="0">
                <a:solidFill>
                  <a:schemeClr val="bg1"/>
                </a:solidFill>
              </a:rPr>
              <a:t>rate of deforestation- an </a:t>
            </a:r>
            <a:r>
              <a:rPr lang="en-US" dirty="0" smtClean="0">
                <a:solidFill>
                  <a:schemeClr val="bg1"/>
                </a:solidFill>
              </a:rPr>
              <a:t>opportunity! but </a:t>
            </a:r>
            <a:r>
              <a:rPr lang="en-US" dirty="0">
                <a:solidFill>
                  <a:schemeClr val="bg1"/>
                </a:solidFill>
              </a:rPr>
              <a:t>can it be reduced…? If yes, how and how much</a:t>
            </a:r>
            <a:r>
              <a:rPr lang="en-US" dirty="0" smtClean="0">
                <a:solidFill>
                  <a:schemeClr val="bg1"/>
                </a:solidFill>
              </a:rPr>
              <a:t>??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How </a:t>
            </a:r>
            <a:r>
              <a:rPr lang="en-US" dirty="0">
                <a:solidFill>
                  <a:schemeClr val="bg1"/>
                </a:solidFill>
              </a:rPr>
              <a:t>much time we nee to be prepared??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Is </a:t>
            </a:r>
            <a:r>
              <a:rPr lang="en-US" dirty="0">
                <a:solidFill>
                  <a:schemeClr val="bg1"/>
                </a:solidFill>
              </a:rPr>
              <a:t>it cost effective??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Is </a:t>
            </a:r>
            <a:r>
              <a:rPr lang="en-US" dirty="0">
                <a:solidFill>
                  <a:schemeClr val="bg1"/>
                </a:solidFill>
              </a:rPr>
              <a:t>it socio- politically applicable? If yes, how??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Administrative </a:t>
            </a:r>
            <a:r>
              <a:rPr lang="en-US" dirty="0">
                <a:solidFill>
                  <a:schemeClr val="bg1"/>
                </a:solidFill>
              </a:rPr>
              <a:t>and technical capacities?</a:t>
            </a:r>
          </a:p>
        </p:txBody>
      </p:sp>
    </p:spTree>
    <p:extLst>
      <p:ext uri="{BB962C8B-B14F-4D97-AF65-F5344CB8AC3E}">
        <p14:creationId xmlns:p14="http://schemas.microsoft.com/office/powerpoint/2010/main" xmlns="" val="1240176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Concluding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REDD/ REDD-plus will only achieve results if it is able to </a:t>
            </a:r>
            <a:r>
              <a:rPr lang="en-US" dirty="0" smtClean="0">
                <a:solidFill>
                  <a:schemeClr val="bg1"/>
                </a:solidFill>
              </a:rPr>
              <a:t>be adapted </a:t>
            </a:r>
            <a:r>
              <a:rPr lang="en-US" dirty="0">
                <a:solidFill>
                  <a:schemeClr val="bg1"/>
                </a:solidFill>
              </a:rPr>
              <a:t>to the</a:t>
            </a:r>
            <a:r>
              <a:rPr lang="en-US" dirty="0"/>
              <a:t> </a:t>
            </a:r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individual circumstances </a:t>
            </a:r>
            <a:r>
              <a:rPr lang="en-US" dirty="0">
                <a:solidFill>
                  <a:schemeClr val="bg1"/>
                </a:solidFill>
              </a:rPr>
              <a:t>of countries</a:t>
            </a:r>
          </a:p>
          <a:p>
            <a:pPr marL="0" indent="0" algn="ctr">
              <a:buNone/>
            </a:pPr>
            <a:r>
              <a:rPr lang="en-US" dirty="0"/>
              <a:t>AND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if </a:t>
            </a:r>
            <a:r>
              <a:rPr lang="en-US" dirty="0">
                <a:solidFill>
                  <a:schemeClr val="bg1"/>
                </a:solidFill>
              </a:rPr>
              <a:t>countries have the </a:t>
            </a:r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political will </a:t>
            </a:r>
            <a:r>
              <a:rPr lang="en-US" dirty="0">
                <a:solidFill>
                  <a:schemeClr val="bg1"/>
                </a:solidFill>
              </a:rPr>
              <a:t>to adapt policies </a:t>
            </a:r>
            <a:r>
              <a:rPr lang="en-US" dirty="0" smtClean="0">
                <a:solidFill>
                  <a:schemeClr val="bg1"/>
                </a:solidFill>
              </a:rPr>
              <a:t>and methods </a:t>
            </a:r>
            <a:r>
              <a:rPr lang="en-US" dirty="0">
                <a:solidFill>
                  <a:schemeClr val="bg1"/>
                </a:solidFill>
              </a:rPr>
              <a:t>to meet the needs of REDD/ </a:t>
            </a:r>
            <a:r>
              <a:rPr lang="en-US" dirty="0" smtClean="0">
                <a:solidFill>
                  <a:schemeClr val="bg1"/>
                </a:solidFill>
              </a:rPr>
              <a:t>REDD-plus implementation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52139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98</TotalTime>
  <Words>1785</Words>
  <Application>Microsoft Office PowerPoint</Application>
  <PresentationFormat>On-screen Show (4:3)</PresentationFormat>
  <Paragraphs>445</Paragraphs>
  <Slides>52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3" baseType="lpstr">
      <vt:lpstr>Office Theme</vt:lpstr>
      <vt:lpstr>Lecture 27 NATURAL RESOURCE PLANNING AND MANAGEMENT</vt:lpstr>
      <vt:lpstr>Recap Lecture 26</vt:lpstr>
      <vt:lpstr>Slide 3</vt:lpstr>
      <vt:lpstr>Slide 4</vt:lpstr>
      <vt:lpstr>Slide 5</vt:lpstr>
      <vt:lpstr>Causes of deforestation</vt:lpstr>
      <vt:lpstr>Background</vt:lpstr>
      <vt:lpstr>History of REDD</vt:lpstr>
      <vt:lpstr>Definitions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Why include REDD in a global climate regime ?</vt:lpstr>
      <vt:lpstr>Why include … (cont.)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REDD+ for Pakistan? A Complex Cycle</vt:lpstr>
      <vt:lpstr>Risks associated with Carbon business</vt:lpstr>
      <vt:lpstr>Slide 50</vt:lpstr>
      <vt:lpstr>Is it Practical for Pakistan?</vt:lpstr>
      <vt:lpstr>Concluding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Salman</dc:creator>
  <cp:lastModifiedBy>NTS</cp:lastModifiedBy>
  <cp:revision>6</cp:revision>
  <dcterms:created xsi:type="dcterms:W3CDTF">2014-07-02T21:27:20Z</dcterms:created>
  <dcterms:modified xsi:type="dcterms:W3CDTF">2014-07-03T07:05:31Z</dcterms:modified>
</cp:coreProperties>
</file>