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0" r:id="rId2"/>
    <p:sldId id="281" r:id="rId3"/>
    <p:sldId id="277" r:id="rId4"/>
    <p:sldId id="278" r:id="rId5"/>
    <p:sldId id="279"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67" d="100"/>
          <a:sy n="67"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2210659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1610974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3242562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2683905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2959782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3864605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3164713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580672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174493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154289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7C4039-5EED-49EE-B4EF-5774B6CED95A}"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420771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7C4039-5EED-49EE-B4EF-5774B6CED95A}" type="datetimeFigureOut">
              <a:rPr lang="en-US" smtClean="0"/>
              <a:pPr/>
              <a:t>03/07/2014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D976D-ED91-415E-A024-09CB936EC21A}" type="slidenum">
              <a:rPr lang="en-US" smtClean="0"/>
              <a:pPr/>
              <a:t>‹#›</a:t>
            </a:fld>
            <a:endParaRPr lang="en-US"/>
          </a:p>
        </p:txBody>
      </p:sp>
    </p:spTree>
    <p:extLst>
      <p:ext uri="{BB962C8B-B14F-4D97-AF65-F5344CB8AC3E}">
        <p14:creationId xmlns:p14="http://schemas.microsoft.com/office/powerpoint/2010/main" xmlns="" val="1294396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smtClean="0">
                <a:latin typeface="+mn-lt"/>
                <a:ea typeface="Times New Roman"/>
                <a:cs typeface="Times New Roman"/>
                <a:sym typeface="Times New Roman"/>
              </a:rPr>
              <a:t>Lecture 26</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3045959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25</a:t>
            </a:r>
            <a:endParaRPr lang="en-US" sz="4050" b="1" dirty="0"/>
          </a:p>
        </p:txBody>
      </p:sp>
      <p:sp>
        <p:nvSpPr>
          <p:cNvPr id="3" name="Content Placeholder 2"/>
          <p:cNvSpPr>
            <a:spLocks noGrp="1"/>
          </p:cNvSpPr>
          <p:nvPr>
            <p:ph idx="1"/>
          </p:nvPr>
        </p:nvSpPr>
        <p:spPr/>
        <p:txBody>
          <a:bodyPr>
            <a:normAutofit fontScale="85000" lnSpcReduction="20000"/>
          </a:bodyPr>
          <a:lstStyle/>
          <a:p>
            <a:r>
              <a:rPr lang="en-US" dirty="0" smtClean="0"/>
              <a:t>Definition, Types and Importance</a:t>
            </a:r>
          </a:p>
          <a:p>
            <a:r>
              <a:rPr lang="en-US" dirty="0" smtClean="0"/>
              <a:t>Deforestation</a:t>
            </a:r>
          </a:p>
          <a:p>
            <a:r>
              <a:rPr lang="en-US" dirty="0" smtClean="0"/>
              <a:t>Historical Perspective</a:t>
            </a:r>
          </a:p>
          <a:p>
            <a:r>
              <a:rPr lang="en-US" dirty="0"/>
              <a:t>Forestry Policy Resolution of </a:t>
            </a:r>
            <a:r>
              <a:rPr lang="en-US" dirty="0" smtClean="0"/>
              <a:t>1955</a:t>
            </a:r>
          </a:p>
          <a:p>
            <a:r>
              <a:rPr lang="en-US" dirty="0" smtClean="0"/>
              <a:t>1962 </a:t>
            </a:r>
            <a:r>
              <a:rPr lang="en-US" dirty="0"/>
              <a:t>Policy Directive on </a:t>
            </a:r>
            <a:r>
              <a:rPr lang="en-US" dirty="0" smtClean="0"/>
              <a:t>Forestry, Watershed </a:t>
            </a:r>
            <a:r>
              <a:rPr lang="en-US" dirty="0"/>
              <a:t>Management, </a:t>
            </a:r>
            <a:r>
              <a:rPr lang="en-US" dirty="0" smtClean="0"/>
              <a:t>Range Management </a:t>
            </a:r>
            <a:r>
              <a:rPr lang="en-US" dirty="0"/>
              <a:t>and Soil </a:t>
            </a:r>
            <a:r>
              <a:rPr lang="en-US" dirty="0" smtClean="0"/>
              <a:t>Conservation</a:t>
            </a:r>
          </a:p>
          <a:p>
            <a:r>
              <a:rPr lang="en-US" dirty="0"/>
              <a:t>1975 Decision of the Council of Common </a:t>
            </a:r>
            <a:r>
              <a:rPr lang="en-US" dirty="0" smtClean="0"/>
              <a:t>Interest</a:t>
            </a:r>
          </a:p>
          <a:p>
            <a:r>
              <a:rPr lang="en-US" dirty="0"/>
              <a:t>1980 Relevant Provision of National</a:t>
            </a:r>
            <a:br>
              <a:rPr lang="en-US" dirty="0"/>
            </a:br>
            <a:r>
              <a:rPr lang="en-US" dirty="0"/>
              <a:t>Agricultural </a:t>
            </a:r>
            <a:r>
              <a:rPr lang="en-US" dirty="0" smtClean="0"/>
              <a:t>Policy</a:t>
            </a:r>
          </a:p>
          <a:p>
            <a:r>
              <a:rPr lang="en-US" dirty="0" smtClean="0"/>
              <a:t>1988 </a:t>
            </a:r>
            <a:r>
              <a:rPr lang="en-US" dirty="0"/>
              <a:t>Recommendations of the National Commission on </a:t>
            </a:r>
            <a:r>
              <a:rPr lang="en-US" dirty="0" smtClean="0"/>
              <a:t>Agriculture</a:t>
            </a:r>
          </a:p>
          <a:p>
            <a:r>
              <a:rPr lang="en-US" dirty="0" smtClean="0"/>
              <a:t>Forestry </a:t>
            </a:r>
            <a:r>
              <a:rPr lang="en-US" dirty="0"/>
              <a:t>Sector Master Plan (1992)</a:t>
            </a:r>
            <a:endParaRPr lang="en-US" dirty="0" smtClean="0"/>
          </a:p>
        </p:txBody>
      </p:sp>
    </p:spTree>
    <p:extLst>
      <p:ext uri="{BB962C8B-B14F-4D97-AF65-F5344CB8AC3E}">
        <p14:creationId xmlns:p14="http://schemas.microsoft.com/office/powerpoint/2010/main" xmlns="" val="4184772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92554"/>
            <a:ext cx="7886700" cy="1325563"/>
          </a:xfrm>
        </p:spPr>
        <p:txBody>
          <a:bodyPr/>
          <a:lstStyle/>
          <a:p>
            <a:r>
              <a:rPr lang="en-US" b="1" dirty="0" smtClean="0"/>
              <a:t>Key Lessons From Pakistan’s Experience</a:t>
            </a:r>
            <a:endParaRPr lang="en-US" dirty="0"/>
          </a:p>
        </p:txBody>
      </p:sp>
      <p:sp>
        <p:nvSpPr>
          <p:cNvPr id="3" name="Content Placeholder 2"/>
          <p:cNvSpPr>
            <a:spLocks noGrp="1"/>
          </p:cNvSpPr>
          <p:nvPr>
            <p:ph idx="1"/>
          </p:nvPr>
        </p:nvSpPr>
        <p:spPr/>
        <p:txBody>
          <a:bodyPr/>
          <a:lstStyle/>
          <a:p>
            <a:r>
              <a:rPr lang="en-US" dirty="0"/>
              <a:t>Pakistan’s experience highlights the fact that adopting international models is </a:t>
            </a:r>
            <a:r>
              <a:rPr lang="en-US" dirty="0" smtClean="0"/>
              <a:t>meaningless unless </a:t>
            </a:r>
            <a:r>
              <a:rPr lang="en-US" dirty="0"/>
              <a:t>the implementation is in line with the policies. </a:t>
            </a:r>
            <a:endParaRPr lang="en-US" dirty="0" smtClean="0"/>
          </a:p>
          <a:p>
            <a:r>
              <a:rPr lang="en-US" dirty="0" smtClean="0"/>
              <a:t>The </a:t>
            </a:r>
            <a:r>
              <a:rPr lang="en-US" dirty="0"/>
              <a:t>implementation aspect is </a:t>
            </a:r>
            <a:r>
              <a:rPr lang="en-US" dirty="0" smtClean="0"/>
              <a:t>often more </a:t>
            </a:r>
            <a:r>
              <a:rPr lang="en-US" dirty="0"/>
              <a:t>difficult to satisfy. Incidentally, implementation modalities are aspects of such reforms </a:t>
            </a:r>
            <a:r>
              <a:rPr lang="en-US" dirty="0" smtClean="0"/>
              <a:t>to which </a:t>
            </a:r>
            <a:r>
              <a:rPr lang="en-US" dirty="0"/>
              <a:t>the literature pays only secondary </a:t>
            </a:r>
            <a:r>
              <a:rPr lang="en-US" dirty="0" smtClean="0"/>
              <a:t>importance.</a:t>
            </a:r>
            <a:endParaRPr lang="en-US" dirty="0"/>
          </a:p>
        </p:txBody>
      </p:sp>
    </p:spTree>
    <p:extLst>
      <p:ext uri="{BB962C8B-B14F-4D97-AF65-F5344CB8AC3E}">
        <p14:creationId xmlns:p14="http://schemas.microsoft.com/office/powerpoint/2010/main" xmlns="" val="17147511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696686"/>
            <a:ext cx="7886700" cy="5480277"/>
          </a:xfrm>
        </p:spPr>
        <p:txBody>
          <a:bodyPr>
            <a:normAutofit fontScale="92500" lnSpcReduction="10000"/>
          </a:bodyPr>
          <a:lstStyle/>
          <a:p>
            <a:r>
              <a:rPr lang="en-US" dirty="0"/>
              <a:t>While it may be easy to term Pakistan’s experience as a classic case of implementation </a:t>
            </a:r>
            <a:r>
              <a:rPr lang="en-US" dirty="0" smtClean="0"/>
              <a:t>failure stemming </a:t>
            </a:r>
            <a:r>
              <a:rPr lang="en-US" dirty="0"/>
              <a:t>from a lack of political will, this highlights only one aspect of the relationship. </a:t>
            </a:r>
            <a:endParaRPr lang="en-US" dirty="0" smtClean="0"/>
          </a:p>
          <a:p>
            <a:r>
              <a:rPr lang="en-US" dirty="0" smtClean="0"/>
              <a:t>In reality</a:t>
            </a:r>
            <a:r>
              <a:rPr lang="en-US" dirty="0"/>
              <a:t>, the lack of political will and the governmental inability to institute change have a </a:t>
            </a:r>
            <a:r>
              <a:rPr lang="en-US" dirty="0" smtClean="0"/>
              <a:t>cyclical relationship</a:t>
            </a:r>
            <a:r>
              <a:rPr lang="en-US" dirty="0"/>
              <a:t>. Indeed, while the lack of political will slows down the process, failure to </a:t>
            </a:r>
            <a:r>
              <a:rPr lang="en-US" dirty="0" smtClean="0"/>
              <a:t>bring about </a:t>
            </a:r>
            <a:r>
              <a:rPr lang="en-US" dirty="0"/>
              <a:t>change despite efforts (probably half-hearted) dampens political actors’ commitment </a:t>
            </a:r>
            <a:r>
              <a:rPr lang="en-US" dirty="0" smtClean="0"/>
              <a:t>to sustain </a:t>
            </a:r>
            <a:r>
              <a:rPr lang="en-US" dirty="0"/>
              <a:t>the efforts and achieve the ultimate objectives. </a:t>
            </a:r>
            <a:endParaRPr lang="en-US" dirty="0" smtClean="0"/>
          </a:p>
          <a:p>
            <a:r>
              <a:rPr lang="en-US" dirty="0" smtClean="0"/>
              <a:t>To </a:t>
            </a:r>
            <a:r>
              <a:rPr lang="en-US" dirty="0"/>
              <a:t>break the cycle, interventions can </a:t>
            </a:r>
            <a:r>
              <a:rPr lang="en-US" dirty="0" smtClean="0"/>
              <a:t>be made </a:t>
            </a:r>
            <a:r>
              <a:rPr lang="en-US" dirty="0"/>
              <a:t>at either point: implementation could be improved in relatively easier avenues, </a:t>
            </a:r>
            <a:r>
              <a:rPr lang="en-US" dirty="0" smtClean="0"/>
              <a:t>which may </a:t>
            </a:r>
            <a:r>
              <a:rPr lang="en-US" dirty="0"/>
              <a:t>positively impact the “will” factor, in turn allowing a more concerted effort to </a:t>
            </a:r>
            <a:r>
              <a:rPr lang="en-US" dirty="0" smtClean="0"/>
              <a:t>confront the </a:t>
            </a:r>
            <a:r>
              <a:rPr lang="en-US" dirty="0"/>
              <a:t>graver issues.</a:t>
            </a:r>
          </a:p>
        </p:txBody>
      </p:sp>
    </p:spTree>
    <p:extLst>
      <p:ext uri="{BB962C8B-B14F-4D97-AF65-F5344CB8AC3E}">
        <p14:creationId xmlns:p14="http://schemas.microsoft.com/office/powerpoint/2010/main" xmlns="" val="35566719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28914"/>
            <a:ext cx="7886700" cy="5248049"/>
          </a:xfrm>
        </p:spPr>
        <p:txBody>
          <a:bodyPr>
            <a:normAutofit/>
          </a:bodyPr>
          <a:lstStyle/>
          <a:p>
            <a:r>
              <a:rPr lang="en-US" dirty="0"/>
              <a:t>The question of implementation inevitably leads one to assess the governance </a:t>
            </a:r>
            <a:r>
              <a:rPr lang="en-US" dirty="0" smtClean="0"/>
              <a:t>context in </a:t>
            </a:r>
            <a:r>
              <a:rPr lang="en-US" dirty="0"/>
              <a:t>which the initiatives are placed. </a:t>
            </a:r>
            <a:endParaRPr lang="en-US" dirty="0" smtClean="0"/>
          </a:p>
          <a:p>
            <a:r>
              <a:rPr lang="en-US" dirty="0" smtClean="0"/>
              <a:t>Empirical </a:t>
            </a:r>
            <a:r>
              <a:rPr lang="en-US" dirty="0"/>
              <a:t>evidence from around the world suggests </a:t>
            </a:r>
            <a:r>
              <a:rPr lang="en-US" dirty="0" smtClean="0"/>
              <a:t>that implementation </a:t>
            </a:r>
            <a:r>
              <a:rPr lang="en-US" dirty="0"/>
              <a:t>plans that are not grounded within the realities of the governance context </a:t>
            </a:r>
            <a:r>
              <a:rPr lang="en-US" dirty="0" smtClean="0"/>
              <a:t>will face </a:t>
            </a:r>
            <a:r>
              <a:rPr lang="en-US" dirty="0"/>
              <a:t>stiff resistance, and inevitably fail unless altered to conform with the prevailing </a:t>
            </a:r>
            <a:r>
              <a:rPr lang="en-US" dirty="0" smtClean="0"/>
              <a:t>framework – </a:t>
            </a:r>
            <a:r>
              <a:rPr lang="en-US" dirty="0"/>
              <a:t>the latter being self-defeating if the objective is systemic overhaul.</a:t>
            </a:r>
          </a:p>
        </p:txBody>
      </p:sp>
    </p:spTree>
    <p:extLst>
      <p:ext uri="{BB962C8B-B14F-4D97-AF65-F5344CB8AC3E}">
        <p14:creationId xmlns:p14="http://schemas.microsoft.com/office/powerpoint/2010/main" xmlns="" val="215708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Analyzing the forest policies of Pakistan, it is found that, most of the policy initiatives, until </a:t>
            </a:r>
            <a:r>
              <a:rPr lang="en-US" dirty="0"/>
              <a:t>recently, were aimed at forest conservation and ignored the </a:t>
            </a:r>
            <a:r>
              <a:rPr lang="en-US" dirty="0" smtClean="0"/>
              <a:t>livelihood provisions </a:t>
            </a:r>
            <a:r>
              <a:rPr lang="en-US" dirty="0"/>
              <a:t>for local communities</a:t>
            </a:r>
            <a:r>
              <a:rPr lang="en-US" dirty="0" smtClean="0"/>
              <a:t>.</a:t>
            </a:r>
          </a:p>
          <a:p>
            <a:r>
              <a:rPr lang="en-US" dirty="0"/>
              <a:t>E</a:t>
            </a:r>
            <a:r>
              <a:rPr lang="en-US" dirty="0" smtClean="0"/>
              <a:t>ven </a:t>
            </a:r>
            <a:r>
              <a:rPr lang="en-US" dirty="0"/>
              <a:t>the conservation aspect of </a:t>
            </a:r>
            <a:r>
              <a:rPr lang="en-US" dirty="0" smtClean="0"/>
              <a:t>those policies was </a:t>
            </a:r>
            <a:r>
              <a:rPr lang="en-US" dirty="0"/>
              <a:t>never implemented effectively</a:t>
            </a:r>
            <a:r>
              <a:rPr lang="en-US" dirty="0" smtClean="0"/>
              <a:t>.</a:t>
            </a:r>
          </a:p>
          <a:p>
            <a:r>
              <a:rPr lang="en-US" dirty="0"/>
              <a:t>People’s participation in plantation </a:t>
            </a:r>
            <a:r>
              <a:rPr lang="en-US" dirty="0" smtClean="0"/>
              <a:t>and management </a:t>
            </a:r>
            <a:r>
              <a:rPr lang="en-US" dirty="0"/>
              <a:t>of forests was not given sufficient </a:t>
            </a:r>
            <a:r>
              <a:rPr lang="en-US" dirty="0" smtClean="0"/>
              <a:t>attention </a:t>
            </a:r>
            <a:r>
              <a:rPr lang="en-US" dirty="0"/>
              <a:t>and social and cultural </a:t>
            </a:r>
            <a:r>
              <a:rPr lang="en-US" dirty="0" smtClean="0"/>
              <a:t>aspects of </a:t>
            </a:r>
            <a:r>
              <a:rPr lang="en-US" dirty="0"/>
              <a:t>forest management were ignored.</a:t>
            </a:r>
          </a:p>
        </p:txBody>
      </p:sp>
    </p:spTree>
    <p:extLst>
      <p:ext uri="{BB962C8B-B14F-4D97-AF65-F5344CB8AC3E}">
        <p14:creationId xmlns:p14="http://schemas.microsoft.com/office/powerpoint/2010/main" xmlns="" val="1250021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Till 1975 all previous forest policies (1894, 1955 and 1962) were </a:t>
            </a:r>
            <a:r>
              <a:rPr lang="en-US" dirty="0" smtClean="0"/>
              <a:t>top-down, autocratic</a:t>
            </a:r>
            <a:r>
              <a:rPr lang="en-US" dirty="0"/>
              <a:t>, aimed at saving public forests, increasing forest area by acquiring </a:t>
            </a:r>
            <a:r>
              <a:rPr lang="en-US" dirty="0" smtClean="0"/>
              <a:t>the land </a:t>
            </a:r>
            <a:r>
              <a:rPr lang="en-US" dirty="0"/>
              <a:t>under the control of forest department, enhancing public forest yield </a:t>
            </a:r>
            <a:r>
              <a:rPr lang="en-US" dirty="0" smtClean="0"/>
              <a:t>and creating </a:t>
            </a:r>
            <a:r>
              <a:rPr lang="en-US" dirty="0"/>
              <a:t>more revenues from the forests</a:t>
            </a:r>
            <a:r>
              <a:rPr lang="en-US" dirty="0" smtClean="0"/>
              <a:t>.</a:t>
            </a:r>
          </a:p>
          <a:p>
            <a:r>
              <a:rPr lang="en-US" dirty="0"/>
              <a:t>The policy resolution of 1894 </a:t>
            </a:r>
            <a:r>
              <a:rPr lang="en-US" dirty="0" smtClean="0"/>
              <a:t>depicted the </a:t>
            </a:r>
            <a:r>
              <a:rPr lang="en-US" dirty="0"/>
              <a:t>sole objective of managing state-owned forests for public benefit which </a:t>
            </a:r>
            <a:r>
              <a:rPr lang="en-US" dirty="0" smtClean="0"/>
              <a:t>meant restriction </a:t>
            </a:r>
            <a:r>
              <a:rPr lang="en-US" dirty="0"/>
              <a:t>and regulation of rights and privileges of the local forest </a:t>
            </a:r>
            <a:r>
              <a:rPr lang="en-US" dirty="0" smtClean="0"/>
              <a:t>dependent population</a:t>
            </a:r>
            <a:r>
              <a:rPr lang="en-US" dirty="0"/>
              <a:t>.</a:t>
            </a:r>
          </a:p>
        </p:txBody>
      </p:sp>
    </p:spTree>
    <p:extLst>
      <p:ext uri="{BB962C8B-B14F-4D97-AF65-F5344CB8AC3E}">
        <p14:creationId xmlns:p14="http://schemas.microsoft.com/office/powerpoint/2010/main" xmlns="" val="1231084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708338"/>
            <a:ext cx="7886700" cy="5468625"/>
          </a:xfrm>
        </p:spPr>
        <p:txBody>
          <a:bodyPr/>
          <a:lstStyle/>
          <a:p>
            <a:r>
              <a:rPr lang="en-US" dirty="0"/>
              <a:t>The top-down (colonial) approach of governance was also reflected </a:t>
            </a:r>
            <a:r>
              <a:rPr lang="en-US" dirty="0" smtClean="0"/>
              <a:t>in the </a:t>
            </a:r>
            <a:r>
              <a:rPr lang="en-US" dirty="0"/>
              <a:t>first national forest policies of 1955 and 1962. These policies </a:t>
            </a:r>
            <a:r>
              <a:rPr lang="en-US" dirty="0" smtClean="0"/>
              <a:t>recommended greater </a:t>
            </a:r>
            <a:r>
              <a:rPr lang="en-US" dirty="0"/>
              <a:t>powers to the forest department</a:t>
            </a:r>
            <a:r>
              <a:rPr lang="en-US" dirty="0" smtClean="0"/>
              <a:t>.</a:t>
            </a:r>
          </a:p>
          <a:p>
            <a:r>
              <a:rPr lang="en-US" dirty="0"/>
              <a:t>The policy of 1962 recommended not </a:t>
            </a:r>
            <a:r>
              <a:rPr lang="en-US" dirty="0" smtClean="0"/>
              <a:t>only the </a:t>
            </a:r>
            <a:r>
              <a:rPr lang="en-US" dirty="0"/>
              <a:t>enhancement of penalties under the Forest Act but also demanded </a:t>
            </a:r>
            <a:r>
              <a:rPr lang="en-US" dirty="0" smtClean="0"/>
              <a:t>magisterial powers </a:t>
            </a:r>
            <a:r>
              <a:rPr lang="en-US" dirty="0"/>
              <a:t>to the forest officers.</a:t>
            </a:r>
          </a:p>
        </p:txBody>
      </p:sp>
    </p:spTree>
    <p:extLst>
      <p:ext uri="{BB962C8B-B14F-4D97-AF65-F5344CB8AC3E}">
        <p14:creationId xmlns:p14="http://schemas.microsoft.com/office/powerpoint/2010/main" xmlns="" val="1418595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66670"/>
            <a:ext cx="7886700" cy="5610293"/>
          </a:xfrm>
        </p:spPr>
        <p:txBody>
          <a:bodyPr>
            <a:normAutofit/>
          </a:bodyPr>
          <a:lstStyle/>
          <a:p>
            <a:r>
              <a:rPr lang="en-US" dirty="0"/>
              <a:t>The 1975 forest policy was the first policy </a:t>
            </a:r>
            <a:r>
              <a:rPr lang="en-US" dirty="0" smtClean="0"/>
              <a:t>which </a:t>
            </a:r>
            <a:r>
              <a:rPr lang="en-US" dirty="0" err="1" smtClean="0"/>
              <a:t>recognised</a:t>
            </a:r>
            <a:r>
              <a:rPr lang="en-US" dirty="0" smtClean="0"/>
              <a:t> </a:t>
            </a:r>
            <a:r>
              <a:rPr lang="en-US" dirty="0"/>
              <a:t>the people living in and around forest areas as stakeholders</a:t>
            </a:r>
            <a:r>
              <a:rPr lang="en-US" dirty="0" smtClean="0"/>
              <a:t>. </a:t>
            </a:r>
          </a:p>
          <a:p>
            <a:r>
              <a:rPr lang="en-US" dirty="0" smtClean="0"/>
              <a:t>However this policy </a:t>
            </a:r>
            <a:r>
              <a:rPr lang="en-US" dirty="0"/>
              <a:t>was more political in nature than being public service oriented. </a:t>
            </a:r>
            <a:endParaRPr lang="en-US" dirty="0" smtClean="0"/>
          </a:p>
          <a:p>
            <a:r>
              <a:rPr lang="en-US" dirty="0" smtClean="0"/>
              <a:t>This policy remained </a:t>
            </a:r>
            <a:r>
              <a:rPr lang="en-US" dirty="0"/>
              <a:t>theoretical whereas practically the attitude of an average official of </a:t>
            </a:r>
            <a:r>
              <a:rPr lang="en-US" dirty="0" smtClean="0"/>
              <a:t>the forest </a:t>
            </a:r>
            <a:r>
              <a:rPr lang="en-US" dirty="0"/>
              <a:t>department remained the same as set by previous policies</a:t>
            </a:r>
            <a:r>
              <a:rPr lang="en-US" dirty="0" smtClean="0"/>
              <a:t>.</a:t>
            </a:r>
          </a:p>
          <a:p>
            <a:r>
              <a:rPr lang="en-US" dirty="0" smtClean="0"/>
              <a:t>There was </a:t>
            </a:r>
            <a:r>
              <a:rPr lang="en-US" dirty="0"/>
              <a:t>less checks and balances on the officials of the forest department </a:t>
            </a:r>
            <a:r>
              <a:rPr lang="en-US" dirty="0" smtClean="0"/>
              <a:t>regarding their </a:t>
            </a:r>
            <a:r>
              <a:rPr lang="en-US" dirty="0"/>
              <a:t>own illegal actions.</a:t>
            </a:r>
          </a:p>
        </p:txBody>
      </p:sp>
    </p:spTree>
    <p:extLst>
      <p:ext uri="{BB962C8B-B14F-4D97-AF65-F5344CB8AC3E}">
        <p14:creationId xmlns:p14="http://schemas.microsoft.com/office/powerpoint/2010/main" xmlns="" val="22382832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92427"/>
            <a:ext cx="7886700" cy="5584535"/>
          </a:xfrm>
        </p:spPr>
        <p:txBody>
          <a:bodyPr>
            <a:normAutofit fontScale="85000" lnSpcReduction="10000"/>
          </a:bodyPr>
          <a:lstStyle/>
          <a:p>
            <a:r>
              <a:rPr lang="en-US" dirty="0"/>
              <a:t>The 1980 forest policy was developed under the umbrella of the military government.</a:t>
            </a:r>
          </a:p>
          <a:p>
            <a:r>
              <a:rPr lang="en-US" dirty="0"/>
              <a:t>This policy also </a:t>
            </a:r>
            <a:r>
              <a:rPr lang="en-US" dirty="0" err="1"/>
              <a:t>recognised</a:t>
            </a:r>
            <a:r>
              <a:rPr lang="en-US" dirty="0"/>
              <a:t> the importance of the involvement of </a:t>
            </a:r>
            <a:r>
              <a:rPr lang="en-US" dirty="0" smtClean="0"/>
              <a:t>local people </a:t>
            </a:r>
            <a:r>
              <a:rPr lang="en-US" dirty="0"/>
              <a:t>in tree plantation but at the same time it limited the rights of local people </a:t>
            </a:r>
            <a:r>
              <a:rPr lang="en-US" dirty="0" smtClean="0"/>
              <a:t>by bringing </a:t>
            </a:r>
            <a:r>
              <a:rPr lang="en-US" dirty="0"/>
              <a:t>more land under the control of state and establishment of national parks</a:t>
            </a:r>
            <a:r>
              <a:rPr lang="en-US" dirty="0" smtClean="0"/>
              <a:t>.</a:t>
            </a:r>
          </a:p>
          <a:p>
            <a:r>
              <a:rPr lang="en-US" dirty="0"/>
              <a:t>In 1991 there was again democratic government in the country and it presented </a:t>
            </a:r>
            <a:r>
              <a:rPr lang="en-US" dirty="0" smtClean="0"/>
              <a:t>a “donor </a:t>
            </a:r>
            <a:r>
              <a:rPr lang="en-US" dirty="0"/>
              <a:t>driven” policy. </a:t>
            </a:r>
            <a:endParaRPr lang="en-US" dirty="0" smtClean="0"/>
          </a:p>
          <a:p>
            <a:r>
              <a:rPr lang="en-US" dirty="0" smtClean="0"/>
              <a:t>Its </a:t>
            </a:r>
            <a:r>
              <a:rPr lang="en-US" dirty="0"/>
              <a:t>focus was on meeting the environmental needs of </a:t>
            </a:r>
            <a:r>
              <a:rPr lang="en-US" dirty="0" smtClean="0"/>
              <a:t>country in </a:t>
            </a:r>
            <a:r>
              <a:rPr lang="en-US" dirty="0"/>
              <a:t>a sustainable manner. Quite similar to some previous policies it was also </a:t>
            </a:r>
            <a:r>
              <a:rPr lang="en-US" dirty="0" smtClean="0"/>
              <a:t>targeted to </a:t>
            </a:r>
            <a:r>
              <a:rPr lang="en-US" dirty="0"/>
              <a:t>increase forest production and area. </a:t>
            </a:r>
            <a:endParaRPr lang="en-US" dirty="0" smtClean="0"/>
          </a:p>
          <a:p>
            <a:r>
              <a:rPr lang="en-US" dirty="0" smtClean="0"/>
              <a:t>This </a:t>
            </a:r>
            <a:r>
              <a:rPr lang="en-US" dirty="0"/>
              <a:t>policy generated concepts like </a:t>
            </a:r>
            <a:r>
              <a:rPr lang="en-US" dirty="0" smtClean="0"/>
              <a:t>forestry extension </a:t>
            </a:r>
            <a:r>
              <a:rPr lang="en-US" dirty="0"/>
              <a:t>and appointment of green man (forest </a:t>
            </a:r>
            <a:r>
              <a:rPr lang="en-US" dirty="0" err="1"/>
              <a:t>extensionist</a:t>
            </a:r>
            <a:r>
              <a:rPr lang="en-US" dirty="0"/>
              <a:t>) who was </a:t>
            </a:r>
            <a:r>
              <a:rPr lang="en-US" dirty="0" smtClean="0"/>
              <a:t>entrusted to </a:t>
            </a:r>
            <a:r>
              <a:rPr lang="en-US" dirty="0"/>
              <a:t>educate farmers to develop farm forestry and involvement of local people in </a:t>
            </a:r>
            <a:r>
              <a:rPr lang="en-US" dirty="0" smtClean="0"/>
              <a:t>the forest </a:t>
            </a:r>
            <a:r>
              <a:rPr lang="en-US" dirty="0"/>
              <a:t>management.</a:t>
            </a:r>
          </a:p>
        </p:txBody>
      </p:sp>
    </p:spTree>
    <p:extLst>
      <p:ext uri="{BB962C8B-B14F-4D97-AF65-F5344CB8AC3E}">
        <p14:creationId xmlns:p14="http://schemas.microsoft.com/office/powerpoint/2010/main" xmlns="" val="3716442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02276"/>
            <a:ext cx="7886700" cy="5674687"/>
          </a:xfrm>
        </p:spPr>
        <p:txBody>
          <a:bodyPr>
            <a:normAutofit fontScale="92500" lnSpcReduction="10000"/>
          </a:bodyPr>
          <a:lstStyle/>
          <a:p>
            <a:r>
              <a:rPr lang="en-US" dirty="0"/>
              <a:t>The </a:t>
            </a:r>
            <a:r>
              <a:rPr lang="en-US" dirty="0" smtClean="0"/>
              <a:t>forest </a:t>
            </a:r>
            <a:r>
              <a:rPr lang="en-US" dirty="0"/>
              <a:t>policy of </a:t>
            </a:r>
            <a:r>
              <a:rPr lang="en-US" dirty="0" smtClean="0"/>
              <a:t>2002 </a:t>
            </a:r>
            <a:r>
              <a:rPr lang="en-US" dirty="0"/>
              <a:t>provided the concepts </a:t>
            </a:r>
            <a:r>
              <a:rPr lang="en-US" dirty="0" smtClean="0"/>
              <a:t>such as </a:t>
            </a:r>
            <a:r>
              <a:rPr lang="en-US" dirty="0"/>
              <a:t>active participation of stakeholders, sustainable forest management, </a:t>
            </a:r>
            <a:r>
              <a:rPr lang="en-US" dirty="0" smtClean="0"/>
              <a:t>sustainable </a:t>
            </a:r>
            <a:r>
              <a:rPr lang="en-US" dirty="0"/>
              <a:t>livelihoods etc. </a:t>
            </a:r>
            <a:endParaRPr lang="en-US" dirty="0" smtClean="0"/>
          </a:p>
          <a:p>
            <a:r>
              <a:rPr lang="en-US" dirty="0" smtClean="0"/>
              <a:t>But </a:t>
            </a:r>
            <a:r>
              <a:rPr lang="en-US" dirty="0"/>
              <a:t>this policy continued negative aspects such as encouraging </a:t>
            </a:r>
            <a:r>
              <a:rPr lang="en-US" dirty="0" smtClean="0"/>
              <a:t>the police </a:t>
            </a:r>
            <a:r>
              <a:rPr lang="en-US" dirty="0"/>
              <a:t>like </a:t>
            </a:r>
            <a:r>
              <a:rPr lang="en-US" dirty="0" err="1"/>
              <a:t>behaviour</a:t>
            </a:r>
            <a:r>
              <a:rPr lang="en-US" dirty="0"/>
              <a:t> of the forest department</a:t>
            </a:r>
            <a:r>
              <a:rPr lang="en-US" dirty="0" smtClean="0"/>
              <a:t>.</a:t>
            </a:r>
          </a:p>
          <a:p>
            <a:r>
              <a:rPr lang="en-US" dirty="0"/>
              <a:t>The analysis also depicts that the past forest policies (1955, 1962, 1975 </a:t>
            </a:r>
            <a:r>
              <a:rPr lang="en-US" dirty="0" smtClean="0"/>
              <a:t>and 1980</a:t>
            </a:r>
            <a:r>
              <a:rPr lang="en-US" dirty="0"/>
              <a:t>) were associated more or less with the change of the governments to </a:t>
            </a:r>
            <a:r>
              <a:rPr lang="en-US" dirty="0" smtClean="0"/>
              <a:t>meet the </a:t>
            </a:r>
            <a:r>
              <a:rPr lang="en-US" dirty="0"/>
              <a:t>government’s political objectives. </a:t>
            </a:r>
            <a:endParaRPr lang="en-US" dirty="0" smtClean="0"/>
          </a:p>
          <a:p>
            <a:r>
              <a:rPr lang="en-US" dirty="0" smtClean="0"/>
              <a:t>However </a:t>
            </a:r>
            <a:r>
              <a:rPr lang="en-US" dirty="0"/>
              <a:t>the policies of 1991 and 2001, </a:t>
            </a:r>
            <a:r>
              <a:rPr lang="en-US" dirty="0" smtClean="0"/>
              <a:t>are claimed </a:t>
            </a:r>
            <a:r>
              <a:rPr lang="en-US" dirty="0"/>
              <a:t>to be participatory, but the civil society </a:t>
            </a:r>
            <a:r>
              <a:rPr lang="en-US" dirty="0" err="1"/>
              <a:t>organisations</a:t>
            </a:r>
            <a:r>
              <a:rPr lang="en-US" dirty="0"/>
              <a:t> blamed these to </a:t>
            </a:r>
            <a:r>
              <a:rPr lang="en-US" dirty="0" smtClean="0"/>
              <a:t>be “donor </a:t>
            </a:r>
            <a:r>
              <a:rPr lang="en-US" dirty="0"/>
              <a:t>driven” policies, ignoring the ground level realities and needs of the </a:t>
            </a:r>
            <a:r>
              <a:rPr lang="en-US" dirty="0" smtClean="0"/>
              <a:t>local population</a:t>
            </a:r>
            <a:endParaRPr lang="en-US" dirty="0"/>
          </a:p>
        </p:txBody>
      </p:sp>
    </p:spTree>
    <p:extLst>
      <p:ext uri="{BB962C8B-B14F-4D97-AF65-F5344CB8AC3E}">
        <p14:creationId xmlns:p14="http://schemas.microsoft.com/office/powerpoint/2010/main" xmlns="" val="21708095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76518"/>
            <a:ext cx="7886700" cy="5700445"/>
          </a:xfrm>
        </p:spPr>
        <p:txBody>
          <a:bodyPr>
            <a:normAutofit lnSpcReduction="10000"/>
          </a:bodyPr>
          <a:lstStyle/>
          <a:p>
            <a:r>
              <a:rPr lang="en-US" dirty="0"/>
              <a:t>In fact policy initiatives cannot achieve their objectives unless and until the </a:t>
            </a:r>
            <a:r>
              <a:rPr lang="en-US" dirty="0" smtClean="0"/>
              <a:t>sustainable livelihood </a:t>
            </a:r>
            <a:r>
              <a:rPr lang="en-US" dirty="0"/>
              <a:t>of stakeholders is not taken care of. </a:t>
            </a:r>
            <a:endParaRPr lang="en-US" dirty="0" smtClean="0"/>
          </a:p>
          <a:p>
            <a:r>
              <a:rPr lang="en-US" dirty="0" smtClean="0"/>
              <a:t>According </a:t>
            </a:r>
            <a:r>
              <a:rPr lang="en-US" dirty="0"/>
              <a:t>to </a:t>
            </a:r>
            <a:r>
              <a:rPr lang="en-US" dirty="0" err="1"/>
              <a:t>Geiser</a:t>
            </a:r>
            <a:r>
              <a:rPr lang="en-US" dirty="0"/>
              <a:t> (2000</a:t>
            </a:r>
            <a:r>
              <a:rPr lang="en-US" dirty="0" smtClean="0"/>
              <a:t>), “</a:t>
            </a:r>
            <a:r>
              <a:rPr lang="en-US" i="1" dirty="0"/>
              <a:t>in practice, forest resources are made inaccessible for the poor and </a:t>
            </a:r>
            <a:r>
              <a:rPr lang="en-US" i="1" dirty="0" smtClean="0"/>
              <a:t>marginalized sections </a:t>
            </a:r>
            <a:r>
              <a:rPr lang="en-US" i="1" dirty="0"/>
              <a:t>of the communities, whereas the influential along with members of </a:t>
            </a:r>
            <a:r>
              <a:rPr lang="en-US" i="1" dirty="0" smtClean="0"/>
              <a:t>the timbre </a:t>
            </a:r>
            <a:r>
              <a:rPr lang="en-US" i="1" dirty="0"/>
              <a:t>mafia consumed these resources at their own sweet will</a:t>
            </a:r>
            <a:r>
              <a:rPr lang="en-US" dirty="0"/>
              <a:t>.” </a:t>
            </a:r>
            <a:endParaRPr lang="en-US" dirty="0" smtClean="0"/>
          </a:p>
          <a:p>
            <a:r>
              <a:rPr lang="en-US" dirty="0" smtClean="0"/>
              <a:t>This dichotomy created </a:t>
            </a:r>
            <a:r>
              <a:rPr lang="en-US" dirty="0"/>
              <a:t>a sense of lack of ownership among the </a:t>
            </a:r>
            <a:r>
              <a:rPr lang="en-US" dirty="0" err="1"/>
              <a:t>marginalised</a:t>
            </a:r>
            <a:r>
              <a:rPr lang="en-US" dirty="0"/>
              <a:t> sections not </a:t>
            </a:r>
            <a:r>
              <a:rPr lang="en-US" dirty="0" smtClean="0"/>
              <a:t>only adding </a:t>
            </a:r>
            <a:r>
              <a:rPr lang="en-US" dirty="0"/>
              <a:t>to their miseries but also encouraged them to adapt illegal means to </a:t>
            </a:r>
            <a:r>
              <a:rPr lang="en-US" dirty="0" smtClean="0"/>
              <a:t>meet their </a:t>
            </a:r>
            <a:r>
              <a:rPr lang="en-US" dirty="0"/>
              <a:t>needs from forest resources.</a:t>
            </a:r>
          </a:p>
        </p:txBody>
      </p:sp>
    </p:spTree>
    <p:extLst>
      <p:ext uri="{BB962C8B-B14F-4D97-AF65-F5344CB8AC3E}">
        <p14:creationId xmlns:p14="http://schemas.microsoft.com/office/powerpoint/2010/main" xmlns="" val="28624918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15155"/>
            <a:ext cx="7886700" cy="5661808"/>
          </a:xfrm>
        </p:spPr>
        <p:txBody>
          <a:bodyPr>
            <a:normAutofit/>
          </a:bodyPr>
          <a:lstStyle/>
          <a:p>
            <a:r>
              <a:rPr lang="en-US" dirty="0"/>
              <a:t>The dilemma with most of the natural resources management policies in </a:t>
            </a:r>
            <a:r>
              <a:rPr lang="en-US" dirty="0" smtClean="0"/>
              <a:t>Pakistan in </a:t>
            </a:r>
            <a:r>
              <a:rPr lang="en-US" dirty="0"/>
              <a:t>the recent past has been the absence of attention to human dimension </a:t>
            </a:r>
            <a:r>
              <a:rPr lang="en-US" dirty="0" smtClean="0"/>
              <a:t>aspects and </a:t>
            </a:r>
            <a:r>
              <a:rPr lang="en-US" dirty="0"/>
              <a:t>a focus on a “pro-conservation” approach even at the cost of local livelihoods.</a:t>
            </a:r>
          </a:p>
          <a:p>
            <a:r>
              <a:rPr lang="en-US" dirty="0"/>
              <a:t>Part of the problem stemmed from the non-participatory culture that prevailed </a:t>
            </a:r>
            <a:r>
              <a:rPr lang="en-US" dirty="0" smtClean="0"/>
              <a:t>in Pakistan</a:t>
            </a:r>
            <a:r>
              <a:rPr lang="en-US" dirty="0"/>
              <a:t>. </a:t>
            </a:r>
            <a:endParaRPr lang="en-US" dirty="0" smtClean="0"/>
          </a:p>
          <a:p>
            <a:r>
              <a:rPr lang="en-US" dirty="0" smtClean="0"/>
              <a:t>The </a:t>
            </a:r>
            <a:r>
              <a:rPr lang="en-US" dirty="0"/>
              <a:t>trends are changing </a:t>
            </a:r>
            <a:r>
              <a:rPr lang="en-US" dirty="0" smtClean="0"/>
              <a:t>now and </a:t>
            </a:r>
            <a:r>
              <a:rPr lang="en-US" dirty="0"/>
              <a:t>today </a:t>
            </a:r>
            <a:r>
              <a:rPr lang="en-US" dirty="0" smtClean="0"/>
              <a:t>the world </a:t>
            </a:r>
            <a:r>
              <a:rPr lang="en-US" dirty="0"/>
              <a:t>is no longer tied up in </a:t>
            </a:r>
            <a:r>
              <a:rPr lang="en-US" dirty="0" smtClean="0"/>
              <a:t>the “conservation</a:t>
            </a:r>
            <a:r>
              <a:rPr lang="en-US" dirty="0"/>
              <a:t>” versus “development” debate. Rather a </a:t>
            </a:r>
            <a:r>
              <a:rPr lang="en-US" dirty="0" smtClean="0"/>
              <a:t>new approach </a:t>
            </a:r>
            <a:r>
              <a:rPr lang="en-US" dirty="0"/>
              <a:t>“</a:t>
            </a:r>
            <a:r>
              <a:rPr lang="en-US" dirty="0" smtClean="0"/>
              <a:t>conservation as </a:t>
            </a:r>
            <a:r>
              <a:rPr lang="en-US" dirty="0"/>
              <a:t>well as development” has now emerged</a:t>
            </a:r>
          </a:p>
        </p:txBody>
      </p:sp>
    </p:spTree>
    <p:extLst>
      <p:ext uri="{BB962C8B-B14F-4D97-AF65-F5344CB8AC3E}">
        <p14:creationId xmlns:p14="http://schemas.microsoft.com/office/powerpoint/2010/main" xmlns="" val="26367719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02276"/>
            <a:ext cx="7886700" cy="5674687"/>
          </a:xfrm>
        </p:spPr>
        <p:txBody>
          <a:bodyPr>
            <a:normAutofit fontScale="92500" lnSpcReduction="10000"/>
          </a:bodyPr>
          <a:lstStyle/>
          <a:p>
            <a:r>
              <a:rPr lang="en-US" dirty="0"/>
              <a:t>The proponents of this approach include many governments, </a:t>
            </a:r>
            <a:r>
              <a:rPr lang="en-US" dirty="0" smtClean="0"/>
              <a:t>international donors </a:t>
            </a:r>
            <a:r>
              <a:rPr lang="en-US" dirty="0"/>
              <a:t>and international lending agencies are revisiting their “vision and </a:t>
            </a:r>
            <a:r>
              <a:rPr lang="en-US" dirty="0" smtClean="0"/>
              <a:t>mission statements</a:t>
            </a:r>
            <a:r>
              <a:rPr lang="en-US" dirty="0"/>
              <a:t>” to reposition themselves in a scenario that leads to development </a:t>
            </a:r>
            <a:r>
              <a:rPr lang="en-US" dirty="0" smtClean="0"/>
              <a:t>without distorting </a:t>
            </a:r>
            <a:r>
              <a:rPr lang="en-US" dirty="0"/>
              <a:t>the conservation of natural resources</a:t>
            </a:r>
            <a:r>
              <a:rPr lang="en-US" dirty="0" smtClean="0"/>
              <a:t>.</a:t>
            </a:r>
          </a:p>
          <a:p>
            <a:r>
              <a:rPr lang="en-US" dirty="0"/>
              <a:t>F</a:t>
            </a:r>
            <a:r>
              <a:rPr lang="en-US" dirty="0" smtClean="0"/>
              <a:t>or any development </a:t>
            </a:r>
            <a:r>
              <a:rPr lang="en-US" dirty="0"/>
              <a:t>effort to be the pro-poor, good governance is a must. </a:t>
            </a:r>
            <a:endParaRPr lang="en-US" dirty="0" smtClean="0"/>
          </a:p>
          <a:p>
            <a:r>
              <a:rPr lang="en-US" dirty="0" smtClean="0"/>
              <a:t>Unfortunately, Pakistan </a:t>
            </a:r>
            <a:r>
              <a:rPr lang="en-US" dirty="0"/>
              <a:t>(like other developing countries) lacks good governance. </a:t>
            </a:r>
            <a:endParaRPr lang="en-US" dirty="0" smtClean="0"/>
          </a:p>
          <a:p>
            <a:r>
              <a:rPr lang="en-US" dirty="0" smtClean="0"/>
              <a:t>Although during the </a:t>
            </a:r>
            <a:r>
              <a:rPr lang="en-US" dirty="0"/>
              <a:t>formulation of </a:t>
            </a:r>
            <a:r>
              <a:rPr lang="en-US" dirty="0" smtClean="0"/>
              <a:t>new policies</a:t>
            </a:r>
            <a:r>
              <a:rPr lang="en-US" dirty="0"/>
              <a:t>, the consultation with a group of experts has </a:t>
            </a:r>
            <a:r>
              <a:rPr lang="en-US" dirty="0" smtClean="0"/>
              <a:t>become a </a:t>
            </a:r>
            <a:r>
              <a:rPr lang="en-US" dirty="0"/>
              <a:t>common practice during recent past, yet the consultation process remains </a:t>
            </a:r>
            <a:r>
              <a:rPr lang="en-US" dirty="0" smtClean="0"/>
              <a:t>confined to </a:t>
            </a:r>
            <a:r>
              <a:rPr lang="en-US" dirty="0"/>
              <a:t>the folds of professional circles. </a:t>
            </a:r>
            <a:endParaRPr lang="en-US" dirty="0" smtClean="0"/>
          </a:p>
        </p:txBody>
      </p:sp>
    </p:spTree>
    <p:extLst>
      <p:ext uri="{BB962C8B-B14F-4D97-AF65-F5344CB8AC3E}">
        <p14:creationId xmlns:p14="http://schemas.microsoft.com/office/powerpoint/2010/main" xmlns="" val="29368919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66670"/>
            <a:ext cx="7886700" cy="5610293"/>
          </a:xfrm>
        </p:spPr>
        <p:txBody>
          <a:bodyPr/>
          <a:lstStyle/>
          <a:p>
            <a:r>
              <a:rPr lang="en-US" dirty="0" smtClean="0"/>
              <a:t>Policies </a:t>
            </a:r>
            <a:r>
              <a:rPr lang="en-US" dirty="0"/>
              <a:t>become stronger on technical consideration but lacking the required flexibility to make them work in real life situations, presenting multiple sets of actors and factors.</a:t>
            </a:r>
          </a:p>
          <a:p>
            <a:r>
              <a:rPr lang="en-US" dirty="0" smtClean="0"/>
              <a:t>Stakeholders </a:t>
            </a:r>
            <a:r>
              <a:rPr lang="en-US" dirty="0"/>
              <a:t>often find themselves in a situation </a:t>
            </a:r>
            <a:r>
              <a:rPr lang="en-US" dirty="0" smtClean="0"/>
              <a:t> where state policies </a:t>
            </a:r>
            <a:r>
              <a:rPr lang="en-US" dirty="0"/>
              <a:t>either do not support or have harmful affects on their livelihood strategies.</a:t>
            </a:r>
          </a:p>
          <a:p>
            <a:r>
              <a:rPr lang="en-US" dirty="0"/>
              <a:t>It is in this scenario that policies do not meet the expectations of people who in </a:t>
            </a:r>
            <a:r>
              <a:rPr lang="en-US" dirty="0" smtClean="0"/>
              <a:t>turn are </a:t>
            </a:r>
            <a:r>
              <a:rPr lang="en-US" dirty="0"/>
              <a:t>forced to </a:t>
            </a:r>
            <a:r>
              <a:rPr lang="en-US" dirty="0" err="1"/>
              <a:t>utilise</a:t>
            </a:r>
            <a:r>
              <a:rPr lang="en-US" dirty="0"/>
              <a:t> the natural resources unsustainably to secure their livelihoods</a:t>
            </a:r>
            <a:r>
              <a:rPr lang="en-US" dirty="0" smtClean="0"/>
              <a:t>.</a:t>
            </a:r>
          </a:p>
          <a:p>
            <a:r>
              <a:rPr lang="en-US" dirty="0"/>
              <a:t>Consequently neither the developmental nor the conservational objectives are </a:t>
            </a:r>
            <a:r>
              <a:rPr lang="en-US" dirty="0" smtClean="0"/>
              <a:t>met.</a:t>
            </a:r>
            <a:endParaRPr lang="en-US" dirty="0"/>
          </a:p>
        </p:txBody>
      </p:sp>
    </p:spTree>
    <p:extLst>
      <p:ext uri="{BB962C8B-B14F-4D97-AF65-F5344CB8AC3E}">
        <p14:creationId xmlns:p14="http://schemas.microsoft.com/office/powerpoint/2010/main" xmlns="" val="41338697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Implications for the Sustainable Forest</a:t>
            </a:r>
            <a:br>
              <a:rPr lang="en-US" sz="3200" b="1" dirty="0"/>
            </a:br>
            <a:r>
              <a:rPr lang="en-US" sz="3200" b="1" dirty="0"/>
              <a:t>Management and Livelihoods Security</a:t>
            </a:r>
            <a:endParaRPr lang="en-US" sz="3200" dirty="0"/>
          </a:p>
        </p:txBody>
      </p:sp>
      <p:sp>
        <p:nvSpPr>
          <p:cNvPr id="3" name="Content Placeholder 2"/>
          <p:cNvSpPr>
            <a:spLocks noGrp="1"/>
          </p:cNvSpPr>
          <p:nvPr>
            <p:ph idx="1"/>
          </p:nvPr>
        </p:nvSpPr>
        <p:spPr/>
        <p:txBody>
          <a:bodyPr>
            <a:normAutofit lnSpcReduction="10000"/>
          </a:bodyPr>
          <a:lstStyle/>
          <a:p>
            <a:r>
              <a:rPr lang="en-US" dirty="0"/>
              <a:t>The forest policy should have foundation of carefully </a:t>
            </a:r>
            <a:r>
              <a:rPr lang="en-US" dirty="0" err="1"/>
              <a:t>organised</a:t>
            </a:r>
            <a:r>
              <a:rPr lang="en-US" dirty="0"/>
              <a:t> policy research studies conducted by the academia of both from forestry and social science disciplines. These studies will ensure the involvement of grass root level people and civil society </a:t>
            </a:r>
            <a:r>
              <a:rPr lang="en-US" dirty="0" err="1"/>
              <a:t>organisations</a:t>
            </a:r>
            <a:r>
              <a:rPr lang="en-US" dirty="0"/>
              <a:t>.</a:t>
            </a:r>
          </a:p>
          <a:p>
            <a:r>
              <a:rPr lang="en-US" dirty="0"/>
              <a:t>Provision for the identification, training and involvement of volunteer </a:t>
            </a:r>
            <a:r>
              <a:rPr lang="en-US" dirty="0" smtClean="0"/>
              <a:t>forest managers</a:t>
            </a:r>
            <a:r>
              <a:rPr lang="en-US" dirty="0"/>
              <a:t>, who should join hands with the government for the management </a:t>
            </a:r>
            <a:r>
              <a:rPr lang="en-US" dirty="0" smtClean="0"/>
              <a:t>of forests</a:t>
            </a:r>
            <a:r>
              <a:rPr lang="en-US" dirty="0"/>
              <a:t>, may be incorporated in the future policy.</a:t>
            </a:r>
          </a:p>
        </p:txBody>
      </p:sp>
    </p:spTree>
    <p:extLst>
      <p:ext uri="{BB962C8B-B14F-4D97-AF65-F5344CB8AC3E}">
        <p14:creationId xmlns:p14="http://schemas.microsoft.com/office/powerpoint/2010/main" xmlns="" val="1592921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There is need to put people at the </a:t>
            </a:r>
            <a:r>
              <a:rPr lang="en-US" dirty="0" err="1"/>
              <a:t>centre</a:t>
            </a:r>
            <a:r>
              <a:rPr lang="en-US" dirty="0"/>
              <a:t> of development. This focus on </a:t>
            </a:r>
            <a:r>
              <a:rPr lang="en-US" dirty="0" smtClean="0"/>
              <a:t>people is </a:t>
            </a:r>
            <a:r>
              <a:rPr lang="en-US" dirty="0"/>
              <a:t>equally important at higher levels (when thinking about the achievement </a:t>
            </a:r>
            <a:r>
              <a:rPr lang="en-US" dirty="0" smtClean="0"/>
              <a:t>of objectives </a:t>
            </a:r>
            <a:r>
              <a:rPr lang="en-US" dirty="0"/>
              <a:t>such as poverty reduction, economic reform or sustainable </a:t>
            </a:r>
            <a:r>
              <a:rPr lang="en-US" dirty="0" smtClean="0"/>
              <a:t>development) as </a:t>
            </a:r>
            <a:r>
              <a:rPr lang="en-US" dirty="0"/>
              <a:t>it is at the micro or community level. The forest policy should </a:t>
            </a:r>
            <a:r>
              <a:rPr lang="en-US" dirty="0" smtClean="0"/>
              <a:t>ensure poverty </a:t>
            </a:r>
            <a:r>
              <a:rPr lang="en-US" dirty="0"/>
              <a:t>alleviation of forest dwellers through </a:t>
            </a:r>
            <a:r>
              <a:rPr lang="en-US" dirty="0" err="1"/>
              <a:t>utilisation</a:t>
            </a:r>
            <a:r>
              <a:rPr lang="en-US" dirty="0"/>
              <a:t> of systematic </a:t>
            </a:r>
            <a:r>
              <a:rPr lang="en-US" dirty="0" smtClean="0"/>
              <a:t>approach of </a:t>
            </a:r>
            <a:r>
              <a:rPr lang="en-US" dirty="0"/>
              <a:t>development i.e. training in alternate vocations (non timber forest products</a:t>
            </a:r>
            <a:r>
              <a:rPr lang="en-US" dirty="0" smtClean="0"/>
              <a:t>), providing </a:t>
            </a:r>
            <a:r>
              <a:rPr lang="en-US" dirty="0"/>
              <a:t>education, health and infrastructure development etc.</a:t>
            </a:r>
          </a:p>
        </p:txBody>
      </p:sp>
    </p:spTree>
    <p:extLst>
      <p:ext uri="{BB962C8B-B14F-4D97-AF65-F5344CB8AC3E}">
        <p14:creationId xmlns:p14="http://schemas.microsoft.com/office/powerpoint/2010/main" xmlns="" val="10885428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Forestry is a provincial responsibility in Pakistan with planning, </a:t>
            </a:r>
            <a:r>
              <a:rPr lang="en-US" dirty="0" smtClean="0"/>
              <a:t>execution and </a:t>
            </a:r>
            <a:r>
              <a:rPr lang="en-US" dirty="0"/>
              <a:t>implementation of forests and range management </a:t>
            </a:r>
            <a:r>
              <a:rPr lang="en-US" dirty="0" err="1"/>
              <a:t>programmes</a:t>
            </a:r>
            <a:r>
              <a:rPr lang="en-US" dirty="0"/>
              <a:t> vested </a:t>
            </a:r>
            <a:r>
              <a:rPr lang="en-US" dirty="0" smtClean="0"/>
              <a:t>in provincial </a:t>
            </a:r>
            <a:r>
              <a:rPr lang="en-US" dirty="0"/>
              <a:t>forest departments. Yet policy is a federal responsibility. The lack </a:t>
            </a:r>
            <a:r>
              <a:rPr lang="en-US" dirty="0" smtClean="0"/>
              <a:t>of coordination </a:t>
            </a:r>
            <a:r>
              <a:rPr lang="en-US" dirty="0"/>
              <a:t>between federal and provinces leads to a fragmented forestry </a:t>
            </a:r>
            <a:r>
              <a:rPr lang="en-US" dirty="0" smtClean="0"/>
              <a:t>sector, with </a:t>
            </a:r>
            <a:r>
              <a:rPr lang="en-US" dirty="0"/>
              <a:t>provinces having autonomy in forestry matters, the sector as a </a:t>
            </a:r>
            <a:r>
              <a:rPr lang="en-US" dirty="0" smtClean="0"/>
              <a:t>whole lacks </a:t>
            </a:r>
            <a:r>
              <a:rPr lang="en-US" dirty="0"/>
              <a:t>cohesion and unity of efforts. It is therefore suggested that the </a:t>
            </a:r>
            <a:r>
              <a:rPr lang="en-US" dirty="0" smtClean="0"/>
              <a:t>measures should </a:t>
            </a:r>
            <a:r>
              <a:rPr lang="en-US" dirty="0"/>
              <a:t>be taken to improve coordination between federal and </a:t>
            </a:r>
            <a:r>
              <a:rPr lang="en-US" dirty="0" smtClean="0"/>
              <a:t>provincial governments</a:t>
            </a:r>
            <a:r>
              <a:rPr lang="en-US" dirty="0"/>
              <a:t>.</a:t>
            </a:r>
          </a:p>
        </p:txBody>
      </p:sp>
    </p:spTree>
    <p:extLst>
      <p:ext uri="{BB962C8B-B14F-4D97-AF65-F5344CB8AC3E}">
        <p14:creationId xmlns:p14="http://schemas.microsoft.com/office/powerpoint/2010/main" xmlns="" val="42168046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Frequent change of forest policies indicates the lack of political will. The </a:t>
            </a:r>
            <a:r>
              <a:rPr lang="en-US" dirty="0" smtClean="0"/>
              <a:t>policies are </a:t>
            </a:r>
            <a:r>
              <a:rPr lang="en-US" dirty="0"/>
              <a:t>framed by the government officials or some selected “</a:t>
            </a:r>
            <a:r>
              <a:rPr lang="en-US" dirty="0" smtClean="0"/>
              <a:t>government friendly</a:t>
            </a:r>
            <a:r>
              <a:rPr lang="en-US" dirty="0"/>
              <a:t>” NGOs without taking care for the local population. Such policies </a:t>
            </a:r>
            <a:r>
              <a:rPr lang="en-US" dirty="0" smtClean="0"/>
              <a:t>are changed </a:t>
            </a:r>
            <a:r>
              <a:rPr lang="en-US" dirty="0"/>
              <a:t>with the change of governments. If the policy is not sustainable </a:t>
            </a:r>
            <a:r>
              <a:rPr lang="en-US" dirty="0" smtClean="0"/>
              <a:t>in itself </a:t>
            </a:r>
            <a:r>
              <a:rPr lang="en-US" dirty="0"/>
              <a:t>then how can it ensure sustainable forest management? It is not </a:t>
            </a:r>
            <a:r>
              <a:rPr lang="en-US" dirty="0" smtClean="0"/>
              <a:t>advisable to </a:t>
            </a:r>
            <a:r>
              <a:rPr lang="en-US" dirty="0"/>
              <a:t>change horses in the midstream.</a:t>
            </a:r>
          </a:p>
        </p:txBody>
      </p:sp>
    </p:spTree>
    <p:extLst>
      <p:ext uri="{BB962C8B-B14F-4D97-AF65-F5344CB8AC3E}">
        <p14:creationId xmlns:p14="http://schemas.microsoft.com/office/powerpoint/2010/main" xmlns="" val="17258067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99245"/>
            <a:ext cx="7886700" cy="5777718"/>
          </a:xfrm>
        </p:spPr>
        <p:txBody>
          <a:bodyPr>
            <a:normAutofit lnSpcReduction="10000"/>
          </a:bodyPr>
          <a:lstStyle/>
          <a:p>
            <a:r>
              <a:rPr lang="en-US" dirty="0"/>
              <a:t>The forest policy should be flexible enough to be adopted according to the </a:t>
            </a:r>
            <a:r>
              <a:rPr lang="en-US" dirty="0" smtClean="0"/>
              <a:t>local situation</a:t>
            </a:r>
            <a:r>
              <a:rPr lang="en-US" dirty="0"/>
              <a:t>. It is therefore suggested that the management of state forests </a:t>
            </a:r>
            <a:r>
              <a:rPr lang="en-US" dirty="0" smtClean="0"/>
              <a:t>should be </a:t>
            </a:r>
            <a:r>
              <a:rPr lang="en-US" dirty="0" err="1"/>
              <a:t>decentralised</a:t>
            </a:r>
            <a:r>
              <a:rPr lang="en-US" dirty="0"/>
              <a:t> at the district level, so that the forest management can be </a:t>
            </a:r>
            <a:r>
              <a:rPr lang="en-US" dirty="0" smtClean="0"/>
              <a:t>done according </a:t>
            </a:r>
            <a:r>
              <a:rPr lang="en-US" dirty="0"/>
              <a:t>to the prevailing local condition</a:t>
            </a:r>
            <a:r>
              <a:rPr lang="en-US" dirty="0" smtClean="0"/>
              <a:t>.</a:t>
            </a:r>
          </a:p>
          <a:p>
            <a:r>
              <a:rPr lang="en-US" dirty="0"/>
              <a:t>Livelihood would be secured only if policies work with people in a way </a:t>
            </a:r>
            <a:r>
              <a:rPr lang="en-US" dirty="0" smtClean="0"/>
              <a:t>that is </a:t>
            </a:r>
            <a:r>
              <a:rPr lang="en-US" dirty="0"/>
              <a:t>congruent with their current livelihood strategies, social environment </a:t>
            </a:r>
            <a:r>
              <a:rPr lang="en-US" dirty="0" smtClean="0"/>
              <a:t>and ability </a:t>
            </a:r>
            <a:r>
              <a:rPr lang="en-US" dirty="0"/>
              <a:t>to adapt. People, rather than the resources they use or governments </a:t>
            </a:r>
            <a:r>
              <a:rPr lang="en-US" dirty="0" smtClean="0"/>
              <a:t>that serve </a:t>
            </a:r>
            <a:r>
              <a:rPr lang="en-US" dirty="0"/>
              <a:t>them, are the priority concern. Adhering to this principle would not </a:t>
            </a:r>
            <a:r>
              <a:rPr lang="en-US" dirty="0" smtClean="0"/>
              <a:t>only ensure </a:t>
            </a:r>
            <a:r>
              <a:rPr lang="en-US" dirty="0"/>
              <a:t>provision of sustainable livelihood but would also enhance </a:t>
            </a:r>
            <a:r>
              <a:rPr lang="en-US" dirty="0" smtClean="0"/>
              <a:t>involvement of </a:t>
            </a:r>
            <a:r>
              <a:rPr lang="en-US" dirty="0"/>
              <a:t>all sections of society in sustainable natural resources management. </a:t>
            </a:r>
          </a:p>
        </p:txBody>
      </p:sp>
    </p:spTree>
    <p:extLst>
      <p:ext uri="{BB962C8B-B14F-4D97-AF65-F5344CB8AC3E}">
        <p14:creationId xmlns:p14="http://schemas.microsoft.com/office/powerpoint/2010/main" xmlns="" val="11479137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67437"/>
            <a:ext cx="7886700" cy="4309526"/>
          </a:xfrm>
        </p:spPr>
        <p:txBody>
          <a:bodyPr/>
          <a:lstStyle/>
          <a:p>
            <a:r>
              <a:rPr lang="en-US" dirty="0" smtClean="0"/>
              <a:t>Generation </a:t>
            </a:r>
            <a:r>
              <a:rPr lang="en-US" dirty="0"/>
              <a:t>of income and employment </a:t>
            </a:r>
            <a:r>
              <a:rPr lang="en-US" dirty="0" smtClean="0"/>
              <a:t>is as </a:t>
            </a:r>
            <a:r>
              <a:rPr lang="en-US" dirty="0"/>
              <a:t>important as generating government revenue alone; and forestry should </a:t>
            </a:r>
            <a:r>
              <a:rPr lang="en-US" dirty="0" smtClean="0"/>
              <a:t>be an </a:t>
            </a:r>
            <a:r>
              <a:rPr lang="en-US" dirty="0"/>
              <a:t>instrument of sustainable forest management policy rather than its </a:t>
            </a:r>
            <a:r>
              <a:rPr lang="en-US" dirty="0" smtClean="0"/>
              <a:t>object, otherwise</a:t>
            </a:r>
            <a:r>
              <a:rPr lang="en-US" dirty="0"/>
              <a:t>, the poor will remain mired in poverty pushing us into a spiral </a:t>
            </a:r>
            <a:r>
              <a:rPr lang="en-US" dirty="0" smtClean="0"/>
              <a:t>of over </a:t>
            </a:r>
            <a:r>
              <a:rPr lang="en-US" dirty="0"/>
              <a:t>exploitation in the wake of all forest policy failures.</a:t>
            </a:r>
          </a:p>
        </p:txBody>
      </p:sp>
    </p:spTree>
    <p:extLst>
      <p:ext uri="{BB962C8B-B14F-4D97-AF65-F5344CB8AC3E}">
        <p14:creationId xmlns:p14="http://schemas.microsoft.com/office/powerpoint/2010/main" xmlns="" val="15368320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92500"/>
          </a:bodyPr>
          <a:lstStyle/>
          <a:p>
            <a:r>
              <a:rPr lang="en-US" dirty="0"/>
              <a:t>Pakistan’s experience demonstrates the futility of creating new policies in the absence of </a:t>
            </a:r>
            <a:r>
              <a:rPr lang="en-US" dirty="0" smtClean="0"/>
              <a:t>the corresponding implementation ability. </a:t>
            </a:r>
          </a:p>
          <a:p>
            <a:r>
              <a:rPr lang="en-US" dirty="0" smtClean="0"/>
              <a:t>Under a perverse governance context, where the traditional command </a:t>
            </a:r>
            <a:r>
              <a:rPr lang="en-US" dirty="0"/>
              <a:t>and control set-up has developed genuine stakes for people to perpetuate </a:t>
            </a:r>
            <a:r>
              <a:rPr lang="en-US" dirty="0" smtClean="0"/>
              <a:t>the system</a:t>
            </a:r>
            <a:r>
              <a:rPr lang="en-US" dirty="0"/>
              <a:t>, an institutional overhaul seems virtually impossible unless a politically suicidal </a:t>
            </a:r>
            <a:r>
              <a:rPr lang="en-US" dirty="0" smtClean="0"/>
              <a:t>decision to </a:t>
            </a:r>
            <a:r>
              <a:rPr lang="en-US" dirty="0"/>
              <a:t>address the root causes of problems is made. </a:t>
            </a:r>
            <a:endParaRPr lang="en-US" dirty="0" smtClean="0"/>
          </a:p>
          <a:p>
            <a:r>
              <a:rPr lang="en-US" dirty="0" smtClean="0"/>
              <a:t>Even </a:t>
            </a:r>
            <a:r>
              <a:rPr lang="en-US" dirty="0"/>
              <a:t>that is highly unlikely to </a:t>
            </a:r>
            <a:r>
              <a:rPr lang="en-US" dirty="0" smtClean="0"/>
              <a:t>withstand the </a:t>
            </a:r>
            <a:r>
              <a:rPr lang="en-US" dirty="0"/>
              <a:t>pressure from a well-entrenched opposition.</a:t>
            </a:r>
          </a:p>
        </p:txBody>
      </p:sp>
    </p:spTree>
    <p:extLst>
      <p:ext uri="{BB962C8B-B14F-4D97-AF65-F5344CB8AC3E}">
        <p14:creationId xmlns:p14="http://schemas.microsoft.com/office/powerpoint/2010/main" xmlns="" val="25503157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51543"/>
            <a:ext cx="7886700" cy="5625420"/>
          </a:xfrm>
        </p:spPr>
        <p:txBody>
          <a:bodyPr>
            <a:normAutofit fontScale="92500" lnSpcReduction="10000"/>
          </a:bodyPr>
          <a:lstStyle/>
          <a:p>
            <a:r>
              <a:rPr lang="en-US" dirty="0"/>
              <a:t>Excessive public sector involvement, lack of clearly defined property rights, and </a:t>
            </a:r>
            <a:r>
              <a:rPr lang="en-US" dirty="0" smtClean="0"/>
              <a:t>community heterogeneity </a:t>
            </a:r>
            <a:r>
              <a:rPr lang="en-US" dirty="0"/>
              <a:t>all seem to be major concerns that provide clues for other current and </a:t>
            </a:r>
            <a:r>
              <a:rPr lang="en-US" dirty="0" smtClean="0"/>
              <a:t>future efforts</a:t>
            </a:r>
            <a:r>
              <a:rPr lang="en-US" dirty="0"/>
              <a:t>. </a:t>
            </a:r>
            <a:endParaRPr lang="en-US" dirty="0" smtClean="0"/>
          </a:p>
          <a:p>
            <a:r>
              <a:rPr lang="en-US" dirty="0" smtClean="0"/>
              <a:t>However</a:t>
            </a:r>
            <a:r>
              <a:rPr lang="en-US" dirty="0"/>
              <a:t>, measures designed to incorporate these aspects in a reform program </a:t>
            </a:r>
            <a:r>
              <a:rPr lang="en-US" dirty="0" smtClean="0"/>
              <a:t>cannot be </a:t>
            </a:r>
            <a:r>
              <a:rPr lang="en-US" dirty="0"/>
              <a:t>divorced from the larger governance context. Since the latter tends to be </a:t>
            </a:r>
            <a:r>
              <a:rPr lang="en-US" dirty="0" smtClean="0"/>
              <a:t>context-specific, any </a:t>
            </a:r>
            <a:r>
              <a:rPr lang="en-US" dirty="0"/>
              <a:t>lessons need to be adapted carefully. For instance, the kind of actors that need to be </a:t>
            </a:r>
            <a:r>
              <a:rPr lang="en-US" dirty="0" smtClean="0"/>
              <a:t>coopted or </a:t>
            </a:r>
            <a:r>
              <a:rPr lang="en-US" dirty="0"/>
              <a:t>eliminated from a reform framework may vary greatly</a:t>
            </a:r>
            <a:r>
              <a:rPr lang="en-US" dirty="0" smtClean="0"/>
              <a:t>.</a:t>
            </a:r>
          </a:p>
          <a:p>
            <a:r>
              <a:rPr lang="en-US" dirty="0" smtClean="0"/>
              <a:t>In </a:t>
            </a:r>
            <a:r>
              <a:rPr lang="en-US" dirty="0"/>
              <a:t>Pakistan, influential </a:t>
            </a:r>
            <a:r>
              <a:rPr lang="en-US" dirty="0" smtClean="0"/>
              <a:t>community members </a:t>
            </a:r>
            <a:r>
              <a:rPr lang="en-US" dirty="0"/>
              <a:t>from ethnic tribes may be the source of challenges for change, while in </a:t>
            </a:r>
            <a:r>
              <a:rPr lang="en-US" dirty="0" smtClean="0"/>
              <a:t>other countries </a:t>
            </a:r>
            <a:r>
              <a:rPr lang="en-US" dirty="0"/>
              <a:t>this may not be the case. </a:t>
            </a:r>
            <a:endParaRPr lang="en-US" dirty="0" smtClean="0"/>
          </a:p>
        </p:txBody>
      </p:sp>
    </p:spTree>
    <p:extLst>
      <p:ext uri="{BB962C8B-B14F-4D97-AF65-F5344CB8AC3E}">
        <p14:creationId xmlns:p14="http://schemas.microsoft.com/office/powerpoint/2010/main" xmlns="" val="31535404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57943"/>
            <a:ext cx="7886700" cy="5219020"/>
          </a:xfrm>
        </p:spPr>
        <p:txBody>
          <a:bodyPr/>
          <a:lstStyle/>
          <a:p>
            <a:r>
              <a:rPr lang="en-US" dirty="0"/>
              <a:t>Even the condition for decreased public sector presence needs to be interpreted with caution. In countries with feudal backgrounds, the public sector is often constrained in terms of redefining property rights and is thus rendered ineffective in sectors involving land ownership issues. </a:t>
            </a:r>
          </a:p>
          <a:p>
            <a:r>
              <a:rPr lang="en-US" dirty="0"/>
              <a:t>This may not be true for countries where property rights are unclear but the cause is something other than a feudal hold.</a:t>
            </a:r>
          </a:p>
          <a:p>
            <a:endParaRPr lang="en-US" dirty="0"/>
          </a:p>
        </p:txBody>
      </p:sp>
    </p:spTree>
    <p:extLst>
      <p:ext uri="{BB962C8B-B14F-4D97-AF65-F5344CB8AC3E}">
        <p14:creationId xmlns:p14="http://schemas.microsoft.com/office/powerpoint/2010/main" xmlns="" val="1582335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95086"/>
            <a:ext cx="7886700" cy="5581877"/>
          </a:xfrm>
        </p:spPr>
        <p:txBody>
          <a:bodyPr>
            <a:normAutofit/>
          </a:bodyPr>
          <a:lstStyle/>
          <a:p>
            <a:r>
              <a:rPr lang="en-US" sz="3200" dirty="0"/>
              <a:t>In sum, for Pakistan as well as countries exhibiting a similar governance context, there </a:t>
            </a:r>
            <a:r>
              <a:rPr lang="en-US" sz="3200" dirty="0" smtClean="0"/>
              <a:t>may not </a:t>
            </a:r>
            <a:r>
              <a:rPr lang="en-US" sz="3200" dirty="0"/>
              <a:t>be any viable option left to overhaul forest management from within the sector. </a:t>
            </a:r>
            <a:endParaRPr lang="en-US" sz="3200" dirty="0" smtClean="0"/>
          </a:p>
          <a:p>
            <a:r>
              <a:rPr lang="en-US" sz="3200" dirty="0" smtClean="0"/>
              <a:t>Under the </a:t>
            </a:r>
            <a:r>
              <a:rPr lang="en-US" sz="3200" dirty="0"/>
              <a:t>existing set-up, the ultimate answer to the problems of the forest sector lie in targeting </a:t>
            </a:r>
            <a:r>
              <a:rPr lang="en-US" sz="3200" dirty="0" smtClean="0"/>
              <a:t>the governance </a:t>
            </a:r>
            <a:r>
              <a:rPr lang="en-US" sz="3200" dirty="0"/>
              <a:t>context </a:t>
            </a:r>
            <a:r>
              <a:rPr lang="en-US" sz="3200" i="1" dirty="0"/>
              <a:t>per se</a:t>
            </a:r>
            <a:r>
              <a:rPr lang="en-US" sz="3200" dirty="0"/>
              <a:t>, itself a cross-</a:t>
            </a:r>
            <a:r>
              <a:rPr lang="en-US" sz="3200" dirty="0" err="1"/>
              <a:t>sectoral</a:t>
            </a:r>
            <a:r>
              <a:rPr lang="en-US" sz="3200" dirty="0"/>
              <a:t> issue that requires a major structural shift in </a:t>
            </a:r>
            <a:r>
              <a:rPr lang="en-US" sz="3200" dirty="0" smtClean="0"/>
              <a:t>the country’s </a:t>
            </a:r>
            <a:r>
              <a:rPr lang="en-US" sz="3200" dirty="0"/>
              <a:t>overall institutional functioning.</a:t>
            </a:r>
          </a:p>
        </p:txBody>
      </p:sp>
    </p:spTree>
    <p:extLst>
      <p:ext uri="{BB962C8B-B14F-4D97-AF65-F5344CB8AC3E}">
        <p14:creationId xmlns:p14="http://schemas.microsoft.com/office/powerpoint/2010/main" xmlns="" val="29550249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2636839"/>
            <a:ext cx="7886700" cy="1325563"/>
          </a:xfrm>
        </p:spPr>
        <p:txBody>
          <a:bodyPr/>
          <a:lstStyle/>
          <a:p>
            <a:pPr algn="ctr"/>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TotalTime>
  <Words>2115</Words>
  <Application>Microsoft Office PowerPoint</Application>
  <PresentationFormat>On-screen Show (4:3)</PresentationFormat>
  <Paragraphs>77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Lecture 26 NATURAL RESOURCE PLANNING AND MANAGEMENT</vt:lpstr>
      <vt:lpstr>Recap Lecture 25</vt:lpstr>
      <vt:lpstr>Key Lessons From Pakistan’s Experience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Implications for the Sustainable Forest Management and Livelihoods Security</vt:lpstr>
      <vt:lpstr>Slide 17</vt:lpstr>
      <vt:lpstr>Slide 18</vt:lpstr>
      <vt:lpstr>Slide 19</vt:lpstr>
      <vt:lpstr>Slide 20</vt:lpstr>
      <vt:lpstr>Slide 21</vt:lpstr>
      <vt:lpstr>Conclusion</vt:lpstr>
      <vt:lpstr>Slide 23</vt:lpstr>
      <vt:lpstr>Slide 24</vt:lpstr>
      <vt:lpstr>Slide 25</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Salman</dc:creator>
  <cp:lastModifiedBy>NTS</cp:lastModifiedBy>
  <cp:revision>7</cp:revision>
  <dcterms:created xsi:type="dcterms:W3CDTF">2014-07-02T18:42:15Z</dcterms:created>
  <dcterms:modified xsi:type="dcterms:W3CDTF">2014-07-03T04:43:34Z</dcterms:modified>
</cp:coreProperties>
</file>