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311" r:id="rId6"/>
    <p:sldId id="263" r:id="rId7"/>
    <p:sldId id="312" r:id="rId8"/>
    <p:sldId id="261" r:id="rId9"/>
    <p:sldId id="262" r:id="rId10"/>
    <p:sldId id="265" r:id="rId11"/>
    <p:sldId id="266" r:id="rId12"/>
    <p:sldId id="267" r:id="rId13"/>
    <p:sldId id="268" r:id="rId14"/>
    <p:sldId id="269" r:id="rId15"/>
    <p:sldId id="270" r:id="rId16"/>
    <p:sldId id="310" r:id="rId17"/>
    <p:sldId id="271" r:id="rId18"/>
    <p:sldId id="272" r:id="rId19"/>
    <p:sldId id="273" r:id="rId20"/>
    <p:sldId id="277" r:id="rId21"/>
    <p:sldId id="278" r:id="rId22"/>
    <p:sldId id="313" r:id="rId23"/>
    <p:sldId id="279" r:id="rId24"/>
    <p:sldId id="280" r:id="rId25"/>
    <p:sldId id="281" r:id="rId26"/>
    <p:sldId id="282" r:id="rId27"/>
    <p:sldId id="283" r:id="rId28"/>
    <p:sldId id="284" r:id="rId29"/>
    <p:sldId id="285" r:id="rId30"/>
    <p:sldId id="286" r:id="rId31"/>
    <p:sldId id="291" r:id="rId32"/>
    <p:sldId id="292" r:id="rId33"/>
    <p:sldId id="287" r:id="rId34"/>
    <p:sldId id="293" r:id="rId35"/>
    <p:sldId id="289" r:id="rId36"/>
    <p:sldId id="314"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p:scale>
          <a:sx n="66" d="100"/>
          <a:sy n="66" d="100"/>
        </p:scale>
        <p:origin x="-1446" y="-13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0CF8FCF-4EC6-423F-B315-1EE0D923EFD5}"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A3532-30C2-4355-876D-365E7D46B580}" type="slidenum">
              <a:rPr lang="en-US" smtClean="0"/>
              <a:pPr/>
              <a:t>‹#›</a:t>
            </a:fld>
            <a:endParaRPr lang="en-US"/>
          </a:p>
        </p:txBody>
      </p:sp>
    </p:spTree>
    <p:extLst>
      <p:ext uri="{BB962C8B-B14F-4D97-AF65-F5344CB8AC3E}">
        <p14:creationId xmlns="" xmlns:p14="http://schemas.microsoft.com/office/powerpoint/2010/main" val="194924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CF8FCF-4EC6-423F-B315-1EE0D923EFD5}"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A3532-30C2-4355-876D-365E7D46B580}" type="slidenum">
              <a:rPr lang="en-US" smtClean="0"/>
              <a:pPr/>
              <a:t>‹#›</a:t>
            </a:fld>
            <a:endParaRPr lang="en-US"/>
          </a:p>
        </p:txBody>
      </p:sp>
    </p:spTree>
    <p:extLst>
      <p:ext uri="{BB962C8B-B14F-4D97-AF65-F5344CB8AC3E}">
        <p14:creationId xmlns="" xmlns:p14="http://schemas.microsoft.com/office/powerpoint/2010/main" val="2761548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CF8FCF-4EC6-423F-B315-1EE0D923EFD5}"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A3532-30C2-4355-876D-365E7D46B580}" type="slidenum">
              <a:rPr lang="en-US" smtClean="0"/>
              <a:pPr/>
              <a:t>‹#›</a:t>
            </a:fld>
            <a:endParaRPr lang="en-US"/>
          </a:p>
        </p:txBody>
      </p:sp>
    </p:spTree>
    <p:extLst>
      <p:ext uri="{BB962C8B-B14F-4D97-AF65-F5344CB8AC3E}">
        <p14:creationId xmlns="" xmlns:p14="http://schemas.microsoft.com/office/powerpoint/2010/main" val="352493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0CF8FCF-4EC6-423F-B315-1EE0D923EFD5}" type="datetimeFigureOut">
              <a:rPr lang="en-US" smtClean="0"/>
              <a:pPr/>
              <a:t>03/07/2014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7A3532-30C2-4355-876D-365E7D46B580}" type="slidenum">
              <a:rPr lang="en-US" smtClean="0"/>
              <a:pPr/>
              <a:t>‹#›</a:t>
            </a:fld>
            <a:endParaRPr lang="en-US"/>
          </a:p>
        </p:txBody>
      </p:sp>
    </p:spTree>
    <p:extLst>
      <p:ext uri="{BB962C8B-B14F-4D97-AF65-F5344CB8AC3E}">
        <p14:creationId xmlns="" xmlns:p14="http://schemas.microsoft.com/office/powerpoint/2010/main" val="3959955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0CF8FCF-4EC6-423F-B315-1EE0D923EFD5}" type="datetimeFigureOut">
              <a:rPr lang="en-US" smtClean="0"/>
              <a:pPr/>
              <a:t>03/07/2014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7A3532-30C2-4355-876D-365E7D46B580}" type="slidenum">
              <a:rPr lang="en-US" smtClean="0"/>
              <a:pPr/>
              <a:t>‹#›</a:t>
            </a:fld>
            <a:endParaRPr lang="en-US"/>
          </a:p>
        </p:txBody>
      </p:sp>
    </p:spTree>
    <p:extLst>
      <p:ext uri="{BB962C8B-B14F-4D97-AF65-F5344CB8AC3E}">
        <p14:creationId xmlns="" xmlns:p14="http://schemas.microsoft.com/office/powerpoint/2010/main" val="847150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0CF8FCF-4EC6-423F-B315-1EE0D923EFD5}" type="datetimeFigureOut">
              <a:rPr lang="en-US" smtClean="0"/>
              <a:pPr/>
              <a:t>03/07/2014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7A3532-30C2-4355-876D-365E7D46B580}" type="slidenum">
              <a:rPr lang="en-US" smtClean="0"/>
              <a:pPr/>
              <a:t>‹#›</a:t>
            </a:fld>
            <a:endParaRPr lang="en-US"/>
          </a:p>
        </p:txBody>
      </p:sp>
    </p:spTree>
    <p:extLst>
      <p:ext uri="{BB962C8B-B14F-4D97-AF65-F5344CB8AC3E}">
        <p14:creationId xmlns="" xmlns:p14="http://schemas.microsoft.com/office/powerpoint/2010/main" val="2797263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CF8FCF-4EC6-423F-B315-1EE0D923EFD5}" type="datetimeFigureOut">
              <a:rPr lang="en-US" smtClean="0"/>
              <a:pPr/>
              <a:t>03/07/2014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7A3532-30C2-4355-876D-365E7D46B580}" type="slidenum">
              <a:rPr lang="en-US" smtClean="0"/>
              <a:pPr/>
              <a:t>‹#›</a:t>
            </a:fld>
            <a:endParaRPr lang="en-US"/>
          </a:p>
        </p:txBody>
      </p:sp>
    </p:spTree>
    <p:extLst>
      <p:ext uri="{BB962C8B-B14F-4D97-AF65-F5344CB8AC3E}">
        <p14:creationId xmlns="" xmlns:p14="http://schemas.microsoft.com/office/powerpoint/2010/main" val="4796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F8FCF-4EC6-423F-B315-1EE0D923EFD5}" type="datetimeFigureOut">
              <a:rPr lang="en-US" smtClean="0"/>
              <a:pPr/>
              <a:t>03/07/2014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7A3532-30C2-4355-876D-365E7D46B580}" type="slidenum">
              <a:rPr lang="en-US" smtClean="0"/>
              <a:pPr/>
              <a:t>‹#›</a:t>
            </a:fld>
            <a:endParaRPr lang="en-US"/>
          </a:p>
        </p:txBody>
      </p:sp>
    </p:spTree>
    <p:extLst>
      <p:ext uri="{BB962C8B-B14F-4D97-AF65-F5344CB8AC3E}">
        <p14:creationId xmlns="" xmlns:p14="http://schemas.microsoft.com/office/powerpoint/2010/main" val="933898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F8FCF-4EC6-423F-B315-1EE0D923EFD5}" type="datetimeFigureOut">
              <a:rPr lang="en-US" smtClean="0"/>
              <a:pPr/>
              <a:t>03/07/2014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7A3532-30C2-4355-876D-365E7D46B580}" type="slidenum">
              <a:rPr lang="en-US" smtClean="0"/>
              <a:pPr/>
              <a:t>‹#›</a:t>
            </a:fld>
            <a:endParaRPr lang="en-US"/>
          </a:p>
        </p:txBody>
      </p:sp>
    </p:spTree>
    <p:extLst>
      <p:ext uri="{BB962C8B-B14F-4D97-AF65-F5344CB8AC3E}">
        <p14:creationId xmlns="" xmlns:p14="http://schemas.microsoft.com/office/powerpoint/2010/main" val="2948448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CF8FCF-4EC6-423F-B315-1EE0D923EFD5}"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A3532-30C2-4355-876D-365E7D46B580}" type="slidenum">
              <a:rPr lang="en-US" smtClean="0"/>
              <a:pPr/>
              <a:t>‹#›</a:t>
            </a:fld>
            <a:endParaRPr lang="en-US"/>
          </a:p>
        </p:txBody>
      </p:sp>
    </p:spTree>
    <p:extLst>
      <p:ext uri="{BB962C8B-B14F-4D97-AF65-F5344CB8AC3E}">
        <p14:creationId xmlns="" xmlns:p14="http://schemas.microsoft.com/office/powerpoint/2010/main" val="3858864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CF8FCF-4EC6-423F-B315-1EE0D923EFD5}"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A3532-30C2-4355-876D-365E7D46B580}" type="slidenum">
              <a:rPr lang="en-US" smtClean="0"/>
              <a:pPr/>
              <a:t>‹#›</a:t>
            </a:fld>
            <a:endParaRPr lang="en-US"/>
          </a:p>
        </p:txBody>
      </p:sp>
    </p:spTree>
    <p:extLst>
      <p:ext uri="{BB962C8B-B14F-4D97-AF65-F5344CB8AC3E}">
        <p14:creationId xmlns="" xmlns:p14="http://schemas.microsoft.com/office/powerpoint/2010/main" val="2862036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F8FCF-4EC6-423F-B315-1EE0D923EFD5}" type="datetimeFigureOut">
              <a:rPr lang="en-US" smtClean="0"/>
              <a:pPr/>
              <a:t>03/07/2014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7A3532-30C2-4355-876D-365E7D46B580}" type="slidenum">
              <a:rPr lang="en-US" smtClean="0"/>
              <a:pPr/>
              <a:t>‹#›</a:t>
            </a:fld>
            <a:endParaRPr lang="en-US"/>
          </a:p>
        </p:txBody>
      </p:sp>
    </p:spTree>
    <p:extLst>
      <p:ext uri="{BB962C8B-B14F-4D97-AF65-F5344CB8AC3E}">
        <p14:creationId xmlns="" xmlns:p14="http://schemas.microsoft.com/office/powerpoint/2010/main" val="3509804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smtClean="0">
                <a:latin typeface="+mn-lt"/>
                <a:ea typeface="Times New Roman"/>
                <a:cs typeface="Times New Roman"/>
                <a:sym typeface="Times New Roman"/>
              </a:rPr>
              <a:t>Lecture 25 </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 xmlns:p14="http://schemas.microsoft.com/office/powerpoint/2010/main" val="39752495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Lecture </a:t>
            </a:r>
            <a:r>
              <a:rPr lang="en-US" sz="4050" b="1" dirty="0" smtClean="0"/>
              <a:t>24</a:t>
            </a:r>
            <a:endParaRPr lang="en-US" sz="4050" b="1" dirty="0"/>
          </a:p>
        </p:txBody>
      </p:sp>
      <p:sp>
        <p:nvSpPr>
          <p:cNvPr id="3" name="Content Placeholder 2"/>
          <p:cNvSpPr>
            <a:spLocks noGrp="1"/>
          </p:cNvSpPr>
          <p:nvPr>
            <p:ph idx="1"/>
          </p:nvPr>
        </p:nvSpPr>
        <p:spPr/>
        <p:txBody>
          <a:bodyPr/>
          <a:lstStyle/>
          <a:p>
            <a:r>
              <a:rPr lang="en-US" dirty="0" err="1" smtClean="0"/>
              <a:t>Ecofeminism</a:t>
            </a:r>
            <a:endParaRPr lang="en-US" dirty="0" smtClean="0"/>
          </a:p>
          <a:p>
            <a:r>
              <a:rPr lang="en-US" dirty="0" smtClean="0"/>
              <a:t>Gender and Natural Resource Management</a:t>
            </a:r>
            <a:endParaRPr lang="en-US" dirty="0"/>
          </a:p>
        </p:txBody>
      </p:sp>
    </p:spTree>
    <p:extLst>
      <p:ext uri="{BB962C8B-B14F-4D97-AF65-F5344CB8AC3E}">
        <p14:creationId xmlns="" xmlns:p14="http://schemas.microsoft.com/office/powerpoint/2010/main" val="2402338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FOREST</a:t>
            </a:r>
            <a:r>
              <a:rPr lang="en-US" b="1" dirty="0" smtClean="0"/>
              <a:t>?</a:t>
            </a:r>
            <a:r>
              <a:rPr lang="en-US" b="1" dirty="0"/>
              <a:t/>
            </a:r>
            <a:br>
              <a:rPr lang="en-US" b="1" dirty="0"/>
            </a:br>
            <a:endParaRPr lang="en-US" dirty="0"/>
          </a:p>
        </p:txBody>
      </p:sp>
      <p:sp>
        <p:nvSpPr>
          <p:cNvPr id="3" name="Content Placeholder 2"/>
          <p:cNvSpPr>
            <a:spLocks noGrp="1"/>
          </p:cNvSpPr>
          <p:nvPr>
            <p:ph idx="1"/>
          </p:nvPr>
        </p:nvSpPr>
        <p:spPr>
          <a:xfrm>
            <a:off x="628650" y="1490774"/>
            <a:ext cx="7886700" cy="4351338"/>
          </a:xfrm>
        </p:spPr>
        <p:txBody>
          <a:bodyPr/>
          <a:lstStyle/>
          <a:p>
            <a:r>
              <a:rPr lang="en-US" dirty="0" smtClean="0"/>
              <a:t>The </a:t>
            </a:r>
            <a:r>
              <a:rPr lang="en-US" dirty="0"/>
              <a:t>forest is a </a:t>
            </a:r>
            <a:r>
              <a:rPr lang="en-US" b="1" dirty="0"/>
              <a:t>complex ecosystem </a:t>
            </a:r>
            <a:r>
              <a:rPr lang="en-US" dirty="0"/>
              <a:t>consisting mainly of trees that buffer the earth and support a myriad of life forms. </a:t>
            </a:r>
            <a:endParaRPr lang="en-US" dirty="0" smtClean="0"/>
          </a:p>
          <a:p>
            <a:r>
              <a:rPr lang="en-US" dirty="0" smtClean="0"/>
              <a:t>The</a:t>
            </a:r>
            <a:r>
              <a:rPr lang="en-US" dirty="0"/>
              <a:t> forestry sector of Pakistan is a main source of lumber, paper, fuel wood, latex, medicine as well as food. It provides ecotourism and wildlife conservation purposes. </a:t>
            </a:r>
            <a:endParaRPr lang="en-US" dirty="0" smtClean="0"/>
          </a:p>
          <a:p>
            <a:r>
              <a:rPr lang="en-US" dirty="0" smtClean="0"/>
              <a:t>Less </a:t>
            </a:r>
            <a:r>
              <a:rPr lang="en-US" dirty="0"/>
              <a:t>than 4% of land in Pakistan is covered with forests.</a:t>
            </a:r>
          </a:p>
        </p:txBody>
      </p:sp>
    </p:spTree>
    <p:extLst>
      <p:ext uri="{BB962C8B-B14F-4D97-AF65-F5344CB8AC3E}">
        <p14:creationId xmlns="" xmlns:p14="http://schemas.microsoft.com/office/powerpoint/2010/main" val="33042242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TYPES OF FOREST - MANAGEMENT</a:t>
            </a:r>
            <a:endParaRPr lang="en-US" dirty="0"/>
          </a:p>
        </p:txBody>
      </p:sp>
      <p:sp>
        <p:nvSpPr>
          <p:cNvPr id="3" name="Content Placeholder 2"/>
          <p:cNvSpPr>
            <a:spLocks noGrp="1"/>
          </p:cNvSpPr>
          <p:nvPr>
            <p:ph idx="1"/>
          </p:nvPr>
        </p:nvSpPr>
        <p:spPr/>
        <p:txBody>
          <a:bodyPr>
            <a:normAutofit lnSpcReduction="10000"/>
          </a:bodyPr>
          <a:lstStyle/>
          <a:p>
            <a:r>
              <a:rPr lang="en-US" b="1" dirty="0" smtClean="0"/>
              <a:t>Productive </a:t>
            </a:r>
            <a:r>
              <a:rPr lang="en-US" b="1" dirty="0"/>
              <a:t>Forests </a:t>
            </a:r>
            <a:r>
              <a:rPr lang="en-US" dirty="0"/>
              <a:t>In these forests the tree density is high and the forest canopy is closed. Such forests have great commercial value and they are mainly used for extraction of timber and other products . </a:t>
            </a:r>
            <a:endParaRPr lang="en-US" dirty="0" smtClean="0"/>
          </a:p>
          <a:p>
            <a:r>
              <a:rPr lang="en-US" b="1" dirty="0" smtClean="0"/>
              <a:t>Protective </a:t>
            </a:r>
            <a:r>
              <a:rPr lang="en-US" b="1" dirty="0"/>
              <a:t>Forests </a:t>
            </a:r>
            <a:r>
              <a:rPr lang="en-US" dirty="0"/>
              <a:t>These include amenity planting along roads, in parks and along railway lines. The protection forests have little commercial value because they do not supply valuable species of wood. Their main function is to protect the soil and prevent it from eroding or blowing away. They keep the environment pleasant by lowering the temperature and providing shade</a:t>
            </a:r>
          </a:p>
        </p:txBody>
      </p:sp>
    </p:spTree>
    <p:extLst>
      <p:ext uri="{BB962C8B-B14F-4D97-AF65-F5344CB8AC3E}">
        <p14:creationId xmlns="" xmlns:p14="http://schemas.microsoft.com/office/powerpoint/2010/main" val="41810423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Current Scenario</a:t>
            </a:r>
            <a:endParaRPr lang="en-US" b="1" dirty="0"/>
          </a:p>
        </p:txBody>
      </p:sp>
      <p:sp>
        <p:nvSpPr>
          <p:cNvPr id="3" name="Content Placeholder 2"/>
          <p:cNvSpPr>
            <a:spLocks noGrp="1"/>
          </p:cNvSpPr>
          <p:nvPr>
            <p:ph idx="1"/>
          </p:nvPr>
        </p:nvSpPr>
        <p:spPr>
          <a:xfrm>
            <a:off x="628650" y="1364343"/>
            <a:ext cx="7886700" cy="4812620"/>
          </a:xfrm>
        </p:spPr>
        <p:txBody>
          <a:bodyPr>
            <a:normAutofit fontScale="92500" lnSpcReduction="10000"/>
          </a:bodyPr>
          <a:lstStyle/>
          <a:p>
            <a:r>
              <a:rPr lang="en-US" dirty="0"/>
              <a:t>About 4.2 million ha of Pakistan is under forests </a:t>
            </a:r>
            <a:r>
              <a:rPr lang="en-US" dirty="0" smtClean="0"/>
              <a:t>and planted </a:t>
            </a:r>
            <a:r>
              <a:rPr lang="en-US" dirty="0"/>
              <a:t>trees, which is equivalent to 4.8 percent of </a:t>
            </a:r>
            <a:r>
              <a:rPr lang="en-US" dirty="0" smtClean="0"/>
              <a:t>the total </a:t>
            </a:r>
            <a:r>
              <a:rPr lang="en-US" dirty="0"/>
              <a:t>land area. Eighty-five percent of this is public </a:t>
            </a:r>
            <a:r>
              <a:rPr lang="en-US" dirty="0" smtClean="0"/>
              <a:t>forest under </a:t>
            </a:r>
            <a:r>
              <a:rPr lang="en-US" dirty="0"/>
              <a:t>the legal categories of state reserve and state </a:t>
            </a:r>
            <a:r>
              <a:rPr lang="en-US" dirty="0" smtClean="0"/>
              <a:t>protected forests</a:t>
            </a:r>
            <a:r>
              <a:rPr lang="en-US" dirty="0"/>
              <a:t>, which has implications for </a:t>
            </a:r>
            <a:r>
              <a:rPr lang="en-US" dirty="0" smtClean="0"/>
              <a:t>community rights </a:t>
            </a:r>
            <a:r>
              <a:rPr lang="en-US" dirty="0"/>
              <a:t>and user participation</a:t>
            </a:r>
          </a:p>
          <a:p>
            <a:r>
              <a:rPr lang="en-US" dirty="0" smtClean="0"/>
              <a:t>Over </a:t>
            </a:r>
            <a:r>
              <a:rPr lang="en-US" dirty="0"/>
              <a:t>40 percent of </a:t>
            </a:r>
            <a:r>
              <a:rPr lang="en-US" dirty="0" smtClean="0"/>
              <a:t>these forests </a:t>
            </a:r>
            <a:r>
              <a:rPr lang="en-US" dirty="0"/>
              <a:t>are coniferous and scrub forests on the </a:t>
            </a:r>
            <a:r>
              <a:rPr lang="en-US" dirty="0" smtClean="0"/>
              <a:t>northern hills </a:t>
            </a:r>
            <a:r>
              <a:rPr lang="en-US" dirty="0"/>
              <a:t>and mountains. The balance is made up of </a:t>
            </a:r>
            <a:r>
              <a:rPr lang="en-US" dirty="0" smtClean="0"/>
              <a:t>riverine forests </a:t>
            </a:r>
            <a:r>
              <a:rPr lang="en-US" dirty="0"/>
              <a:t>and irrigated plantations along the Indus </a:t>
            </a:r>
            <a:r>
              <a:rPr lang="en-US" dirty="0" smtClean="0"/>
              <a:t>River and </a:t>
            </a:r>
            <a:r>
              <a:rPr lang="en-US" dirty="0"/>
              <a:t>its tributaries on the plains, mangrove forests on </a:t>
            </a:r>
            <a:r>
              <a:rPr lang="en-US" dirty="0" smtClean="0"/>
              <a:t>the Indus </a:t>
            </a:r>
            <a:r>
              <a:rPr lang="en-US" dirty="0"/>
              <a:t>Delta, and trees planted on farmland. The total </a:t>
            </a:r>
            <a:r>
              <a:rPr lang="en-US" dirty="0" smtClean="0"/>
              <a:t>area under </a:t>
            </a:r>
            <a:r>
              <a:rPr lang="en-US" dirty="0"/>
              <a:t>the control of provincial forest departments </a:t>
            </a:r>
            <a:r>
              <a:rPr lang="en-US" dirty="0" smtClean="0"/>
              <a:t>in Pakistan </a:t>
            </a:r>
            <a:r>
              <a:rPr lang="en-US" dirty="0"/>
              <a:t>is 10.06 million ha, of which 6.1 million ha </a:t>
            </a:r>
            <a:r>
              <a:rPr lang="en-US" dirty="0" smtClean="0"/>
              <a:t>is rangeland</a:t>
            </a:r>
            <a:endParaRPr lang="en-US" dirty="0"/>
          </a:p>
        </p:txBody>
      </p:sp>
    </p:spTree>
    <p:extLst>
      <p:ext uri="{BB962C8B-B14F-4D97-AF65-F5344CB8AC3E}">
        <p14:creationId xmlns="" xmlns:p14="http://schemas.microsoft.com/office/powerpoint/2010/main" val="36226847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With </a:t>
            </a:r>
            <a:r>
              <a:rPr lang="en-US" dirty="0"/>
              <a:t>the population growing at 2.6 percent annually, the forest </a:t>
            </a:r>
            <a:r>
              <a:rPr lang="en-US" dirty="0" smtClean="0"/>
              <a:t>area per </a:t>
            </a:r>
            <a:r>
              <a:rPr lang="en-US" dirty="0"/>
              <a:t>capita is declining</a:t>
            </a:r>
            <a:r>
              <a:rPr lang="en-US" dirty="0" smtClean="0"/>
              <a:t>.</a:t>
            </a:r>
            <a:r>
              <a:rPr lang="en-US" dirty="0"/>
              <a:t> </a:t>
            </a:r>
            <a:endParaRPr lang="en-US" dirty="0" smtClean="0"/>
          </a:p>
          <a:p>
            <a:r>
              <a:rPr lang="en-US" dirty="0" smtClean="0"/>
              <a:t>The </a:t>
            </a:r>
            <a:r>
              <a:rPr lang="en-US" dirty="0"/>
              <a:t>forestry sector contributes only 0.3 percent to the GNP</a:t>
            </a:r>
            <a:r>
              <a:rPr lang="en-US" dirty="0" smtClean="0"/>
              <a:t>.</a:t>
            </a:r>
          </a:p>
          <a:p>
            <a:r>
              <a:rPr lang="en-US" dirty="0"/>
              <a:t>Provincial forest departments (PFDs) are responsible for planning, execution and </a:t>
            </a:r>
            <a:r>
              <a:rPr lang="en-US" dirty="0" smtClean="0"/>
              <a:t>implementation of </a:t>
            </a:r>
            <a:r>
              <a:rPr lang="en-US" dirty="0"/>
              <a:t>forest, watershed and range improvement programs. </a:t>
            </a:r>
            <a:endParaRPr lang="en-US" dirty="0" smtClean="0"/>
          </a:p>
          <a:p>
            <a:r>
              <a:rPr lang="en-US" dirty="0" smtClean="0"/>
              <a:t>However</a:t>
            </a:r>
            <a:r>
              <a:rPr lang="en-US" dirty="0"/>
              <a:t>, policy formulation is </a:t>
            </a:r>
            <a:r>
              <a:rPr lang="en-US" dirty="0" smtClean="0"/>
              <a:t>the responsibility </a:t>
            </a:r>
            <a:r>
              <a:rPr lang="en-US" dirty="0"/>
              <a:t>of the federal government.</a:t>
            </a:r>
          </a:p>
        </p:txBody>
      </p:sp>
    </p:spTree>
    <p:extLst>
      <p:ext uri="{BB962C8B-B14F-4D97-AF65-F5344CB8AC3E}">
        <p14:creationId xmlns="" xmlns:p14="http://schemas.microsoft.com/office/powerpoint/2010/main" val="40579363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FOREST TYPES IN PAKISTAN</a:t>
            </a:r>
            <a:endParaRPr lang="en-US" dirty="0"/>
          </a:p>
        </p:txBody>
      </p:sp>
      <p:sp>
        <p:nvSpPr>
          <p:cNvPr id="3" name="Content Placeholder 2"/>
          <p:cNvSpPr>
            <a:spLocks noGrp="1"/>
          </p:cNvSpPr>
          <p:nvPr>
            <p:ph idx="1"/>
          </p:nvPr>
        </p:nvSpPr>
        <p:spPr/>
        <p:txBody>
          <a:bodyPr/>
          <a:lstStyle/>
          <a:p>
            <a:r>
              <a:rPr lang="en-US" b="1" dirty="0"/>
              <a:t>Natural </a:t>
            </a:r>
            <a:r>
              <a:rPr lang="en-US" b="1" dirty="0" smtClean="0"/>
              <a:t>forests</a:t>
            </a:r>
          </a:p>
          <a:p>
            <a:r>
              <a:rPr lang="en-US" b="1" dirty="0"/>
              <a:t>Mountain and foothill natural </a:t>
            </a:r>
            <a:r>
              <a:rPr lang="en-US" b="1" dirty="0" smtClean="0"/>
              <a:t>forests</a:t>
            </a:r>
          </a:p>
          <a:p>
            <a:pPr lvl="3"/>
            <a:r>
              <a:rPr lang="en-US" b="1" dirty="0"/>
              <a:t>Coniferous </a:t>
            </a:r>
            <a:r>
              <a:rPr lang="en-US" b="1" dirty="0" smtClean="0"/>
              <a:t>forests</a:t>
            </a:r>
          </a:p>
          <a:p>
            <a:pPr lvl="3"/>
            <a:r>
              <a:rPr lang="en-US" b="1" dirty="0"/>
              <a:t>Sub-alpine and Himalayan temperate </a:t>
            </a:r>
            <a:r>
              <a:rPr lang="en-US" b="1" dirty="0" smtClean="0"/>
              <a:t>forests</a:t>
            </a:r>
          </a:p>
          <a:p>
            <a:pPr lvl="3"/>
            <a:r>
              <a:rPr lang="en-US" b="1" dirty="0"/>
              <a:t>Sub-tropical </a:t>
            </a:r>
            <a:r>
              <a:rPr lang="en-US" b="1" dirty="0" err="1"/>
              <a:t>chir</a:t>
            </a:r>
            <a:r>
              <a:rPr lang="en-US" b="1" dirty="0"/>
              <a:t> pine </a:t>
            </a:r>
            <a:r>
              <a:rPr lang="en-US" b="1" dirty="0" smtClean="0"/>
              <a:t>forest</a:t>
            </a:r>
          </a:p>
          <a:p>
            <a:pPr lvl="3"/>
            <a:r>
              <a:rPr lang="en-US" b="1" dirty="0"/>
              <a:t>Dry subtropical broad-leaved </a:t>
            </a:r>
            <a:r>
              <a:rPr lang="en-US" b="1" dirty="0" smtClean="0"/>
              <a:t>forest</a:t>
            </a:r>
          </a:p>
          <a:p>
            <a:pPr lvl="3"/>
            <a:r>
              <a:rPr lang="en-US" b="1" dirty="0"/>
              <a:t>Dry temperate coniferous </a:t>
            </a:r>
            <a:r>
              <a:rPr lang="en-US" b="1" dirty="0" smtClean="0"/>
              <a:t>forest</a:t>
            </a:r>
          </a:p>
          <a:p>
            <a:r>
              <a:rPr lang="en-US" b="1" dirty="0"/>
              <a:t>Riverine </a:t>
            </a:r>
            <a:r>
              <a:rPr lang="en-US" b="1" dirty="0" smtClean="0"/>
              <a:t>forests</a:t>
            </a:r>
          </a:p>
          <a:p>
            <a:r>
              <a:rPr lang="en-US" b="1" dirty="0"/>
              <a:t>Mangrove </a:t>
            </a:r>
            <a:r>
              <a:rPr lang="en-US" b="1" dirty="0" smtClean="0"/>
              <a:t>forests</a:t>
            </a:r>
          </a:p>
          <a:p>
            <a:r>
              <a:rPr lang="en-US" b="1" dirty="0"/>
              <a:t>Man-made forests</a:t>
            </a:r>
            <a:endParaRPr lang="en-US" dirty="0"/>
          </a:p>
        </p:txBody>
      </p:sp>
    </p:spTree>
    <p:extLst>
      <p:ext uri="{BB962C8B-B14F-4D97-AF65-F5344CB8AC3E}">
        <p14:creationId xmlns="" xmlns:p14="http://schemas.microsoft.com/office/powerpoint/2010/main" val="36557798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Total forest area coverage </a:t>
            </a:r>
            <a:endParaRPr lang="en-U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302774015"/>
              </p:ext>
            </p:extLst>
          </p:nvPr>
        </p:nvGraphicFramePr>
        <p:xfrm>
          <a:off x="628650" y="1545466"/>
          <a:ext cx="7886700" cy="4421788"/>
        </p:xfrm>
        <a:graphic>
          <a:graphicData uri="http://schemas.openxmlformats.org/drawingml/2006/table">
            <a:tbl>
              <a:tblPr/>
              <a:tblGrid>
                <a:gridCol w="1971675"/>
                <a:gridCol w="1971675"/>
                <a:gridCol w="1971675"/>
                <a:gridCol w="1971675"/>
              </a:tblGrid>
              <a:tr h="411329">
                <a:tc gridSpan="4">
                  <a:txBody>
                    <a:bodyPr/>
                    <a:lstStyle/>
                    <a:p>
                      <a:endParaRPr lang="en-US" dirty="0"/>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tr>
              <a:tr h="411329">
                <a:tc>
                  <a:txBody>
                    <a:bodyPr/>
                    <a:lstStyle/>
                    <a:p>
                      <a:r>
                        <a:rPr lang="en-US"/>
                        <a:t>Parameter</a:t>
                      </a:r>
                    </a:p>
                  </a:txBody>
                  <a:tcPr anchor="ctr">
                    <a:lnL>
                      <a:noFill/>
                    </a:lnL>
                    <a:lnR>
                      <a:noFill/>
                    </a:lnR>
                    <a:lnB>
                      <a:noFill/>
                    </a:lnB>
                  </a:tcPr>
                </a:tc>
                <a:tc>
                  <a:txBody>
                    <a:bodyPr/>
                    <a:lstStyle/>
                    <a:p>
                      <a:r>
                        <a:rPr lang="en-US" dirty="0"/>
                        <a:t>Pakistan</a:t>
                      </a:r>
                    </a:p>
                  </a:txBody>
                  <a:tcPr anchor="ctr">
                    <a:lnL>
                      <a:noFill/>
                    </a:lnL>
                    <a:lnR>
                      <a:noFill/>
                    </a:lnR>
                    <a:lnT>
                      <a:noFill/>
                    </a:lnT>
                    <a:lnB>
                      <a:noFill/>
                    </a:lnB>
                  </a:tcPr>
                </a:tc>
                <a:tc>
                  <a:txBody>
                    <a:bodyPr/>
                    <a:lstStyle/>
                    <a:p>
                      <a:r>
                        <a:rPr lang="en-US"/>
                        <a:t>Asia</a:t>
                      </a:r>
                    </a:p>
                  </a:txBody>
                  <a:tcPr anchor="ctr">
                    <a:lnL>
                      <a:noFill/>
                    </a:lnL>
                    <a:lnR>
                      <a:noFill/>
                    </a:lnR>
                    <a:lnT>
                      <a:noFill/>
                    </a:lnT>
                    <a:lnB>
                      <a:noFill/>
                    </a:lnB>
                  </a:tcPr>
                </a:tc>
                <a:tc>
                  <a:txBody>
                    <a:bodyPr/>
                    <a:lstStyle/>
                    <a:p>
                      <a:r>
                        <a:rPr lang="en-US"/>
                        <a:t>World</a:t>
                      </a:r>
                    </a:p>
                  </a:txBody>
                  <a:tcPr anchor="ctr">
                    <a:lnL>
                      <a:noFill/>
                    </a:lnL>
                    <a:lnR>
                      <a:noFill/>
                    </a:lnR>
                    <a:lnT>
                      <a:noFill/>
                    </a:lnT>
                    <a:lnB>
                      <a:noFill/>
                    </a:lnB>
                  </a:tcPr>
                </a:tc>
              </a:tr>
              <a:tr h="719826">
                <a:tc>
                  <a:txBody>
                    <a:bodyPr/>
                    <a:lstStyle/>
                    <a:p>
                      <a:r>
                        <a:rPr lang="en-US"/>
                        <a:t>Total forest area in 2000 (000 ha)</a:t>
                      </a:r>
                    </a:p>
                  </a:txBody>
                  <a:tcPr anchor="ctr">
                    <a:lnL>
                      <a:noFill/>
                    </a:lnL>
                    <a:lnR>
                      <a:noFill/>
                    </a:lnR>
                    <a:lnT>
                      <a:noFill/>
                    </a:lnT>
                    <a:lnB>
                      <a:noFill/>
                    </a:lnB>
                  </a:tcPr>
                </a:tc>
                <a:tc>
                  <a:txBody>
                    <a:bodyPr/>
                    <a:lstStyle/>
                    <a:p>
                      <a:r>
                        <a:rPr lang="en-US"/>
                        <a:t>2,361</a:t>
                      </a:r>
                    </a:p>
                  </a:txBody>
                  <a:tcPr anchor="ctr">
                    <a:lnL>
                      <a:noFill/>
                    </a:lnL>
                    <a:lnR>
                      <a:noFill/>
                    </a:lnR>
                    <a:lnT>
                      <a:noFill/>
                    </a:lnT>
                    <a:lnB>
                      <a:noFill/>
                    </a:lnB>
                  </a:tcPr>
                </a:tc>
                <a:tc>
                  <a:txBody>
                    <a:bodyPr/>
                    <a:lstStyle/>
                    <a:p>
                      <a:r>
                        <a:rPr lang="en-US"/>
                        <a:t>504,180</a:t>
                      </a:r>
                    </a:p>
                  </a:txBody>
                  <a:tcPr anchor="ctr">
                    <a:lnL>
                      <a:noFill/>
                    </a:lnL>
                    <a:lnR>
                      <a:noFill/>
                    </a:lnR>
                    <a:lnT>
                      <a:noFill/>
                    </a:lnT>
                    <a:lnB>
                      <a:noFill/>
                    </a:lnB>
                  </a:tcPr>
                </a:tc>
                <a:tc>
                  <a:txBody>
                    <a:bodyPr/>
                    <a:lstStyle/>
                    <a:p>
                      <a:r>
                        <a:rPr lang="en-US"/>
                        <a:t>3,869,455</a:t>
                      </a:r>
                    </a:p>
                  </a:txBody>
                  <a:tcPr anchor="ctr">
                    <a:lnL>
                      <a:noFill/>
                    </a:lnL>
                    <a:lnR>
                      <a:noFill/>
                    </a:lnR>
                    <a:lnT>
                      <a:noFill/>
                    </a:lnT>
                    <a:lnB>
                      <a:noFill/>
                    </a:lnB>
                  </a:tcPr>
                </a:tc>
              </a:tr>
              <a:tr h="719826">
                <a:tc>
                  <a:txBody>
                    <a:bodyPr/>
                    <a:lstStyle/>
                    <a:p>
                      <a:r>
                        <a:rPr lang="en-US"/>
                        <a:t>Natural forest area in 2000 (000 ha)</a:t>
                      </a:r>
                    </a:p>
                  </a:txBody>
                  <a:tcPr anchor="ctr">
                    <a:lnL>
                      <a:noFill/>
                    </a:lnL>
                    <a:lnR>
                      <a:noFill/>
                    </a:lnR>
                    <a:lnT>
                      <a:noFill/>
                    </a:lnT>
                    <a:lnB>
                      <a:noFill/>
                    </a:lnB>
                  </a:tcPr>
                </a:tc>
                <a:tc>
                  <a:txBody>
                    <a:bodyPr/>
                    <a:lstStyle/>
                    <a:p>
                      <a:r>
                        <a:rPr lang="en-US"/>
                        <a:t>1,381</a:t>
                      </a:r>
                    </a:p>
                  </a:txBody>
                  <a:tcPr anchor="ctr">
                    <a:lnL>
                      <a:noFill/>
                    </a:lnL>
                    <a:lnR>
                      <a:noFill/>
                    </a:lnR>
                    <a:lnT>
                      <a:noFill/>
                    </a:lnT>
                    <a:lnB>
                      <a:noFill/>
                    </a:lnB>
                  </a:tcPr>
                </a:tc>
                <a:tc>
                  <a:txBody>
                    <a:bodyPr/>
                    <a:lstStyle/>
                    <a:p>
                      <a:r>
                        <a:rPr lang="en-US"/>
                        <a:t>375,824</a:t>
                      </a:r>
                    </a:p>
                  </a:txBody>
                  <a:tcPr anchor="ctr">
                    <a:lnL>
                      <a:noFill/>
                    </a:lnL>
                    <a:lnR>
                      <a:noFill/>
                    </a:lnR>
                    <a:lnT>
                      <a:noFill/>
                    </a:lnT>
                    <a:lnB>
                      <a:noFill/>
                    </a:lnB>
                  </a:tcPr>
                </a:tc>
                <a:tc>
                  <a:txBody>
                    <a:bodyPr/>
                    <a:lstStyle/>
                    <a:p>
                      <a:r>
                        <a:rPr lang="en-US"/>
                        <a:t>3,682,722</a:t>
                      </a:r>
                    </a:p>
                  </a:txBody>
                  <a:tcPr anchor="ctr">
                    <a:lnL>
                      <a:noFill/>
                    </a:lnL>
                    <a:lnR>
                      <a:noFill/>
                    </a:lnR>
                    <a:lnT>
                      <a:noFill/>
                    </a:lnT>
                    <a:lnB>
                      <a:noFill/>
                    </a:lnB>
                  </a:tcPr>
                </a:tc>
              </a:tr>
              <a:tr h="719826">
                <a:tc>
                  <a:txBody>
                    <a:bodyPr/>
                    <a:lstStyle/>
                    <a:p>
                      <a:r>
                        <a:rPr lang="en-US"/>
                        <a:t>Plantations area in 2000 (000 ha)</a:t>
                      </a:r>
                    </a:p>
                  </a:txBody>
                  <a:tcPr anchor="ctr">
                    <a:lnL>
                      <a:noFill/>
                    </a:lnL>
                    <a:lnR>
                      <a:noFill/>
                    </a:lnR>
                    <a:lnT>
                      <a:noFill/>
                    </a:lnT>
                    <a:lnB>
                      <a:noFill/>
                    </a:lnB>
                  </a:tcPr>
                </a:tc>
                <a:tc>
                  <a:txBody>
                    <a:bodyPr/>
                    <a:lstStyle/>
                    <a:p>
                      <a:r>
                        <a:rPr lang="en-US"/>
                        <a:t>980</a:t>
                      </a:r>
                    </a:p>
                  </a:txBody>
                  <a:tcPr anchor="ctr">
                    <a:lnL>
                      <a:noFill/>
                    </a:lnL>
                    <a:lnR>
                      <a:noFill/>
                    </a:lnR>
                    <a:lnT>
                      <a:noFill/>
                    </a:lnT>
                    <a:lnB>
                      <a:noFill/>
                    </a:lnB>
                  </a:tcPr>
                </a:tc>
                <a:tc>
                  <a:txBody>
                    <a:bodyPr/>
                    <a:lstStyle/>
                    <a:p>
                      <a:r>
                        <a:rPr lang="en-US"/>
                        <a:t>110,953</a:t>
                      </a:r>
                    </a:p>
                  </a:txBody>
                  <a:tcPr anchor="ctr">
                    <a:lnL>
                      <a:noFill/>
                    </a:lnL>
                    <a:lnR>
                      <a:noFill/>
                    </a:lnR>
                    <a:lnT>
                      <a:noFill/>
                    </a:lnT>
                    <a:lnB>
                      <a:noFill/>
                    </a:lnB>
                  </a:tcPr>
                </a:tc>
                <a:tc>
                  <a:txBody>
                    <a:bodyPr/>
                    <a:lstStyle/>
                    <a:p>
                      <a:r>
                        <a:rPr lang="en-US"/>
                        <a:t>186,733</a:t>
                      </a:r>
                    </a:p>
                  </a:txBody>
                  <a:tcPr anchor="ctr">
                    <a:lnL>
                      <a:noFill/>
                    </a:lnL>
                    <a:lnR>
                      <a:noFill/>
                    </a:lnR>
                    <a:lnT>
                      <a:noFill/>
                    </a:lnT>
                    <a:lnB>
                      <a:noFill/>
                    </a:lnB>
                  </a:tcPr>
                </a:tc>
              </a:tr>
              <a:tr h="719826">
                <a:tc>
                  <a:txBody>
                    <a:bodyPr/>
                    <a:lstStyle/>
                    <a:p>
                      <a:r>
                        <a:rPr lang="en-US"/>
                        <a:t>Total dryland area in 1981 (000 ha)</a:t>
                      </a:r>
                    </a:p>
                  </a:txBody>
                  <a:tcPr anchor="ctr">
                    <a:lnL>
                      <a:noFill/>
                    </a:lnL>
                    <a:lnR>
                      <a:noFill/>
                    </a:lnR>
                    <a:lnT>
                      <a:noFill/>
                    </a:lnT>
                    <a:lnB>
                      <a:noFill/>
                    </a:lnB>
                  </a:tcPr>
                </a:tc>
                <a:tc>
                  <a:txBody>
                    <a:bodyPr/>
                    <a:lstStyle/>
                    <a:p>
                      <a:r>
                        <a:rPr lang="en-US"/>
                        <a:t>72,524</a:t>
                      </a:r>
                    </a:p>
                  </a:txBody>
                  <a:tcPr anchor="ctr">
                    <a:lnL>
                      <a:noFill/>
                    </a:lnL>
                    <a:lnR>
                      <a:noFill/>
                    </a:lnR>
                    <a:lnT>
                      <a:noFill/>
                    </a:lnT>
                    <a:lnB>
                      <a:noFill/>
                    </a:lnB>
                  </a:tcPr>
                </a:tc>
                <a:tc>
                  <a:txBody>
                    <a:bodyPr/>
                    <a:lstStyle/>
                    <a:p>
                      <a:r>
                        <a:rPr lang="en-US"/>
                        <a:t>1,078,121</a:t>
                      </a:r>
                    </a:p>
                  </a:txBody>
                  <a:tcPr anchor="ctr">
                    <a:lnL>
                      <a:noFill/>
                    </a:lnL>
                    <a:lnR>
                      <a:noFill/>
                    </a:lnR>
                    <a:lnT>
                      <a:noFill/>
                    </a:lnT>
                    <a:lnB>
                      <a:noFill/>
                    </a:lnB>
                  </a:tcPr>
                </a:tc>
                <a:tc>
                  <a:txBody>
                    <a:bodyPr/>
                    <a:lstStyle/>
                    <a:p>
                      <a:r>
                        <a:rPr lang="en-US"/>
                        <a:t>5,059,984</a:t>
                      </a:r>
                    </a:p>
                  </a:txBody>
                  <a:tcPr anchor="ctr">
                    <a:lnL>
                      <a:noFill/>
                    </a:lnL>
                    <a:lnR>
                      <a:noFill/>
                    </a:lnR>
                    <a:lnT>
                      <a:noFill/>
                    </a:lnT>
                    <a:lnB>
                      <a:noFill/>
                    </a:lnB>
                  </a:tcPr>
                </a:tc>
              </a:tr>
              <a:tr h="719826">
                <a:tc>
                  <a:txBody>
                    <a:bodyPr/>
                    <a:lstStyle/>
                    <a:p>
                      <a:r>
                        <a:rPr lang="en-US"/>
                        <a:t>Percentage of forests</a:t>
                      </a:r>
                    </a:p>
                  </a:txBody>
                  <a:tcPr anchor="ctr">
                    <a:lnL>
                      <a:noFill/>
                    </a:lnL>
                    <a:lnR>
                      <a:noFill/>
                    </a:lnR>
                    <a:lnT>
                      <a:noFill/>
                    </a:lnT>
                    <a:lnB>
                      <a:noFill/>
                    </a:lnB>
                  </a:tcPr>
                </a:tc>
                <a:tc>
                  <a:txBody>
                    <a:bodyPr/>
                    <a:lstStyle/>
                    <a:p>
                      <a:r>
                        <a:rPr lang="en-US"/>
                        <a:t>~3%</a:t>
                      </a:r>
                    </a:p>
                  </a:txBody>
                  <a:tcPr anchor="ctr">
                    <a:lnL>
                      <a:noFill/>
                    </a:lnL>
                    <a:lnR>
                      <a:noFill/>
                    </a:lnR>
                    <a:lnT>
                      <a:noFill/>
                    </a:lnT>
                    <a:lnB>
                      <a:noFill/>
                    </a:lnB>
                  </a:tcPr>
                </a:tc>
                <a:tc>
                  <a:txBody>
                    <a:bodyPr/>
                    <a:lstStyle/>
                    <a:p>
                      <a:r>
                        <a:rPr lang="en-US"/>
                        <a:t>~20%</a:t>
                      </a:r>
                    </a:p>
                  </a:txBody>
                  <a:tcPr anchor="ctr">
                    <a:lnL>
                      <a:noFill/>
                    </a:lnL>
                    <a:lnR>
                      <a:noFill/>
                    </a:lnR>
                    <a:lnT>
                      <a:noFill/>
                    </a:lnT>
                    <a:lnB>
                      <a:noFill/>
                    </a:lnB>
                  </a:tcPr>
                </a:tc>
                <a:tc>
                  <a:txBody>
                    <a:bodyPr/>
                    <a:lstStyle/>
                    <a:p>
                      <a:r>
                        <a:rPr lang="en-US" dirty="0"/>
                        <a:t>~29%</a:t>
                      </a:r>
                    </a:p>
                  </a:txBody>
                  <a:tcPr anchor="ctr">
                    <a:lnL>
                      <a:noFill/>
                    </a:lnL>
                    <a:lnR>
                      <a:noFill/>
                    </a:lnR>
                    <a:lnT>
                      <a:noFill/>
                    </a:lnT>
                    <a:lnB>
                      <a:noFill/>
                    </a:lnB>
                  </a:tcPr>
                </a:tc>
              </a:tr>
            </a:tbl>
          </a:graphicData>
        </a:graphic>
      </p:graphicFrame>
    </p:spTree>
    <p:extLst>
      <p:ext uri="{BB962C8B-B14F-4D97-AF65-F5344CB8AC3E}">
        <p14:creationId xmlns="" xmlns:p14="http://schemas.microsoft.com/office/powerpoint/2010/main" val="18772837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Factors responsible for the Growth of Forests in Pakistan</a:t>
            </a:r>
            <a:endParaRPr lang="en-US" dirty="0"/>
          </a:p>
        </p:txBody>
      </p:sp>
      <p:sp>
        <p:nvSpPr>
          <p:cNvPr id="3" name="Content Placeholder 2"/>
          <p:cNvSpPr>
            <a:spLocks noGrp="1"/>
          </p:cNvSpPr>
          <p:nvPr>
            <p:ph idx="1"/>
          </p:nvPr>
        </p:nvSpPr>
        <p:spPr/>
        <p:txBody>
          <a:bodyPr/>
          <a:lstStyle/>
          <a:p>
            <a:r>
              <a:rPr lang="en-US" dirty="0" smtClean="0"/>
              <a:t>Land </a:t>
            </a:r>
          </a:p>
          <a:p>
            <a:r>
              <a:rPr lang="en-US" dirty="0" smtClean="0"/>
              <a:t>Soil </a:t>
            </a:r>
          </a:p>
          <a:p>
            <a:r>
              <a:rPr lang="en-US" dirty="0" smtClean="0"/>
              <a:t>Climate </a:t>
            </a:r>
          </a:p>
          <a:p>
            <a:r>
              <a:rPr lang="en-US" dirty="0" smtClean="0"/>
              <a:t>Altitude</a:t>
            </a:r>
            <a:endParaRPr lang="en-US" dirty="0"/>
          </a:p>
          <a:p>
            <a:endParaRPr lang="en-US" dirty="0"/>
          </a:p>
        </p:txBody>
      </p:sp>
    </p:spTree>
    <p:extLst>
      <p:ext uri="{BB962C8B-B14F-4D97-AF65-F5344CB8AC3E}">
        <p14:creationId xmlns="" xmlns:p14="http://schemas.microsoft.com/office/powerpoint/2010/main" val="34351614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IMPORTANCE OF FORESTS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Forest </a:t>
            </a:r>
            <a:r>
              <a:rPr lang="en-US" dirty="0"/>
              <a:t>provides multiple benefits to environment, people, and animals. The list of benefits is as follows: </a:t>
            </a:r>
            <a:endParaRPr lang="en-US" dirty="0" smtClean="0"/>
          </a:p>
          <a:p>
            <a:r>
              <a:rPr lang="en-US" dirty="0" smtClean="0"/>
              <a:t>Forest </a:t>
            </a:r>
            <a:r>
              <a:rPr lang="en-US" dirty="0"/>
              <a:t>cool air temperature by release of water vapor into the air </a:t>
            </a:r>
            <a:endParaRPr lang="en-US" dirty="0" smtClean="0"/>
          </a:p>
          <a:p>
            <a:r>
              <a:rPr lang="en-US" dirty="0" smtClean="0"/>
              <a:t>At </a:t>
            </a:r>
            <a:r>
              <a:rPr lang="en-US" dirty="0"/>
              <a:t>day time trees generate oxygen and store carbon dioxide, which helps to clean </a:t>
            </a:r>
            <a:r>
              <a:rPr lang="en-US" dirty="0" smtClean="0"/>
              <a:t>air.</a:t>
            </a:r>
          </a:p>
          <a:p>
            <a:r>
              <a:rPr lang="en-US" dirty="0" smtClean="0"/>
              <a:t>Forest </a:t>
            </a:r>
            <a:r>
              <a:rPr lang="en-US" dirty="0"/>
              <a:t>attracts wild life and offer food and protection to </a:t>
            </a:r>
            <a:r>
              <a:rPr lang="en-US" dirty="0" smtClean="0"/>
              <a:t>them.</a:t>
            </a:r>
          </a:p>
          <a:p>
            <a:r>
              <a:rPr lang="en-US" dirty="0" smtClean="0"/>
              <a:t>Forests </a:t>
            </a:r>
            <a:r>
              <a:rPr lang="en-US" dirty="0"/>
              <a:t>offer privacy, reduce light reflection , offer a sound barrier and help guide wind direction and speed. </a:t>
            </a:r>
            <a:endParaRPr lang="en-US" dirty="0" smtClean="0"/>
          </a:p>
          <a:p>
            <a:r>
              <a:rPr lang="en-US" dirty="0" smtClean="0"/>
              <a:t>Trees </a:t>
            </a:r>
            <a:r>
              <a:rPr lang="en-US" dirty="0"/>
              <a:t>offer artistic functions such as creating a background, framing a view, complementing architecture, and so </a:t>
            </a:r>
            <a:r>
              <a:rPr lang="en-US" dirty="0" smtClean="0"/>
              <a:t>on.</a:t>
            </a:r>
          </a:p>
          <a:p>
            <a:r>
              <a:rPr lang="en-US" dirty="0" smtClean="0"/>
              <a:t>Well </a:t>
            </a:r>
            <a:r>
              <a:rPr lang="en-US" dirty="0"/>
              <a:t>managed forests supply higher quality water with less impurity than water from other resources.</a:t>
            </a:r>
          </a:p>
        </p:txBody>
      </p:sp>
    </p:spTree>
    <p:extLst>
      <p:ext uri="{BB962C8B-B14F-4D97-AF65-F5344CB8AC3E}">
        <p14:creationId xmlns="" xmlns:p14="http://schemas.microsoft.com/office/powerpoint/2010/main" val="372075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IMPORTANCE OF FORESTS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Some </a:t>
            </a:r>
            <a:r>
              <a:rPr lang="en-US" dirty="0"/>
              <a:t>forests raise total water stream, but this is not true for all </a:t>
            </a:r>
            <a:r>
              <a:rPr lang="en-US" dirty="0" smtClean="0"/>
              <a:t>forests</a:t>
            </a:r>
          </a:p>
          <a:p>
            <a:r>
              <a:rPr lang="en-US" dirty="0" smtClean="0"/>
              <a:t>Forests </a:t>
            </a:r>
            <a:r>
              <a:rPr lang="en-US" dirty="0"/>
              <a:t>help in controlling the level floods. </a:t>
            </a:r>
            <a:endParaRPr lang="en-US" dirty="0" smtClean="0"/>
          </a:p>
          <a:p>
            <a:r>
              <a:rPr lang="en-US" dirty="0" smtClean="0"/>
              <a:t>Forest </a:t>
            </a:r>
            <a:r>
              <a:rPr lang="en-US" dirty="0"/>
              <a:t>provides different kind of wood which are used for different purposes like making of furniture , paper, and pencils and so </a:t>
            </a:r>
            <a:r>
              <a:rPr lang="en-US" dirty="0" smtClean="0"/>
              <a:t>on.</a:t>
            </a:r>
          </a:p>
          <a:p>
            <a:r>
              <a:rPr lang="en-US" dirty="0" smtClean="0"/>
              <a:t>Forest </a:t>
            </a:r>
            <a:r>
              <a:rPr lang="en-US" dirty="0"/>
              <a:t>help in giving the direction of wind and its speed. </a:t>
            </a:r>
            <a:endParaRPr lang="en-US" dirty="0" smtClean="0"/>
          </a:p>
          <a:p>
            <a:r>
              <a:rPr lang="en-US" dirty="0" smtClean="0"/>
              <a:t>Forest </a:t>
            </a:r>
            <a:r>
              <a:rPr lang="en-US" dirty="0"/>
              <a:t>helps in keeping environment healthy and beautiful. </a:t>
            </a:r>
            <a:endParaRPr lang="en-US" dirty="0" smtClean="0"/>
          </a:p>
          <a:p>
            <a:r>
              <a:rPr lang="en-US" dirty="0" smtClean="0"/>
              <a:t>Forests </a:t>
            </a:r>
            <a:r>
              <a:rPr lang="en-US" dirty="0"/>
              <a:t>also minimize noise pollution. </a:t>
            </a:r>
            <a:endParaRPr lang="en-US" dirty="0" smtClean="0"/>
          </a:p>
          <a:p>
            <a:r>
              <a:rPr lang="en-US" dirty="0" smtClean="0"/>
              <a:t>Forest </a:t>
            </a:r>
            <a:r>
              <a:rPr lang="en-US" dirty="0"/>
              <a:t>helps the scientist to invent new medicine as forest has different kind or plants and herb.</a:t>
            </a:r>
          </a:p>
        </p:txBody>
      </p:sp>
    </p:spTree>
    <p:extLst>
      <p:ext uri="{BB962C8B-B14F-4D97-AF65-F5344CB8AC3E}">
        <p14:creationId xmlns="" xmlns:p14="http://schemas.microsoft.com/office/powerpoint/2010/main" val="18819071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IMPORTANCE OF FOREST</a:t>
            </a:r>
            <a:endParaRPr lang="en-US" dirty="0"/>
          </a:p>
        </p:txBody>
      </p:sp>
      <p:sp>
        <p:nvSpPr>
          <p:cNvPr id="3" name="Content Placeholder 2"/>
          <p:cNvSpPr>
            <a:spLocks noGrp="1"/>
          </p:cNvSpPr>
          <p:nvPr>
            <p:ph idx="1"/>
          </p:nvPr>
        </p:nvSpPr>
        <p:spPr/>
        <p:txBody>
          <a:bodyPr/>
          <a:lstStyle/>
          <a:p>
            <a:r>
              <a:rPr lang="en-US" dirty="0" smtClean="0"/>
              <a:t>Nature </a:t>
            </a:r>
            <a:r>
              <a:rPr lang="en-US" dirty="0"/>
              <a:t>maintains a balance between carbon dioxide &amp; oxygen. </a:t>
            </a:r>
            <a:endParaRPr lang="en-US" dirty="0" smtClean="0"/>
          </a:p>
          <a:p>
            <a:r>
              <a:rPr lang="en-US" dirty="0" smtClean="0"/>
              <a:t>Forests </a:t>
            </a:r>
            <a:r>
              <a:rPr lang="en-US" dirty="0"/>
              <a:t>trees helps in bringing sufficient rainfall on earth. </a:t>
            </a:r>
            <a:endParaRPr lang="en-US" dirty="0" smtClean="0"/>
          </a:p>
          <a:p>
            <a:r>
              <a:rPr lang="en-US" dirty="0" smtClean="0"/>
              <a:t>Forests </a:t>
            </a:r>
            <a:r>
              <a:rPr lang="en-US" dirty="0"/>
              <a:t>are also helps in conservation of soil. </a:t>
            </a:r>
            <a:endParaRPr lang="en-US" dirty="0" smtClean="0"/>
          </a:p>
          <a:p>
            <a:r>
              <a:rPr lang="en-US" dirty="0" smtClean="0"/>
              <a:t>Forests </a:t>
            </a:r>
            <a:r>
              <a:rPr lang="en-US" dirty="0"/>
              <a:t>provide habitat to wildlife and help in their preservation. </a:t>
            </a:r>
            <a:endParaRPr lang="en-US" dirty="0" smtClean="0"/>
          </a:p>
          <a:p>
            <a:r>
              <a:rPr lang="en-US" dirty="0" smtClean="0"/>
              <a:t>It </a:t>
            </a:r>
            <a:r>
              <a:rPr lang="en-US" dirty="0"/>
              <a:t>provide food, medicinal herbs as well as other satisfactory requirement to fulfill our need.</a:t>
            </a:r>
          </a:p>
        </p:txBody>
      </p:sp>
    </p:spTree>
    <p:extLst>
      <p:ext uri="{BB962C8B-B14F-4D97-AF65-F5344CB8AC3E}">
        <p14:creationId xmlns="" xmlns:p14="http://schemas.microsoft.com/office/powerpoint/2010/main" val="8640763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USES OF FORESTS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forests </a:t>
            </a:r>
            <a:r>
              <a:rPr lang="en-US" dirty="0"/>
              <a:t>of Pakistan are a main source of lumber, paper, </a:t>
            </a:r>
            <a:r>
              <a:rPr lang="en-US" dirty="0" smtClean="0"/>
              <a:t>fuel wood,</a:t>
            </a:r>
            <a:r>
              <a:rPr lang="en-US" dirty="0"/>
              <a:t> latex, medicine as well as human and animal food. </a:t>
            </a:r>
            <a:endParaRPr lang="en-US" dirty="0" smtClean="0"/>
          </a:p>
          <a:p>
            <a:r>
              <a:rPr lang="en-US" dirty="0" smtClean="0"/>
              <a:t>Other </a:t>
            </a:r>
            <a:r>
              <a:rPr lang="en-US" dirty="0"/>
              <a:t>minor products include resin (a fluid in tissue of </a:t>
            </a:r>
            <a:r>
              <a:rPr lang="en-US" dirty="0" err="1"/>
              <a:t>Chir</a:t>
            </a:r>
            <a:r>
              <a:rPr lang="en-US" dirty="0"/>
              <a:t> pine plant that become solid on exposure to the air) and '</a:t>
            </a:r>
            <a:r>
              <a:rPr lang="en-US" dirty="0" err="1"/>
              <a:t>mazri</a:t>
            </a:r>
            <a:r>
              <a:rPr lang="en-US" dirty="0"/>
              <a:t>' (used for making baskets). </a:t>
            </a:r>
            <a:endParaRPr lang="en-US" dirty="0" smtClean="0"/>
          </a:p>
          <a:p>
            <a:r>
              <a:rPr lang="en-US" dirty="0" smtClean="0"/>
              <a:t>The </a:t>
            </a:r>
            <a:r>
              <a:rPr lang="en-US" dirty="0"/>
              <a:t>forests also provide of ecotourism and wildlife conservation purposes. </a:t>
            </a:r>
            <a:endParaRPr lang="en-US" dirty="0" smtClean="0"/>
          </a:p>
          <a:p>
            <a:r>
              <a:rPr lang="en-US" dirty="0" smtClean="0"/>
              <a:t>Forests </a:t>
            </a:r>
            <a:r>
              <a:rPr lang="en-US" dirty="0"/>
              <a:t>have also been planted in some areas like </a:t>
            </a:r>
            <a:r>
              <a:rPr lang="en-US" dirty="0" err="1"/>
              <a:t>Thal</a:t>
            </a:r>
            <a:r>
              <a:rPr lang="en-US" dirty="0"/>
              <a:t> Desert to avoid soil erosion and further desertification. Riparian zone along the river Indus have been managed to avoid excess flooding .</a:t>
            </a:r>
          </a:p>
        </p:txBody>
      </p:sp>
    </p:spTree>
    <p:extLst>
      <p:ext uri="{BB962C8B-B14F-4D97-AF65-F5344CB8AC3E}">
        <p14:creationId xmlns="" xmlns:p14="http://schemas.microsoft.com/office/powerpoint/2010/main" val="9879043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Deforestation</a:t>
            </a:r>
            <a:endParaRPr lang="en-US" dirty="0"/>
          </a:p>
        </p:txBody>
      </p:sp>
      <p:sp>
        <p:nvSpPr>
          <p:cNvPr id="3" name="Content Placeholder 2"/>
          <p:cNvSpPr>
            <a:spLocks noGrp="1"/>
          </p:cNvSpPr>
          <p:nvPr>
            <p:ph idx="1"/>
          </p:nvPr>
        </p:nvSpPr>
        <p:spPr/>
        <p:txBody>
          <a:bodyPr/>
          <a:lstStyle/>
          <a:p>
            <a:r>
              <a:rPr lang="en-US" dirty="0" smtClean="0"/>
              <a:t>Deforestation </a:t>
            </a:r>
            <a:r>
              <a:rPr lang="en-US" dirty="0"/>
              <a:t>is the removal of a forest or stand of trees where the land is thereafter converted to a non-forest use. </a:t>
            </a:r>
            <a:endParaRPr lang="en-US" dirty="0" smtClean="0"/>
          </a:p>
          <a:p>
            <a:r>
              <a:rPr lang="en-US" dirty="0" smtClean="0"/>
              <a:t>Examples </a:t>
            </a:r>
            <a:r>
              <a:rPr lang="en-US" dirty="0"/>
              <a:t>of deforestation include conversion of forestland to farms, ranches, or urban use.</a:t>
            </a:r>
          </a:p>
        </p:txBody>
      </p:sp>
    </p:spTree>
    <p:extLst>
      <p:ext uri="{BB962C8B-B14F-4D97-AF65-F5344CB8AC3E}">
        <p14:creationId xmlns="" xmlns:p14="http://schemas.microsoft.com/office/powerpoint/2010/main" val="16275054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Causes / Reasons of Deforestation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Large </a:t>
            </a:r>
            <a:r>
              <a:rPr lang="en-US" dirty="0"/>
              <a:t>forest tracks have to be removed to grow crops</a:t>
            </a:r>
            <a:r>
              <a:rPr lang="en-US" dirty="0" smtClean="0"/>
              <a:t>.</a:t>
            </a:r>
          </a:p>
          <a:p>
            <a:r>
              <a:rPr lang="en-US" dirty="0" smtClean="0"/>
              <a:t> </a:t>
            </a:r>
            <a:r>
              <a:rPr lang="en-US" dirty="0"/>
              <a:t>In order to construct dams and barrages, millions of hectares of land were cleared to provide irrigational facilities for the agricultural land to meet the food requirement of the growing population</a:t>
            </a:r>
            <a:r>
              <a:rPr lang="en-US" dirty="0" smtClean="0"/>
              <a:t>.</a:t>
            </a:r>
          </a:p>
          <a:p>
            <a:r>
              <a:rPr lang="en-US" dirty="0" smtClean="0"/>
              <a:t> </a:t>
            </a:r>
            <a:r>
              <a:rPr lang="en-US" dirty="0"/>
              <a:t>As urbanization increases, deforestation is caused to urbanize the area. It is done to provide living facilities to the migrating population from rural to urban areas. Growth of cities converts forest areas into residential colonies. </a:t>
            </a:r>
            <a:endParaRPr lang="en-US" dirty="0" smtClean="0"/>
          </a:p>
          <a:p>
            <a:r>
              <a:rPr lang="en-US" dirty="0" smtClean="0"/>
              <a:t>The </a:t>
            </a:r>
            <a:r>
              <a:rPr lang="en-US" dirty="0"/>
              <a:t>forest areas have to be cut down to make roads for providing smooth and better transport facilities for moving industrial and agricultural products to the market</a:t>
            </a:r>
            <a:r>
              <a:rPr lang="en-US" dirty="0" smtClean="0"/>
              <a:t>.</a:t>
            </a:r>
          </a:p>
        </p:txBody>
      </p:sp>
    </p:spTree>
    <p:extLst>
      <p:ext uri="{BB962C8B-B14F-4D97-AF65-F5344CB8AC3E}">
        <p14:creationId xmlns="" xmlns:p14="http://schemas.microsoft.com/office/powerpoint/2010/main" val="42030863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Causes / Reasons of Deforestation</a:t>
            </a:r>
            <a:endParaRPr lang="en-US" dirty="0"/>
          </a:p>
        </p:txBody>
      </p:sp>
      <p:sp>
        <p:nvSpPr>
          <p:cNvPr id="3" name="Content Placeholder 2"/>
          <p:cNvSpPr>
            <a:spLocks noGrp="1"/>
          </p:cNvSpPr>
          <p:nvPr>
            <p:ph idx="1"/>
          </p:nvPr>
        </p:nvSpPr>
        <p:spPr/>
        <p:txBody>
          <a:bodyPr>
            <a:normAutofit lnSpcReduction="10000"/>
          </a:bodyPr>
          <a:lstStyle/>
          <a:p>
            <a:r>
              <a:rPr lang="en-US" dirty="0"/>
              <a:t>Wood is consumed in large quantities in the industries and is also used for constructional purposes. Therefore, forests are heavenly cut down to meet the requirements of industries. </a:t>
            </a:r>
          </a:p>
          <a:p>
            <a:r>
              <a:rPr lang="en-US" dirty="0"/>
              <a:t>The rural population entirely depends on fuel, wood for heating and cooling requirement. </a:t>
            </a:r>
          </a:p>
          <a:p>
            <a:r>
              <a:rPr lang="en-US" dirty="0"/>
              <a:t>The trees have to be cut down excessively to meet the demand of heating and cooling, especially so in the areas of higher altitude and in winters. </a:t>
            </a:r>
          </a:p>
          <a:p>
            <a:r>
              <a:rPr lang="en-US" dirty="0"/>
              <a:t>Over gazing of land by cattle goats and sheep has also converted forest area into deserts.</a:t>
            </a:r>
          </a:p>
          <a:p>
            <a:endParaRPr lang="en-US" dirty="0"/>
          </a:p>
        </p:txBody>
      </p:sp>
    </p:spTree>
    <p:extLst>
      <p:ext uri="{BB962C8B-B14F-4D97-AF65-F5344CB8AC3E}">
        <p14:creationId xmlns="" xmlns:p14="http://schemas.microsoft.com/office/powerpoint/2010/main" val="33838610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EFFECTS OF DEFORESTATION </a:t>
            </a:r>
            <a:endParaRPr lang="en-US" sz="4000" dirty="0"/>
          </a:p>
        </p:txBody>
      </p:sp>
      <p:sp>
        <p:nvSpPr>
          <p:cNvPr id="3" name="Content Placeholder 2"/>
          <p:cNvSpPr>
            <a:spLocks noGrp="1"/>
          </p:cNvSpPr>
          <p:nvPr>
            <p:ph idx="1"/>
          </p:nvPr>
        </p:nvSpPr>
        <p:spPr>
          <a:xfrm>
            <a:off x="628650" y="1422400"/>
            <a:ext cx="7886700" cy="4754563"/>
          </a:xfrm>
        </p:spPr>
        <p:txBody>
          <a:bodyPr>
            <a:normAutofit fontScale="85000" lnSpcReduction="20000"/>
          </a:bodyPr>
          <a:lstStyle/>
          <a:p>
            <a:r>
              <a:rPr lang="en-US" dirty="0" smtClean="0"/>
              <a:t>Deforestation </a:t>
            </a:r>
            <a:r>
              <a:rPr lang="en-US" dirty="0"/>
              <a:t>exposes the soil to the forces of wind and water especially on the foothills of the mountains. </a:t>
            </a:r>
            <a:endParaRPr lang="en-US" dirty="0" smtClean="0"/>
          </a:p>
          <a:p>
            <a:r>
              <a:rPr lang="en-US" dirty="0" smtClean="0"/>
              <a:t>The </a:t>
            </a:r>
            <a:r>
              <a:rPr lang="en-US" dirty="0"/>
              <a:t>upper layer of the soil is eroded away and leaves behind infertile coarse sand. </a:t>
            </a:r>
            <a:endParaRPr lang="en-US" dirty="0" smtClean="0"/>
          </a:p>
          <a:p>
            <a:r>
              <a:rPr lang="en-US" dirty="0" smtClean="0"/>
              <a:t>With </a:t>
            </a:r>
            <a:r>
              <a:rPr lang="en-US" dirty="0"/>
              <a:t>heavy rainfall the water gushes down the mountains carrying with it large quantities of silt and limestone. With no trees to hold the soil together and slow down the water flow. The surface run off may cause heavy floods</a:t>
            </a:r>
            <a:r>
              <a:rPr lang="en-US" dirty="0" smtClean="0"/>
              <a:t>.</a:t>
            </a:r>
          </a:p>
          <a:p>
            <a:r>
              <a:rPr lang="en-US" dirty="0" smtClean="0"/>
              <a:t> </a:t>
            </a:r>
            <a:r>
              <a:rPr lang="en-US" dirty="0"/>
              <a:t>Cutting of trees disturbs the natural environment. The natural habitat is destroyed which results in the extinction of a number of valuable species and the wild life also gets disturbed. </a:t>
            </a:r>
            <a:endParaRPr lang="en-US" dirty="0" smtClean="0"/>
          </a:p>
          <a:p>
            <a:r>
              <a:rPr lang="en-US" dirty="0" smtClean="0"/>
              <a:t>With </a:t>
            </a:r>
            <a:r>
              <a:rPr lang="en-US" dirty="0"/>
              <a:t>less vegetation there is less </a:t>
            </a:r>
            <a:r>
              <a:rPr lang="en-US" dirty="0" err="1"/>
              <a:t>evapo</a:t>
            </a:r>
            <a:r>
              <a:rPr lang="en-US" dirty="0"/>
              <a:t>-transpiration. The climate changes, in particular there is less rainfall, which may result in lower crop yields.</a:t>
            </a:r>
          </a:p>
        </p:txBody>
      </p:sp>
    </p:spTree>
    <p:extLst>
      <p:ext uri="{BB962C8B-B14F-4D97-AF65-F5344CB8AC3E}">
        <p14:creationId xmlns="" xmlns:p14="http://schemas.microsoft.com/office/powerpoint/2010/main" val="10947798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CAN WE STOP DEFORESTATION </a:t>
            </a:r>
            <a:r>
              <a:rPr lang="en-US" b="1" dirty="0" smtClean="0"/>
              <a:t>?</a:t>
            </a:r>
            <a:endParaRPr lang="en-US" dirty="0"/>
          </a:p>
        </p:txBody>
      </p:sp>
      <p:sp>
        <p:nvSpPr>
          <p:cNvPr id="3" name="Content Placeholder 2"/>
          <p:cNvSpPr>
            <a:spLocks noGrp="1"/>
          </p:cNvSpPr>
          <p:nvPr>
            <p:ph idx="1"/>
          </p:nvPr>
        </p:nvSpPr>
        <p:spPr/>
        <p:txBody>
          <a:bodyPr/>
          <a:lstStyle/>
          <a:p>
            <a:r>
              <a:rPr lang="en-US" dirty="0" smtClean="0"/>
              <a:t>Online </a:t>
            </a:r>
            <a:r>
              <a:rPr lang="en-US" dirty="0"/>
              <a:t>activists: chat rooms to help cause against deforestation </a:t>
            </a:r>
            <a:endParaRPr lang="en-US" dirty="0" smtClean="0"/>
          </a:p>
          <a:p>
            <a:r>
              <a:rPr lang="en-US" dirty="0" smtClean="0"/>
              <a:t>Media </a:t>
            </a:r>
            <a:r>
              <a:rPr lang="en-US" dirty="0"/>
              <a:t>awareness </a:t>
            </a:r>
            <a:endParaRPr lang="en-US" dirty="0" smtClean="0"/>
          </a:p>
          <a:p>
            <a:r>
              <a:rPr lang="en-US" dirty="0" smtClean="0"/>
              <a:t>Lobbying</a:t>
            </a:r>
          </a:p>
          <a:p>
            <a:r>
              <a:rPr lang="en-US" dirty="0" smtClean="0"/>
              <a:t>Legal Action</a:t>
            </a:r>
          </a:p>
        </p:txBody>
      </p:sp>
    </p:spTree>
    <p:extLst>
      <p:ext uri="{BB962C8B-B14F-4D97-AF65-F5344CB8AC3E}">
        <p14:creationId xmlns="" xmlns:p14="http://schemas.microsoft.com/office/powerpoint/2010/main" val="6483092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SOLUTION OF DEFORESTATION</a:t>
            </a:r>
            <a:endParaRPr lang="en-US" dirty="0"/>
          </a:p>
        </p:txBody>
      </p:sp>
      <p:sp>
        <p:nvSpPr>
          <p:cNvPr id="3" name="Content Placeholder 2"/>
          <p:cNvSpPr>
            <a:spLocks noGrp="1"/>
          </p:cNvSpPr>
          <p:nvPr>
            <p:ph idx="1"/>
          </p:nvPr>
        </p:nvSpPr>
        <p:spPr/>
        <p:txBody>
          <a:bodyPr>
            <a:normAutofit lnSpcReduction="10000"/>
          </a:bodyPr>
          <a:lstStyle/>
          <a:p>
            <a:r>
              <a:rPr lang="en-US" dirty="0" smtClean="0"/>
              <a:t>Reduce </a:t>
            </a:r>
            <a:r>
              <a:rPr lang="en-US" dirty="0"/>
              <a:t>wasteful land use practices Improve already developed lands Businesses and corporations have to be more aware of the effects that deforestation causes and they have to take little initiatives to prevent it from increasing </a:t>
            </a:r>
            <a:endParaRPr lang="en-US" dirty="0" smtClean="0"/>
          </a:p>
          <a:p>
            <a:r>
              <a:rPr lang="en-US" dirty="0" smtClean="0"/>
              <a:t>Governments </a:t>
            </a:r>
            <a:r>
              <a:rPr lang="en-US" dirty="0"/>
              <a:t>have to make citizens aware of the </a:t>
            </a:r>
            <a:r>
              <a:rPr lang="en-US" dirty="0" smtClean="0"/>
              <a:t>issue</a:t>
            </a:r>
          </a:p>
          <a:p>
            <a:r>
              <a:rPr lang="en-US" dirty="0" smtClean="0"/>
              <a:t> </a:t>
            </a:r>
            <a:r>
              <a:rPr lang="en-US" dirty="0"/>
              <a:t>Each person can plant trees once in a while to maintain the ecosystem Groups can be formed to decrease deforestation Plantation weeks in Pakistan</a:t>
            </a:r>
          </a:p>
        </p:txBody>
      </p:sp>
    </p:spTree>
    <p:extLst>
      <p:ext uri="{BB962C8B-B14F-4D97-AF65-F5344CB8AC3E}">
        <p14:creationId xmlns="" xmlns:p14="http://schemas.microsoft.com/office/powerpoint/2010/main" val="14158177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FOREST MANAGEMENT IN PAKISTAN: A HISTORICAL PERSPECTIVE</a:t>
            </a:r>
            <a:endParaRPr lang="en-US" dirty="0"/>
          </a:p>
        </p:txBody>
      </p:sp>
      <p:sp>
        <p:nvSpPr>
          <p:cNvPr id="3" name="Content Placeholder 2"/>
          <p:cNvSpPr>
            <a:spLocks noGrp="1"/>
          </p:cNvSpPr>
          <p:nvPr>
            <p:ph idx="1"/>
          </p:nvPr>
        </p:nvSpPr>
        <p:spPr/>
        <p:txBody>
          <a:bodyPr>
            <a:normAutofit fontScale="85000" lnSpcReduction="20000"/>
          </a:bodyPr>
          <a:lstStyle/>
          <a:p>
            <a:r>
              <a:rPr lang="en-US" dirty="0"/>
              <a:t>During British colonial rule over undivided India and subsequently after Pakistan’s </a:t>
            </a:r>
            <a:r>
              <a:rPr lang="en-US" dirty="0" smtClean="0"/>
              <a:t>independence in </a:t>
            </a:r>
            <a:r>
              <a:rPr lang="en-US" dirty="0"/>
              <a:t>1947, forest rules and regulations were governed by the </a:t>
            </a:r>
            <a:r>
              <a:rPr lang="en-US" i="1" dirty="0"/>
              <a:t>Forest Act </a:t>
            </a:r>
            <a:r>
              <a:rPr lang="en-US" i="1" dirty="0" smtClean="0"/>
              <a:t>1927</a:t>
            </a:r>
            <a:r>
              <a:rPr lang="en-US" dirty="0" smtClean="0"/>
              <a:t>. </a:t>
            </a:r>
          </a:p>
          <a:p>
            <a:r>
              <a:rPr lang="en-US" dirty="0" smtClean="0"/>
              <a:t>The Act extended </a:t>
            </a:r>
            <a:r>
              <a:rPr lang="en-US" dirty="0"/>
              <a:t>across the country with the exception of </a:t>
            </a:r>
            <a:r>
              <a:rPr lang="en-US" dirty="0" err="1" smtClean="0"/>
              <a:t>Hazara</a:t>
            </a:r>
            <a:r>
              <a:rPr lang="en-US" dirty="0" smtClean="0"/>
              <a:t>, </a:t>
            </a:r>
            <a:r>
              <a:rPr lang="en-US" dirty="0"/>
              <a:t>and Northern </a:t>
            </a:r>
            <a:r>
              <a:rPr lang="en-US" dirty="0" err="1"/>
              <a:t>Balochistan</a:t>
            </a:r>
            <a:r>
              <a:rPr lang="en-US" dirty="0"/>
              <a:t>, </a:t>
            </a:r>
            <a:r>
              <a:rPr lang="en-US" dirty="0" smtClean="0"/>
              <a:t>where the </a:t>
            </a:r>
            <a:r>
              <a:rPr lang="en-US" dirty="0"/>
              <a:t>NWFP </a:t>
            </a:r>
            <a:r>
              <a:rPr lang="en-US" i="1" dirty="0" err="1"/>
              <a:t>Hazara</a:t>
            </a:r>
            <a:r>
              <a:rPr lang="en-US" i="1" dirty="0"/>
              <a:t> Forest Act 1936 </a:t>
            </a:r>
            <a:r>
              <a:rPr lang="en-US" dirty="0"/>
              <a:t>and </a:t>
            </a:r>
            <a:r>
              <a:rPr lang="en-US" i="1" dirty="0" err="1"/>
              <a:t>Balochistan</a:t>
            </a:r>
            <a:r>
              <a:rPr lang="en-US" i="1" dirty="0"/>
              <a:t> Forest Regulation 1890 </a:t>
            </a:r>
            <a:r>
              <a:rPr lang="en-US" dirty="0"/>
              <a:t>applied </a:t>
            </a:r>
            <a:r>
              <a:rPr lang="en-US" dirty="0" smtClean="0"/>
              <a:t>respectively. </a:t>
            </a:r>
          </a:p>
          <a:p>
            <a:r>
              <a:rPr lang="en-US" dirty="0" smtClean="0"/>
              <a:t>Forestry </a:t>
            </a:r>
            <a:r>
              <a:rPr lang="en-US" dirty="0"/>
              <a:t>has remained a provincial responsibility throughout Pakistan’s history, with </a:t>
            </a:r>
            <a:r>
              <a:rPr lang="en-US" dirty="0" smtClean="0"/>
              <a:t>the provincial </a:t>
            </a:r>
            <a:r>
              <a:rPr lang="en-US" dirty="0"/>
              <a:t>government being solely in charge of forest management and the Provincial </a:t>
            </a:r>
            <a:r>
              <a:rPr lang="en-US" dirty="0" smtClean="0"/>
              <a:t>Assembly having </a:t>
            </a:r>
            <a:r>
              <a:rPr lang="en-US" dirty="0"/>
              <a:t>sole powers to amend forestry </a:t>
            </a:r>
            <a:r>
              <a:rPr lang="en-US" dirty="0" smtClean="0"/>
              <a:t>laws. </a:t>
            </a:r>
          </a:p>
          <a:p>
            <a:r>
              <a:rPr lang="en-US" dirty="0" smtClean="0"/>
              <a:t>The </a:t>
            </a:r>
            <a:r>
              <a:rPr lang="en-US" dirty="0"/>
              <a:t>role of the central government is </a:t>
            </a:r>
            <a:r>
              <a:rPr lang="en-US" dirty="0" smtClean="0"/>
              <a:t>limited, yet </a:t>
            </a:r>
            <a:r>
              <a:rPr lang="en-US" dirty="0"/>
              <a:t>critical for providing overall policy vision to the forest sector across provinces.</a:t>
            </a:r>
          </a:p>
        </p:txBody>
      </p:sp>
    </p:spTree>
    <p:extLst>
      <p:ext uri="{BB962C8B-B14F-4D97-AF65-F5344CB8AC3E}">
        <p14:creationId xmlns="" xmlns:p14="http://schemas.microsoft.com/office/powerpoint/2010/main" val="8864149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827314"/>
            <a:ext cx="7886700" cy="5349649"/>
          </a:xfrm>
        </p:spPr>
        <p:txBody>
          <a:bodyPr>
            <a:normAutofit/>
          </a:bodyPr>
          <a:lstStyle/>
          <a:p>
            <a:r>
              <a:rPr lang="en-US" dirty="0"/>
              <a:t>The colonial forestry laws were designed to maintain centralized control over forest </a:t>
            </a:r>
            <a:r>
              <a:rPr lang="en-US" dirty="0" smtClean="0"/>
              <a:t>resources. </a:t>
            </a:r>
          </a:p>
          <a:p>
            <a:r>
              <a:rPr lang="en-US" dirty="0" smtClean="0"/>
              <a:t>They </a:t>
            </a:r>
            <a:r>
              <a:rPr lang="en-US" dirty="0"/>
              <a:t>reflected the perception of British authorities that local communities posed </a:t>
            </a:r>
            <a:r>
              <a:rPr lang="en-US" dirty="0" smtClean="0"/>
              <a:t>the main </a:t>
            </a:r>
            <a:r>
              <a:rPr lang="en-US" dirty="0"/>
              <a:t>threat to the sustainability of forest resources. </a:t>
            </a:r>
            <a:endParaRPr lang="en-US" dirty="0" smtClean="0"/>
          </a:p>
          <a:p>
            <a:r>
              <a:rPr lang="en-US" dirty="0" smtClean="0"/>
              <a:t>Consequently</a:t>
            </a:r>
            <a:r>
              <a:rPr lang="en-US" dirty="0"/>
              <a:t>, the laws were rigid, </a:t>
            </a:r>
            <a:r>
              <a:rPr lang="en-US" dirty="0" smtClean="0"/>
              <a:t>based on </a:t>
            </a:r>
            <a:r>
              <a:rPr lang="en-US" dirty="0"/>
              <a:t>tight command and control stipulations. </a:t>
            </a:r>
            <a:endParaRPr lang="en-US" dirty="0" smtClean="0"/>
          </a:p>
          <a:p>
            <a:r>
              <a:rPr lang="en-US" dirty="0" smtClean="0"/>
              <a:t>Effective </a:t>
            </a:r>
            <a:r>
              <a:rPr lang="en-US" dirty="0"/>
              <a:t>control was ensured through strict </a:t>
            </a:r>
            <a:r>
              <a:rPr lang="en-US" dirty="0" smtClean="0"/>
              <a:t>punishments, which </a:t>
            </a:r>
            <a:r>
              <a:rPr lang="en-US" dirty="0"/>
              <a:t>included heavy fines and penalties for transgressors. </a:t>
            </a:r>
            <a:endParaRPr lang="en-US" dirty="0" smtClean="0"/>
          </a:p>
        </p:txBody>
      </p:sp>
    </p:spTree>
    <p:extLst>
      <p:ext uri="{BB962C8B-B14F-4D97-AF65-F5344CB8AC3E}">
        <p14:creationId xmlns="" xmlns:p14="http://schemas.microsoft.com/office/powerpoint/2010/main" val="29757787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841829"/>
            <a:ext cx="7886700" cy="5335134"/>
          </a:xfrm>
        </p:spPr>
        <p:txBody>
          <a:bodyPr>
            <a:normAutofit lnSpcReduction="10000"/>
          </a:bodyPr>
          <a:lstStyle/>
          <a:p>
            <a:r>
              <a:rPr lang="en-US" dirty="0"/>
              <a:t>The forest Acts provided huge discretionary enforcement powers to authorized personnel, specifically the Forest Officer in the 1927 Act and the Deputy Commissioner in the 1936 Act. </a:t>
            </a:r>
          </a:p>
          <a:p>
            <a:r>
              <a:rPr lang="en-US" dirty="0"/>
              <a:t>The focus on command and control procedures meant that incentive-based structures were largely ignored.</a:t>
            </a:r>
          </a:p>
          <a:p>
            <a:r>
              <a:rPr lang="en-US" dirty="0"/>
              <a:t> In fact, none of the regulations required any substantial stakeholder participation or community involvement in either designing or implementing the regulations. </a:t>
            </a:r>
          </a:p>
          <a:p>
            <a:r>
              <a:rPr lang="en-US" dirty="0"/>
              <a:t>There was no mention of social forestry or private sector initiatives either.</a:t>
            </a:r>
          </a:p>
          <a:p>
            <a:endParaRPr lang="en-US" dirty="0"/>
          </a:p>
        </p:txBody>
      </p:sp>
    </p:spTree>
    <p:extLst>
      <p:ext uri="{BB962C8B-B14F-4D97-AF65-F5344CB8AC3E}">
        <p14:creationId xmlns="" xmlns:p14="http://schemas.microsoft.com/office/powerpoint/2010/main" val="8509169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885371"/>
            <a:ext cx="7886700" cy="5291592"/>
          </a:xfrm>
        </p:spPr>
        <p:txBody>
          <a:bodyPr>
            <a:normAutofit/>
          </a:bodyPr>
          <a:lstStyle/>
          <a:p>
            <a:r>
              <a:rPr lang="en-US" sz="3200" dirty="0"/>
              <a:t>While the forestry Acts constituted statutory law governing forest resources, Pakistan (</a:t>
            </a:r>
            <a:r>
              <a:rPr lang="en-US" sz="3200" dirty="0" smtClean="0"/>
              <a:t>even British </a:t>
            </a:r>
            <a:r>
              <a:rPr lang="en-US" sz="3200" dirty="0"/>
              <a:t>India) has always had two </a:t>
            </a:r>
            <a:r>
              <a:rPr lang="en-US" sz="3200" i="1" dirty="0"/>
              <a:t>de jure </a:t>
            </a:r>
            <a:r>
              <a:rPr lang="en-US" sz="3200" dirty="0"/>
              <a:t>institutions managing rights in parallel: statutory </a:t>
            </a:r>
            <a:r>
              <a:rPr lang="en-US" sz="3200" dirty="0" smtClean="0"/>
              <a:t>law and </a:t>
            </a:r>
            <a:r>
              <a:rPr lang="en-US" sz="3200" dirty="0"/>
              <a:t>customary law called </a:t>
            </a:r>
            <a:r>
              <a:rPr lang="en-US" sz="3200" i="1" dirty="0" err="1"/>
              <a:t>riwaj</a:t>
            </a:r>
            <a:r>
              <a:rPr lang="en-US" sz="3200" dirty="0"/>
              <a:t>. </a:t>
            </a:r>
            <a:endParaRPr lang="en-US" sz="3200" dirty="0" smtClean="0"/>
          </a:p>
          <a:p>
            <a:r>
              <a:rPr lang="en-US" sz="3200" dirty="0" smtClean="0"/>
              <a:t>While </a:t>
            </a:r>
            <a:r>
              <a:rPr lang="en-US" sz="3200" dirty="0"/>
              <a:t>seemingly complementary to each other, they </a:t>
            </a:r>
            <a:r>
              <a:rPr lang="en-US" sz="3200" dirty="0" smtClean="0"/>
              <a:t>actually contain </a:t>
            </a:r>
            <a:r>
              <a:rPr lang="en-US" sz="3200" dirty="0"/>
              <a:t>inherent contradictions which muddle the property and resource rights regimes.</a:t>
            </a:r>
          </a:p>
        </p:txBody>
      </p:sp>
    </p:spTree>
    <p:extLst>
      <p:ext uri="{BB962C8B-B14F-4D97-AF65-F5344CB8AC3E}">
        <p14:creationId xmlns="" xmlns:p14="http://schemas.microsoft.com/office/powerpoint/2010/main" val="2065353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80571"/>
            <a:ext cx="7886700" cy="5596392"/>
          </a:xfrm>
        </p:spPr>
        <p:txBody>
          <a:bodyPr>
            <a:normAutofit/>
          </a:bodyPr>
          <a:lstStyle/>
          <a:p>
            <a:r>
              <a:rPr lang="en-US" dirty="0"/>
              <a:t>The co-existence of these two institutions implied that </a:t>
            </a:r>
            <a:r>
              <a:rPr lang="en-US" dirty="0" smtClean="0"/>
              <a:t>while statutory </a:t>
            </a:r>
            <a:r>
              <a:rPr lang="en-US" dirty="0"/>
              <a:t>law clearly stipulated forest governance rules, each of the different ethnic </a:t>
            </a:r>
            <a:r>
              <a:rPr lang="en-US" dirty="0" smtClean="0"/>
              <a:t>groups who </a:t>
            </a:r>
            <a:r>
              <a:rPr lang="en-US" dirty="0"/>
              <a:t>inhabit the forested areas of NWFP had their own set of institutions governing </a:t>
            </a:r>
            <a:r>
              <a:rPr lang="en-US" dirty="0" smtClean="0"/>
              <a:t>natural resource use. </a:t>
            </a:r>
          </a:p>
          <a:p>
            <a:r>
              <a:rPr lang="en-US" dirty="0" smtClean="0"/>
              <a:t>Unlike </a:t>
            </a:r>
            <a:r>
              <a:rPr lang="en-US" dirty="0"/>
              <a:t>statutory law, the institutions embedded in customary law are </a:t>
            </a:r>
            <a:r>
              <a:rPr lang="en-US" dirty="0" smtClean="0"/>
              <a:t>adaptive, albeit </a:t>
            </a:r>
            <a:r>
              <a:rPr lang="en-US" dirty="0"/>
              <a:t>slowly, to changing biophysical and socio-economic circumstances. Yet, customary law </a:t>
            </a:r>
            <a:r>
              <a:rPr lang="en-US" dirty="0" smtClean="0"/>
              <a:t>is community-centered </a:t>
            </a:r>
            <a:r>
              <a:rPr lang="en-US" dirty="0"/>
              <a:t>in its essence and, despite its gradual evolution, has continued to </a:t>
            </a:r>
            <a:r>
              <a:rPr lang="en-US" dirty="0" smtClean="0"/>
              <a:t>uphold ownership </a:t>
            </a:r>
            <a:r>
              <a:rPr lang="en-US" dirty="0"/>
              <a:t>rights of local communities.</a:t>
            </a:r>
            <a:endParaRPr lang="en-US" b="1" dirty="0"/>
          </a:p>
        </p:txBody>
      </p:sp>
    </p:spTree>
    <p:extLst>
      <p:ext uri="{BB962C8B-B14F-4D97-AF65-F5344CB8AC3E}">
        <p14:creationId xmlns="" xmlns:p14="http://schemas.microsoft.com/office/powerpoint/2010/main" val="31436934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914400"/>
            <a:ext cx="7886700" cy="5262563"/>
          </a:xfrm>
        </p:spPr>
        <p:txBody>
          <a:bodyPr/>
          <a:lstStyle/>
          <a:p>
            <a:r>
              <a:rPr lang="en-US" dirty="0"/>
              <a:t>The preparation of forest policies in Pakistan </a:t>
            </a:r>
            <a:r>
              <a:rPr lang="en-US" dirty="0" smtClean="0"/>
              <a:t>began right </a:t>
            </a:r>
            <a:r>
              <a:rPr lang="en-US" dirty="0"/>
              <a:t>after the nation’s creation. </a:t>
            </a:r>
            <a:endParaRPr lang="en-US" dirty="0" smtClean="0"/>
          </a:p>
          <a:p>
            <a:r>
              <a:rPr lang="en-US" dirty="0" smtClean="0"/>
              <a:t>The </a:t>
            </a:r>
            <a:r>
              <a:rPr lang="en-US" dirty="0"/>
              <a:t>first Forest </a:t>
            </a:r>
            <a:r>
              <a:rPr lang="en-US" dirty="0" smtClean="0"/>
              <a:t>Policy Resolution </a:t>
            </a:r>
            <a:r>
              <a:rPr lang="en-US" dirty="0"/>
              <a:t>was declared in 1955 and then revised </a:t>
            </a:r>
            <a:r>
              <a:rPr lang="en-US" dirty="0" smtClean="0"/>
              <a:t>and updated </a:t>
            </a:r>
            <a:r>
              <a:rPr lang="en-US" dirty="0"/>
              <a:t>in 1962, 1975, 1980, and as late as 1988 as </a:t>
            </a:r>
            <a:r>
              <a:rPr lang="en-US" dirty="0" smtClean="0"/>
              <a:t>part of </a:t>
            </a:r>
            <a:r>
              <a:rPr lang="en-US" dirty="0"/>
              <a:t>the National Agricultural Policy</a:t>
            </a:r>
            <a:r>
              <a:rPr lang="en-US" dirty="0" smtClean="0"/>
              <a:t>.</a:t>
            </a:r>
          </a:p>
          <a:p>
            <a:endParaRPr lang="en-US" dirty="0"/>
          </a:p>
        </p:txBody>
      </p:sp>
    </p:spTree>
    <p:extLst>
      <p:ext uri="{BB962C8B-B14F-4D97-AF65-F5344CB8AC3E}">
        <p14:creationId xmlns="" xmlns:p14="http://schemas.microsoft.com/office/powerpoint/2010/main" val="9073724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Forestry Policy Resolution of 1955</a:t>
            </a:r>
            <a:br>
              <a:rPr lang="en-US" b="1" dirty="0"/>
            </a:br>
            <a:endParaRPr lang="en-US" dirty="0"/>
          </a:p>
        </p:txBody>
      </p:sp>
      <p:sp>
        <p:nvSpPr>
          <p:cNvPr id="3" name="Content Placeholder 2"/>
          <p:cNvSpPr>
            <a:spLocks noGrp="1"/>
          </p:cNvSpPr>
          <p:nvPr>
            <p:ph idx="1"/>
          </p:nvPr>
        </p:nvSpPr>
        <p:spPr>
          <a:xfrm>
            <a:off x="628650" y="1262743"/>
            <a:ext cx="7886700" cy="4914220"/>
          </a:xfrm>
        </p:spPr>
        <p:txBody>
          <a:bodyPr>
            <a:normAutofit/>
          </a:bodyPr>
          <a:lstStyle/>
          <a:p>
            <a:r>
              <a:rPr lang="en-US" dirty="0" smtClean="0"/>
              <a:t>Adopted </a:t>
            </a:r>
            <a:r>
              <a:rPr lang="en-US" dirty="0"/>
              <a:t>by the Constituent Assembly after eight </a:t>
            </a:r>
            <a:r>
              <a:rPr lang="en-US" dirty="0" smtClean="0"/>
              <a:t>years of </a:t>
            </a:r>
            <a:r>
              <a:rPr lang="en-US" dirty="0"/>
              <a:t>Pakistan gaining independence, the first-ever </a:t>
            </a:r>
            <a:r>
              <a:rPr lang="en-US" dirty="0" smtClean="0"/>
              <a:t>forest policy </a:t>
            </a:r>
            <a:r>
              <a:rPr lang="en-US" dirty="0"/>
              <a:t>made forestry </a:t>
            </a:r>
            <a:r>
              <a:rPr lang="en-US" dirty="0" err="1"/>
              <a:t>programmes</a:t>
            </a:r>
            <a:r>
              <a:rPr lang="en-US" dirty="0"/>
              <a:t> subservient to </a:t>
            </a:r>
            <a:r>
              <a:rPr lang="en-US" dirty="0" smtClean="0"/>
              <a:t>national development </a:t>
            </a:r>
            <a:r>
              <a:rPr lang="en-US" dirty="0"/>
              <a:t>plans</a:t>
            </a:r>
            <a:r>
              <a:rPr lang="en-US" dirty="0" smtClean="0"/>
              <a:t>.</a:t>
            </a:r>
          </a:p>
          <a:p>
            <a:r>
              <a:rPr lang="en-US" dirty="0" smtClean="0"/>
              <a:t> </a:t>
            </a:r>
            <a:r>
              <a:rPr lang="en-US" dirty="0"/>
              <a:t>Among other things, it </a:t>
            </a:r>
            <a:r>
              <a:rPr lang="en-US" dirty="0" smtClean="0"/>
              <a:t>emphasized the </a:t>
            </a:r>
            <a:r>
              <a:rPr lang="en-US" dirty="0"/>
              <a:t>need to provide technical and financial assistance </a:t>
            </a:r>
            <a:r>
              <a:rPr lang="en-US" dirty="0" smtClean="0"/>
              <a:t>to private </a:t>
            </a:r>
            <a:r>
              <a:rPr lang="en-US" dirty="0"/>
              <a:t>owners of forestlands and stipulated that 10 </a:t>
            </a:r>
            <a:r>
              <a:rPr lang="en-US" dirty="0" smtClean="0"/>
              <a:t>percent of </a:t>
            </a:r>
            <a:r>
              <a:rPr lang="en-US" dirty="0"/>
              <a:t>the canal irrigated lands on the plains be </a:t>
            </a:r>
            <a:r>
              <a:rPr lang="en-US" dirty="0" smtClean="0"/>
              <a:t>designated as </a:t>
            </a:r>
            <a:r>
              <a:rPr lang="en-US" dirty="0"/>
              <a:t>forest plantations. </a:t>
            </a:r>
            <a:endParaRPr lang="en-US" dirty="0" smtClean="0"/>
          </a:p>
          <a:p>
            <a:r>
              <a:rPr lang="en-US" dirty="0" smtClean="0"/>
              <a:t>Most </a:t>
            </a:r>
            <a:r>
              <a:rPr lang="en-US" dirty="0"/>
              <a:t>significant was the </a:t>
            </a:r>
            <a:r>
              <a:rPr lang="en-US" dirty="0" smtClean="0"/>
              <a:t>exclusion of </a:t>
            </a:r>
            <a:r>
              <a:rPr lang="en-US" dirty="0"/>
              <a:t>any mention of coastal or mangrove forests.</a:t>
            </a:r>
          </a:p>
        </p:txBody>
      </p:sp>
    </p:spTree>
    <p:extLst>
      <p:ext uri="{BB962C8B-B14F-4D97-AF65-F5344CB8AC3E}">
        <p14:creationId xmlns="" xmlns:p14="http://schemas.microsoft.com/office/powerpoint/2010/main" val="15746107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1962 Policy Directive on Forestry,</a:t>
            </a:r>
            <a:br>
              <a:rPr lang="en-US" sz="2800" b="1" dirty="0"/>
            </a:br>
            <a:r>
              <a:rPr lang="en-US" sz="2800" b="1" dirty="0"/>
              <a:t>Watershed Management, Range</a:t>
            </a:r>
            <a:br>
              <a:rPr lang="en-US" sz="2800" b="1" dirty="0"/>
            </a:br>
            <a:r>
              <a:rPr lang="en-US" sz="2800" b="1" dirty="0"/>
              <a:t>Management and Soil Conservation</a:t>
            </a:r>
            <a:br>
              <a:rPr lang="en-US" sz="2800" b="1" dirty="0"/>
            </a:br>
            <a:endParaRPr lang="en-US" sz="2800" dirty="0"/>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dirty="0"/>
              <a:t>1962 forest policy had different objectives of </a:t>
            </a:r>
            <a:r>
              <a:rPr lang="en-US" dirty="0" smtClean="0"/>
              <a:t>specialization, such </a:t>
            </a:r>
            <a:r>
              <a:rPr lang="en-US" dirty="0"/>
              <a:t>as forestry, farm forestry, and </a:t>
            </a:r>
            <a:r>
              <a:rPr lang="en-US" dirty="0" smtClean="0"/>
              <a:t>watershed management</a:t>
            </a:r>
            <a:r>
              <a:rPr lang="en-US" dirty="0"/>
              <a:t>. Compared to the 1955 policy, this </a:t>
            </a:r>
            <a:r>
              <a:rPr lang="en-US" dirty="0" smtClean="0"/>
              <a:t>one looked </a:t>
            </a:r>
            <a:r>
              <a:rPr lang="en-US" dirty="0"/>
              <a:t>for ways and means to manage each forest as </a:t>
            </a:r>
            <a:r>
              <a:rPr lang="en-US" dirty="0" smtClean="0"/>
              <a:t>a commercial </a:t>
            </a:r>
            <a:r>
              <a:rPr lang="en-US" dirty="0"/>
              <a:t>enterprise and to increase utilization </a:t>
            </a:r>
            <a:r>
              <a:rPr lang="en-US" dirty="0" smtClean="0"/>
              <a:t>efficiency and </a:t>
            </a:r>
            <a:r>
              <a:rPr lang="en-US" dirty="0"/>
              <a:t>reduce rotation age, including the </a:t>
            </a:r>
            <a:r>
              <a:rPr lang="en-US" dirty="0" smtClean="0"/>
              <a:t>stipulation that </a:t>
            </a:r>
            <a:r>
              <a:rPr lang="en-US" dirty="0"/>
              <a:t>each landowner should grow a specific number </a:t>
            </a:r>
            <a:r>
              <a:rPr lang="en-US" dirty="0" smtClean="0"/>
              <a:t>of trees</a:t>
            </a:r>
            <a:r>
              <a:rPr lang="en-US" dirty="0"/>
              <a:t>. The policy aimed to reduce the rights of </a:t>
            </a:r>
            <a:r>
              <a:rPr lang="en-US" dirty="0" smtClean="0"/>
              <a:t>local communities </a:t>
            </a:r>
            <a:r>
              <a:rPr lang="en-US" dirty="0"/>
              <a:t>and called for the creation of a central </a:t>
            </a:r>
            <a:r>
              <a:rPr lang="en-US" dirty="0" smtClean="0"/>
              <a:t>forestry board</a:t>
            </a:r>
            <a:r>
              <a:rPr lang="en-US" dirty="0"/>
              <a:t>, as well as the physical fencing-off of </a:t>
            </a:r>
            <a:r>
              <a:rPr lang="en-US" dirty="0" smtClean="0"/>
              <a:t>forests. Coastal </a:t>
            </a:r>
            <a:r>
              <a:rPr lang="en-US" dirty="0"/>
              <a:t>forests and range management were </a:t>
            </a:r>
            <a:r>
              <a:rPr lang="en-US" dirty="0" smtClean="0"/>
              <a:t>mentioned in </a:t>
            </a:r>
            <a:r>
              <a:rPr lang="en-US" dirty="0"/>
              <a:t>the policy objectives for the first time.</a:t>
            </a:r>
          </a:p>
        </p:txBody>
      </p:sp>
    </p:spTree>
    <p:extLst>
      <p:ext uri="{BB962C8B-B14F-4D97-AF65-F5344CB8AC3E}">
        <p14:creationId xmlns="" xmlns:p14="http://schemas.microsoft.com/office/powerpoint/2010/main" val="34151298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1975 Decision of the Council of Common Interest</a:t>
            </a:r>
            <a:br>
              <a:rPr lang="en-US" b="1" dirty="0"/>
            </a:br>
            <a:endParaRPr lang="en-US" dirty="0"/>
          </a:p>
        </p:txBody>
      </p:sp>
      <p:sp>
        <p:nvSpPr>
          <p:cNvPr id="3" name="Content Placeholder 2"/>
          <p:cNvSpPr>
            <a:spLocks noGrp="1"/>
          </p:cNvSpPr>
          <p:nvPr>
            <p:ph idx="1"/>
          </p:nvPr>
        </p:nvSpPr>
        <p:spPr/>
        <p:txBody>
          <a:bodyPr>
            <a:normAutofit/>
          </a:bodyPr>
          <a:lstStyle/>
          <a:p>
            <a:r>
              <a:rPr lang="en-US" dirty="0" smtClean="0"/>
              <a:t>This </a:t>
            </a:r>
            <a:r>
              <a:rPr lang="en-US" dirty="0"/>
              <a:t>policy continued in almost the same mode </a:t>
            </a:r>
            <a:r>
              <a:rPr lang="en-US" dirty="0" smtClean="0"/>
              <a:t>of progressive </a:t>
            </a:r>
            <a:r>
              <a:rPr lang="en-US" dirty="0"/>
              <a:t>reduction of local participation as the </a:t>
            </a:r>
            <a:r>
              <a:rPr lang="en-US" dirty="0" smtClean="0"/>
              <a:t>previous one</a:t>
            </a:r>
            <a:r>
              <a:rPr lang="en-US" dirty="0"/>
              <a:t>. </a:t>
            </a:r>
            <a:endParaRPr lang="en-US" dirty="0" smtClean="0"/>
          </a:p>
          <a:p>
            <a:r>
              <a:rPr lang="en-US" dirty="0" smtClean="0"/>
              <a:t>It </a:t>
            </a:r>
            <a:r>
              <a:rPr lang="en-US" dirty="0"/>
              <a:t>mentions as one of its objectives to “</a:t>
            </a:r>
            <a:r>
              <a:rPr lang="en-US" dirty="0" smtClean="0"/>
              <a:t>extin</a:t>
            </a:r>
            <a:r>
              <a:rPr lang="en-US" dirty="0"/>
              <a:t>guish the rights of local people” and to establish </a:t>
            </a:r>
            <a:r>
              <a:rPr lang="en-US" dirty="0" smtClean="0"/>
              <a:t>new, specialized </a:t>
            </a:r>
            <a:r>
              <a:rPr lang="en-US" dirty="0"/>
              <a:t>forestry aspects like silkworm rearing. It </a:t>
            </a:r>
            <a:r>
              <a:rPr lang="en-US" dirty="0" smtClean="0"/>
              <a:t>also called </a:t>
            </a:r>
            <a:r>
              <a:rPr lang="en-US" dirty="0"/>
              <a:t>for environmental planting on slopes over 50 percent.</a:t>
            </a:r>
          </a:p>
        </p:txBody>
      </p:sp>
    </p:spTree>
    <p:extLst>
      <p:ext uri="{BB962C8B-B14F-4D97-AF65-F5344CB8AC3E}">
        <p14:creationId xmlns="" xmlns:p14="http://schemas.microsoft.com/office/powerpoint/2010/main" val="4815218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1980 Relevant Provision of National</a:t>
            </a:r>
            <a:br>
              <a:rPr lang="en-US" sz="3200" b="1" dirty="0"/>
            </a:br>
            <a:r>
              <a:rPr lang="en-US" sz="3200" b="1" dirty="0"/>
              <a:t>Agricultural Policy</a:t>
            </a:r>
            <a:br>
              <a:rPr lang="en-US" sz="3200" b="1" dirty="0"/>
            </a:br>
            <a:endParaRPr lang="en-US" sz="3200" dirty="0"/>
          </a:p>
        </p:txBody>
      </p:sp>
      <p:sp>
        <p:nvSpPr>
          <p:cNvPr id="3" name="Content Placeholder 2"/>
          <p:cNvSpPr>
            <a:spLocks noGrp="1"/>
          </p:cNvSpPr>
          <p:nvPr>
            <p:ph idx="1"/>
          </p:nvPr>
        </p:nvSpPr>
        <p:spPr/>
        <p:txBody>
          <a:bodyPr/>
          <a:lstStyle/>
          <a:p>
            <a:r>
              <a:rPr lang="en-US" dirty="0" smtClean="0"/>
              <a:t>The </a:t>
            </a:r>
            <a:r>
              <a:rPr lang="en-US" dirty="0"/>
              <a:t>1980 policy mentioned a focus on </a:t>
            </a:r>
            <a:r>
              <a:rPr lang="en-US" dirty="0" smtClean="0"/>
              <a:t>fast-growing tree </a:t>
            </a:r>
            <a:r>
              <a:rPr lang="en-US" dirty="0"/>
              <a:t>species as a new objective or element and the </a:t>
            </a:r>
            <a:r>
              <a:rPr lang="en-US" dirty="0" smtClean="0"/>
              <a:t>production of </a:t>
            </a:r>
            <a:r>
              <a:rPr lang="en-US" dirty="0"/>
              <a:t>industrial wood as part of the </a:t>
            </a:r>
            <a:r>
              <a:rPr lang="en-US" dirty="0" smtClean="0"/>
              <a:t>government’s plan</a:t>
            </a:r>
            <a:r>
              <a:rPr lang="en-US" dirty="0"/>
              <a:t>.</a:t>
            </a:r>
          </a:p>
        </p:txBody>
      </p:sp>
    </p:spTree>
    <p:extLst>
      <p:ext uri="{BB962C8B-B14F-4D97-AF65-F5344CB8AC3E}">
        <p14:creationId xmlns="" xmlns:p14="http://schemas.microsoft.com/office/powerpoint/2010/main" val="20226499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1988 Recommendations of the </a:t>
            </a:r>
            <a:r>
              <a:rPr lang="en-US" sz="3200" b="1" dirty="0" smtClean="0"/>
              <a:t>National Commission </a:t>
            </a:r>
            <a:r>
              <a:rPr lang="en-US" sz="3200" b="1" dirty="0"/>
              <a:t>on Agriculture</a:t>
            </a:r>
            <a:br>
              <a:rPr lang="en-US" sz="3200" b="1" dirty="0"/>
            </a:br>
            <a:endParaRPr lang="en-US" sz="3200" dirty="0"/>
          </a:p>
        </p:txBody>
      </p:sp>
      <p:sp>
        <p:nvSpPr>
          <p:cNvPr id="3" name="Content Placeholder 2"/>
          <p:cNvSpPr>
            <a:spLocks noGrp="1"/>
          </p:cNvSpPr>
          <p:nvPr>
            <p:ph idx="1"/>
          </p:nvPr>
        </p:nvSpPr>
        <p:spPr/>
        <p:txBody>
          <a:bodyPr>
            <a:normAutofit lnSpcReduction="10000"/>
          </a:bodyPr>
          <a:lstStyle/>
          <a:p>
            <a:r>
              <a:rPr lang="en-US" dirty="0" smtClean="0"/>
              <a:t>This </a:t>
            </a:r>
            <a:r>
              <a:rPr lang="en-US" dirty="0"/>
              <a:t>policy came into being as a result of a </a:t>
            </a:r>
            <a:r>
              <a:rPr lang="en-US" dirty="0" smtClean="0"/>
              <a:t>commission constituted </a:t>
            </a:r>
            <a:r>
              <a:rPr lang="en-US" dirty="0"/>
              <a:t>by the government to improve </a:t>
            </a:r>
            <a:r>
              <a:rPr lang="en-US" dirty="0" smtClean="0"/>
              <a:t>agriculture; an </a:t>
            </a:r>
            <a:r>
              <a:rPr lang="en-US" dirty="0"/>
              <a:t>earlier agriculture commission was formed </a:t>
            </a:r>
            <a:r>
              <a:rPr lang="en-US" dirty="0" smtClean="0"/>
              <a:t>in 1959</a:t>
            </a:r>
            <a:r>
              <a:rPr lang="en-US" dirty="0"/>
              <a:t>. </a:t>
            </a:r>
            <a:endParaRPr lang="en-US" dirty="0" smtClean="0"/>
          </a:p>
          <a:p>
            <a:r>
              <a:rPr lang="en-US" dirty="0" smtClean="0"/>
              <a:t>The </a:t>
            </a:r>
            <a:r>
              <a:rPr lang="en-US" dirty="0"/>
              <a:t>1988 commission called for higher-level </a:t>
            </a:r>
            <a:r>
              <a:rPr lang="en-US" dirty="0" smtClean="0"/>
              <a:t>posi</a:t>
            </a:r>
            <a:r>
              <a:rPr lang="en-US" dirty="0"/>
              <a:t>tions for forestry and watershed management </a:t>
            </a:r>
            <a:r>
              <a:rPr lang="en-US" dirty="0" smtClean="0"/>
              <a:t>personnel and </a:t>
            </a:r>
            <a:r>
              <a:rPr lang="en-US" dirty="0"/>
              <a:t>in its policy called for the creation of a </a:t>
            </a:r>
            <a:r>
              <a:rPr lang="en-US" dirty="0" smtClean="0"/>
              <a:t>long-range policy </a:t>
            </a:r>
            <a:r>
              <a:rPr lang="en-US" dirty="0"/>
              <a:t>for the management of forestlands in Pakistan </a:t>
            </a:r>
            <a:r>
              <a:rPr lang="en-US" dirty="0" smtClean="0"/>
              <a:t>and the </a:t>
            </a:r>
            <a:r>
              <a:rPr lang="en-US" dirty="0"/>
              <a:t>establishment of a watersheds and arid lands </a:t>
            </a:r>
            <a:r>
              <a:rPr lang="en-US" dirty="0" smtClean="0"/>
              <a:t>development authority </a:t>
            </a:r>
            <a:r>
              <a:rPr lang="en-US" dirty="0"/>
              <a:t>under the Ministry of Food and </a:t>
            </a:r>
            <a:r>
              <a:rPr lang="en-US" dirty="0" smtClean="0"/>
              <a:t>Agriculture.</a:t>
            </a:r>
            <a:endParaRPr lang="en-US" dirty="0"/>
          </a:p>
        </p:txBody>
      </p:sp>
    </p:spTree>
    <p:extLst>
      <p:ext uri="{BB962C8B-B14F-4D97-AF65-F5344CB8AC3E}">
        <p14:creationId xmlns="" xmlns:p14="http://schemas.microsoft.com/office/powerpoint/2010/main" val="23063698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Forestry Sector Master Plan (</a:t>
            </a:r>
            <a:r>
              <a:rPr lang="en-US" b="1" dirty="0" smtClean="0"/>
              <a:t>1992)</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The </a:t>
            </a:r>
            <a:r>
              <a:rPr lang="en-US" dirty="0"/>
              <a:t>twenty-five year Forestry Sector Master Plan (“FSMP”) was prepared in 1992. </a:t>
            </a:r>
            <a:endParaRPr lang="en-US" dirty="0" smtClean="0"/>
          </a:p>
          <a:p>
            <a:r>
              <a:rPr lang="en-US" dirty="0" smtClean="0"/>
              <a:t>It </a:t>
            </a:r>
            <a:r>
              <a:rPr lang="en-US" dirty="0"/>
              <a:t>is </a:t>
            </a:r>
            <a:r>
              <a:rPr lang="en-US" dirty="0" smtClean="0"/>
              <a:t>an overarching </a:t>
            </a:r>
            <a:r>
              <a:rPr lang="en-US" dirty="0"/>
              <a:t>document that provides the general vision for the forestry sector and </a:t>
            </a:r>
            <a:r>
              <a:rPr lang="en-US" dirty="0" smtClean="0"/>
              <a:t>identifies priorities </a:t>
            </a:r>
            <a:r>
              <a:rPr lang="en-US" dirty="0"/>
              <a:t>over the plan’s period in order to streamline support for the sector in the future. </a:t>
            </a:r>
            <a:endParaRPr lang="en-US" dirty="0" smtClean="0"/>
          </a:p>
          <a:p>
            <a:r>
              <a:rPr lang="en-US" dirty="0" smtClean="0"/>
              <a:t>The broad </a:t>
            </a:r>
            <a:r>
              <a:rPr lang="en-US" dirty="0"/>
              <a:t>goals identified in the plan are to protect, manage and rehabilitate forests, increase </a:t>
            </a:r>
            <a:r>
              <a:rPr lang="en-US" dirty="0" smtClean="0"/>
              <a:t>fuel wood </a:t>
            </a:r>
            <a:r>
              <a:rPr lang="en-US" dirty="0"/>
              <a:t>production in upland watersheds and lowland farms, as well as improve land use </a:t>
            </a:r>
            <a:r>
              <a:rPr lang="en-US" dirty="0" smtClean="0"/>
              <a:t>and productivity </a:t>
            </a:r>
            <a:r>
              <a:rPr lang="en-US" dirty="0"/>
              <a:t>in order to address rising poverty. </a:t>
            </a:r>
            <a:endParaRPr lang="en-US" dirty="0" smtClean="0"/>
          </a:p>
          <a:p>
            <a:r>
              <a:rPr lang="en-US" dirty="0" smtClean="0"/>
              <a:t>The </a:t>
            </a:r>
            <a:r>
              <a:rPr lang="en-US" dirty="0"/>
              <a:t>plan, by its very nature, aims to </a:t>
            </a:r>
            <a:r>
              <a:rPr lang="en-US" dirty="0" smtClean="0"/>
              <a:t>provide specific </a:t>
            </a:r>
            <a:r>
              <a:rPr lang="en-US" dirty="0"/>
              <a:t>solutions to specific problems in the sector, and provides for a significant </a:t>
            </a:r>
            <a:r>
              <a:rPr lang="en-US" dirty="0" smtClean="0"/>
              <a:t>expansion of governmental </a:t>
            </a:r>
            <a:r>
              <a:rPr lang="en-US" dirty="0"/>
              <a:t>capacity to manage forests.</a:t>
            </a:r>
          </a:p>
        </p:txBody>
      </p:sp>
    </p:spTree>
    <p:extLst>
      <p:ext uri="{BB962C8B-B14F-4D97-AF65-F5344CB8AC3E}">
        <p14:creationId xmlns="" xmlns:p14="http://schemas.microsoft.com/office/powerpoint/2010/main" val="34912794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National Conservation Strategy (</a:t>
            </a:r>
            <a:r>
              <a:rPr lang="en-US" b="1" dirty="0" smtClean="0"/>
              <a:t>1992)</a:t>
            </a:r>
            <a:endParaRPr lang="en-US" b="1" dirty="0"/>
          </a:p>
        </p:txBody>
      </p:sp>
      <p:sp>
        <p:nvSpPr>
          <p:cNvPr id="3" name="Content Placeholder 2"/>
          <p:cNvSpPr>
            <a:spLocks noGrp="1"/>
          </p:cNvSpPr>
          <p:nvPr>
            <p:ph idx="1"/>
          </p:nvPr>
        </p:nvSpPr>
        <p:spPr/>
        <p:txBody>
          <a:bodyPr>
            <a:normAutofit/>
          </a:bodyPr>
          <a:lstStyle/>
          <a:p>
            <a:r>
              <a:rPr lang="en-US" dirty="0" smtClean="0"/>
              <a:t>The </a:t>
            </a:r>
            <a:r>
              <a:rPr lang="en-US" dirty="0"/>
              <a:t>National Conservation Strategy (“NCS”) seeks to approach the entire set of </a:t>
            </a:r>
            <a:r>
              <a:rPr lang="en-US" dirty="0" smtClean="0"/>
              <a:t>economic concerns </a:t>
            </a:r>
            <a:r>
              <a:rPr lang="en-US" dirty="0"/>
              <a:t>through the sustainable development paradigm. </a:t>
            </a:r>
            <a:endParaRPr lang="en-US" dirty="0" smtClean="0"/>
          </a:p>
          <a:p>
            <a:r>
              <a:rPr lang="en-US" dirty="0" smtClean="0"/>
              <a:t>The </a:t>
            </a:r>
            <a:r>
              <a:rPr lang="en-US" dirty="0"/>
              <a:t>document is not limited </a:t>
            </a:r>
            <a:r>
              <a:rPr lang="en-US" dirty="0" smtClean="0"/>
              <a:t>to forestry</a:t>
            </a:r>
            <a:r>
              <a:rPr lang="en-US" dirty="0"/>
              <a:t>. In fact, it is considered the landmark document on incorporating environmental </a:t>
            </a:r>
            <a:r>
              <a:rPr lang="en-US" dirty="0" smtClean="0"/>
              <a:t>concerns into </a:t>
            </a:r>
            <a:r>
              <a:rPr lang="en-US" dirty="0"/>
              <a:t>all national policies. </a:t>
            </a:r>
            <a:endParaRPr lang="en-US" dirty="0" smtClean="0"/>
          </a:p>
          <a:p>
            <a:r>
              <a:rPr lang="en-US" dirty="0" smtClean="0"/>
              <a:t>Recommendations </a:t>
            </a:r>
            <a:r>
              <a:rPr lang="en-US" dirty="0"/>
              <a:t>of the NCS remain extremely relevant </a:t>
            </a:r>
            <a:r>
              <a:rPr lang="en-US" dirty="0" smtClean="0"/>
              <a:t>for government </a:t>
            </a:r>
            <a:r>
              <a:rPr lang="en-US" dirty="0"/>
              <a:t>policy-making today.</a:t>
            </a:r>
          </a:p>
        </p:txBody>
      </p:sp>
    </p:spTree>
    <p:extLst>
      <p:ext uri="{BB962C8B-B14F-4D97-AF65-F5344CB8AC3E}">
        <p14:creationId xmlns="" xmlns:p14="http://schemas.microsoft.com/office/powerpoint/2010/main" val="13845204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1993 Policy Banning the Commercial</a:t>
            </a:r>
            <a:br>
              <a:rPr lang="en-US" sz="3200" b="1" dirty="0"/>
            </a:br>
            <a:r>
              <a:rPr lang="en-US" sz="3200" b="1" dirty="0"/>
              <a:t>Felling of Trees</a:t>
            </a:r>
            <a:br>
              <a:rPr lang="en-US" sz="3200" b="1" dirty="0"/>
            </a:br>
            <a:endParaRPr lang="en-US" sz="3200" dirty="0"/>
          </a:p>
        </p:txBody>
      </p:sp>
      <p:sp>
        <p:nvSpPr>
          <p:cNvPr id="3" name="Content Placeholder 2"/>
          <p:cNvSpPr>
            <a:spLocks noGrp="1"/>
          </p:cNvSpPr>
          <p:nvPr>
            <p:ph idx="1"/>
          </p:nvPr>
        </p:nvSpPr>
        <p:spPr>
          <a:xfrm>
            <a:off x="628650" y="1690689"/>
            <a:ext cx="7886700" cy="4486274"/>
          </a:xfrm>
        </p:spPr>
        <p:txBody>
          <a:bodyPr>
            <a:normAutofit fontScale="92500" lnSpcReduction="20000"/>
          </a:bodyPr>
          <a:lstStyle/>
          <a:p>
            <a:r>
              <a:rPr lang="en-US" dirty="0" smtClean="0"/>
              <a:t>This </a:t>
            </a:r>
            <a:r>
              <a:rPr lang="en-US" dirty="0"/>
              <a:t>policy came in the form of an executive order </a:t>
            </a:r>
            <a:r>
              <a:rPr lang="en-US" dirty="0" smtClean="0"/>
              <a:t>by the </a:t>
            </a:r>
            <a:r>
              <a:rPr lang="en-US" dirty="0"/>
              <a:t>caretaker government in 1993. </a:t>
            </a:r>
            <a:endParaRPr lang="en-US" dirty="0" smtClean="0"/>
          </a:p>
          <a:p>
            <a:r>
              <a:rPr lang="en-US" dirty="0" smtClean="0"/>
              <a:t>Although </a:t>
            </a:r>
            <a:r>
              <a:rPr lang="en-US" dirty="0"/>
              <a:t>it can </a:t>
            </a:r>
            <a:r>
              <a:rPr lang="en-US" dirty="0" smtClean="0"/>
              <a:t>be said </a:t>
            </a:r>
            <a:r>
              <a:rPr lang="en-US" dirty="0"/>
              <a:t>that all Pakistan’s forest policies came into </a:t>
            </a:r>
            <a:r>
              <a:rPr lang="en-US" dirty="0" smtClean="0"/>
              <a:t>being without </a:t>
            </a:r>
            <a:r>
              <a:rPr lang="en-US" dirty="0"/>
              <a:t>following proper processes (and the 1993 </a:t>
            </a:r>
            <a:r>
              <a:rPr lang="en-US" dirty="0" smtClean="0"/>
              <a:t>policy is </a:t>
            </a:r>
            <a:r>
              <a:rPr lang="en-US" dirty="0"/>
              <a:t>not an exception), this policy, which consisted of </a:t>
            </a:r>
            <a:r>
              <a:rPr lang="en-US" dirty="0" smtClean="0"/>
              <a:t>a single </a:t>
            </a:r>
            <a:r>
              <a:rPr lang="en-US" dirty="0"/>
              <a:t>piece of paper, may have been the most far reaching.</a:t>
            </a:r>
          </a:p>
          <a:p>
            <a:r>
              <a:rPr lang="en-US" dirty="0"/>
              <a:t>Initially it ordered a complete ban on </a:t>
            </a:r>
            <a:r>
              <a:rPr lang="en-US" dirty="0" smtClean="0"/>
              <a:t>commercial forest </a:t>
            </a:r>
            <a:r>
              <a:rPr lang="en-US" dirty="0"/>
              <a:t>exploitation for two years. The ban was </a:t>
            </a:r>
            <a:r>
              <a:rPr lang="en-US" dirty="0" smtClean="0"/>
              <a:t>successively extended </a:t>
            </a:r>
            <a:r>
              <a:rPr lang="en-US" dirty="0"/>
              <a:t>by following governments and was </a:t>
            </a:r>
            <a:r>
              <a:rPr lang="en-US" dirty="0" smtClean="0"/>
              <a:t>still in </a:t>
            </a:r>
            <a:r>
              <a:rPr lang="en-US" dirty="0"/>
              <a:t>force until 2001. Although the policy had a </a:t>
            </a:r>
            <a:r>
              <a:rPr lang="en-US" dirty="0" smtClean="0"/>
              <a:t>neutral impact </a:t>
            </a:r>
            <a:r>
              <a:rPr lang="en-US" dirty="0"/>
              <a:t>on communities, owners of private forests </a:t>
            </a:r>
            <a:r>
              <a:rPr lang="en-US" dirty="0" smtClean="0"/>
              <a:t>in North </a:t>
            </a:r>
            <a:r>
              <a:rPr lang="en-US" dirty="0"/>
              <a:t>West Frontier Province were said to have </a:t>
            </a:r>
            <a:r>
              <a:rPr lang="en-US" dirty="0" smtClean="0"/>
              <a:t>been unhappy </a:t>
            </a:r>
            <a:r>
              <a:rPr lang="en-US" dirty="0"/>
              <a:t>with it.</a:t>
            </a:r>
          </a:p>
        </p:txBody>
      </p:sp>
    </p:spTree>
    <p:extLst>
      <p:ext uri="{BB962C8B-B14F-4D97-AF65-F5344CB8AC3E}">
        <p14:creationId xmlns="" xmlns:p14="http://schemas.microsoft.com/office/powerpoint/2010/main" val="10628401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National Forest Policy (2002</a:t>
            </a:r>
            <a:r>
              <a:rPr lang="en-US" b="1" dirty="0" smtClean="0"/>
              <a:t>)</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i="1" dirty="0"/>
              <a:t>National Forest Policy </a:t>
            </a:r>
            <a:r>
              <a:rPr lang="en-US" dirty="0"/>
              <a:t>outlines the broad set of objectives, casting the net wider than </a:t>
            </a:r>
            <a:r>
              <a:rPr lang="en-US" dirty="0" smtClean="0"/>
              <a:t>forest preservation</a:t>
            </a:r>
            <a:r>
              <a:rPr lang="en-US" dirty="0"/>
              <a:t>. </a:t>
            </a:r>
            <a:endParaRPr lang="en-US" dirty="0" smtClean="0"/>
          </a:p>
          <a:p>
            <a:r>
              <a:rPr lang="en-US" dirty="0" smtClean="0"/>
              <a:t>It </a:t>
            </a:r>
            <a:r>
              <a:rPr lang="en-US" dirty="0"/>
              <a:t>highlights poverty alleviation as a major objective and details an action plan </a:t>
            </a:r>
            <a:r>
              <a:rPr lang="en-US" dirty="0" smtClean="0"/>
              <a:t>for sustainable </a:t>
            </a:r>
            <a:r>
              <a:rPr lang="en-US" dirty="0"/>
              <a:t>management of all types of forests</a:t>
            </a:r>
            <a:r>
              <a:rPr lang="en-US" dirty="0" smtClean="0"/>
              <a:t>.</a:t>
            </a:r>
          </a:p>
          <a:p>
            <a:r>
              <a:rPr lang="en-US" dirty="0"/>
              <a:t>Its goal is to foster the sustainable development of Pakistan’s renewable natural resources, the maintenance and rehabilitation of its environment, and the enhancement of sustainable livelihoods of its rural population, especially women, children, and other minority groups.</a:t>
            </a:r>
          </a:p>
          <a:p>
            <a:endParaRPr lang="en-US" dirty="0"/>
          </a:p>
        </p:txBody>
      </p:sp>
    </p:spTree>
    <p:extLst>
      <p:ext uri="{BB962C8B-B14F-4D97-AF65-F5344CB8AC3E}">
        <p14:creationId xmlns="" xmlns:p14="http://schemas.microsoft.com/office/powerpoint/2010/main" val="31489473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2002 Forest Policy Objectives</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Reduce </a:t>
            </a:r>
            <a:r>
              <a:rPr lang="en-US" dirty="0"/>
              <a:t>negative socio-economic impacts.</a:t>
            </a:r>
          </a:p>
          <a:p>
            <a:r>
              <a:rPr lang="en-US" dirty="0" smtClean="0"/>
              <a:t>Reduce </a:t>
            </a:r>
            <a:r>
              <a:rPr lang="en-US" dirty="0"/>
              <a:t>political interference in forestry and </a:t>
            </a:r>
            <a:r>
              <a:rPr lang="en-US" dirty="0" smtClean="0"/>
              <a:t>wildlife departments</a:t>
            </a:r>
            <a:r>
              <a:rPr lang="en-US" dirty="0"/>
              <a:t>.</a:t>
            </a:r>
          </a:p>
          <a:p>
            <a:r>
              <a:rPr lang="en-US" dirty="0" smtClean="0"/>
              <a:t>Renovate </a:t>
            </a:r>
            <a:r>
              <a:rPr lang="en-US" dirty="0"/>
              <a:t>and re-invigorate the institutions </a:t>
            </a:r>
            <a:r>
              <a:rPr lang="en-US" dirty="0" smtClean="0"/>
              <a:t>involved in </a:t>
            </a:r>
            <a:r>
              <a:rPr lang="en-US" dirty="0"/>
              <a:t>the management of renewable natural resources.</a:t>
            </a:r>
          </a:p>
          <a:p>
            <a:r>
              <a:rPr lang="en-US" dirty="0" smtClean="0"/>
              <a:t>Support </a:t>
            </a:r>
            <a:r>
              <a:rPr lang="en-US" dirty="0"/>
              <a:t>local governments in the sustainable </a:t>
            </a:r>
            <a:r>
              <a:rPr lang="en-US" dirty="0" smtClean="0"/>
              <a:t>development of </a:t>
            </a:r>
            <a:r>
              <a:rPr lang="en-US" dirty="0"/>
              <a:t>their renewable natural resources.</a:t>
            </a:r>
          </a:p>
          <a:p>
            <a:r>
              <a:rPr lang="en-US" dirty="0" smtClean="0"/>
              <a:t>Institute </a:t>
            </a:r>
            <a:r>
              <a:rPr lang="en-US" dirty="0"/>
              <a:t>policies to protect fragile ecosystems.</a:t>
            </a:r>
          </a:p>
          <a:p>
            <a:r>
              <a:rPr lang="en-US" dirty="0" smtClean="0"/>
              <a:t>Improve </a:t>
            </a:r>
            <a:r>
              <a:rPr lang="en-US" dirty="0"/>
              <a:t>and sustainably manage riverine forests </a:t>
            </a:r>
            <a:r>
              <a:rPr lang="en-US" dirty="0" smtClean="0"/>
              <a:t>and irrigated </a:t>
            </a:r>
            <a:r>
              <a:rPr lang="en-US" dirty="0"/>
              <a:t>plantations.</a:t>
            </a:r>
          </a:p>
          <a:p>
            <a:r>
              <a:rPr lang="en-US" dirty="0" smtClean="0"/>
              <a:t>Achieve </a:t>
            </a:r>
            <a:r>
              <a:rPr lang="en-US" dirty="0"/>
              <a:t>the preservation of old-growth and </a:t>
            </a:r>
            <a:r>
              <a:rPr lang="en-US" dirty="0" smtClean="0"/>
              <a:t>other unique </a:t>
            </a:r>
            <a:r>
              <a:rPr lang="en-US" dirty="0"/>
              <a:t>forests.</a:t>
            </a:r>
          </a:p>
        </p:txBody>
      </p:sp>
    </p:spTree>
    <p:extLst>
      <p:ext uri="{BB962C8B-B14F-4D97-AF65-F5344CB8AC3E}">
        <p14:creationId xmlns="" xmlns:p14="http://schemas.microsoft.com/office/powerpoint/2010/main" val="16747207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593" y="2919640"/>
            <a:ext cx="7886700" cy="1325563"/>
          </a:xfrm>
        </p:spPr>
        <p:txBody>
          <a:bodyPr/>
          <a:lstStyle/>
          <a:p>
            <a:pPr algn="ctr"/>
            <a:r>
              <a:rPr lang="en-US" dirty="0" smtClean="0"/>
              <a:t>Thank you</a:t>
            </a:r>
            <a:endParaRPr lang="en-US" dirty="0"/>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263</TotalTime>
  <Words>2547</Words>
  <Application>Microsoft Office PowerPoint</Application>
  <PresentationFormat>On-screen Show (4:3)</PresentationFormat>
  <Paragraphs>176</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Lecture 25  NATURAL RESOURCE PLANNING AND MANAGEMENT</vt:lpstr>
      <vt:lpstr>Recap Lecture 24</vt:lpstr>
      <vt:lpstr>WHAT IS FOREST? </vt:lpstr>
      <vt:lpstr>TYPES OF FOREST - MANAGEMENT</vt:lpstr>
      <vt:lpstr>Current Scenario</vt:lpstr>
      <vt:lpstr>Slide 6</vt:lpstr>
      <vt:lpstr>FOREST TYPES IN PAKISTAN</vt:lpstr>
      <vt:lpstr>Total forest area coverage </vt:lpstr>
      <vt:lpstr>Factors responsible for the Growth of Forests in Pakistan</vt:lpstr>
      <vt:lpstr>IMPORTANCE OF FORESTS</vt:lpstr>
      <vt:lpstr>IMPORTANCE OF FORESTS</vt:lpstr>
      <vt:lpstr>IMPORTANCE OF FOREST</vt:lpstr>
      <vt:lpstr>USES OF FORESTS </vt:lpstr>
      <vt:lpstr>Deforestation</vt:lpstr>
      <vt:lpstr>Causes / Reasons of Deforestation</vt:lpstr>
      <vt:lpstr>Causes / Reasons of Deforestation</vt:lpstr>
      <vt:lpstr>EFFECTS OF DEFORESTATION </vt:lpstr>
      <vt:lpstr>HOW CAN WE STOP DEFORESTATION ?</vt:lpstr>
      <vt:lpstr>SOLUTION OF DEFORESTATION</vt:lpstr>
      <vt:lpstr>FOREST MANAGEMENT IN PAKISTAN: A HISTORICAL PERSPECTIVE</vt:lpstr>
      <vt:lpstr>Slide 21</vt:lpstr>
      <vt:lpstr>Slide 22</vt:lpstr>
      <vt:lpstr>Slide 23</vt:lpstr>
      <vt:lpstr>Slide 24</vt:lpstr>
      <vt:lpstr>Slide 25</vt:lpstr>
      <vt:lpstr>Forestry Policy Resolution of 1955 </vt:lpstr>
      <vt:lpstr>1962 Policy Directive on Forestry, Watershed Management, Range Management and Soil Conservation </vt:lpstr>
      <vt:lpstr>1975 Decision of the Council of Common Interest </vt:lpstr>
      <vt:lpstr>1980 Relevant Provision of National Agricultural Policy </vt:lpstr>
      <vt:lpstr>1988 Recommendations of the National Commission on Agriculture </vt:lpstr>
      <vt:lpstr>Forestry Sector Master Plan (1992)</vt:lpstr>
      <vt:lpstr>National Conservation Strategy (1992)</vt:lpstr>
      <vt:lpstr>1993 Policy Banning the Commercial Felling of Trees </vt:lpstr>
      <vt:lpstr>National Forest Policy (2002)</vt:lpstr>
      <vt:lpstr>2002 Forest Policy Objectives</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25  NATURAL RESOURCE PLANNING AND MANAGEMENT</dc:title>
  <dc:creator>Salman</dc:creator>
  <cp:lastModifiedBy>NTS</cp:lastModifiedBy>
  <cp:revision>18</cp:revision>
  <dcterms:created xsi:type="dcterms:W3CDTF">2014-06-28T20:09:00Z</dcterms:created>
  <dcterms:modified xsi:type="dcterms:W3CDTF">2014-07-03T04:34:53Z</dcterms:modified>
</cp:coreProperties>
</file>