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3" r:id="rId2"/>
    <p:sldId id="294"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86" r:id="rId17"/>
    <p:sldId id="288" r:id="rId18"/>
    <p:sldId id="290" r:id="rId19"/>
    <p:sldId id="291" r:id="rId20"/>
    <p:sldId id="292" r:id="rId21"/>
    <p:sldId id="270" r:id="rId22"/>
    <p:sldId id="271" r:id="rId23"/>
    <p:sldId id="273" r:id="rId24"/>
    <p:sldId id="274" r:id="rId25"/>
    <p:sldId id="275" r:id="rId26"/>
    <p:sldId id="277" r:id="rId27"/>
    <p:sldId id="278" r:id="rId28"/>
    <p:sldId id="279" r:id="rId29"/>
    <p:sldId id="280" r:id="rId30"/>
    <p:sldId id="281" r:id="rId31"/>
    <p:sldId id="282" r:id="rId32"/>
    <p:sldId id="283" r:id="rId33"/>
    <p:sldId id="284" r:id="rId34"/>
    <p:sldId id="285"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135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D843E69-7D44-49FC-A19E-BA07445C1321}"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AE168A-BBE2-4AC3-BFD7-A5F9EB51220D}" type="slidenum">
              <a:rPr lang="en-US" smtClean="0"/>
              <a:pPr/>
              <a:t>‹#›</a:t>
            </a:fld>
            <a:endParaRPr lang="en-US"/>
          </a:p>
        </p:txBody>
      </p:sp>
    </p:spTree>
    <p:extLst>
      <p:ext uri="{BB962C8B-B14F-4D97-AF65-F5344CB8AC3E}">
        <p14:creationId xmlns:p14="http://schemas.microsoft.com/office/powerpoint/2010/main" xmlns="" val="670245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D843E69-7D44-49FC-A19E-BA07445C1321}"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AE168A-BBE2-4AC3-BFD7-A5F9EB51220D}" type="slidenum">
              <a:rPr lang="en-US" smtClean="0"/>
              <a:pPr/>
              <a:t>‹#›</a:t>
            </a:fld>
            <a:endParaRPr lang="en-US"/>
          </a:p>
        </p:txBody>
      </p:sp>
    </p:spTree>
    <p:extLst>
      <p:ext uri="{BB962C8B-B14F-4D97-AF65-F5344CB8AC3E}">
        <p14:creationId xmlns:p14="http://schemas.microsoft.com/office/powerpoint/2010/main" xmlns="" val="2160301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843E69-7D44-49FC-A19E-BA07445C1321}"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AE168A-BBE2-4AC3-BFD7-A5F9EB51220D}" type="slidenum">
              <a:rPr lang="en-US" smtClean="0"/>
              <a:pPr/>
              <a:t>‹#›</a:t>
            </a:fld>
            <a:endParaRPr lang="en-US"/>
          </a:p>
        </p:txBody>
      </p:sp>
    </p:spTree>
    <p:extLst>
      <p:ext uri="{BB962C8B-B14F-4D97-AF65-F5344CB8AC3E}">
        <p14:creationId xmlns:p14="http://schemas.microsoft.com/office/powerpoint/2010/main" xmlns="" val="125703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D843E69-7D44-49FC-A19E-BA07445C1321}" type="datetimeFigureOut">
              <a:rPr lang="en-US" smtClean="0"/>
              <a:pPr/>
              <a:t>6/25/2014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AE168A-BBE2-4AC3-BFD7-A5F9EB51220D}" type="slidenum">
              <a:rPr lang="en-US" smtClean="0"/>
              <a:pPr/>
              <a:t>‹#›</a:t>
            </a:fld>
            <a:endParaRPr lang="en-US"/>
          </a:p>
        </p:txBody>
      </p:sp>
    </p:spTree>
    <p:extLst>
      <p:ext uri="{BB962C8B-B14F-4D97-AF65-F5344CB8AC3E}">
        <p14:creationId xmlns:p14="http://schemas.microsoft.com/office/powerpoint/2010/main" xmlns="" val="3263116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D843E69-7D44-49FC-A19E-BA07445C1321}" type="datetimeFigureOut">
              <a:rPr lang="en-US" smtClean="0"/>
              <a:pPr/>
              <a:t>6/25/2014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AE168A-BBE2-4AC3-BFD7-A5F9EB51220D}" type="slidenum">
              <a:rPr lang="en-US" smtClean="0"/>
              <a:pPr/>
              <a:t>‹#›</a:t>
            </a:fld>
            <a:endParaRPr lang="en-US"/>
          </a:p>
        </p:txBody>
      </p:sp>
    </p:spTree>
    <p:extLst>
      <p:ext uri="{BB962C8B-B14F-4D97-AF65-F5344CB8AC3E}">
        <p14:creationId xmlns:p14="http://schemas.microsoft.com/office/powerpoint/2010/main" xmlns="" val="553349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D843E69-7D44-49FC-A19E-BA07445C1321}" type="datetimeFigureOut">
              <a:rPr lang="en-US" smtClean="0"/>
              <a:pPr/>
              <a:t>6/25/2014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AE168A-BBE2-4AC3-BFD7-A5F9EB51220D}" type="slidenum">
              <a:rPr lang="en-US" smtClean="0"/>
              <a:pPr/>
              <a:t>‹#›</a:t>
            </a:fld>
            <a:endParaRPr lang="en-US"/>
          </a:p>
        </p:txBody>
      </p:sp>
    </p:spTree>
    <p:extLst>
      <p:ext uri="{BB962C8B-B14F-4D97-AF65-F5344CB8AC3E}">
        <p14:creationId xmlns:p14="http://schemas.microsoft.com/office/powerpoint/2010/main" xmlns="" val="3040699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843E69-7D44-49FC-A19E-BA07445C1321}" type="datetimeFigureOut">
              <a:rPr lang="en-US" smtClean="0"/>
              <a:pPr/>
              <a:t>6/25/2014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AE168A-BBE2-4AC3-BFD7-A5F9EB51220D}" type="slidenum">
              <a:rPr lang="en-US" smtClean="0"/>
              <a:pPr/>
              <a:t>‹#›</a:t>
            </a:fld>
            <a:endParaRPr lang="en-US"/>
          </a:p>
        </p:txBody>
      </p:sp>
    </p:spTree>
    <p:extLst>
      <p:ext uri="{BB962C8B-B14F-4D97-AF65-F5344CB8AC3E}">
        <p14:creationId xmlns:p14="http://schemas.microsoft.com/office/powerpoint/2010/main" xmlns="" val="267909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843E69-7D44-49FC-A19E-BA07445C1321}" type="datetimeFigureOut">
              <a:rPr lang="en-US" smtClean="0"/>
              <a:pPr/>
              <a:t>6/25/2014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AE168A-BBE2-4AC3-BFD7-A5F9EB51220D}" type="slidenum">
              <a:rPr lang="en-US" smtClean="0"/>
              <a:pPr/>
              <a:t>‹#›</a:t>
            </a:fld>
            <a:endParaRPr lang="en-US"/>
          </a:p>
        </p:txBody>
      </p:sp>
    </p:spTree>
    <p:extLst>
      <p:ext uri="{BB962C8B-B14F-4D97-AF65-F5344CB8AC3E}">
        <p14:creationId xmlns:p14="http://schemas.microsoft.com/office/powerpoint/2010/main" xmlns="" val="379468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843E69-7D44-49FC-A19E-BA07445C1321}" type="datetimeFigureOut">
              <a:rPr lang="en-US" smtClean="0"/>
              <a:pPr/>
              <a:t>6/25/2014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AE168A-BBE2-4AC3-BFD7-A5F9EB51220D}" type="slidenum">
              <a:rPr lang="en-US" smtClean="0"/>
              <a:pPr/>
              <a:t>‹#›</a:t>
            </a:fld>
            <a:endParaRPr lang="en-US"/>
          </a:p>
        </p:txBody>
      </p:sp>
    </p:spTree>
    <p:extLst>
      <p:ext uri="{BB962C8B-B14F-4D97-AF65-F5344CB8AC3E}">
        <p14:creationId xmlns:p14="http://schemas.microsoft.com/office/powerpoint/2010/main" xmlns="" val="3160196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D843E69-7D44-49FC-A19E-BA07445C1321}"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AE168A-BBE2-4AC3-BFD7-A5F9EB51220D}" type="slidenum">
              <a:rPr lang="en-US" smtClean="0"/>
              <a:pPr/>
              <a:t>‹#›</a:t>
            </a:fld>
            <a:endParaRPr lang="en-US"/>
          </a:p>
        </p:txBody>
      </p:sp>
    </p:spTree>
    <p:extLst>
      <p:ext uri="{BB962C8B-B14F-4D97-AF65-F5344CB8AC3E}">
        <p14:creationId xmlns:p14="http://schemas.microsoft.com/office/powerpoint/2010/main" xmlns="" val="2443268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D843E69-7D44-49FC-A19E-BA07445C1321}"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AE168A-BBE2-4AC3-BFD7-A5F9EB51220D}" type="slidenum">
              <a:rPr lang="en-US" smtClean="0"/>
              <a:pPr/>
              <a:t>‹#›</a:t>
            </a:fld>
            <a:endParaRPr lang="en-US"/>
          </a:p>
        </p:txBody>
      </p:sp>
    </p:spTree>
    <p:extLst>
      <p:ext uri="{BB962C8B-B14F-4D97-AF65-F5344CB8AC3E}">
        <p14:creationId xmlns:p14="http://schemas.microsoft.com/office/powerpoint/2010/main" xmlns="" val="15152011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8400"/>
            <a:ext cx="2133600" cy="457200"/>
          </a:xfrm>
        </p:spPr>
        <p:txBody>
          <a:bodyPr/>
          <a:lstStyle>
            <a:lvl1pPr>
              <a:defRPr/>
            </a:lvl1pPr>
          </a:lstStyle>
          <a:p>
            <a:endParaRPr lang="fr-F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fr-FR"/>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fld id="{115B92B5-90BD-48B5-BC3B-A010A9F67F30}" type="slidenum">
              <a:rPr lang="fr-FR"/>
              <a:pPr/>
              <a:t>‹#›</a:t>
            </a:fld>
            <a:endParaRPr lang="fr-FR"/>
          </a:p>
        </p:txBody>
      </p:sp>
    </p:spTree>
    <p:extLst>
      <p:ext uri="{BB962C8B-B14F-4D97-AF65-F5344CB8AC3E}">
        <p14:creationId xmlns:p14="http://schemas.microsoft.com/office/powerpoint/2010/main" xmlns="" val="1508219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8229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 y="3941763"/>
            <a:ext cx="8229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8400"/>
            <a:ext cx="2133600" cy="457200"/>
          </a:xfrm>
        </p:spPr>
        <p:txBody>
          <a:bodyPr/>
          <a:lstStyle>
            <a:lvl1pPr>
              <a:defRPr/>
            </a:lvl1pPr>
          </a:lstStyle>
          <a:p>
            <a:endParaRPr lang="fr-F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fr-FR"/>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fld id="{C20732DE-966B-4E32-8A2B-2EC0E95BB4AB}" type="slidenum">
              <a:rPr lang="fr-FR"/>
              <a:pPr/>
              <a:t>‹#›</a:t>
            </a:fld>
            <a:endParaRPr lang="fr-FR"/>
          </a:p>
        </p:txBody>
      </p:sp>
    </p:spTree>
    <p:extLst>
      <p:ext uri="{BB962C8B-B14F-4D97-AF65-F5344CB8AC3E}">
        <p14:creationId xmlns:p14="http://schemas.microsoft.com/office/powerpoint/2010/main" xmlns="" val="1617642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843E69-7D44-49FC-A19E-BA07445C1321}" type="datetimeFigureOut">
              <a:rPr lang="en-US" smtClean="0"/>
              <a:pPr/>
              <a:t>6/25/2014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AE168A-BBE2-4AC3-BFD7-A5F9EB51220D}" type="slidenum">
              <a:rPr lang="en-US" smtClean="0"/>
              <a:pPr/>
              <a:t>‹#›</a:t>
            </a:fld>
            <a:endParaRPr lang="en-US"/>
          </a:p>
        </p:txBody>
      </p:sp>
    </p:spTree>
    <p:extLst>
      <p:ext uri="{BB962C8B-B14F-4D97-AF65-F5344CB8AC3E}">
        <p14:creationId xmlns:p14="http://schemas.microsoft.com/office/powerpoint/2010/main" xmlns="" val="12123032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mayanfamilies.org/" TargetMode="External"/><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000" b="1" dirty="0" smtClean="0">
                <a:latin typeface="+mn-lt"/>
                <a:ea typeface="Times New Roman"/>
                <a:cs typeface="Times New Roman"/>
                <a:sym typeface="Times New Roman"/>
              </a:rPr>
              <a:t>Lecture 24 </a:t>
            </a:r>
            <a:r>
              <a:rPr lang="en-US" sz="3000" b="1" dirty="0">
                <a:latin typeface="+mn-lt"/>
                <a:ea typeface="Times New Roman"/>
                <a:cs typeface="Times New Roman"/>
                <a:sym typeface="Times New Roman"/>
              </a:rPr>
              <a:t/>
            </a:r>
            <a:br>
              <a:rPr lang="en-US" sz="3000" b="1" dirty="0">
                <a:latin typeface="+mn-lt"/>
                <a:ea typeface="Times New Roman"/>
                <a:cs typeface="Times New Roman"/>
                <a:sym typeface="Times New Roman"/>
              </a:rPr>
            </a:br>
            <a:r>
              <a:rPr lang="en-US" sz="3000" b="1" dirty="0">
                <a:latin typeface="+mn-lt"/>
              </a:rPr>
              <a:t>NATURAL RESOURCE PLANNING AND MANAGEMENT</a:t>
            </a:r>
          </a:p>
        </p:txBody>
      </p:sp>
      <p:sp>
        <p:nvSpPr>
          <p:cNvPr id="3" name="Subtitle 2"/>
          <p:cNvSpPr>
            <a:spLocks noGrp="1"/>
          </p:cNvSpPr>
          <p:nvPr>
            <p:ph type="subTitle" idx="1"/>
          </p:nvPr>
        </p:nvSpPr>
        <p:spPr/>
        <p:txBody>
          <a:bodyPr>
            <a:normAutofit lnSpcReduction="10000"/>
          </a:bodyPr>
          <a:lstStyle/>
          <a:p>
            <a:r>
              <a:rPr lang="en-US" dirty="0" smtClean="0"/>
              <a:t>Dr. </a:t>
            </a:r>
            <a:r>
              <a:rPr lang="en-US" dirty="0" err="1" smtClean="0"/>
              <a:t>Aneel</a:t>
            </a:r>
            <a:r>
              <a:rPr lang="en-US" dirty="0" smtClean="0"/>
              <a:t> SALMAN</a:t>
            </a:r>
          </a:p>
          <a:p>
            <a:r>
              <a:rPr lang="en-US" dirty="0" smtClean="0"/>
              <a:t>Department of Management Sciences</a:t>
            </a:r>
          </a:p>
          <a:p>
            <a:r>
              <a:rPr lang="en-US" dirty="0" smtClean="0"/>
              <a:t>COMSATS Institute of Information Technology, Islamabad</a:t>
            </a:r>
            <a:endParaRPr lang="en-US" dirty="0"/>
          </a:p>
        </p:txBody>
      </p:sp>
    </p:spTree>
    <p:extLst>
      <p:ext uri="{BB962C8B-B14F-4D97-AF65-F5344CB8AC3E}">
        <p14:creationId xmlns:p14="http://schemas.microsoft.com/office/powerpoint/2010/main" xmlns="" val="31097319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50" b="1" dirty="0"/>
              <a:t>Recap Lecture </a:t>
            </a:r>
            <a:r>
              <a:rPr lang="en-US" sz="4050" b="1" dirty="0" smtClean="0"/>
              <a:t>23</a:t>
            </a:r>
            <a:endParaRPr lang="en-US" sz="4050" b="1"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xmlns="" val="15949520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8"/>
          <p:cNvSpPr>
            <a:spLocks noGrp="1" noChangeArrowheads="1"/>
          </p:cNvSpPr>
          <p:nvPr>
            <p:ph type="ctrTitle"/>
          </p:nvPr>
        </p:nvSpPr>
        <p:spPr/>
        <p:txBody>
          <a:bodyPr/>
          <a:lstStyle/>
          <a:p>
            <a:pPr algn="ctr" eaLnBrk="1" hangingPunct="1"/>
            <a:r>
              <a:rPr lang="en-US" sz="4800" smtClean="0"/>
              <a:t>Ecofeminism and Movements from North to South </a:t>
            </a:r>
          </a:p>
        </p:txBody>
      </p:sp>
    </p:spTree>
    <p:extLst>
      <p:ext uri="{BB962C8B-B14F-4D97-AF65-F5344CB8AC3E}">
        <p14:creationId xmlns:p14="http://schemas.microsoft.com/office/powerpoint/2010/main" xmlns="" val="21158371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smtClean="0"/>
              <a:t>Outline</a:t>
            </a:r>
          </a:p>
        </p:txBody>
      </p:sp>
      <p:sp>
        <p:nvSpPr>
          <p:cNvPr id="4099" name="Content Placeholder 2"/>
          <p:cNvSpPr>
            <a:spLocks noGrp="1"/>
          </p:cNvSpPr>
          <p:nvPr>
            <p:ph idx="1"/>
          </p:nvPr>
        </p:nvSpPr>
        <p:spPr/>
        <p:txBody>
          <a:bodyPr/>
          <a:lstStyle/>
          <a:p>
            <a:pPr eaLnBrk="1" hangingPunct="1"/>
            <a:r>
              <a:rPr lang="en-US" smtClean="0"/>
              <a:t>Concept of Ecofeminism and its movement</a:t>
            </a:r>
          </a:p>
          <a:p>
            <a:pPr eaLnBrk="1" hangingPunct="1"/>
            <a:r>
              <a:rPr lang="en-US" smtClean="0"/>
              <a:t>Women and the Environment: Is there a connection?</a:t>
            </a:r>
          </a:p>
          <a:p>
            <a:pPr eaLnBrk="1" hangingPunct="1"/>
            <a:r>
              <a:rPr lang="en-US" smtClean="0"/>
              <a:t>Ecology and Feminism: A common Language</a:t>
            </a:r>
          </a:p>
          <a:p>
            <a:pPr eaLnBrk="1" hangingPunct="1"/>
            <a:r>
              <a:rPr lang="en-US" smtClean="0"/>
              <a:t>Ecological movements and the role of women</a:t>
            </a:r>
          </a:p>
          <a:p>
            <a:pPr eaLnBrk="1" hangingPunct="1"/>
            <a:r>
              <a:rPr lang="en-US" smtClean="0"/>
              <a:t>Conclusion</a:t>
            </a:r>
          </a:p>
          <a:p>
            <a:pPr eaLnBrk="1" hangingPunct="1"/>
            <a:endParaRPr lang="en-US" smtClean="0"/>
          </a:p>
        </p:txBody>
      </p:sp>
      <p:sp>
        <p:nvSpPr>
          <p:cNvPr id="4100"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65128D04-26BA-40AC-9DFC-F93CC2BF6C95}" type="slidenum">
              <a:rPr lang="en-US">
                <a:latin typeface="Arial" panose="020B0604020202020204" pitchFamily="34" charset="0"/>
              </a:rPr>
              <a:pPr/>
              <a:t>4</a:t>
            </a:fld>
            <a:endParaRPr lang="en-US">
              <a:latin typeface="Arial" panose="020B0604020202020204" pitchFamily="34" charset="0"/>
            </a:endParaRPr>
          </a:p>
        </p:txBody>
      </p:sp>
    </p:spTree>
    <p:extLst>
      <p:ext uri="{BB962C8B-B14F-4D97-AF65-F5344CB8AC3E}">
        <p14:creationId xmlns:p14="http://schemas.microsoft.com/office/powerpoint/2010/main" xmlns="" val="1194141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5"/>
          <p:cNvSpPr>
            <a:spLocks noGrp="1"/>
          </p:cNvSpPr>
          <p:nvPr>
            <p:ph type="title"/>
          </p:nvPr>
        </p:nvSpPr>
        <p:spPr/>
        <p:txBody>
          <a:bodyPr/>
          <a:lstStyle/>
          <a:p>
            <a:pPr eaLnBrk="1" hangingPunct="1"/>
            <a:endParaRPr lang="en-US" smtClean="0"/>
          </a:p>
        </p:txBody>
      </p:sp>
      <p:sp>
        <p:nvSpPr>
          <p:cNvPr id="5123" name="Content Placeholder 6"/>
          <p:cNvSpPr>
            <a:spLocks noGrp="1"/>
          </p:cNvSpPr>
          <p:nvPr>
            <p:ph idx="1"/>
          </p:nvPr>
        </p:nvSpPr>
        <p:spPr/>
        <p:txBody>
          <a:bodyPr/>
          <a:lstStyle/>
          <a:p>
            <a:pPr eaLnBrk="1" hangingPunct="1">
              <a:buFont typeface="Wingdings" panose="05000000000000000000" pitchFamily="2" charset="2"/>
              <a:buNone/>
            </a:pPr>
            <a:r>
              <a:rPr lang="en-US" i="1" smtClean="0"/>
              <a:t>Gandhiji was once asked, "When we plan for our country, what should we remember most?" "Think of the last man", he replied.</a:t>
            </a:r>
            <a:endParaRPr lang="en-US" smtClean="0"/>
          </a:p>
          <a:p>
            <a:pPr eaLnBrk="1" hangingPunct="1">
              <a:buFont typeface="Wingdings" panose="05000000000000000000" pitchFamily="2" charset="2"/>
              <a:buNone/>
            </a:pPr>
            <a:r>
              <a:rPr lang="en-US" smtClean="0"/>
              <a:t> </a:t>
            </a:r>
          </a:p>
          <a:p>
            <a:pPr eaLnBrk="1" hangingPunct="1">
              <a:buFont typeface="Wingdings" panose="05000000000000000000" pitchFamily="2" charset="2"/>
              <a:buNone/>
            </a:pPr>
            <a:r>
              <a:rPr lang="en-US" smtClean="0"/>
              <a:t>Experience has taught us, however, that the last man is invariably a woman.</a:t>
            </a:r>
          </a:p>
          <a:p>
            <a:pPr eaLnBrk="1" hangingPunct="1">
              <a:buFont typeface="Wingdings" panose="05000000000000000000" pitchFamily="2" charset="2"/>
              <a:buNone/>
            </a:pPr>
            <a:endParaRPr lang="en-US" smtClean="0"/>
          </a:p>
        </p:txBody>
      </p:sp>
      <p:sp>
        <p:nvSpPr>
          <p:cNvPr id="5124"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619D925F-B8E8-4795-A8F4-159962780B66}" type="slidenum">
              <a:rPr lang="en-US">
                <a:latin typeface="Arial" panose="020B0604020202020204" pitchFamily="34" charset="0"/>
              </a:rPr>
              <a:pPr/>
              <a:t>5</a:t>
            </a:fld>
            <a:endParaRPr lang="en-US">
              <a:latin typeface="Arial" panose="020B0604020202020204" pitchFamily="34" charset="0"/>
            </a:endParaRPr>
          </a:p>
        </p:txBody>
      </p:sp>
    </p:spTree>
    <p:extLst>
      <p:ext uri="{BB962C8B-B14F-4D97-AF65-F5344CB8AC3E}">
        <p14:creationId xmlns:p14="http://schemas.microsoft.com/office/powerpoint/2010/main" xmlns="" val="28446615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US" sz="3600" smtClean="0"/>
              <a:t>Ecofeminism</a:t>
            </a:r>
          </a:p>
        </p:txBody>
      </p:sp>
      <p:sp>
        <p:nvSpPr>
          <p:cNvPr id="6147" name="Content Placeholder 2"/>
          <p:cNvSpPr>
            <a:spLocks noGrp="1"/>
          </p:cNvSpPr>
          <p:nvPr>
            <p:ph idx="1"/>
          </p:nvPr>
        </p:nvSpPr>
        <p:spPr/>
        <p:txBody>
          <a:bodyPr/>
          <a:lstStyle/>
          <a:p>
            <a:pPr eaLnBrk="1" hangingPunct="1"/>
            <a:r>
              <a:rPr lang="en-US" smtClean="0"/>
              <a:t>Concept</a:t>
            </a:r>
          </a:p>
          <a:p>
            <a:pPr lvl="1" eaLnBrk="1" hangingPunct="1"/>
            <a:r>
              <a:rPr lang="fr-FR" smtClean="0"/>
              <a:t>Francois d’ Eaubonne in 1974, </a:t>
            </a:r>
          </a:p>
          <a:p>
            <a:pPr lvl="1" eaLnBrk="1" hangingPunct="1"/>
            <a:r>
              <a:rPr lang="en-US" smtClean="0"/>
              <a:t>twin subordinations </a:t>
            </a:r>
          </a:p>
          <a:p>
            <a:pPr eaLnBrk="1" hangingPunct="1"/>
            <a:r>
              <a:rPr lang="en-US" smtClean="0"/>
              <a:t>Movement</a:t>
            </a:r>
          </a:p>
          <a:p>
            <a:pPr lvl="1" eaLnBrk="1" hangingPunct="1"/>
            <a:r>
              <a:rPr lang="en-US" smtClean="0"/>
              <a:t>Nash, 1989; Warren, 1990; Lahar, 1991; Cuomo, 1992; Salleh, 1992). Diamond and Orenstein in Reweaving the World: The Emergence of Ecofeminism (1990) </a:t>
            </a:r>
          </a:p>
          <a:p>
            <a:pPr lvl="1" eaLnBrk="1" hangingPunct="1"/>
            <a:endParaRPr lang="en-US" smtClean="0"/>
          </a:p>
          <a:p>
            <a:pPr eaLnBrk="1" hangingPunct="1"/>
            <a:endParaRPr lang="en-US" smtClean="0"/>
          </a:p>
        </p:txBody>
      </p:sp>
      <p:sp>
        <p:nvSpPr>
          <p:cNvPr id="6148"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B84510B0-2138-46E3-9B14-7AA6A72E9AF4}" type="slidenum">
              <a:rPr lang="en-US">
                <a:latin typeface="Arial" panose="020B0604020202020204" pitchFamily="34" charset="0"/>
              </a:rPr>
              <a:pPr/>
              <a:t>6</a:t>
            </a:fld>
            <a:endParaRPr lang="en-US">
              <a:latin typeface="Arial" panose="020B0604020202020204" pitchFamily="34" charset="0"/>
            </a:endParaRPr>
          </a:p>
        </p:txBody>
      </p:sp>
    </p:spTree>
    <p:extLst>
      <p:ext uri="{BB962C8B-B14F-4D97-AF65-F5344CB8AC3E}">
        <p14:creationId xmlns:p14="http://schemas.microsoft.com/office/powerpoint/2010/main" xmlns="" val="13265404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600" smtClean="0"/>
              <a:t>Ecology and Feminism: A common Language</a:t>
            </a:r>
          </a:p>
        </p:txBody>
      </p:sp>
      <p:sp>
        <p:nvSpPr>
          <p:cNvPr id="7171" name="Content Placeholder 2"/>
          <p:cNvSpPr>
            <a:spLocks noGrp="1"/>
          </p:cNvSpPr>
          <p:nvPr>
            <p:ph idx="1"/>
          </p:nvPr>
        </p:nvSpPr>
        <p:spPr/>
        <p:txBody>
          <a:bodyPr/>
          <a:lstStyle/>
          <a:p>
            <a:pPr eaLnBrk="1" hangingPunct="1"/>
            <a:r>
              <a:rPr lang="en-US" smtClean="0"/>
              <a:t>All parts of system have equal value</a:t>
            </a:r>
          </a:p>
          <a:p>
            <a:pPr eaLnBrk="1" hangingPunct="1"/>
            <a:r>
              <a:rPr lang="en-US" smtClean="0"/>
              <a:t>The Earth is a home</a:t>
            </a:r>
          </a:p>
          <a:p>
            <a:pPr eaLnBrk="1" hangingPunct="1"/>
            <a:r>
              <a:rPr lang="en-US" smtClean="0"/>
              <a:t>Process is primary</a:t>
            </a:r>
          </a:p>
          <a:p>
            <a:pPr eaLnBrk="1" hangingPunct="1"/>
            <a:r>
              <a:rPr lang="en-US" smtClean="0"/>
              <a:t>There is no free lunch</a:t>
            </a:r>
          </a:p>
          <a:p>
            <a:pPr eaLnBrk="1" hangingPunct="1"/>
            <a:endParaRPr lang="en-US" smtClean="0"/>
          </a:p>
        </p:txBody>
      </p:sp>
      <p:sp>
        <p:nvSpPr>
          <p:cNvPr id="7172"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D888CB02-9897-4345-A076-B1D6B077FAE3}" type="slidenum">
              <a:rPr lang="en-US">
                <a:latin typeface="Arial" panose="020B0604020202020204" pitchFamily="34" charset="0"/>
              </a:rPr>
              <a:pPr/>
              <a:t>7</a:t>
            </a:fld>
            <a:endParaRPr lang="en-US">
              <a:latin typeface="Arial" panose="020B0604020202020204" pitchFamily="34" charset="0"/>
            </a:endParaRPr>
          </a:p>
        </p:txBody>
      </p:sp>
    </p:spTree>
    <p:extLst>
      <p:ext uri="{BB962C8B-B14F-4D97-AF65-F5344CB8AC3E}">
        <p14:creationId xmlns:p14="http://schemas.microsoft.com/office/powerpoint/2010/main" xmlns="" val="11428719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sz="3600" smtClean="0"/>
              <a:t>Ecological Movements and the role of women</a:t>
            </a:r>
          </a:p>
        </p:txBody>
      </p:sp>
      <p:sp>
        <p:nvSpPr>
          <p:cNvPr id="8195" name="Content Placeholder 2"/>
          <p:cNvSpPr>
            <a:spLocks noGrp="1"/>
          </p:cNvSpPr>
          <p:nvPr>
            <p:ph idx="1"/>
          </p:nvPr>
        </p:nvSpPr>
        <p:spPr/>
        <p:txBody>
          <a:bodyPr/>
          <a:lstStyle/>
          <a:p>
            <a:pPr eaLnBrk="1" hangingPunct="1"/>
            <a:r>
              <a:rPr lang="en-US" smtClean="0"/>
              <a:t>Market power</a:t>
            </a:r>
          </a:p>
          <a:p>
            <a:pPr eaLnBrk="1" hangingPunct="1"/>
            <a:r>
              <a:rPr lang="en-US" smtClean="0"/>
              <a:t>North versus South</a:t>
            </a:r>
          </a:p>
          <a:p>
            <a:pPr eaLnBrk="1" hangingPunct="1"/>
            <a:r>
              <a:rPr lang="en-US" smtClean="0"/>
              <a:t>Steam Roller effect of technological moderization</a:t>
            </a:r>
          </a:p>
          <a:p>
            <a:pPr eaLnBrk="1" hangingPunct="1"/>
            <a:r>
              <a:rPr lang="en-US" smtClean="0"/>
              <a:t>Process not a thing</a:t>
            </a:r>
          </a:p>
          <a:p>
            <a:pPr eaLnBrk="1" hangingPunct="1"/>
            <a:r>
              <a:rPr lang="en-US" smtClean="0"/>
              <a:t>Motion as well as </a:t>
            </a:r>
            <a:r>
              <a:rPr lang="en-US" i="1" smtClean="0"/>
              <a:t>e</a:t>
            </a:r>
            <a:r>
              <a:rPr lang="en-US" smtClean="0"/>
              <a:t>motion</a:t>
            </a:r>
          </a:p>
          <a:p>
            <a:pPr eaLnBrk="1" hangingPunct="1"/>
            <a:r>
              <a:rPr lang="en-US" smtClean="0"/>
              <a:t>Phases of Environmental movements</a:t>
            </a:r>
          </a:p>
        </p:txBody>
      </p:sp>
      <p:sp>
        <p:nvSpPr>
          <p:cNvPr id="8196"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371286F7-1C88-42F7-96FD-0BE5A716C621}" type="slidenum">
              <a:rPr lang="en-US">
                <a:latin typeface="Arial" panose="020B0604020202020204" pitchFamily="34" charset="0"/>
              </a:rPr>
              <a:pPr/>
              <a:t>8</a:t>
            </a:fld>
            <a:endParaRPr lang="en-US">
              <a:latin typeface="Arial" panose="020B0604020202020204" pitchFamily="34" charset="0"/>
            </a:endParaRPr>
          </a:p>
        </p:txBody>
      </p:sp>
    </p:spTree>
    <p:extLst>
      <p:ext uri="{BB962C8B-B14F-4D97-AF65-F5344CB8AC3E}">
        <p14:creationId xmlns:p14="http://schemas.microsoft.com/office/powerpoint/2010/main" xmlns="" val="7556761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sz="3600" smtClean="0"/>
              <a:t>Love Canal –United States</a:t>
            </a:r>
          </a:p>
        </p:txBody>
      </p:sp>
      <p:sp>
        <p:nvSpPr>
          <p:cNvPr id="9220"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18EAD962-8657-489B-8922-E28E1BB175C4}" type="slidenum">
              <a:rPr lang="en-US">
                <a:latin typeface="Arial" panose="020B0604020202020204" pitchFamily="34" charset="0"/>
              </a:rPr>
              <a:pPr/>
              <a:t>9</a:t>
            </a:fld>
            <a:endParaRPr lang="en-US">
              <a:latin typeface="Arial" panose="020B0604020202020204" pitchFamily="34" charset="0"/>
            </a:endParaRPr>
          </a:p>
        </p:txBody>
      </p:sp>
      <p:pic>
        <p:nvPicPr>
          <p:cNvPr id="9222" name="Picture 6"/>
          <p:cNvPicPr>
            <a:picLocks noGrp="1" noChangeAspect="1" noChangeArrowheads="1"/>
          </p:cNvPicPr>
          <p:nvPr>
            <p:ph idx="4294967295"/>
          </p:nvPr>
        </p:nvPicPr>
        <p:blipFill>
          <a:blip r:embed="rId2" cstate="print">
            <a:extLst>
              <a:ext uri="{28A0092B-C50C-407E-A947-70E740481C1C}">
                <a14:useLocalDpi xmlns:a14="http://schemas.microsoft.com/office/drawing/2010/main" xmlns="" val="0"/>
              </a:ext>
            </a:extLst>
          </a:blip>
          <a:srcRect/>
          <a:stretch>
            <a:fillRect/>
          </a:stretch>
        </p:blipFill>
        <p:spPr>
          <a:xfrm>
            <a:off x="685800" y="1905000"/>
            <a:ext cx="3505200" cy="4105275"/>
          </a:xfrm>
        </p:spPr>
      </p:pic>
      <p:pic>
        <p:nvPicPr>
          <p:cNvPr id="9223" name="Picture 7" descr="women%20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191000" y="3810000"/>
            <a:ext cx="4191000" cy="2209800"/>
          </a:xfrm>
          <a:prstGeom prst="rect">
            <a:avLst/>
          </a:prstGeom>
          <a:noFill/>
          <a:extLst>
            <a:ext uri="{909E8E84-426E-40DD-AFC4-6F175D3DCCD1}">
              <a14:hiddenFill xmlns:a14="http://schemas.microsoft.com/office/drawing/2010/main" xmlns="">
                <a:solidFill>
                  <a:srgbClr val="FFFFFF"/>
                </a:solidFill>
              </a14:hiddenFill>
            </a:ext>
          </a:extLst>
        </p:spPr>
      </p:pic>
      <p:pic>
        <p:nvPicPr>
          <p:cNvPr id="9224" name="Picture 8" descr="lee_install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191000" y="1905000"/>
            <a:ext cx="4191000" cy="19129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884006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z="3600" smtClean="0"/>
              <a:t>Chipko Movement -India</a:t>
            </a:r>
          </a:p>
        </p:txBody>
      </p:sp>
      <p:sp>
        <p:nvSpPr>
          <p:cNvPr id="10244"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963B62FE-346E-4460-954C-361782B6334E}" type="slidenum">
              <a:rPr lang="en-US">
                <a:latin typeface="Arial" panose="020B0604020202020204" pitchFamily="34" charset="0"/>
              </a:rPr>
              <a:pPr/>
              <a:t>10</a:t>
            </a:fld>
            <a:endParaRPr lang="en-US">
              <a:latin typeface="Arial" panose="020B0604020202020204" pitchFamily="34" charset="0"/>
            </a:endParaRPr>
          </a:p>
        </p:txBody>
      </p:sp>
      <p:pic>
        <p:nvPicPr>
          <p:cNvPr id="10247" name="Picture 7" descr="180px-Chipko"/>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1828800"/>
            <a:ext cx="2819400" cy="4267200"/>
          </a:xfrm>
          <a:prstGeom prst="rect">
            <a:avLst/>
          </a:prstGeom>
          <a:noFill/>
          <a:extLst>
            <a:ext uri="{909E8E84-426E-40DD-AFC4-6F175D3DCCD1}">
              <a14:hiddenFill xmlns:a14="http://schemas.microsoft.com/office/drawing/2010/main" xmlns="">
                <a:solidFill>
                  <a:srgbClr val="FFFFFF"/>
                </a:solidFill>
              </a14:hiddenFill>
            </a:ext>
          </a:extLst>
        </p:spPr>
      </p:pic>
      <p:pic>
        <p:nvPicPr>
          <p:cNvPr id="10250" name="Picture 10" descr="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76600" y="1828800"/>
            <a:ext cx="5105400" cy="243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51" name="Picture 11" descr="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276600" y="4267200"/>
            <a:ext cx="2667000" cy="18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52" name="Picture 12" descr="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943600" y="4267200"/>
            <a:ext cx="2171700" cy="18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336155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sz="3600" smtClean="0"/>
              <a:t>Green Belt Movement- Kenya</a:t>
            </a:r>
          </a:p>
        </p:txBody>
      </p:sp>
      <p:sp>
        <p:nvSpPr>
          <p:cNvPr id="11268"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E9BCA6E9-90CC-4633-98C7-2E48F03EC4A8}" type="slidenum">
              <a:rPr lang="en-US">
                <a:latin typeface="Arial" panose="020B0604020202020204" pitchFamily="34" charset="0"/>
              </a:rPr>
              <a:pPr/>
              <a:t>11</a:t>
            </a:fld>
            <a:endParaRPr lang="en-US">
              <a:latin typeface="Arial" panose="020B0604020202020204" pitchFamily="34" charset="0"/>
            </a:endParaRPr>
          </a:p>
        </p:txBody>
      </p:sp>
      <p:pic>
        <p:nvPicPr>
          <p:cNvPr id="11270" name="Picture 6"/>
          <p:cNvPicPr>
            <a:picLocks noGrp="1" noChangeAspect="1" noChangeArrowheads="1"/>
          </p:cNvPicPr>
          <p:nvPr>
            <p:ph idx="4294967295"/>
          </p:nvPr>
        </p:nvPicPr>
        <p:blipFill>
          <a:blip r:embed="rId2" cstate="print">
            <a:extLst>
              <a:ext uri="{28A0092B-C50C-407E-A947-70E740481C1C}">
                <a14:useLocalDpi xmlns:a14="http://schemas.microsoft.com/office/drawing/2010/main" xmlns="" val="0"/>
              </a:ext>
            </a:extLst>
          </a:blip>
          <a:srcRect/>
          <a:stretch>
            <a:fillRect/>
          </a:stretch>
        </p:blipFill>
        <p:spPr>
          <a:xfrm>
            <a:off x="2438400" y="1752600"/>
            <a:ext cx="3851275" cy="4302125"/>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091587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sz="3600" smtClean="0"/>
              <a:t>Women and Trees Bangladesh</a:t>
            </a:r>
          </a:p>
        </p:txBody>
      </p:sp>
      <p:sp>
        <p:nvSpPr>
          <p:cNvPr id="12291" name="Content Placeholder 2"/>
          <p:cNvSpPr>
            <a:spLocks noGrp="1"/>
          </p:cNvSpPr>
          <p:nvPr>
            <p:ph idx="1"/>
          </p:nvPr>
        </p:nvSpPr>
        <p:spPr/>
        <p:txBody>
          <a:bodyPr/>
          <a:lstStyle/>
          <a:p>
            <a:pPr eaLnBrk="1" hangingPunct="1"/>
            <a:endParaRPr lang="en-US" smtClean="0"/>
          </a:p>
        </p:txBody>
      </p:sp>
      <p:sp>
        <p:nvSpPr>
          <p:cNvPr id="12292"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67AB5A09-A8E0-45AF-9176-6DC50AB4CF5C}" type="slidenum">
              <a:rPr lang="en-US">
                <a:latin typeface="Arial" panose="020B0604020202020204" pitchFamily="34" charset="0"/>
              </a:rPr>
              <a:pPr/>
              <a:t>12</a:t>
            </a:fld>
            <a:endParaRPr lang="en-US">
              <a:latin typeface="Arial" panose="020B0604020202020204" pitchFamily="34" charset="0"/>
            </a:endParaRPr>
          </a:p>
        </p:txBody>
      </p:sp>
      <p:pic>
        <p:nvPicPr>
          <p:cNvPr id="12294" name="Picture 6" descr="9152%20Women%20-%20Labor%20India%20Woman%20carrying%20firewood%20Tiruthani%20Tanil%20Nadu"/>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1828800"/>
            <a:ext cx="3810000" cy="4343400"/>
          </a:xfrm>
          <a:prstGeom prst="rect">
            <a:avLst/>
          </a:prstGeom>
          <a:noFill/>
          <a:extLst>
            <a:ext uri="{909E8E84-426E-40DD-AFC4-6F175D3DCCD1}">
              <a14:hiddenFill xmlns:a14="http://schemas.microsoft.com/office/drawing/2010/main" xmlns="">
                <a:solidFill>
                  <a:srgbClr val="FFFFFF"/>
                </a:solidFill>
              </a14:hiddenFill>
            </a:ext>
          </a:extLst>
        </p:spPr>
      </p:pic>
      <p:pic>
        <p:nvPicPr>
          <p:cNvPr id="12295" name="Picture 7" descr="kill_titl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67200" y="1828800"/>
            <a:ext cx="4400550" cy="4343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201801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sz="3600" smtClean="0"/>
              <a:t>Ecofeminism in Pakistan</a:t>
            </a:r>
          </a:p>
        </p:txBody>
      </p:sp>
      <p:sp>
        <p:nvSpPr>
          <p:cNvPr id="13316"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4DFFD3FA-CED3-4FF6-A778-5BC31FCB5DE2}" type="slidenum">
              <a:rPr lang="en-US">
                <a:latin typeface="Arial" panose="020B0604020202020204" pitchFamily="34" charset="0"/>
              </a:rPr>
              <a:pPr/>
              <a:t>13</a:t>
            </a:fld>
            <a:endParaRPr lang="en-US">
              <a:latin typeface="Arial" panose="020B0604020202020204" pitchFamily="34" charset="0"/>
            </a:endParaRPr>
          </a:p>
        </p:txBody>
      </p:sp>
      <p:pic>
        <p:nvPicPr>
          <p:cNvPr id="13318" name="Picture 6" descr="Islamic-Feminism-0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1828800"/>
            <a:ext cx="4114800" cy="2057400"/>
          </a:xfrm>
          <a:prstGeom prst="rect">
            <a:avLst/>
          </a:prstGeom>
          <a:noFill/>
          <a:extLst>
            <a:ext uri="{909E8E84-426E-40DD-AFC4-6F175D3DCCD1}">
              <a14:hiddenFill xmlns:a14="http://schemas.microsoft.com/office/drawing/2010/main" xmlns="">
                <a:solidFill>
                  <a:srgbClr val="FFFFFF"/>
                </a:solidFill>
              </a14:hiddenFill>
            </a:ext>
          </a:extLst>
        </p:spPr>
      </p:pic>
      <p:pic>
        <p:nvPicPr>
          <p:cNvPr id="13320" name="Picture 8" descr="chp_watercarry"/>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0" y="1828800"/>
            <a:ext cx="3810000" cy="2057400"/>
          </a:xfrm>
          <a:prstGeom prst="rect">
            <a:avLst/>
          </a:prstGeom>
          <a:noFill/>
          <a:extLst>
            <a:ext uri="{909E8E84-426E-40DD-AFC4-6F175D3DCCD1}">
              <a14:hiddenFill xmlns:a14="http://schemas.microsoft.com/office/drawing/2010/main" xmlns="">
                <a:solidFill>
                  <a:srgbClr val="FFFFFF"/>
                </a:solidFill>
              </a14:hiddenFill>
            </a:ext>
          </a:extLst>
        </p:spPr>
      </p:pic>
      <p:pic>
        <p:nvPicPr>
          <p:cNvPr id="13321" name="Picture 9"/>
          <p:cNvPicPr>
            <a:picLocks noGrp="1" noChangeAspect="1" noChangeArrowheads="1"/>
          </p:cNvPicPr>
          <p:nvPr>
            <p:ph idx="4294967295"/>
          </p:nvPr>
        </p:nvPicPr>
        <p:blipFill>
          <a:blip r:embed="rId4" cstate="print">
            <a:extLst>
              <a:ext uri="{28A0092B-C50C-407E-A947-70E740481C1C}">
                <a14:useLocalDpi xmlns:a14="http://schemas.microsoft.com/office/drawing/2010/main" xmlns="" val="0"/>
              </a:ext>
            </a:extLst>
          </a:blip>
          <a:srcRect/>
          <a:stretch>
            <a:fillRect/>
          </a:stretch>
        </p:blipFill>
        <p:spPr>
          <a:xfrm>
            <a:off x="4572000" y="3886200"/>
            <a:ext cx="3810000" cy="2133600"/>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22" name="Picture 10" descr="9_7_07_niqbab"/>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57200" y="3886200"/>
            <a:ext cx="4114800" cy="2133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807478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sz="3600" smtClean="0"/>
              <a:t>Policy Interventions</a:t>
            </a:r>
          </a:p>
        </p:txBody>
      </p:sp>
      <p:sp>
        <p:nvSpPr>
          <p:cNvPr id="46083" name="Rectangle 3"/>
          <p:cNvSpPr>
            <a:spLocks noGrp="1" noChangeArrowheads="1"/>
          </p:cNvSpPr>
          <p:nvPr>
            <p:ph type="body" idx="1"/>
          </p:nvPr>
        </p:nvSpPr>
        <p:spPr/>
        <p:txBody>
          <a:bodyPr/>
          <a:lstStyle/>
          <a:p>
            <a:r>
              <a:rPr lang="en-US" smtClean="0"/>
              <a:t>Property Rights</a:t>
            </a:r>
          </a:p>
          <a:p>
            <a:r>
              <a:rPr lang="en-US" smtClean="0"/>
              <a:t>Institutional arrangements</a:t>
            </a:r>
          </a:p>
          <a:p>
            <a:r>
              <a:rPr lang="en-US" smtClean="0"/>
              <a:t>Participation</a:t>
            </a:r>
          </a:p>
          <a:p>
            <a:r>
              <a:rPr lang="en-US" smtClean="0"/>
              <a:t>Legal system</a:t>
            </a:r>
          </a:p>
          <a:p>
            <a:r>
              <a:rPr lang="en-US" smtClean="0"/>
              <a:t>Representation</a:t>
            </a:r>
          </a:p>
          <a:p>
            <a:r>
              <a:rPr lang="en-US" smtClean="0"/>
              <a:t>Widen the choices</a:t>
            </a:r>
          </a:p>
          <a:p>
            <a:r>
              <a:rPr lang="en-US" smtClean="0"/>
              <a:t>Financial independence</a:t>
            </a:r>
          </a:p>
        </p:txBody>
      </p:sp>
    </p:spTree>
    <p:extLst>
      <p:ext uri="{BB962C8B-B14F-4D97-AF65-F5344CB8AC3E}">
        <p14:creationId xmlns:p14="http://schemas.microsoft.com/office/powerpoint/2010/main" xmlns="" val="4253853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sz="3600" smtClean="0"/>
              <a:t>Conclusion</a:t>
            </a:r>
          </a:p>
        </p:txBody>
      </p:sp>
      <p:sp>
        <p:nvSpPr>
          <p:cNvPr id="14342" name="Rectangle 6"/>
          <p:cNvSpPr>
            <a:spLocks noGrp="1" noChangeArrowheads="1"/>
          </p:cNvSpPr>
          <p:nvPr>
            <p:ph type="body" idx="4294967295"/>
          </p:nvPr>
        </p:nvSpPr>
        <p:spPr/>
        <p:txBody>
          <a:bodyPr/>
          <a:lstStyle/>
          <a:p>
            <a:r>
              <a:rPr lang="en-US" smtClean="0"/>
              <a:t>Successful</a:t>
            </a:r>
          </a:p>
          <a:p>
            <a:r>
              <a:rPr lang="en-US" smtClean="0"/>
              <a:t>Domino Effect</a:t>
            </a:r>
          </a:p>
          <a:p>
            <a:r>
              <a:rPr lang="en-US" smtClean="0"/>
              <a:t>Conservation </a:t>
            </a:r>
          </a:p>
          <a:p>
            <a:r>
              <a:rPr lang="en-US" smtClean="0"/>
              <a:t>Gap between philosophy and action</a:t>
            </a:r>
          </a:p>
          <a:p>
            <a:pPr>
              <a:buFont typeface="Wingdings" panose="05000000000000000000" pitchFamily="2" charset="2"/>
              <a:buNone/>
            </a:pPr>
            <a:endParaRPr lang="en-US" smtClean="0"/>
          </a:p>
          <a:p>
            <a:endParaRPr lang="en-US" smtClean="0"/>
          </a:p>
        </p:txBody>
      </p:sp>
      <p:sp>
        <p:nvSpPr>
          <p:cNvPr id="14340"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60E6818E-3251-499B-A35D-D0340A36BC79}" type="slidenum">
              <a:rPr lang="en-US">
                <a:latin typeface="Arial" panose="020B0604020202020204" pitchFamily="34" charset="0"/>
              </a:rPr>
              <a:pPr/>
              <a:t>15</a:t>
            </a:fld>
            <a:endParaRPr lang="en-US">
              <a:latin typeface="Arial" panose="020B0604020202020204" pitchFamily="34" charset="0"/>
            </a:endParaRPr>
          </a:p>
        </p:txBody>
      </p:sp>
    </p:spTree>
    <p:extLst>
      <p:ext uri="{BB962C8B-B14F-4D97-AF65-F5344CB8AC3E}">
        <p14:creationId xmlns:p14="http://schemas.microsoft.com/office/powerpoint/2010/main" xmlns="" val="33175686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Women and Environment</a:t>
            </a:r>
            <a:endParaRPr lang="en-US" b="1" dirty="0"/>
          </a:p>
        </p:txBody>
      </p:sp>
      <p:sp>
        <p:nvSpPr>
          <p:cNvPr id="3" name="Content Placeholder 2"/>
          <p:cNvSpPr>
            <a:spLocks noGrp="1"/>
          </p:cNvSpPr>
          <p:nvPr>
            <p:ph idx="1"/>
          </p:nvPr>
        </p:nvSpPr>
        <p:spPr/>
        <p:txBody>
          <a:bodyPr/>
          <a:lstStyle/>
          <a:p>
            <a:pPr marL="342900" indent="-342900"/>
            <a:r>
              <a:rPr lang="en-GB" dirty="0"/>
              <a:t> Women are more vulnerable to natural hazards</a:t>
            </a:r>
          </a:p>
          <a:p>
            <a:pPr marL="342900" indent="-342900"/>
            <a:r>
              <a:rPr lang="en-GB" dirty="0"/>
              <a:t> Women are key actors in disaster preparedness </a:t>
            </a:r>
          </a:p>
          <a:p>
            <a:pPr marL="342900" indent="-342900"/>
            <a:r>
              <a:rPr lang="en-GB" dirty="0"/>
              <a:t> Women constitute up to 80% of refugee and displaced populations</a:t>
            </a:r>
          </a:p>
          <a:p>
            <a:pPr marL="342900" indent="-342900"/>
            <a:r>
              <a:rPr lang="en-GB" dirty="0"/>
              <a:t>In emergency situations women and children make up 70 to 80% of those needing assistance </a:t>
            </a:r>
          </a:p>
          <a:p>
            <a:pPr marL="0" indent="0">
              <a:buNone/>
            </a:pPr>
            <a:endParaRPr lang="en-US" dirty="0"/>
          </a:p>
        </p:txBody>
      </p:sp>
      <p:sp>
        <p:nvSpPr>
          <p:cNvPr id="5" name="Slide Number Placeholder 4"/>
          <p:cNvSpPr>
            <a:spLocks noGrp="1"/>
          </p:cNvSpPr>
          <p:nvPr>
            <p:ph type="sldNum" sz="quarter" idx="12"/>
          </p:nvPr>
        </p:nvSpPr>
        <p:spPr/>
        <p:txBody>
          <a:bodyPr/>
          <a:lstStyle/>
          <a:p>
            <a:fld id="{7688045D-F7DB-4DC5-AA49-98861CF2CA08}" type="slidenum">
              <a:rPr lang="fr-FR"/>
              <a:pPr/>
              <a:t>16</a:t>
            </a:fld>
            <a:endParaRPr lang="fr-FR"/>
          </a:p>
        </p:txBody>
      </p:sp>
    </p:spTree>
    <p:extLst>
      <p:ext uri="{BB962C8B-B14F-4D97-AF65-F5344CB8AC3E}">
        <p14:creationId xmlns:p14="http://schemas.microsoft.com/office/powerpoint/2010/main" xmlns="" val="35344182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4C653A04-12CC-4F12-9719-448E24D4AB90}" type="slidenum">
              <a:rPr lang="fr-FR"/>
              <a:pPr/>
              <a:t>17</a:t>
            </a:fld>
            <a:endParaRPr lang="fr-FR"/>
          </a:p>
        </p:txBody>
      </p:sp>
      <p:sp>
        <p:nvSpPr>
          <p:cNvPr id="3074" name="Rectangle 2"/>
          <p:cNvSpPr>
            <a:spLocks noGrp="1" noChangeArrowheads="1"/>
          </p:cNvSpPr>
          <p:nvPr>
            <p:ph type="title"/>
          </p:nvPr>
        </p:nvSpPr>
        <p:spPr/>
        <p:txBody>
          <a:bodyPr/>
          <a:lstStyle/>
          <a:p>
            <a:r>
              <a:rPr lang="en-GB" sz="2400" b="1" dirty="0">
                <a:latin typeface="+mn-lt"/>
              </a:rPr>
              <a:t>WHY ARE WOMEN MORE VULNERABLE </a:t>
            </a:r>
            <a:br>
              <a:rPr lang="en-GB" sz="2400" b="1" dirty="0">
                <a:latin typeface="+mn-lt"/>
              </a:rPr>
            </a:br>
            <a:r>
              <a:rPr lang="en-GB" sz="2400" b="1" dirty="0">
                <a:latin typeface="+mn-lt"/>
              </a:rPr>
              <a:t>B</a:t>
            </a:r>
            <a:r>
              <a:rPr lang="fr-FR" sz="2400" b="1" dirty="0" err="1">
                <a:latin typeface="+mn-lt"/>
              </a:rPr>
              <a:t>iological</a:t>
            </a:r>
            <a:r>
              <a:rPr lang="fr-FR" sz="2400" b="1" dirty="0">
                <a:latin typeface="+mn-lt"/>
              </a:rPr>
              <a:t>, social and </a:t>
            </a:r>
            <a:r>
              <a:rPr lang="fr-FR" sz="2400" b="1" dirty="0" err="1">
                <a:latin typeface="+mn-lt"/>
              </a:rPr>
              <a:t>economical</a:t>
            </a:r>
            <a:r>
              <a:rPr lang="fr-FR" sz="2400" b="1" dirty="0">
                <a:latin typeface="+mn-lt"/>
              </a:rPr>
              <a:t> </a:t>
            </a:r>
            <a:r>
              <a:rPr lang="fr-FR" sz="2400" b="1" dirty="0" err="1">
                <a:latin typeface="+mn-lt"/>
              </a:rPr>
              <a:t>differences</a:t>
            </a:r>
            <a:r>
              <a:rPr lang="fr-FR" sz="4000" b="1" dirty="0">
                <a:latin typeface="+mn-lt"/>
              </a:rPr>
              <a:t> </a:t>
            </a:r>
          </a:p>
        </p:txBody>
      </p:sp>
      <p:sp>
        <p:nvSpPr>
          <p:cNvPr id="3075" name="Rectangle 3"/>
          <p:cNvSpPr>
            <a:spLocks noGrp="1" noChangeArrowheads="1"/>
          </p:cNvSpPr>
          <p:nvPr>
            <p:ph type="body" idx="1"/>
          </p:nvPr>
        </p:nvSpPr>
        <p:spPr/>
        <p:txBody>
          <a:bodyPr>
            <a:normAutofit fontScale="92500"/>
          </a:bodyPr>
          <a:lstStyle/>
          <a:p>
            <a:pPr marL="609600" indent="-609600">
              <a:lnSpc>
                <a:spcPct val="90000"/>
              </a:lnSpc>
              <a:buFontTx/>
              <a:buAutoNum type="arabicPeriod"/>
            </a:pPr>
            <a:r>
              <a:rPr lang="en-GB" dirty="0">
                <a:effectLst>
                  <a:outerShdw blurRad="38100" dist="38100" dir="2700000" algn="tl">
                    <a:srgbClr val="FFFFFF"/>
                  </a:outerShdw>
                </a:effectLst>
              </a:rPr>
              <a:t>Women have less access to resources</a:t>
            </a:r>
            <a:endParaRPr lang="en-GB" dirty="0"/>
          </a:p>
          <a:p>
            <a:pPr marL="609600" indent="-609600">
              <a:lnSpc>
                <a:spcPct val="90000"/>
              </a:lnSpc>
              <a:buFontTx/>
              <a:buAutoNum type="arabicPeriod" startAt="2"/>
            </a:pPr>
            <a:r>
              <a:rPr lang="en-GB" dirty="0" smtClean="0">
                <a:effectLst>
                  <a:outerShdw blurRad="38100" dist="38100" dir="2700000" algn="tl">
                    <a:srgbClr val="FFFFFF"/>
                  </a:outerShdw>
                </a:effectLst>
              </a:rPr>
              <a:t>Women </a:t>
            </a:r>
            <a:r>
              <a:rPr lang="en-GB" dirty="0">
                <a:effectLst>
                  <a:outerShdw blurRad="38100" dist="38100" dir="2700000" algn="tl">
                    <a:srgbClr val="FFFFFF"/>
                  </a:outerShdw>
                </a:effectLst>
              </a:rPr>
              <a:t>are victims of the gendered division of labour</a:t>
            </a:r>
            <a:r>
              <a:rPr lang="en-GB" dirty="0"/>
              <a:t>   </a:t>
            </a:r>
          </a:p>
          <a:p>
            <a:pPr marL="609600" indent="-609600">
              <a:lnSpc>
                <a:spcPct val="90000"/>
              </a:lnSpc>
              <a:buFont typeface="Wingdings" panose="05000000000000000000" pitchFamily="2" charset="2"/>
              <a:buAutoNum type="arabicPeriod" startAt="3"/>
            </a:pPr>
            <a:r>
              <a:rPr lang="en-GB" dirty="0" smtClean="0">
                <a:effectLst>
                  <a:outerShdw blurRad="38100" dist="38100" dir="2700000" algn="tl">
                    <a:srgbClr val="FFFFFF"/>
                  </a:outerShdw>
                </a:effectLst>
              </a:rPr>
              <a:t>Women </a:t>
            </a:r>
            <a:r>
              <a:rPr lang="en-GB" dirty="0">
                <a:effectLst>
                  <a:outerShdw blurRad="38100" dist="38100" dir="2700000" algn="tl">
                    <a:srgbClr val="FFFFFF"/>
                  </a:outerShdw>
                </a:effectLst>
              </a:rPr>
              <a:t>are primarily responsible for domestic duties, are </a:t>
            </a:r>
            <a:r>
              <a:rPr lang="en-GB" dirty="0" smtClean="0">
                <a:effectLst>
                  <a:outerShdw blurRad="38100" dist="38100" dir="2700000" algn="tl">
                    <a:srgbClr val="FFFFFF"/>
                  </a:outerShdw>
                </a:effectLst>
              </a:rPr>
              <a:t>caregivers</a:t>
            </a:r>
          </a:p>
          <a:p>
            <a:pPr marL="609600" indent="-609600">
              <a:buFont typeface="Wingdings" panose="05000000000000000000" pitchFamily="2" charset="2"/>
              <a:buAutoNum type="arabicPeriod" startAt="3"/>
            </a:pPr>
            <a:r>
              <a:rPr lang="en-GB" dirty="0" smtClean="0">
                <a:effectLst>
                  <a:outerShdw blurRad="38100" dist="38100" dir="2700000" algn="tl">
                    <a:srgbClr val="FFFFFF"/>
                  </a:outerShdw>
                </a:effectLst>
              </a:rPr>
              <a:t>Early </a:t>
            </a:r>
            <a:r>
              <a:rPr lang="en-GB" dirty="0">
                <a:effectLst>
                  <a:outerShdw blurRad="38100" dist="38100" dir="2700000" algn="tl">
                    <a:srgbClr val="FFFFFF"/>
                  </a:outerShdw>
                </a:effectLst>
              </a:rPr>
              <a:t>warning systems are </a:t>
            </a:r>
            <a:r>
              <a:rPr lang="fr-FR" dirty="0" err="1" smtClean="0">
                <a:effectLst>
                  <a:outerShdw blurRad="38100" dist="38100" dir="2700000" algn="tl">
                    <a:srgbClr val="FFFFFF"/>
                  </a:outerShdw>
                </a:effectLst>
              </a:rPr>
              <a:t>orientated</a:t>
            </a:r>
            <a:r>
              <a:rPr lang="fr-FR" dirty="0" smtClean="0">
                <a:effectLst>
                  <a:outerShdw blurRad="38100" dist="38100" dir="2700000" algn="tl">
                    <a:srgbClr val="FFFFFF"/>
                  </a:outerShdw>
                </a:effectLst>
              </a:rPr>
              <a:t> </a:t>
            </a:r>
            <a:r>
              <a:rPr lang="fr-FR" dirty="0" err="1" smtClean="0">
                <a:effectLst>
                  <a:outerShdw blurRad="38100" dist="38100" dir="2700000" algn="tl">
                    <a:srgbClr val="FFFFFF"/>
                  </a:outerShdw>
                </a:effectLst>
              </a:rPr>
              <a:t>towards</a:t>
            </a:r>
            <a:r>
              <a:rPr lang="fr-FR" dirty="0" smtClean="0">
                <a:effectLst>
                  <a:outerShdw blurRad="38100" dist="38100" dir="2700000" algn="tl">
                    <a:srgbClr val="FFFFFF"/>
                  </a:outerShdw>
                </a:effectLst>
              </a:rPr>
              <a:t> males</a:t>
            </a:r>
          </a:p>
          <a:p>
            <a:pPr marL="609600" indent="-609600">
              <a:buFont typeface="Wingdings" panose="05000000000000000000" pitchFamily="2" charset="2"/>
              <a:buAutoNum type="arabicPeriod" startAt="3"/>
            </a:pPr>
            <a:r>
              <a:rPr lang="fr-FR" dirty="0" err="1" smtClean="0"/>
              <a:t>After</a:t>
            </a:r>
            <a:r>
              <a:rPr lang="fr-FR" dirty="0" smtClean="0"/>
              <a:t> </a:t>
            </a:r>
            <a:r>
              <a:rPr lang="fr-FR" dirty="0"/>
              <a:t>a </a:t>
            </a:r>
            <a:r>
              <a:rPr lang="fr-FR" dirty="0" err="1"/>
              <a:t>natural</a:t>
            </a:r>
            <a:r>
              <a:rPr lang="fr-FR" dirty="0"/>
              <a:t> </a:t>
            </a:r>
            <a:r>
              <a:rPr lang="fr-FR" dirty="0" err="1"/>
              <a:t>disaster</a:t>
            </a:r>
            <a:r>
              <a:rPr lang="fr-FR" dirty="0"/>
              <a:t>, </a:t>
            </a:r>
            <a:r>
              <a:rPr lang="fr-FR" dirty="0" err="1">
                <a:effectLst>
                  <a:outerShdw blurRad="38100" dist="38100" dir="2700000" algn="tl">
                    <a:srgbClr val="FFFFFF"/>
                  </a:outerShdw>
                </a:effectLst>
              </a:rPr>
              <a:t>women</a:t>
            </a:r>
            <a:r>
              <a:rPr lang="fr-FR" dirty="0">
                <a:effectLst>
                  <a:outerShdw blurRad="38100" dist="38100" dir="2700000" algn="tl">
                    <a:srgbClr val="FFFFFF"/>
                  </a:outerShdw>
                </a:effectLst>
              </a:rPr>
              <a:t> are more </a:t>
            </a:r>
            <a:r>
              <a:rPr lang="fr-FR" dirty="0" err="1">
                <a:effectLst>
                  <a:outerShdw blurRad="38100" dist="38100" dir="2700000" algn="tl">
                    <a:srgbClr val="FFFFFF"/>
                  </a:outerShdw>
                </a:effectLst>
              </a:rPr>
              <a:t>likely</a:t>
            </a:r>
            <a:r>
              <a:rPr lang="fr-FR" dirty="0">
                <a:effectLst>
                  <a:outerShdw blurRad="38100" dist="38100" dir="2700000" algn="tl">
                    <a:srgbClr val="FFFFFF"/>
                  </a:outerShdw>
                </a:effectLst>
              </a:rPr>
              <a:t> to </a:t>
            </a:r>
            <a:r>
              <a:rPr lang="fr-FR" dirty="0" err="1">
                <a:effectLst>
                  <a:outerShdw blurRad="38100" dist="38100" dir="2700000" algn="tl">
                    <a:srgbClr val="FFFFFF"/>
                  </a:outerShdw>
                </a:effectLst>
              </a:rPr>
              <a:t>become</a:t>
            </a:r>
            <a:r>
              <a:rPr lang="fr-FR" dirty="0">
                <a:effectLst>
                  <a:outerShdw blurRad="38100" dist="38100" dir="2700000" algn="tl">
                    <a:srgbClr val="FFFFFF"/>
                  </a:outerShdw>
                </a:effectLst>
              </a:rPr>
              <a:t> </a:t>
            </a:r>
            <a:r>
              <a:rPr lang="fr-FR" dirty="0" err="1">
                <a:effectLst>
                  <a:outerShdw blurRad="38100" dist="38100" dir="2700000" algn="tl">
                    <a:srgbClr val="FFFFFF"/>
                  </a:outerShdw>
                </a:effectLst>
              </a:rPr>
              <a:t>victims</a:t>
            </a:r>
            <a:r>
              <a:rPr lang="fr-FR" dirty="0">
                <a:effectLst>
                  <a:outerShdw blurRad="38100" dist="38100" dir="2700000" algn="tl">
                    <a:srgbClr val="FFFFFF"/>
                  </a:outerShdw>
                </a:effectLst>
              </a:rPr>
              <a:t> of </a:t>
            </a:r>
            <a:r>
              <a:rPr lang="fr-FR" dirty="0" err="1">
                <a:effectLst>
                  <a:outerShdw blurRad="38100" dist="38100" dir="2700000" algn="tl">
                    <a:srgbClr val="FFFFFF"/>
                  </a:outerShdw>
                </a:effectLst>
              </a:rPr>
              <a:t>domestic</a:t>
            </a:r>
            <a:r>
              <a:rPr lang="fr-FR" dirty="0">
                <a:effectLst>
                  <a:outerShdw blurRad="38100" dist="38100" dir="2700000" algn="tl">
                    <a:srgbClr val="FFFFFF"/>
                  </a:outerShdw>
                </a:effectLst>
              </a:rPr>
              <a:t> and </a:t>
            </a:r>
            <a:r>
              <a:rPr lang="fr-FR" dirty="0" err="1">
                <a:effectLst>
                  <a:outerShdw blurRad="38100" dist="38100" dir="2700000" algn="tl">
                    <a:srgbClr val="FFFFFF"/>
                  </a:outerShdw>
                </a:effectLst>
              </a:rPr>
              <a:t>sexual</a:t>
            </a:r>
            <a:r>
              <a:rPr lang="fr-FR" dirty="0">
                <a:effectLst>
                  <a:outerShdw blurRad="38100" dist="38100" dir="2700000" algn="tl">
                    <a:srgbClr val="FFFFFF"/>
                  </a:outerShdw>
                </a:effectLst>
              </a:rPr>
              <a:t> </a:t>
            </a:r>
            <a:r>
              <a:rPr lang="fr-FR" dirty="0" smtClean="0">
                <a:effectLst>
                  <a:outerShdw blurRad="38100" dist="38100" dir="2700000" algn="tl">
                    <a:srgbClr val="FFFFFF"/>
                  </a:outerShdw>
                </a:effectLst>
              </a:rPr>
              <a:t>violence</a:t>
            </a:r>
          </a:p>
          <a:p>
            <a:pPr marL="609600" indent="-609600">
              <a:buFont typeface="Wingdings" panose="05000000000000000000" pitchFamily="2" charset="2"/>
              <a:buAutoNum type="arabicPeriod" startAt="3"/>
            </a:pPr>
            <a:r>
              <a:rPr lang="fr-FR" dirty="0" smtClean="0">
                <a:effectLst>
                  <a:outerShdw blurRad="38100" dist="38100" dir="2700000" algn="tl">
                    <a:srgbClr val="FFFFFF"/>
                  </a:outerShdw>
                </a:effectLst>
              </a:rPr>
              <a:t>Migration </a:t>
            </a:r>
            <a:r>
              <a:rPr lang="fr-FR" dirty="0">
                <a:effectLst>
                  <a:outerShdw blurRad="38100" dist="38100" dir="2700000" algn="tl">
                    <a:srgbClr val="FFFFFF"/>
                  </a:outerShdw>
                </a:effectLst>
              </a:rPr>
              <a:t>due to </a:t>
            </a:r>
            <a:r>
              <a:rPr lang="fr-FR" dirty="0" err="1">
                <a:effectLst>
                  <a:outerShdw blurRad="38100" dist="38100" dir="2700000" algn="tl">
                    <a:srgbClr val="FFFFFF"/>
                  </a:outerShdw>
                </a:effectLst>
              </a:rPr>
              <a:t>climate</a:t>
            </a:r>
            <a:r>
              <a:rPr lang="fr-FR" dirty="0">
                <a:effectLst>
                  <a:outerShdw blurRad="38100" dist="38100" dir="2700000" algn="tl">
                    <a:srgbClr val="FFFFFF"/>
                  </a:outerShdw>
                </a:effectLst>
              </a:rPr>
              <a:t> change </a:t>
            </a:r>
            <a:r>
              <a:rPr lang="fr-FR" dirty="0" err="1">
                <a:effectLst>
                  <a:outerShdw blurRad="38100" dist="38100" dir="2700000" algn="tl">
                    <a:srgbClr val="FFFFFF"/>
                  </a:outerShdw>
                </a:effectLst>
              </a:rPr>
              <a:t>will</a:t>
            </a:r>
            <a:r>
              <a:rPr lang="fr-FR" dirty="0">
                <a:effectLst>
                  <a:outerShdw blurRad="38100" dist="38100" dir="2700000" algn="tl">
                    <a:srgbClr val="FFFFFF"/>
                  </a:outerShdw>
                </a:effectLst>
              </a:rPr>
              <a:t> </a:t>
            </a:r>
            <a:r>
              <a:rPr lang="fr-FR" dirty="0" err="1">
                <a:effectLst>
                  <a:outerShdw blurRad="38100" dist="38100" dir="2700000" algn="tl">
                    <a:srgbClr val="FFFFFF"/>
                  </a:outerShdw>
                </a:effectLst>
              </a:rPr>
              <a:t>leave</a:t>
            </a:r>
            <a:r>
              <a:rPr lang="fr-FR" dirty="0">
                <a:effectLst>
                  <a:outerShdw blurRad="38100" dist="38100" dir="2700000" algn="tl">
                    <a:srgbClr val="FFFFFF"/>
                  </a:outerShdw>
                </a:effectLst>
              </a:rPr>
              <a:t> </a:t>
            </a:r>
            <a:r>
              <a:rPr lang="fr-FR" dirty="0" err="1">
                <a:effectLst>
                  <a:outerShdw blurRad="38100" dist="38100" dir="2700000" algn="tl">
                    <a:srgbClr val="FFFFFF"/>
                  </a:outerShdw>
                </a:effectLst>
              </a:rPr>
              <a:t>women</a:t>
            </a:r>
            <a:r>
              <a:rPr lang="fr-FR" dirty="0">
                <a:effectLst>
                  <a:outerShdw blurRad="38100" dist="38100" dir="2700000" algn="tl">
                    <a:srgbClr val="FFFFFF"/>
                  </a:outerShdw>
                </a:effectLst>
              </a:rPr>
              <a:t> </a:t>
            </a:r>
            <a:r>
              <a:rPr lang="fr-FR" dirty="0" err="1">
                <a:effectLst>
                  <a:outerShdw blurRad="38100" dist="38100" dir="2700000" algn="tl">
                    <a:srgbClr val="FFFFFF"/>
                  </a:outerShdw>
                </a:effectLst>
              </a:rPr>
              <a:t>behind</a:t>
            </a:r>
            <a:endParaRPr lang="fr-FR" dirty="0"/>
          </a:p>
        </p:txBody>
      </p:sp>
      <p:sp>
        <p:nvSpPr>
          <p:cNvPr id="3083" name="Text Box 11"/>
          <p:cNvSpPr txBox="1">
            <a:spLocks noChangeArrowheads="1"/>
          </p:cNvSpPr>
          <p:nvPr/>
        </p:nvSpPr>
        <p:spPr bwMode="auto">
          <a:xfrm>
            <a:off x="4356100" y="6092825"/>
            <a:ext cx="4679950"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endParaRPr lang="en-US" sz="1200" i="1">
              <a:solidFill>
                <a:srgbClr val="0033CC"/>
              </a:solidFill>
            </a:endParaRPr>
          </a:p>
        </p:txBody>
      </p:sp>
    </p:spTree>
    <p:extLst>
      <p:ext uri="{BB962C8B-B14F-4D97-AF65-F5344CB8AC3E}">
        <p14:creationId xmlns:p14="http://schemas.microsoft.com/office/powerpoint/2010/main" xmlns="" val="28501904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926A71D8-22A3-4B28-8E3F-B3243E5F0227}" type="slidenum">
              <a:rPr lang="fr-FR"/>
              <a:pPr/>
              <a:t>18</a:t>
            </a:fld>
            <a:endParaRPr lang="fr-FR"/>
          </a:p>
        </p:txBody>
      </p:sp>
      <p:sp>
        <p:nvSpPr>
          <p:cNvPr id="6146" name="Rectangle 2"/>
          <p:cNvSpPr>
            <a:spLocks noGrp="1" noChangeArrowheads="1"/>
          </p:cNvSpPr>
          <p:nvPr>
            <p:ph type="title"/>
          </p:nvPr>
        </p:nvSpPr>
        <p:spPr/>
        <p:txBody>
          <a:bodyPr>
            <a:normAutofit fontScale="90000"/>
          </a:bodyPr>
          <a:lstStyle/>
          <a:p>
            <a:r>
              <a:rPr lang="en-GB" sz="4000"/>
              <a:t>Women’s role in Disaster Risk Management</a:t>
            </a:r>
            <a:endParaRPr lang="fr-FR" sz="4000"/>
          </a:p>
        </p:txBody>
      </p:sp>
      <p:sp>
        <p:nvSpPr>
          <p:cNvPr id="6148" name="Rectangle 4"/>
          <p:cNvSpPr>
            <a:spLocks noGrp="1" noChangeArrowheads="1"/>
          </p:cNvSpPr>
          <p:nvPr>
            <p:ph type="body" sz="half" idx="1"/>
          </p:nvPr>
        </p:nvSpPr>
        <p:spPr/>
        <p:txBody>
          <a:bodyPr/>
          <a:lstStyle/>
          <a:p>
            <a:pPr>
              <a:buFont typeface="Wingdings" panose="05000000000000000000" pitchFamily="2" charset="2"/>
              <a:buNone/>
            </a:pPr>
            <a:r>
              <a:rPr lang="en-GB" sz="2800" dirty="0"/>
              <a:t>     </a:t>
            </a:r>
          </a:p>
          <a:p>
            <a:pPr>
              <a:buFont typeface="Wingdings" panose="05000000000000000000" pitchFamily="2" charset="2"/>
              <a:buNone/>
            </a:pPr>
            <a:endParaRPr lang="en-GB" sz="2800" dirty="0"/>
          </a:p>
          <a:p>
            <a:pPr>
              <a:buFont typeface="Wingdings" panose="05000000000000000000" pitchFamily="2" charset="2"/>
              <a:buNone/>
            </a:pPr>
            <a:r>
              <a:rPr lang="en-GB" sz="2800" dirty="0"/>
              <a:t>    WOMEN ARE KEY ACTORS IN BUILDING, SHAPING AND SUSTAINING RESILIENT COMMUNITIES</a:t>
            </a:r>
            <a:endParaRPr lang="fr-FR" sz="2800" dirty="0"/>
          </a:p>
        </p:txBody>
      </p:sp>
      <p:pic>
        <p:nvPicPr>
          <p:cNvPr id="6150" name="Picture 6"/>
          <p:cNvPicPr>
            <a:picLocks noGrp="1" noChangeAspect="1" noChangeArrowheads="1"/>
          </p:cNvPicPr>
          <p:nvPr>
            <p:ph sz="half" idx="2"/>
          </p:nvPr>
        </p:nvPicPr>
        <p:blipFill>
          <a:blip r:embed="rId2" cstate="print">
            <a:extLst>
              <a:ext uri="{28A0092B-C50C-407E-A947-70E740481C1C}">
                <a14:useLocalDpi xmlns:a14="http://schemas.microsoft.com/office/drawing/2010/main" xmlns="" val="0"/>
              </a:ext>
            </a:extLst>
          </a:blip>
          <a:srcRect/>
          <a:stretch>
            <a:fillRect/>
          </a:stretch>
        </p:blipFill>
        <p:spPr>
          <a:xfrm>
            <a:off x="4859338" y="1773238"/>
            <a:ext cx="3827462" cy="41814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6151" name="Text Box 7"/>
          <p:cNvSpPr txBox="1">
            <a:spLocks noChangeArrowheads="1"/>
          </p:cNvSpPr>
          <p:nvPr/>
        </p:nvSpPr>
        <p:spPr bwMode="auto">
          <a:xfrm>
            <a:off x="4787900" y="5949950"/>
            <a:ext cx="3889375"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fr-FR" sz="1000" b="1" i="1"/>
              <a:t>Photo Credit: Joanne Omang</a:t>
            </a:r>
            <a:r>
              <a:rPr lang="fr-FR" sz="1000"/>
              <a:t/>
            </a:r>
            <a:br>
              <a:rPr lang="fr-FR" sz="1000"/>
            </a:br>
            <a:endParaRPr lang="fr-FR" sz="1000"/>
          </a:p>
        </p:txBody>
      </p:sp>
    </p:spTree>
    <p:extLst>
      <p:ext uri="{BB962C8B-B14F-4D97-AF65-F5344CB8AC3E}">
        <p14:creationId xmlns:p14="http://schemas.microsoft.com/office/powerpoint/2010/main" xmlns="" val="12925331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p:cNvSpPr>
            <a:spLocks noGrp="1"/>
          </p:cNvSpPr>
          <p:nvPr>
            <p:ph type="sldNum" sz="quarter" idx="12"/>
          </p:nvPr>
        </p:nvSpPr>
        <p:spPr/>
        <p:txBody>
          <a:bodyPr/>
          <a:lstStyle/>
          <a:p>
            <a:fld id="{A0BBF7EE-625A-4810-B9AC-F01F9CDD29B8}" type="slidenum">
              <a:rPr lang="fr-FR"/>
              <a:pPr/>
              <a:t>19</a:t>
            </a:fld>
            <a:endParaRPr lang="fr-FR" dirty="0"/>
          </a:p>
        </p:txBody>
      </p:sp>
      <p:sp>
        <p:nvSpPr>
          <p:cNvPr id="45058" name="Rectangle 2"/>
          <p:cNvSpPr>
            <a:spLocks noGrp="1" noChangeArrowheads="1"/>
          </p:cNvSpPr>
          <p:nvPr>
            <p:ph type="title"/>
          </p:nvPr>
        </p:nvSpPr>
        <p:spPr/>
        <p:txBody>
          <a:bodyPr/>
          <a:lstStyle/>
          <a:p>
            <a:r>
              <a:rPr lang="en-GB" sz="4000" b="1" dirty="0"/>
              <a:t>Women’s role in Disaster Risk Management</a:t>
            </a:r>
            <a:endParaRPr lang="fr-FR" sz="4000" b="1" dirty="0"/>
          </a:p>
        </p:txBody>
      </p:sp>
      <p:sp>
        <p:nvSpPr>
          <p:cNvPr id="45059" name="Rectangle 3"/>
          <p:cNvSpPr>
            <a:spLocks noGrp="1" noChangeArrowheads="1"/>
          </p:cNvSpPr>
          <p:nvPr>
            <p:ph type="body" idx="1"/>
          </p:nvPr>
        </p:nvSpPr>
        <p:spPr/>
        <p:txBody>
          <a:bodyPr/>
          <a:lstStyle/>
          <a:p>
            <a:pPr>
              <a:spcBef>
                <a:spcPct val="20000"/>
              </a:spcBef>
              <a:buSzPct val="75000"/>
            </a:pPr>
            <a:r>
              <a:rPr lang="en-GB" dirty="0"/>
              <a:t>Women respond to </a:t>
            </a:r>
            <a:r>
              <a:rPr lang="en-GB" dirty="0" smtClean="0"/>
              <a:t>disasters</a:t>
            </a:r>
          </a:p>
          <a:p>
            <a:pPr lvl="1">
              <a:spcBef>
                <a:spcPct val="20000"/>
              </a:spcBef>
              <a:buSzPct val="75000"/>
            </a:pPr>
            <a:r>
              <a:rPr lang="en-GB" dirty="0" smtClean="0"/>
              <a:t>Building </a:t>
            </a:r>
            <a:r>
              <a:rPr lang="en-GB" dirty="0"/>
              <a:t>houses; digging wells and ditches; </a:t>
            </a:r>
            <a:r>
              <a:rPr lang="en-GB" dirty="0" smtClean="0"/>
              <a:t>hauling </a:t>
            </a:r>
            <a:r>
              <a:rPr lang="en-GB" dirty="0"/>
              <a:t>water and building shelters, </a:t>
            </a:r>
            <a:r>
              <a:rPr lang="en-GB" dirty="0" smtClean="0"/>
              <a:t>considered </a:t>
            </a:r>
            <a:r>
              <a:rPr lang="en-GB" dirty="0"/>
              <a:t>as “male” tasks. </a:t>
            </a:r>
            <a:endParaRPr lang="en-GB" dirty="0" smtClean="0"/>
          </a:p>
          <a:p>
            <a:pPr lvl="1">
              <a:spcBef>
                <a:spcPct val="20000"/>
              </a:spcBef>
              <a:buSzPct val="75000"/>
            </a:pPr>
            <a:r>
              <a:rPr lang="en-GB" dirty="0" smtClean="0"/>
              <a:t>Forming </a:t>
            </a:r>
            <a:r>
              <a:rPr lang="en-GB" dirty="0"/>
              <a:t>groups and networks which is essential </a:t>
            </a:r>
            <a:r>
              <a:rPr lang="en-GB" dirty="0" smtClean="0"/>
              <a:t>in </a:t>
            </a:r>
            <a:r>
              <a:rPr lang="en-GB" dirty="0"/>
              <a:t>disaster preparedness and mitigation.</a:t>
            </a:r>
            <a:endParaRPr lang="fr-FR" dirty="0"/>
          </a:p>
          <a:p>
            <a:pPr lvl="1">
              <a:spcBef>
                <a:spcPct val="20000"/>
              </a:spcBef>
              <a:buSzPct val="75000"/>
            </a:pPr>
            <a:endParaRPr lang="en-GB" dirty="0"/>
          </a:p>
          <a:p>
            <a:endParaRPr lang="fr-FR" dirty="0"/>
          </a:p>
        </p:txBody>
      </p:sp>
      <p:sp>
        <p:nvSpPr>
          <p:cNvPr id="45064" name="Text Box 8"/>
          <p:cNvSpPr txBox="1">
            <a:spLocks noChangeArrowheads="1"/>
          </p:cNvSpPr>
          <p:nvPr/>
        </p:nvSpPr>
        <p:spPr bwMode="auto">
          <a:xfrm>
            <a:off x="3059113" y="2636838"/>
            <a:ext cx="5616575"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endParaRPr lang="en-US"/>
          </a:p>
        </p:txBody>
      </p:sp>
    </p:spTree>
    <p:extLst>
      <p:ext uri="{BB962C8B-B14F-4D97-AF65-F5344CB8AC3E}">
        <p14:creationId xmlns:p14="http://schemas.microsoft.com/office/powerpoint/2010/main" xmlns="" val="5224324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29301C22-BA39-4F14-B11E-ADF7BCEFEF0E}" type="slidenum">
              <a:rPr lang="fr-FR"/>
              <a:pPr/>
              <a:t>20</a:t>
            </a:fld>
            <a:endParaRPr lang="fr-FR"/>
          </a:p>
        </p:txBody>
      </p:sp>
      <p:sp>
        <p:nvSpPr>
          <p:cNvPr id="8194" name="Rectangle 2"/>
          <p:cNvSpPr>
            <a:spLocks noGrp="1" noChangeArrowheads="1"/>
          </p:cNvSpPr>
          <p:nvPr>
            <p:ph type="title"/>
          </p:nvPr>
        </p:nvSpPr>
        <p:spPr>
          <a:xfrm>
            <a:off x="468313" y="0"/>
            <a:ext cx="8229600" cy="1139825"/>
          </a:xfrm>
        </p:spPr>
        <p:txBody>
          <a:bodyPr/>
          <a:lstStyle/>
          <a:p>
            <a:r>
              <a:rPr lang="en-GB" sz="3200" b="1" dirty="0"/>
              <a:t>Women’s role in Disaster Risk Management</a:t>
            </a:r>
            <a:endParaRPr lang="fr-FR" sz="3200" b="1" dirty="0"/>
          </a:p>
        </p:txBody>
      </p:sp>
      <p:sp>
        <p:nvSpPr>
          <p:cNvPr id="8209" name="Rectangle 17"/>
          <p:cNvSpPr>
            <a:spLocks noGrp="1" noChangeArrowheads="1"/>
          </p:cNvSpPr>
          <p:nvPr>
            <p:ph type="body" sz="half" idx="1"/>
          </p:nvPr>
        </p:nvSpPr>
        <p:spPr>
          <a:xfrm>
            <a:off x="468313" y="1161872"/>
            <a:ext cx="8229600" cy="1703566"/>
          </a:xfrm>
        </p:spPr>
        <p:txBody>
          <a:bodyPr/>
          <a:lstStyle/>
          <a:p>
            <a:r>
              <a:rPr lang="en-GB" sz="2400" dirty="0"/>
              <a:t>Women play decision-making roles in disaster issues </a:t>
            </a:r>
          </a:p>
          <a:p>
            <a:r>
              <a:rPr lang="fr-FR" sz="2400" dirty="0" err="1" smtClean="0"/>
              <a:t>Women</a:t>
            </a:r>
            <a:r>
              <a:rPr lang="fr-FR" sz="2400" dirty="0" smtClean="0"/>
              <a:t> </a:t>
            </a:r>
            <a:r>
              <a:rPr lang="fr-FR" sz="2400" dirty="0"/>
              <a:t>and </a:t>
            </a:r>
            <a:r>
              <a:rPr lang="fr-FR" sz="2400" dirty="0" err="1"/>
              <a:t>young</a:t>
            </a:r>
            <a:r>
              <a:rPr lang="fr-FR" sz="2400" dirty="0"/>
              <a:t> girls </a:t>
            </a:r>
            <a:r>
              <a:rPr lang="fr-FR" sz="2400" dirty="0" err="1"/>
              <a:t>play</a:t>
            </a:r>
            <a:r>
              <a:rPr lang="fr-FR" sz="2400" dirty="0"/>
              <a:t> an important </a:t>
            </a:r>
            <a:r>
              <a:rPr lang="fr-FR" sz="2400" dirty="0" err="1"/>
              <a:t>role</a:t>
            </a:r>
            <a:r>
              <a:rPr lang="fr-FR" sz="2400" dirty="0"/>
              <a:t> in </a:t>
            </a:r>
            <a:r>
              <a:rPr lang="fr-FR" sz="2400" dirty="0" err="1"/>
              <a:t>their</a:t>
            </a:r>
            <a:r>
              <a:rPr lang="fr-FR" sz="2400" dirty="0"/>
              <a:t> </a:t>
            </a:r>
            <a:r>
              <a:rPr lang="fr-FR" sz="2400" dirty="0" err="1"/>
              <a:t>families</a:t>
            </a:r>
            <a:r>
              <a:rPr lang="fr-FR" sz="2400" dirty="0"/>
              <a:t> and </a:t>
            </a:r>
            <a:r>
              <a:rPr lang="fr-FR" sz="2400" dirty="0" err="1"/>
              <a:t>communities</a:t>
            </a:r>
            <a:r>
              <a:rPr lang="fr-FR" sz="2400" dirty="0"/>
              <a:t>  (in </a:t>
            </a:r>
            <a:r>
              <a:rPr lang="fr-FR" sz="2400" dirty="0" err="1"/>
              <a:t>health</a:t>
            </a:r>
            <a:r>
              <a:rPr lang="fr-FR" sz="2400" dirty="0"/>
              <a:t>, </a:t>
            </a:r>
            <a:r>
              <a:rPr lang="fr-FR" sz="2400" dirty="0" err="1"/>
              <a:t>education</a:t>
            </a:r>
            <a:r>
              <a:rPr lang="fr-FR" sz="2400" dirty="0"/>
              <a:t> and </a:t>
            </a:r>
            <a:r>
              <a:rPr lang="fr-FR" sz="2400" dirty="0" err="1"/>
              <a:t>childcare</a:t>
            </a:r>
            <a:r>
              <a:rPr lang="fr-FR" sz="2400" dirty="0"/>
              <a:t>). </a:t>
            </a:r>
          </a:p>
          <a:p>
            <a:pPr>
              <a:buFont typeface="Wingdings" panose="05000000000000000000" pitchFamily="2" charset="2"/>
              <a:buNone/>
            </a:pPr>
            <a:endParaRPr lang="en-GB" sz="2400" dirty="0"/>
          </a:p>
          <a:p>
            <a:pPr>
              <a:buFont typeface="Wingdings" panose="05000000000000000000" pitchFamily="2" charset="2"/>
              <a:buNone/>
            </a:pPr>
            <a:endParaRPr lang="fr-FR" sz="2700" dirty="0"/>
          </a:p>
          <a:p>
            <a:endParaRPr lang="fr-FR" sz="2000" dirty="0"/>
          </a:p>
        </p:txBody>
      </p:sp>
      <p:pic>
        <p:nvPicPr>
          <p:cNvPr id="8211" name="Picture 19"/>
          <p:cNvPicPr>
            <a:picLocks noGrp="1" noChangeAspect="1" noChangeArrowheads="1"/>
          </p:cNvPicPr>
          <p:nvPr>
            <p:ph sz="half" idx="2"/>
          </p:nvPr>
        </p:nvPicPr>
        <p:blipFill>
          <a:blip r:embed="rId2" cstate="print">
            <a:extLst>
              <a:ext uri="{28A0092B-C50C-407E-A947-70E740481C1C}">
                <a14:useLocalDpi xmlns:a14="http://schemas.microsoft.com/office/drawing/2010/main" xmlns="" val="0"/>
              </a:ext>
            </a:extLst>
          </a:blip>
          <a:srcRect/>
          <a:stretch>
            <a:fillRect/>
          </a:stretch>
        </p:blipFill>
        <p:spPr>
          <a:xfrm>
            <a:off x="1908175" y="3284538"/>
            <a:ext cx="4968875" cy="28463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8212" name="Text Box 20"/>
          <p:cNvSpPr txBox="1">
            <a:spLocks noChangeArrowheads="1"/>
          </p:cNvSpPr>
          <p:nvPr/>
        </p:nvSpPr>
        <p:spPr bwMode="auto">
          <a:xfrm>
            <a:off x="1835150" y="6092825"/>
            <a:ext cx="48244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GB" sz="1200" i="1"/>
              <a:t>Posted by Mayan Families; </a:t>
            </a:r>
            <a:r>
              <a:rPr lang="fr-FR" sz="1200" i="1" u="sng">
                <a:solidFill>
                  <a:schemeClr val="accent1"/>
                </a:solidFill>
                <a:hlinkClick r:id="rId3"/>
              </a:rPr>
              <a:t>www.mayanfamilies.org</a:t>
            </a:r>
            <a:r>
              <a:rPr lang="fr-FR" sz="1200" i="1" u="sng"/>
              <a:t>/6a61re2.jpg</a:t>
            </a:r>
            <a:br>
              <a:rPr lang="fr-FR" sz="1200" i="1" u="sng"/>
            </a:br>
            <a:r>
              <a:rPr lang="fr-FR" sz="1200">
                <a:solidFill>
                  <a:schemeClr val="accent1"/>
                </a:solidFill>
              </a:rPr>
              <a:t> </a:t>
            </a:r>
          </a:p>
        </p:txBody>
      </p:sp>
    </p:spTree>
    <p:extLst>
      <p:ext uri="{BB962C8B-B14F-4D97-AF65-F5344CB8AC3E}">
        <p14:creationId xmlns:p14="http://schemas.microsoft.com/office/powerpoint/2010/main" xmlns="" val="3480411571"/>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Text Box 5"/>
          <p:cNvSpPr txBox="1">
            <a:spLocks noChangeArrowheads="1"/>
          </p:cNvSpPr>
          <p:nvPr/>
        </p:nvSpPr>
        <p:spPr bwMode="auto">
          <a:xfrm>
            <a:off x="609600" y="790575"/>
            <a:ext cx="7772400" cy="52629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347663" indent="-347663" algn="l">
              <a:tabLst>
                <a:tab pos="347663" algn="l"/>
              </a:tabLst>
              <a:defRPr>
                <a:solidFill>
                  <a:schemeClr val="tx1"/>
                </a:solidFill>
                <a:latin typeface="Arial" panose="020B0604020202020204" pitchFamily="34" charset="0"/>
              </a:defRPr>
            </a:lvl1pPr>
            <a:lvl2pPr marL="461963" algn="l">
              <a:tabLst>
                <a:tab pos="347663" algn="l"/>
              </a:tabLst>
              <a:defRPr>
                <a:solidFill>
                  <a:schemeClr val="tx1"/>
                </a:solidFill>
                <a:latin typeface="Arial" panose="020B0604020202020204" pitchFamily="34" charset="0"/>
              </a:defRPr>
            </a:lvl2pPr>
            <a:lvl3pPr algn="l">
              <a:tabLst>
                <a:tab pos="347663" algn="l"/>
              </a:tabLst>
              <a:defRPr>
                <a:solidFill>
                  <a:schemeClr val="tx1"/>
                </a:solidFill>
                <a:latin typeface="Arial" panose="020B0604020202020204" pitchFamily="34" charset="0"/>
              </a:defRPr>
            </a:lvl3pPr>
            <a:lvl4pPr algn="l">
              <a:tabLst>
                <a:tab pos="347663" algn="l"/>
              </a:tabLst>
              <a:defRPr>
                <a:solidFill>
                  <a:schemeClr val="tx1"/>
                </a:solidFill>
                <a:latin typeface="Arial" panose="020B0604020202020204" pitchFamily="34" charset="0"/>
              </a:defRPr>
            </a:lvl4pPr>
            <a:lvl5pPr algn="l">
              <a:tabLst>
                <a:tab pos="347663" algn="l"/>
              </a:tabLst>
              <a:defRPr>
                <a:solidFill>
                  <a:schemeClr val="tx1"/>
                </a:solidFill>
                <a:latin typeface="Arial" panose="020B0604020202020204" pitchFamily="34" charset="0"/>
              </a:defRPr>
            </a:lvl5pPr>
            <a:lvl6pPr fontAlgn="base">
              <a:spcBef>
                <a:spcPct val="0"/>
              </a:spcBef>
              <a:spcAft>
                <a:spcPct val="0"/>
              </a:spcAft>
              <a:tabLst>
                <a:tab pos="347663" algn="l"/>
              </a:tabLst>
              <a:defRPr>
                <a:solidFill>
                  <a:schemeClr val="tx1"/>
                </a:solidFill>
                <a:latin typeface="Arial" panose="020B0604020202020204" pitchFamily="34" charset="0"/>
              </a:defRPr>
            </a:lvl6pPr>
            <a:lvl7pPr fontAlgn="base">
              <a:spcBef>
                <a:spcPct val="0"/>
              </a:spcBef>
              <a:spcAft>
                <a:spcPct val="0"/>
              </a:spcAft>
              <a:tabLst>
                <a:tab pos="347663" algn="l"/>
              </a:tabLst>
              <a:defRPr>
                <a:solidFill>
                  <a:schemeClr val="tx1"/>
                </a:solidFill>
                <a:latin typeface="Arial" panose="020B0604020202020204" pitchFamily="34" charset="0"/>
              </a:defRPr>
            </a:lvl7pPr>
            <a:lvl8pPr fontAlgn="base">
              <a:spcBef>
                <a:spcPct val="0"/>
              </a:spcBef>
              <a:spcAft>
                <a:spcPct val="0"/>
              </a:spcAft>
              <a:tabLst>
                <a:tab pos="347663" algn="l"/>
              </a:tabLst>
              <a:defRPr>
                <a:solidFill>
                  <a:schemeClr val="tx1"/>
                </a:solidFill>
                <a:latin typeface="Arial" panose="020B0604020202020204" pitchFamily="34" charset="0"/>
              </a:defRPr>
            </a:lvl8pPr>
            <a:lvl9pPr fontAlgn="base">
              <a:spcBef>
                <a:spcPct val="0"/>
              </a:spcBef>
              <a:spcAft>
                <a:spcPct val="0"/>
              </a:spcAft>
              <a:tabLst>
                <a:tab pos="347663" algn="l"/>
              </a:tabLst>
              <a:defRPr>
                <a:solidFill>
                  <a:schemeClr val="tx1"/>
                </a:solidFill>
                <a:latin typeface="Arial" panose="020B0604020202020204" pitchFamily="34" charset="0"/>
              </a:defRPr>
            </a:lvl9pPr>
          </a:lstStyle>
          <a:p>
            <a:pPr marL="342900" indent="-342900" algn="just">
              <a:spcBef>
                <a:spcPct val="50000"/>
              </a:spcBef>
              <a:buFont typeface="Arial" panose="020B0604020202020204" pitchFamily="34" charset="0"/>
              <a:buChar char="•"/>
            </a:pPr>
            <a:r>
              <a:rPr lang="en-US" sz="2400" dirty="0">
                <a:latin typeface="RotisSansSerif-Italic" charset="0"/>
                <a:cs typeface="Times New Roman" panose="02020603050405020304" pitchFamily="18" charset="0"/>
              </a:rPr>
              <a:t>The question raises a very important </a:t>
            </a:r>
            <a:r>
              <a:rPr lang="en-US" sz="2400" i="1" dirty="0">
                <a:latin typeface="RotisSansSerif-Italic" charset="0"/>
                <a:cs typeface="Times New Roman" panose="02020603050405020304" pitchFamily="18" charset="0"/>
              </a:rPr>
              <a:t>ethical problem</a:t>
            </a:r>
            <a:r>
              <a:rPr lang="en-US" sz="2400" dirty="0">
                <a:latin typeface="RotisSansSerif-Italic" charset="0"/>
                <a:cs typeface="Times New Roman" panose="02020603050405020304" pitchFamily="18" charset="0"/>
              </a:rPr>
              <a:t> because women, the half of humanity, have a greater responsibility and suffer more than men from water scarcity and pollution, particularly in developing countries.</a:t>
            </a:r>
            <a:r>
              <a:rPr lang="en-US" sz="2400" dirty="0">
                <a:latin typeface="Times New Roman" panose="02020603050405020304" pitchFamily="18" charset="0"/>
              </a:rPr>
              <a:t> </a:t>
            </a:r>
            <a:endParaRPr lang="en-US" sz="2400" dirty="0" smtClean="0">
              <a:latin typeface="Times New Roman" panose="02020603050405020304" pitchFamily="18" charset="0"/>
            </a:endParaRPr>
          </a:p>
          <a:p>
            <a:pPr marL="342900" indent="-342900" algn="just">
              <a:spcBef>
                <a:spcPct val="50000"/>
              </a:spcBef>
              <a:buFont typeface="Arial" panose="020B0604020202020204" pitchFamily="34" charset="0"/>
              <a:buChar char="•"/>
            </a:pPr>
            <a:r>
              <a:rPr lang="en-US" sz="2400" dirty="0" smtClean="0">
                <a:latin typeface="RotisSansSerif-Italic" charset="0"/>
                <a:cs typeface="Times New Roman" panose="02020603050405020304" pitchFamily="18" charset="0"/>
              </a:rPr>
              <a:t>In </a:t>
            </a:r>
            <a:r>
              <a:rPr lang="en-US" sz="2400" dirty="0">
                <a:latin typeface="RotisSansSerif-Italic" charset="0"/>
                <a:cs typeface="Times New Roman" panose="02020603050405020304" pitchFamily="18" charset="0"/>
              </a:rPr>
              <a:t>our changing world, gender issue is </a:t>
            </a:r>
            <a:r>
              <a:rPr lang="en-US" sz="2400" i="1" dirty="0">
                <a:latin typeface="RotisSansSerif-Italic" charset="0"/>
                <a:cs typeface="Times New Roman" panose="02020603050405020304" pitchFamily="18" charset="0"/>
              </a:rPr>
              <a:t>a very sensitive question</a:t>
            </a:r>
            <a:r>
              <a:rPr lang="en-US" sz="2400" dirty="0">
                <a:latin typeface="RotisSansSerif-Italic" charset="0"/>
                <a:cs typeface="Times New Roman" panose="02020603050405020304" pitchFamily="18" charset="0"/>
              </a:rPr>
              <a:t> because it is directly related to power and dominance. </a:t>
            </a:r>
            <a:endParaRPr lang="en-US" sz="2400" dirty="0" smtClean="0">
              <a:latin typeface="RotisSansSerif-Italic" charset="0"/>
              <a:cs typeface="Times New Roman" panose="02020603050405020304" pitchFamily="18" charset="0"/>
            </a:endParaRPr>
          </a:p>
          <a:p>
            <a:pPr marL="285750" indent="-285750" algn="just">
              <a:spcBef>
                <a:spcPct val="50000"/>
              </a:spcBef>
              <a:buFont typeface="Arial" panose="020B0604020202020204" pitchFamily="34" charset="0"/>
              <a:buChar char="•"/>
            </a:pPr>
            <a:r>
              <a:rPr lang="en-US" sz="2400" dirty="0">
                <a:latin typeface="RotisSansSerif-Italic" charset="0"/>
                <a:cs typeface="Times New Roman" panose="02020603050405020304" pitchFamily="18" charset="0"/>
              </a:rPr>
              <a:t>The term gender points out the </a:t>
            </a:r>
            <a:r>
              <a:rPr lang="en-US" sz="2400" i="1" dirty="0">
                <a:latin typeface="RotisSansSerif-Italic" charset="0"/>
                <a:cs typeface="Times New Roman" panose="02020603050405020304" pitchFamily="18" charset="0"/>
              </a:rPr>
              <a:t>relation between men and women as a social construction</a:t>
            </a:r>
            <a:r>
              <a:rPr lang="en-US" sz="2400" dirty="0">
                <a:latin typeface="RotisSansSerif-Italic" charset="0"/>
                <a:cs typeface="Times New Roman" panose="02020603050405020304" pitchFamily="18" charset="0"/>
              </a:rPr>
              <a:t> through which all human beings organize their work, rights, responsibilities and relationships – in short their culture, and their civilization. </a:t>
            </a:r>
          </a:p>
        </p:txBody>
      </p:sp>
    </p:spTree>
    <p:extLst>
      <p:ext uri="{BB962C8B-B14F-4D97-AF65-F5344CB8AC3E}">
        <p14:creationId xmlns:p14="http://schemas.microsoft.com/office/powerpoint/2010/main" xmlns="" val="9571097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Text Box 5"/>
          <p:cNvSpPr txBox="1">
            <a:spLocks noChangeArrowheads="1"/>
          </p:cNvSpPr>
          <p:nvPr/>
        </p:nvSpPr>
        <p:spPr bwMode="auto">
          <a:xfrm>
            <a:off x="539750" y="969963"/>
            <a:ext cx="7920038" cy="39703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457200" indent="-457200" algn="just">
              <a:spcBef>
                <a:spcPct val="50000"/>
              </a:spcBef>
              <a:buFont typeface="Arial" panose="020B0604020202020204" pitchFamily="34" charset="0"/>
              <a:buChar char="•"/>
            </a:pPr>
            <a:r>
              <a:rPr lang="en-US" sz="2800" dirty="0">
                <a:latin typeface="RotisSansSerif-Italic" charset="0"/>
                <a:cs typeface="Times New Roman" panose="02020603050405020304" pitchFamily="18" charset="0"/>
              </a:rPr>
              <a:t>According to UNESCO </a:t>
            </a:r>
            <a:r>
              <a:rPr lang="en-US" sz="2800" dirty="0" err="1">
                <a:latin typeface="RotisSansSerif-Italic" charset="0"/>
                <a:cs typeface="Times New Roman" panose="02020603050405020304" pitchFamily="18" charset="0"/>
              </a:rPr>
              <a:t>Programme</a:t>
            </a:r>
            <a:r>
              <a:rPr lang="en-US" sz="2800" dirty="0">
                <a:latin typeface="RotisSansSerif-Italic" charset="0"/>
                <a:cs typeface="Times New Roman" panose="02020603050405020304" pitchFamily="18" charset="0"/>
              </a:rPr>
              <a:t> for Gender </a:t>
            </a:r>
            <a:r>
              <a:rPr lang="tr-TR" sz="2800" dirty="0">
                <a:latin typeface="RotisSansSerif-Italic" charset="0"/>
              </a:rPr>
              <a:t> </a:t>
            </a:r>
            <a:r>
              <a:rPr lang="en-US" sz="2800" dirty="0">
                <a:latin typeface="RotisSansSerif-Italic" charset="0"/>
                <a:cs typeface="Times New Roman" panose="02020603050405020304" pitchFamily="18" charset="0"/>
              </a:rPr>
              <a:t>Equality,</a:t>
            </a:r>
            <a:r>
              <a:rPr lang="en-US" sz="2800" dirty="0">
                <a:latin typeface="RotisSansSerif-Italic" charset="0"/>
              </a:rPr>
              <a:t> </a:t>
            </a:r>
            <a:endParaRPr lang="en-US" sz="2800" dirty="0" smtClean="0">
              <a:latin typeface="RotisSansSerif-Italic" charset="0"/>
            </a:endParaRPr>
          </a:p>
          <a:p>
            <a:pPr marL="457200" indent="-457200" algn="just">
              <a:spcBef>
                <a:spcPct val="50000"/>
              </a:spcBef>
              <a:buFont typeface="Arial" panose="020B0604020202020204" pitchFamily="34" charset="0"/>
              <a:buChar char="•"/>
            </a:pPr>
            <a:r>
              <a:rPr lang="tr-TR" sz="2800" dirty="0" smtClean="0">
                <a:latin typeface="RotisSansSerif-Italic" charset="0"/>
                <a:cs typeface="Times New Roman" panose="02020603050405020304" pitchFamily="18" charset="0"/>
              </a:rPr>
              <a:t>“</a:t>
            </a:r>
            <a:r>
              <a:rPr lang="en-US" sz="2800" u="sng" dirty="0">
                <a:latin typeface="RotisSansSerif-Italic" charset="0"/>
                <a:cs typeface="Times New Roman" panose="02020603050405020304" pitchFamily="18" charset="0"/>
              </a:rPr>
              <a:t>Gender equality means</a:t>
            </a:r>
            <a:r>
              <a:rPr lang="tr-TR" sz="2800" dirty="0">
                <a:latin typeface="RotisSansSerif-Italic" charset="0"/>
              </a:rPr>
              <a:t>;</a:t>
            </a:r>
            <a:r>
              <a:rPr lang="en-US" sz="2800" dirty="0">
                <a:effectLst>
                  <a:outerShdw blurRad="38100" dist="38100" dir="2700000" algn="tl">
                    <a:srgbClr val="000000"/>
                  </a:outerShdw>
                </a:effectLst>
                <a:latin typeface="RotisSansSerif-Italic" charset="0"/>
                <a:cs typeface="Times New Roman" panose="02020603050405020304" pitchFamily="18" charset="0"/>
              </a:rPr>
              <a:t> </a:t>
            </a:r>
            <a:r>
              <a:rPr lang="en-US" sz="2800" dirty="0">
                <a:latin typeface="RotisSansSerif-Italic" charset="0"/>
                <a:cs typeface="Times New Roman" panose="02020603050405020304" pitchFamily="18" charset="0"/>
              </a:rPr>
              <a:t>giving women and men, girls and boys, the same opportunities to participate fully in the development of their societies and achieve self-fulfillment</a:t>
            </a:r>
            <a:r>
              <a:rPr lang="tr-TR" sz="2800" dirty="0" smtClean="0">
                <a:latin typeface="RotisSansSerif-Italic" charset="0"/>
                <a:cs typeface="Times New Roman" panose="02020603050405020304" pitchFamily="18" charset="0"/>
              </a:rPr>
              <a:t>.”</a:t>
            </a:r>
            <a:r>
              <a:rPr lang="en-US" sz="2800" dirty="0">
                <a:latin typeface="RotisSansSerif-Italic" charset="0"/>
                <a:cs typeface="Times New Roman" panose="02020603050405020304" pitchFamily="18" charset="0"/>
              </a:rPr>
              <a:t> </a:t>
            </a:r>
            <a:endParaRPr lang="en-US" sz="2800" dirty="0" smtClean="0">
              <a:latin typeface="RotisSansSerif-Italic" charset="0"/>
              <a:cs typeface="Times New Roman" panose="02020603050405020304" pitchFamily="18" charset="0"/>
            </a:endParaRPr>
          </a:p>
          <a:p>
            <a:pPr marL="457200" indent="-457200" algn="just">
              <a:spcBef>
                <a:spcPct val="50000"/>
              </a:spcBef>
              <a:buFont typeface="Arial" panose="020B0604020202020204" pitchFamily="34" charset="0"/>
              <a:buChar char="•"/>
            </a:pPr>
            <a:r>
              <a:rPr lang="en-US" sz="2800" dirty="0" smtClean="0">
                <a:latin typeface="RotisSansSerif-Italic" charset="0"/>
                <a:cs typeface="Times New Roman" panose="02020603050405020304" pitchFamily="18" charset="0"/>
              </a:rPr>
              <a:t>Gender </a:t>
            </a:r>
            <a:r>
              <a:rPr lang="en-US" sz="2800" dirty="0">
                <a:latin typeface="RotisSansSerif-Italic" charset="0"/>
                <a:cs typeface="Times New Roman" panose="02020603050405020304" pitchFamily="18" charset="0"/>
              </a:rPr>
              <a:t>equality is an essential component of human rights, and it is a key of </a:t>
            </a:r>
            <a:r>
              <a:rPr lang="tr-TR" sz="2800" dirty="0">
                <a:latin typeface="RotisSansSerif-Italic" charset="0"/>
              </a:rPr>
              <a:t>“</a:t>
            </a:r>
            <a:r>
              <a:rPr lang="en-US" sz="2800" dirty="0">
                <a:latin typeface="RotisSansSerif-Italic" charset="0"/>
                <a:cs typeface="Times New Roman" panose="02020603050405020304" pitchFamily="18" charset="0"/>
              </a:rPr>
              <a:t>development</a:t>
            </a:r>
            <a:r>
              <a:rPr lang="tr-TR" sz="2800" dirty="0" smtClean="0">
                <a:latin typeface="RotisSansSerif-Italic" charset="0"/>
              </a:rPr>
              <a:t>”</a:t>
            </a:r>
            <a:endParaRPr lang="en-US" sz="2800" dirty="0">
              <a:latin typeface="RotisSansSerif-Italic" charset="0"/>
              <a:cs typeface="Times New Roman" panose="02020603050405020304" pitchFamily="18" charset="0"/>
            </a:endParaRPr>
          </a:p>
        </p:txBody>
      </p:sp>
    </p:spTree>
    <p:extLst>
      <p:ext uri="{BB962C8B-B14F-4D97-AF65-F5344CB8AC3E}">
        <p14:creationId xmlns:p14="http://schemas.microsoft.com/office/powerpoint/2010/main" xmlns="" val="32805992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3" name="Rectangle 11"/>
          <p:cNvSpPr>
            <a:spLocks noChangeArrowheads="1"/>
          </p:cNvSpPr>
          <p:nvPr/>
        </p:nvSpPr>
        <p:spPr bwMode="auto">
          <a:xfrm>
            <a:off x="4267200" y="3038475"/>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en-US"/>
          </a:p>
        </p:txBody>
      </p:sp>
      <p:sp>
        <p:nvSpPr>
          <p:cNvPr id="2" name="Title 1"/>
          <p:cNvSpPr>
            <a:spLocks noGrp="1"/>
          </p:cNvSpPr>
          <p:nvPr>
            <p:ph type="title"/>
          </p:nvPr>
        </p:nvSpPr>
        <p:spPr/>
        <p:txBody>
          <a:bodyPr/>
          <a:lstStyle/>
          <a:p>
            <a:r>
              <a:rPr lang="tr-TR" dirty="0" smtClean="0">
                <a:latin typeface="RotisSansSerif-Italic" charset="0"/>
              </a:rPr>
              <a:t>Water </a:t>
            </a:r>
            <a:r>
              <a:rPr lang="en-US" dirty="0" smtClean="0">
                <a:latin typeface="RotisSansSerif-Italic" charset="0"/>
              </a:rPr>
              <a:t>a</a:t>
            </a:r>
            <a:r>
              <a:rPr lang="tr-TR" dirty="0" smtClean="0">
                <a:latin typeface="RotisSansSerif-Italic" charset="0"/>
              </a:rPr>
              <a:t>nd Ethıcs</a:t>
            </a:r>
            <a:r>
              <a:rPr lang="en-US" sz="3200" dirty="0" smtClean="0"/>
              <a:t> </a:t>
            </a:r>
            <a:endParaRPr lang="en-US" dirty="0"/>
          </a:p>
        </p:txBody>
      </p:sp>
      <p:sp>
        <p:nvSpPr>
          <p:cNvPr id="3" name="Content Placeholder 2"/>
          <p:cNvSpPr>
            <a:spLocks noGrp="1"/>
          </p:cNvSpPr>
          <p:nvPr>
            <p:ph idx="1"/>
          </p:nvPr>
        </p:nvSpPr>
        <p:spPr>
          <a:xfrm>
            <a:off x="525619" y="1690689"/>
            <a:ext cx="7886700" cy="4351338"/>
          </a:xfrm>
        </p:spPr>
        <p:txBody>
          <a:bodyPr>
            <a:normAutofit fontScale="92500"/>
          </a:bodyPr>
          <a:lstStyle/>
          <a:p>
            <a:pPr marL="342900" indent="-342900" algn="just">
              <a:spcBef>
                <a:spcPct val="50000"/>
              </a:spcBef>
            </a:pPr>
            <a:r>
              <a:rPr lang="en-US" dirty="0">
                <a:latin typeface="RotisSansSerif-Italic" charset="0"/>
                <a:ea typeface="Arial Unicode MS" panose="020B0604020202020204" pitchFamily="34" charset="-128"/>
                <a:cs typeface="Arial Unicode MS" panose="020B0604020202020204" pitchFamily="34" charset="-128"/>
              </a:rPr>
              <a:t>In developing countries women’s life is particularly concerned with water availability and domestic contexts are very different from those of industrialized ones:</a:t>
            </a:r>
          </a:p>
          <a:p>
            <a:pPr marL="342900" indent="-342900" algn="just">
              <a:spcBef>
                <a:spcPct val="50000"/>
              </a:spcBef>
            </a:pPr>
            <a:r>
              <a:rPr lang="en-US" dirty="0">
                <a:latin typeface="RotisSansSerif-Italic" charset="0"/>
                <a:cs typeface="Times New Roman" panose="02020603050405020304" pitchFamily="18" charset="0"/>
              </a:rPr>
              <a:t>Family work usually covers one third to one half of a woman’s working day. </a:t>
            </a:r>
          </a:p>
          <a:p>
            <a:pPr marL="342900" indent="-342900" algn="just">
              <a:spcBef>
                <a:spcPct val="50000"/>
              </a:spcBef>
            </a:pPr>
            <a:r>
              <a:rPr lang="en-US" dirty="0">
                <a:latin typeface="RotisSansSerif-Italic" charset="0"/>
                <a:ea typeface="Arial Unicode MS" panose="020B0604020202020204" pitchFamily="34" charset="-128"/>
                <a:cs typeface="Arial Unicode MS" panose="020B0604020202020204" pitchFamily="34" charset="-128"/>
              </a:rPr>
              <a:t>In both rural and urban areas, it includes tiring tasks such as fetching water for domestic use.</a:t>
            </a:r>
          </a:p>
          <a:p>
            <a:pPr marL="342900" indent="-342900" algn="just">
              <a:spcBef>
                <a:spcPct val="50000"/>
              </a:spcBef>
            </a:pPr>
            <a:r>
              <a:rPr lang="en-US" dirty="0">
                <a:latin typeface="RotisSansSerif-Italic" charset="0"/>
                <a:ea typeface="Arial Unicode MS" panose="020B0604020202020204" pitchFamily="34" charset="-128"/>
                <a:cs typeface="Arial Unicode MS" panose="020B0604020202020204" pitchFamily="34" charset="-128"/>
              </a:rPr>
              <a:t>Women are the main users of water</a:t>
            </a:r>
            <a:r>
              <a:rPr lang="tr-TR" dirty="0">
                <a:ea typeface="Arial Unicode MS" panose="020B0604020202020204" pitchFamily="34" charset="-128"/>
                <a:cs typeface="Arial Unicode MS" panose="020B0604020202020204" pitchFamily="34" charset="-128"/>
              </a:rPr>
              <a:t>:</a:t>
            </a:r>
            <a:r>
              <a:rPr lang="en-US" dirty="0">
                <a:latin typeface="RotisSansSerif-Italic" charset="0"/>
                <a:ea typeface="Arial Unicode MS" panose="020B0604020202020204" pitchFamily="34" charset="-128"/>
                <a:cs typeface="Arial Unicode MS" panose="020B0604020202020204" pitchFamily="34" charset="-128"/>
              </a:rPr>
              <a:t> for cooking, washing, family hygiene and sanitation</a:t>
            </a:r>
          </a:p>
          <a:p>
            <a:endParaRPr lang="en-US" dirty="0"/>
          </a:p>
        </p:txBody>
      </p:sp>
    </p:spTree>
    <p:extLst>
      <p:ext uri="{BB962C8B-B14F-4D97-AF65-F5344CB8AC3E}">
        <p14:creationId xmlns:p14="http://schemas.microsoft.com/office/powerpoint/2010/main" xmlns="" val="26092110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4" name="Rectangle 8"/>
          <p:cNvSpPr>
            <a:spLocks noChangeArrowheads="1"/>
          </p:cNvSpPr>
          <p:nvPr/>
        </p:nvSpPr>
        <p:spPr bwMode="auto">
          <a:xfrm>
            <a:off x="3657600" y="302895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en-US"/>
          </a:p>
        </p:txBody>
      </p:sp>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just">
              <a:spcBef>
                <a:spcPct val="50000"/>
              </a:spcBef>
            </a:pPr>
            <a:r>
              <a:rPr lang="en-US" dirty="0">
                <a:latin typeface="RotisSansSerif-Italic" charset="0"/>
                <a:cs typeface="Times New Roman" panose="02020603050405020304" pitchFamily="18" charset="0"/>
              </a:rPr>
              <a:t>In </a:t>
            </a:r>
            <a:r>
              <a:rPr lang="en-US" dirty="0" smtClean="0">
                <a:latin typeface="RotisSansSerif-Italic" charset="0"/>
                <a:cs typeface="Times New Roman" panose="02020603050405020304" pitchFamily="18" charset="0"/>
              </a:rPr>
              <a:t>some countries, </a:t>
            </a:r>
            <a:r>
              <a:rPr lang="en-US" dirty="0">
                <a:latin typeface="RotisSansSerif-Italic" charset="0"/>
                <a:cs typeface="Times New Roman" panose="02020603050405020304" pitchFamily="18" charset="0"/>
              </a:rPr>
              <a:t>men are traditionally given greater access to technology, training and engineering than women.</a:t>
            </a:r>
            <a:r>
              <a:rPr lang="en-US" dirty="0">
                <a:latin typeface="RotisSansSerif-Italic" charset="0"/>
              </a:rPr>
              <a:t> </a:t>
            </a:r>
          </a:p>
          <a:p>
            <a:pPr algn="just">
              <a:spcBef>
                <a:spcPct val="50000"/>
              </a:spcBef>
            </a:pPr>
            <a:r>
              <a:rPr lang="en-US" dirty="0">
                <a:latin typeface="RotisSansSerif-Italic" charset="0"/>
                <a:ea typeface="Arial Unicode MS" panose="020B0604020202020204" pitchFamily="34" charset="-128"/>
                <a:cs typeface="Arial Unicode MS" panose="020B0604020202020204" pitchFamily="34" charset="-128"/>
              </a:rPr>
              <a:t>Although women’s better understanding of natural variations of water availability, this knowledge is still scorned or simply ignored by policy-makers and engineers who are still usually </a:t>
            </a:r>
            <a:r>
              <a:rPr lang="en-US" dirty="0" smtClean="0">
                <a:latin typeface="RotisSansSerif-Italic" charset="0"/>
                <a:ea typeface="Arial Unicode MS" panose="020B0604020202020204" pitchFamily="34" charset="-128"/>
                <a:cs typeface="Arial Unicode MS" panose="020B0604020202020204" pitchFamily="34" charset="-128"/>
              </a:rPr>
              <a:t>men</a:t>
            </a:r>
            <a:endParaRPr lang="en-US" dirty="0">
              <a:latin typeface="RotisSansSerif-Italic" charset="0"/>
            </a:endParaRPr>
          </a:p>
        </p:txBody>
      </p:sp>
    </p:spTree>
    <p:extLst>
      <p:ext uri="{BB962C8B-B14F-4D97-AF65-F5344CB8AC3E}">
        <p14:creationId xmlns:p14="http://schemas.microsoft.com/office/powerpoint/2010/main" xmlns="" val="4929121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a:latin typeface="RotisSansSerif-Italic" charset="0"/>
                <a:cs typeface="Times New Roman" panose="02020603050405020304" pitchFamily="18" charset="0"/>
              </a:rPr>
              <a:t>Women traditionally play also a major role in managing and maintaining communal water supply</a:t>
            </a:r>
            <a:r>
              <a:rPr lang="tr-TR" sz="2400" b="1" dirty="0">
                <a:cs typeface="Times New Roman" panose="02020603050405020304" pitchFamily="18" charset="0"/>
              </a:rPr>
              <a:t>:</a:t>
            </a:r>
            <a:r>
              <a:rPr lang="en-US" sz="2400" b="1" dirty="0">
                <a:latin typeface="RotisSansSerif-Italic" charset="0"/>
              </a:rPr>
              <a:t> </a:t>
            </a:r>
            <a:endParaRPr lang="en-US" sz="2400" b="1" dirty="0"/>
          </a:p>
        </p:txBody>
      </p:sp>
      <p:sp>
        <p:nvSpPr>
          <p:cNvPr id="3" name="Content Placeholder 2"/>
          <p:cNvSpPr>
            <a:spLocks noGrp="1"/>
          </p:cNvSpPr>
          <p:nvPr>
            <p:ph idx="1"/>
          </p:nvPr>
        </p:nvSpPr>
        <p:spPr/>
        <p:txBody>
          <a:bodyPr>
            <a:noAutofit/>
          </a:bodyPr>
          <a:lstStyle/>
          <a:p>
            <a:pPr algn="just">
              <a:spcBef>
                <a:spcPct val="50000"/>
              </a:spcBef>
              <a:buClr>
                <a:schemeClr val="tx2"/>
              </a:buClr>
            </a:pPr>
            <a:r>
              <a:rPr lang="en-US" dirty="0" smtClean="0">
                <a:latin typeface="RotisSansSerif-Italic" charset="0"/>
                <a:cs typeface="Times New Roman" panose="02020603050405020304" pitchFamily="18" charset="0"/>
              </a:rPr>
              <a:t>In </a:t>
            </a:r>
            <a:r>
              <a:rPr lang="en-US" dirty="0">
                <a:latin typeface="RotisSansSerif-Italic" charset="0"/>
                <a:cs typeface="Times New Roman" panose="02020603050405020304" pitchFamily="18" charset="0"/>
              </a:rPr>
              <a:t>some communities, women are responsible for the regulation and control of the social use and safe maintenance of water resources: e.g., restricting cattle watering to particular sites, and washing to specific downstream sites on the river.</a:t>
            </a:r>
          </a:p>
          <a:p>
            <a:pPr algn="just">
              <a:spcBef>
                <a:spcPct val="50000"/>
              </a:spcBef>
              <a:buClr>
                <a:schemeClr val="tx2"/>
              </a:buClr>
            </a:pPr>
            <a:r>
              <a:rPr lang="en-US" dirty="0" smtClean="0">
                <a:latin typeface="RotisSansSerif-Italic" charset="0"/>
                <a:cs typeface="Times New Roman" panose="02020603050405020304" pitchFamily="18" charset="0"/>
              </a:rPr>
              <a:t>Since </a:t>
            </a:r>
            <a:r>
              <a:rPr lang="en-US" dirty="0">
                <a:latin typeface="RotisSansSerif-Italic" charset="0"/>
                <a:cs typeface="Times New Roman" panose="02020603050405020304" pitchFamily="18" charset="0"/>
              </a:rPr>
              <a:t>their managerial work is performed informally, women are rarely involved in the political and legal processes of making strategic decisions regarding water resources management at a level beyond the local one.</a:t>
            </a:r>
            <a:r>
              <a:rPr lang="en-US" dirty="0">
                <a:latin typeface="RotisSansSerif-Italic" charset="0"/>
              </a:rPr>
              <a:t> </a:t>
            </a:r>
          </a:p>
        </p:txBody>
      </p:sp>
    </p:spTree>
    <p:extLst>
      <p:ext uri="{BB962C8B-B14F-4D97-AF65-F5344CB8AC3E}">
        <p14:creationId xmlns:p14="http://schemas.microsoft.com/office/powerpoint/2010/main" xmlns="" val="10089256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9" name="Rectangle 9"/>
          <p:cNvSpPr>
            <a:spLocks noChangeArrowheads="1"/>
          </p:cNvSpPr>
          <p:nvPr/>
        </p:nvSpPr>
        <p:spPr bwMode="auto">
          <a:xfrm>
            <a:off x="3719513" y="2867025"/>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en-US"/>
          </a:p>
        </p:txBody>
      </p:sp>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spcBef>
                <a:spcPct val="50000"/>
              </a:spcBef>
            </a:pPr>
            <a:r>
              <a:rPr lang="en-US" dirty="0">
                <a:latin typeface="RotisSansSerif-Italic" charset="0"/>
                <a:cs typeface="Times New Roman" panose="02020603050405020304" pitchFamily="18" charset="0"/>
              </a:rPr>
              <a:t>IFAD stresses that a gender perspective is essential in the selection of new projects because the access of women to resources is disproportionately small relative to that of men. </a:t>
            </a:r>
          </a:p>
          <a:p>
            <a:pPr algn="just">
              <a:spcBef>
                <a:spcPct val="50000"/>
              </a:spcBef>
            </a:pPr>
            <a:r>
              <a:rPr lang="en-US" dirty="0">
                <a:latin typeface="RotisSansSerif-Italic" charset="0"/>
                <a:ea typeface="Arial Unicode MS" panose="020B0604020202020204" pitchFamily="34" charset="-128"/>
                <a:cs typeface="Arial Unicode MS" panose="020B0604020202020204" pitchFamily="34" charset="-128"/>
              </a:rPr>
              <a:t>According to the UN Commission on the Status of Women, women are increasingly recognized to be key actors in </a:t>
            </a:r>
            <a:r>
              <a:rPr lang="en-US" dirty="0" smtClean="0">
                <a:latin typeface="RotisSansSerif-Italic" charset="0"/>
                <a:ea typeface="Arial Unicode MS" panose="020B0604020202020204" pitchFamily="34" charset="-128"/>
                <a:cs typeface="Arial Unicode MS" panose="020B0604020202020204" pitchFamily="34" charset="-128"/>
              </a:rPr>
              <a:t>the conservation </a:t>
            </a:r>
            <a:r>
              <a:rPr lang="en-US" dirty="0">
                <a:latin typeface="RotisSansSerif-Italic" charset="0"/>
                <a:ea typeface="Arial Unicode MS" panose="020B0604020202020204" pitchFamily="34" charset="-128"/>
                <a:cs typeface="Arial Unicode MS" panose="020B0604020202020204" pitchFamily="34" charset="-128"/>
              </a:rPr>
              <a:t>and </a:t>
            </a:r>
            <a:r>
              <a:rPr lang="en-US" dirty="0" smtClean="0">
                <a:latin typeface="RotisSansSerif-Italic" charset="0"/>
                <a:ea typeface="Arial Unicode MS" panose="020B0604020202020204" pitchFamily="34" charset="-128"/>
                <a:cs typeface="Arial Unicode MS" panose="020B0604020202020204" pitchFamily="34" charset="-128"/>
              </a:rPr>
              <a:t>safeguarding of </a:t>
            </a:r>
            <a:r>
              <a:rPr lang="en-US" dirty="0">
                <a:latin typeface="RotisSansSerif-Italic" charset="0"/>
                <a:ea typeface="Arial Unicode MS" panose="020B0604020202020204" pitchFamily="34" charset="-128"/>
                <a:cs typeface="Arial Unicode MS" panose="020B0604020202020204" pitchFamily="34" charset="-128"/>
              </a:rPr>
              <a:t>natural resources </a:t>
            </a:r>
            <a:r>
              <a:rPr lang="en-US" dirty="0" smtClean="0">
                <a:latin typeface="RotisSansSerif-Italic" charset="0"/>
                <a:ea typeface="Arial Unicode MS" panose="020B0604020202020204" pitchFamily="34" charset="-128"/>
                <a:cs typeface="Arial Unicode MS" panose="020B0604020202020204" pitchFamily="34" charset="-128"/>
              </a:rPr>
              <a:t>as </a:t>
            </a:r>
            <a:r>
              <a:rPr lang="en-US" dirty="0">
                <a:latin typeface="RotisSansSerif-Italic" charset="0"/>
                <a:ea typeface="Arial Unicode MS" panose="020B0604020202020204" pitchFamily="34" charset="-128"/>
                <a:cs typeface="Arial Unicode MS" panose="020B0604020202020204" pitchFamily="34" charset="-128"/>
              </a:rPr>
              <a:t>managers, producers, </a:t>
            </a:r>
            <a:r>
              <a:rPr lang="en-US" dirty="0" smtClean="0">
                <a:latin typeface="RotisSansSerif-Italic" charset="0"/>
                <a:ea typeface="Arial Unicode MS" panose="020B0604020202020204" pitchFamily="34" charset="-128"/>
                <a:cs typeface="Arial Unicode MS" panose="020B0604020202020204" pitchFamily="34" charset="-128"/>
              </a:rPr>
              <a:t>users </a:t>
            </a:r>
            <a:r>
              <a:rPr lang="en-US" dirty="0">
                <a:latin typeface="RotisSansSerif-Italic" charset="0"/>
                <a:ea typeface="Arial Unicode MS" panose="020B0604020202020204" pitchFamily="34" charset="-128"/>
                <a:cs typeface="Arial Unicode MS" panose="020B0604020202020204" pitchFamily="34" charset="-128"/>
              </a:rPr>
              <a:t>and </a:t>
            </a:r>
            <a:r>
              <a:rPr lang="en-US" dirty="0" smtClean="0">
                <a:latin typeface="RotisSansSerif-Italic" charset="0"/>
                <a:ea typeface="Arial Unicode MS" panose="020B0604020202020204" pitchFamily="34" charset="-128"/>
                <a:cs typeface="Arial Unicode MS" panose="020B0604020202020204" pitchFamily="34" charset="-128"/>
              </a:rPr>
              <a:t>intermediaries</a:t>
            </a:r>
            <a:r>
              <a:rPr lang="tr-TR" dirty="0" smtClean="0">
                <a:ea typeface="Arial Unicode MS" panose="020B0604020202020204" pitchFamily="34" charset="-128"/>
                <a:cs typeface="Arial Unicode MS" panose="020B0604020202020204" pitchFamily="34" charset="-128"/>
              </a:rPr>
              <a:t> </a:t>
            </a:r>
            <a:r>
              <a:rPr lang="en-US" dirty="0" smtClean="0">
                <a:latin typeface="RotisSansSerif-Italic" charset="0"/>
                <a:ea typeface="Arial Unicode MS" panose="020B0604020202020204" pitchFamily="34" charset="-128"/>
                <a:cs typeface="Arial Unicode MS" panose="020B0604020202020204" pitchFamily="34" charset="-128"/>
              </a:rPr>
              <a:t>between </a:t>
            </a:r>
            <a:r>
              <a:rPr lang="en-US" dirty="0">
                <a:latin typeface="RotisSansSerif-Italic" charset="0"/>
                <a:ea typeface="Arial Unicode MS" panose="020B0604020202020204" pitchFamily="34" charset="-128"/>
                <a:cs typeface="Arial Unicode MS" panose="020B0604020202020204" pitchFamily="34" charset="-128"/>
              </a:rPr>
              <a:t>the natural </a:t>
            </a:r>
            <a:r>
              <a:rPr lang="en-US" dirty="0" smtClean="0">
                <a:latin typeface="RotisSansSerif-Italic" charset="0"/>
                <a:ea typeface="Arial Unicode MS" panose="020B0604020202020204" pitchFamily="34" charset="-128"/>
                <a:cs typeface="Arial Unicode MS" panose="020B0604020202020204" pitchFamily="34" charset="-128"/>
              </a:rPr>
              <a:t>environment </a:t>
            </a:r>
            <a:r>
              <a:rPr lang="en-US" dirty="0">
                <a:latin typeface="RotisSansSerif-Italic" charset="0"/>
                <a:ea typeface="Arial Unicode MS" panose="020B0604020202020204" pitchFamily="34" charset="-128"/>
                <a:cs typeface="Arial Unicode MS" panose="020B0604020202020204" pitchFamily="34" charset="-128"/>
              </a:rPr>
              <a:t>and </a:t>
            </a:r>
            <a:r>
              <a:rPr lang="tr-TR" dirty="0">
                <a:ea typeface="Arial Unicode MS" panose="020B0604020202020204" pitchFamily="34" charset="-128"/>
                <a:cs typeface="Arial Unicode MS" panose="020B0604020202020204" pitchFamily="34" charset="-128"/>
              </a:rPr>
              <a:t>	</a:t>
            </a:r>
            <a:r>
              <a:rPr lang="en-US" dirty="0">
                <a:latin typeface="RotisSansSerif-Italic" charset="0"/>
                <a:ea typeface="Arial Unicode MS" panose="020B0604020202020204" pitchFamily="34" charset="-128"/>
                <a:cs typeface="Arial Unicode MS" panose="020B0604020202020204" pitchFamily="34" charset="-128"/>
              </a:rPr>
              <a:t>the society.</a:t>
            </a:r>
            <a:r>
              <a:rPr lang="en-US" dirty="0">
                <a:effectLst>
                  <a:outerShdw blurRad="38100" dist="38100" dir="2700000" algn="tl">
                    <a:srgbClr val="000000"/>
                  </a:outerShdw>
                </a:effectLst>
                <a:latin typeface="RotisSansSerif-Italic" charset="0"/>
                <a:ea typeface="Arial Unicode MS" panose="020B0604020202020204" pitchFamily="34" charset="-128"/>
                <a:cs typeface="Arial Unicode MS" panose="020B0604020202020204" pitchFamily="34" charset="-128"/>
              </a:rPr>
              <a:t> </a:t>
            </a:r>
            <a:endParaRPr lang="en-US" dirty="0">
              <a:effectLst>
                <a:outerShdw blurRad="38100" dist="38100" dir="2700000" algn="tl">
                  <a:srgbClr val="000000"/>
                </a:outerShdw>
              </a:effectLst>
              <a:latin typeface="RotisSansSerif-Italic"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31295595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026"/>
          <p:cNvSpPr>
            <a:spLocks noGrp="1" noChangeArrowheads="1"/>
          </p:cNvSpPr>
          <p:nvPr>
            <p:ph type="title"/>
          </p:nvPr>
        </p:nvSpPr>
        <p:spPr/>
        <p:txBody>
          <a:bodyPr/>
          <a:lstStyle/>
          <a:p>
            <a:r>
              <a:rPr lang="en-US">
                <a:cs typeface="Times New Roman" panose="02020603050405020304" pitchFamily="18" charset="0"/>
              </a:rPr>
              <a:t>The impact of environmental degradation on women’s life</a:t>
            </a:r>
            <a:r>
              <a:rPr lang="en-US"/>
              <a:t> </a:t>
            </a:r>
          </a:p>
        </p:txBody>
      </p:sp>
      <p:sp>
        <p:nvSpPr>
          <p:cNvPr id="76803" name="Rectangle 1027"/>
          <p:cNvSpPr>
            <a:spLocks noGrp="1" noChangeArrowheads="1"/>
          </p:cNvSpPr>
          <p:nvPr>
            <p:ph type="body" idx="1"/>
          </p:nvPr>
        </p:nvSpPr>
        <p:spPr/>
        <p:txBody>
          <a:bodyPr>
            <a:normAutofit/>
          </a:bodyPr>
          <a:lstStyle/>
          <a:p>
            <a:pPr algn="just">
              <a:lnSpc>
                <a:spcPct val="90000"/>
              </a:lnSpc>
            </a:pPr>
            <a:r>
              <a:rPr lang="en-US" sz="2200" dirty="0" smtClean="0"/>
              <a:t>Since </a:t>
            </a:r>
            <a:r>
              <a:rPr lang="en-US" sz="2200" dirty="0"/>
              <a:t>the early 1980s considerable attention has been devoted to the relationship between women and environment. The World Conference on Women in Nairobi (1985) recognized that </a:t>
            </a:r>
            <a:r>
              <a:rPr lang="en-US" sz="2200" dirty="0">
                <a:solidFill>
                  <a:srgbClr val="FF0000"/>
                </a:solidFill>
              </a:rPr>
              <a:t>‘women and development’ cannot be separated from ‘environmental issues’, and that these issues must be incorporated into policy planning</a:t>
            </a:r>
            <a:r>
              <a:rPr lang="en-US" sz="2200" dirty="0"/>
              <a:t> (FAO, 2002). </a:t>
            </a:r>
            <a:endParaRPr lang="en-US" sz="2200" dirty="0" smtClean="0"/>
          </a:p>
          <a:p>
            <a:pPr algn="just">
              <a:lnSpc>
                <a:spcPct val="90000"/>
              </a:lnSpc>
            </a:pPr>
            <a:r>
              <a:rPr lang="en-US" sz="2200" dirty="0" smtClean="0"/>
              <a:t>Attention </a:t>
            </a:r>
            <a:r>
              <a:rPr lang="en-US" sz="2200" dirty="0"/>
              <a:t>was focused on natural and man-made disasters and the resulting environmental degradation. </a:t>
            </a:r>
            <a:r>
              <a:rPr lang="en-US" sz="2200" dirty="0">
                <a:solidFill>
                  <a:srgbClr val="FF0000"/>
                </a:solidFill>
              </a:rPr>
              <a:t>There was concern that such degradation deprived a growing number of poor women, in rural and urban areas, of their traditional means of livelihood and pushed them into a marginal environment, leaving them in critical circumstances </a:t>
            </a:r>
            <a:r>
              <a:rPr lang="en-US" sz="2200" dirty="0"/>
              <a:t>(UN, 2000</a:t>
            </a:r>
            <a:r>
              <a:rPr lang="en-US" sz="2200" dirty="0" smtClean="0"/>
              <a:t>).</a:t>
            </a:r>
            <a:endParaRPr lang="en-US" sz="2200" dirty="0">
              <a:latin typeface="Arial Unicode MS" panose="020B0604020202020204" pitchFamily="34" charset="-128"/>
              <a:ea typeface="Arial Unicode MS" panose="020B0604020202020204" pitchFamily="34" charset="-128"/>
              <a:cs typeface="Arial Unicode MS" panose="020B0604020202020204" pitchFamily="34" charset="-128"/>
            </a:endParaRPr>
          </a:p>
          <a:p>
            <a:pPr>
              <a:lnSpc>
                <a:spcPct val="90000"/>
              </a:lnSpc>
            </a:pPr>
            <a:endParaRPr lang="en-US" sz="2200" dirty="0"/>
          </a:p>
        </p:txBody>
      </p:sp>
    </p:spTree>
    <p:extLst>
      <p:ext uri="{BB962C8B-B14F-4D97-AF65-F5344CB8AC3E}">
        <p14:creationId xmlns:p14="http://schemas.microsoft.com/office/powerpoint/2010/main" xmlns="" val="42109090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026"/>
          <p:cNvSpPr>
            <a:spLocks noGrp="1" noChangeArrowheads="1"/>
          </p:cNvSpPr>
          <p:nvPr>
            <p:ph type="title"/>
          </p:nvPr>
        </p:nvSpPr>
        <p:spPr/>
        <p:txBody>
          <a:bodyPr/>
          <a:lstStyle/>
          <a:p>
            <a:endParaRPr lang="en-US"/>
          </a:p>
        </p:txBody>
      </p:sp>
      <p:sp>
        <p:nvSpPr>
          <p:cNvPr id="75779" name="Rectangle 1027"/>
          <p:cNvSpPr>
            <a:spLocks noGrp="1" noChangeArrowheads="1"/>
          </p:cNvSpPr>
          <p:nvPr>
            <p:ph type="body" idx="1"/>
          </p:nvPr>
        </p:nvSpPr>
        <p:spPr/>
        <p:txBody>
          <a:bodyPr>
            <a:normAutofit/>
          </a:bodyPr>
          <a:lstStyle/>
          <a:p>
            <a:pPr algn="just"/>
            <a:r>
              <a:rPr lang="en-US" dirty="0">
                <a:latin typeface="Arial Unicode MS" panose="020B0604020202020204" pitchFamily="34" charset="-128"/>
                <a:ea typeface="Arial Unicode MS" panose="020B0604020202020204" pitchFamily="34" charset="-128"/>
                <a:cs typeface="Arial Unicode MS" panose="020B0604020202020204" pitchFamily="34" charset="-128"/>
              </a:rPr>
              <a:t>T</a:t>
            </a:r>
            <a:r>
              <a:rPr lang="en-US" dirty="0" smtClean="0"/>
              <a:t>he </a:t>
            </a:r>
            <a:r>
              <a:rPr lang="en-US" dirty="0"/>
              <a:t>linkage between environmental degradation and poverty, in particular related to women’s life, was recognized five years later, during the Conference on the Environment and development </a:t>
            </a:r>
            <a:r>
              <a:rPr lang="en-US" dirty="0">
                <a:solidFill>
                  <a:schemeClr val="hlink"/>
                </a:solidFill>
              </a:rPr>
              <a:t>(UNCED) held in Rio in 1992.</a:t>
            </a:r>
            <a:r>
              <a:rPr lang="en-US" dirty="0"/>
              <a:t> </a:t>
            </a:r>
            <a:r>
              <a:rPr lang="en-US" dirty="0">
                <a:solidFill>
                  <a:srgbClr val="FF0000"/>
                </a:solidFill>
              </a:rPr>
              <a:t>The Rio Declaration stated that ‘Women have a vital role to play in environmental management and development. Their full participation is essential to achieving sustainable development’ (UN, 1992</a:t>
            </a:r>
            <a:r>
              <a:rPr lang="en-US" dirty="0" smtClean="0">
                <a:solidFill>
                  <a:srgbClr val="FF0000"/>
                </a:solidFill>
              </a:rPr>
              <a:t>).</a:t>
            </a:r>
            <a:endParaRPr lang="en-US" dirty="0">
              <a:solidFill>
                <a:srgbClr val="FF0000"/>
              </a:solidFill>
            </a:endParaRPr>
          </a:p>
        </p:txBody>
      </p:sp>
    </p:spTree>
    <p:extLst>
      <p:ext uri="{BB962C8B-B14F-4D97-AF65-F5344CB8AC3E}">
        <p14:creationId xmlns:p14="http://schemas.microsoft.com/office/powerpoint/2010/main" xmlns="" val="12564567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3"/>
          <p:cNvSpPr>
            <a:spLocks noGrp="1" noChangeArrowheads="1"/>
          </p:cNvSpPr>
          <p:nvPr>
            <p:ph type="body" idx="1"/>
          </p:nvPr>
        </p:nvSpPr>
        <p:spPr>
          <a:xfrm>
            <a:off x="430369" y="722290"/>
            <a:ext cx="8249992" cy="4841383"/>
          </a:xfrm>
        </p:spPr>
        <p:txBody>
          <a:bodyPr>
            <a:noAutofit/>
          </a:bodyPr>
          <a:lstStyle/>
          <a:p>
            <a:pPr algn="just"/>
            <a:r>
              <a:rPr lang="en-US" dirty="0"/>
              <a:t>Women are not only those who give birth, breed and educate infants and children to play a vital role in development. As stated in </a:t>
            </a:r>
            <a:r>
              <a:rPr lang="en-US" i="1" dirty="0">
                <a:solidFill>
                  <a:schemeClr val="hlink"/>
                </a:solidFill>
              </a:rPr>
              <a:t>Agenda 21</a:t>
            </a:r>
            <a:r>
              <a:rPr lang="en-US" dirty="0"/>
              <a:t>, </a:t>
            </a:r>
            <a:r>
              <a:rPr lang="en-US" dirty="0">
                <a:solidFill>
                  <a:srgbClr val="FF0000"/>
                </a:solidFill>
              </a:rPr>
              <a:t>‘Women are the main food producers and the environment’. They play a crucial role in agricultural work and in the sustainable use of the land, however might be underestimated their participation in official economic statistics. </a:t>
            </a:r>
            <a:r>
              <a:rPr lang="en-US" dirty="0"/>
              <a:t>Women farmers achieve marvel in improving traditional cropping methods developed over time to protect natural resources and the conservation of soil fertility whenever they are given the possibility (FAO, 2002</a:t>
            </a:r>
            <a:r>
              <a:rPr lang="en-US" dirty="0" smtClean="0"/>
              <a:t>).</a:t>
            </a:r>
            <a:endParaRPr lang="en-US" dirty="0"/>
          </a:p>
        </p:txBody>
      </p:sp>
    </p:spTree>
    <p:extLst>
      <p:ext uri="{BB962C8B-B14F-4D97-AF65-F5344CB8AC3E}">
        <p14:creationId xmlns:p14="http://schemas.microsoft.com/office/powerpoint/2010/main" xmlns="" val="35005080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3"/>
          <p:cNvSpPr>
            <a:spLocks noGrp="1" noChangeArrowheads="1"/>
          </p:cNvSpPr>
          <p:nvPr>
            <p:ph type="body" idx="1"/>
          </p:nvPr>
        </p:nvSpPr>
        <p:spPr>
          <a:xfrm>
            <a:off x="304800" y="914400"/>
            <a:ext cx="8229600" cy="4530725"/>
          </a:xfrm>
        </p:spPr>
        <p:txBody>
          <a:bodyPr>
            <a:noAutofit/>
          </a:bodyPr>
          <a:lstStyle/>
          <a:p>
            <a:pPr algn="just">
              <a:lnSpc>
                <a:spcPct val="90000"/>
              </a:lnSpc>
            </a:pPr>
            <a:r>
              <a:rPr lang="en-US" sz="2400" dirty="0">
                <a:ea typeface="Arial Unicode MS" panose="020B0604020202020204" pitchFamily="34" charset="-128"/>
                <a:cs typeface="Arial Unicode MS" panose="020B0604020202020204" pitchFamily="34" charset="-128"/>
              </a:rPr>
              <a:t>According to the </a:t>
            </a:r>
            <a:r>
              <a:rPr lang="en-US" sz="2400" dirty="0">
                <a:solidFill>
                  <a:srgbClr val="FF0000"/>
                </a:solidFill>
                <a:ea typeface="Arial Unicode MS" panose="020B0604020202020204" pitchFamily="34" charset="-128"/>
                <a:cs typeface="Arial Unicode MS" panose="020B0604020202020204" pitchFamily="34" charset="-128"/>
              </a:rPr>
              <a:t>World Health </a:t>
            </a:r>
            <a:r>
              <a:rPr lang="en-US" sz="2400" dirty="0" err="1">
                <a:solidFill>
                  <a:srgbClr val="FF0000"/>
                </a:solidFill>
                <a:ea typeface="Arial Unicode MS" panose="020B0604020202020204" pitchFamily="34" charset="-128"/>
                <a:cs typeface="Arial Unicode MS" panose="020B0604020202020204" pitchFamily="34" charset="-128"/>
              </a:rPr>
              <a:t>Organisation</a:t>
            </a:r>
            <a:r>
              <a:rPr lang="en-US" sz="2400" dirty="0">
                <a:solidFill>
                  <a:srgbClr val="FF0000"/>
                </a:solidFill>
                <a:ea typeface="Arial Unicode MS" panose="020B0604020202020204" pitchFamily="34" charset="-128"/>
                <a:cs typeface="Arial Unicode MS" panose="020B0604020202020204" pitchFamily="34" charset="-128"/>
              </a:rPr>
              <a:t> (WHO), the lack of safe drinking water and poor sanitation contribute to about 80 per cent of communicable diseases, particularly among children and in Africa</a:t>
            </a:r>
            <a:r>
              <a:rPr lang="en-US" sz="2400" dirty="0">
                <a:ea typeface="Arial Unicode MS" panose="020B0604020202020204" pitchFamily="34" charset="-128"/>
                <a:cs typeface="Arial Unicode MS" panose="020B0604020202020204" pitchFamily="34" charset="-128"/>
              </a:rPr>
              <a:t> where the total water supply is the lowest of any region, with only 62% of the population having access to improved water supply.</a:t>
            </a:r>
            <a:endParaRPr lang="tr-TR" sz="2400" dirty="0">
              <a:latin typeface="Times New Roman" panose="02020603050405020304" pitchFamily="18" charset="0"/>
            </a:endParaRPr>
          </a:p>
          <a:p>
            <a:pPr algn="just">
              <a:lnSpc>
                <a:spcPct val="90000"/>
              </a:lnSpc>
            </a:pPr>
            <a:endParaRPr lang="en-US" sz="2400" dirty="0">
              <a:latin typeface="Times New Roman" panose="02020603050405020304" pitchFamily="18" charset="0"/>
            </a:endParaRPr>
          </a:p>
          <a:p>
            <a:pPr algn="just">
              <a:lnSpc>
                <a:spcPct val="90000"/>
              </a:lnSpc>
            </a:pPr>
            <a:r>
              <a:rPr lang="en-US" sz="2400" dirty="0">
                <a:cs typeface="Times New Roman" panose="02020603050405020304" pitchFamily="18" charset="0"/>
              </a:rPr>
              <a:t>There is a strong correlation between high levels of coverage of combined water and sanitation and low child mortality. According the WHO, over one in every ten children dies annually in developing countries before the age of five because of health complications. The major cause of death is </a:t>
            </a:r>
            <a:r>
              <a:rPr lang="en-US" sz="2400" dirty="0" err="1">
                <a:cs typeface="Times New Roman" panose="02020603050405020304" pitchFamily="18" charset="0"/>
              </a:rPr>
              <a:t>diar</a:t>
            </a:r>
            <a:r>
              <a:rPr lang="tr-TR" sz="2400" dirty="0">
                <a:latin typeface="Times New Roman" panose="02020603050405020304" pitchFamily="18" charset="0"/>
              </a:rPr>
              <a:t>rhe</a:t>
            </a:r>
            <a:r>
              <a:rPr lang="en-US" sz="2400" dirty="0">
                <a:cs typeface="Times New Roman" panose="02020603050405020304" pitchFamily="18" charset="0"/>
              </a:rPr>
              <a:t>al disease (WHO, 1996). </a:t>
            </a:r>
            <a:r>
              <a:rPr lang="en-US" sz="2400" dirty="0">
                <a:solidFill>
                  <a:srgbClr val="FF0000"/>
                </a:solidFill>
                <a:cs typeface="Times New Roman" panose="02020603050405020304" pitchFamily="18" charset="0"/>
              </a:rPr>
              <a:t>Safe water and basic sanitation are major determinants of health and as such, of development</a:t>
            </a:r>
            <a:r>
              <a:rPr lang="en-US" sz="2000" dirty="0">
                <a:solidFill>
                  <a:srgbClr val="FF0000"/>
                </a:solidFill>
                <a:latin typeface="Arial Unicode MS" panose="020B0604020202020204" pitchFamily="34" charset="-128"/>
                <a:cs typeface="Times New Roman" panose="02020603050405020304" pitchFamily="18" charset="0"/>
              </a:rPr>
              <a:t>.</a:t>
            </a:r>
            <a:r>
              <a:rPr lang="en-US" sz="2000" dirty="0">
                <a:solidFill>
                  <a:srgbClr val="FF0000"/>
                </a:solidFill>
                <a:latin typeface="Arial Unicode MS" panose="020B0604020202020204" pitchFamily="34" charset="-128"/>
                <a:ea typeface="Arial Unicode MS" panose="020B0604020202020204" pitchFamily="34" charset="-128"/>
                <a:cs typeface="Arial Unicode MS" panose="020B0604020202020204" pitchFamily="34" charset="-128"/>
              </a:rPr>
              <a:t> </a:t>
            </a:r>
          </a:p>
          <a:p>
            <a:pPr>
              <a:lnSpc>
                <a:spcPct val="90000"/>
              </a:lnSpc>
            </a:pPr>
            <a:endParaRPr lang="en-US" sz="2000" dirty="0">
              <a:solidFill>
                <a:schemeClr val="hlink"/>
              </a:solidFill>
            </a:endParaRPr>
          </a:p>
        </p:txBody>
      </p:sp>
    </p:spTree>
    <p:extLst>
      <p:ext uri="{BB962C8B-B14F-4D97-AF65-F5344CB8AC3E}">
        <p14:creationId xmlns:p14="http://schemas.microsoft.com/office/powerpoint/2010/main" xmlns="" val="30815760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Rectangle 3"/>
          <p:cNvSpPr>
            <a:spLocks noGrp="1" noChangeArrowheads="1"/>
          </p:cNvSpPr>
          <p:nvPr>
            <p:ph type="body" idx="1"/>
          </p:nvPr>
        </p:nvSpPr>
        <p:spPr>
          <a:xfrm>
            <a:off x="304800" y="838200"/>
            <a:ext cx="8229600" cy="5395175"/>
          </a:xfrm>
        </p:spPr>
        <p:txBody>
          <a:bodyPr>
            <a:normAutofit/>
          </a:bodyPr>
          <a:lstStyle/>
          <a:p>
            <a:pPr algn="just">
              <a:lnSpc>
                <a:spcPct val="90000"/>
              </a:lnSpc>
            </a:pPr>
            <a:r>
              <a:rPr lang="en-US" sz="2200" dirty="0">
                <a:ea typeface="Arial Unicode MS" panose="020B0604020202020204" pitchFamily="34" charset="-128"/>
                <a:cs typeface="Arial Unicode MS" panose="020B0604020202020204" pitchFamily="34" charset="-128"/>
              </a:rPr>
              <a:t>As stated in the Fourth World Conference on Women held in 1995, </a:t>
            </a:r>
            <a:r>
              <a:rPr lang="en-US" sz="2200" dirty="0">
                <a:solidFill>
                  <a:srgbClr val="FF0000"/>
                </a:solidFill>
                <a:ea typeface="Arial Unicode MS" panose="020B0604020202020204" pitchFamily="34" charset="-128"/>
                <a:cs typeface="Arial Unicode MS" panose="020B0604020202020204" pitchFamily="34" charset="-128"/>
              </a:rPr>
              <a:t>‘Equitable social development that recognizes empowering the poor, particularly women living in poverty, to utilize environmental resources sustainably is a necessary foundation for sustainable development</a:t>
            </a:r>
            <a:r>
              <a:rPr lang="en-US" sz="2200" dirty="0">
                <a:solidFill>
                  <a:srgbClr val="99FF99"/>
                </a:solidFill>
                <a:ea typeface="Arial Unicode MS" panose="020B0604020202020204" pitchFamily="34" charset="-128"/>
                <a:cs typeface="Arial Unicode MS" panose="020B0604020202020204" pitchFamily="34" charset="-128"/>
              </a:rPr>
              <a:t>’</a:t>
            </a:r>
            <a:r>
              <a:rPr lang="en-US" sz="2200" dirty="0">
                <a:ea typeface="Arial Unicode MS" panose="020B0604020202020204" pitchFamily="34" charset="-128"/>
                <a:cs typeface="Arial Unicode MS" panose="020B0604020202020204" pitchFamily="34" charset="-128"/>
              </a:rPr>
              <a:t> (UN, 1995).</a:t>
            </a:r>
          </a:p>
          <a:p>
            <a:pPr algn="just">
              <a:lnSpc>
                <a:spcPct val="90000"/>
              </a:lnSpc>
            </a:pPr>
            <a:r>
              <a:rPr lang="en-US" sz="2200" dirty="0" smtClean="0">
                <a:ea typeface="Arial Unicode MS" panose="020B0604020202020204" pitchFamily="34" charset="-128"/>
                <a:cs typeface="Arial Unicode MS" panose="020B0604020202020204" pitchFamily="34" charset="-128"/>
              </a:rPr>
              <a:t>Since </a:t>
            </a:r>
            <a:r>
              <a:rPr lang="en-US" sz="2200" dirty="0">
                <a:ea typeface="Arial Unicode MS" panose="020B0604020202020204" pitchFamily="34" charset="-128"/>
                <a:cs typeface="Arial Unicode MS" panose="020B0604020202020204" pitchFamily="34" charset="-128"/>
              </a:rPr>
              <a:t>then, the fundamental role of women as environmental actors has been increasingly recognized: </a:t>
            </a:r>
            <a:r>
              <a:rPr lang="en-US" sz="2200" dirty="0">
                <a:solidFill>
                  <a:srgbClr val="FF0000"/>
                </a:solidFill>
                <a:ea typeface="Arial Unicode MS" panose="020B0604020202020204" pitchFamily="34" charset="-128"/>
                <a:cs typeface="Arial Unicode MS" panose="020B0604020202020204" pitchFamily="34" charset="-128"/>
              </a:rPr>
              <a:t>‘Women have often played a leadership role in promoting environmental ethics, reducing resource use and recycling resources, to minimize waste and excessive consumption. </a:t>
            </a:r>
          </a:p>
          <a:p>
            <a:pPr algn="just">
              <a:lnSpc>
                <a:spcPct val="90000"/>
              </a:lnSpc>
            </a:pPr>
            <a:r>
              <a:rPr lang="en-US" sz="2200" dirty="0" smtClean="0">
                <a:ea typeface="Arial Unicode MS" panose="020B0604020202020204" pitchFamily="34" charset="-128"/>
                <a:cs typeface="Arial Unicode MS" panose="020B0604020202020204" pitchFamily="34" charset="-128"/>
              </a:rPr>
              <a:t>Women</a:t>
            </a:r>
            <a:r>
              <a:rPr lang="en-US" sz="2200" dirty="0">
                <a:ea typeface="Arial Unicode MS" panose="020B0604020202020204" pitchFamily="34" charset="-128"/>
                <a:cs typeface="Arial Unicode MS" panose="020B0604020202020204" pitchFamily="34" charset="-128"/>
              </a:rPr>
              <a:t>, especially indigenous women, have particular knowledge of ecological linkage and fragile ecosystem management. A sustainable development that doesn’t involve women will not succeed in the long run.’ (UN, 2001). </a:t>
            </a:r>
            <a:r>
              <a:rPr lang="en-US" sz="2200" dirty="0">
                <a:solidFill>
                  <a:srgbClr val="FF0000"/>
                </a:solidFill>
                <a:ea typeface="Arial Unicode MS" panose="020B0604020202020204" pitchFamily="34" charset="-128"/>
                <a:cs typeface="Arial Unicode MS" panose="020B0604020202020204" pitchFamily="34" charset="-128"/>
              </a:rPr>
              <a:t>Yet, much still needs to be achieve to involve them in the decision-making process: it means to give women equal access to education.</a:t>
            </a:r>
          </a:p>
          <a:p>
            <a:pPr>
              <a:lnSpc>
                <a:spcPct val="90000"/>
              </a:lnSpc>
            </a:pPr>
            <a:endParaRPr lang="en-US" sz="2200" dirty="0">
              <a:solidFill>
                <a:srgbClr val="FF7C80"/>
              </a:solidFill>
            </a:endParaRPr>
          </a:p>
        </p:txBody>
      </p:sp>
    </p:spTree>
    <p:extLst>
      <p:ext uri="{BB962C8B-B14F-4D97-AF65-F5344CB8AC3E}">
        <p14:creationId xmlns:p14="http://schemas.microsoft.com/office/powerpoint/2010/main" xmlns="" val="12826219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noChangeArrowheads="1"/>
          </p:cNvSpPr>
          <p:nvPr>
            <p:ph type="body" idx="1"/>
          </p:nvPr>
        </p:nvSpPr>
        <p:spPr>
          <a:xfrm>
            <a:off x="457200" y="914400"/>
            <a:ext cx="8229600" cy="4842456"/>
          </a:xfrm>
        </p:spPr>
        <p:txBody>
          <a:bodyPr>
            <a:noAutofit/>
          </a:bodyPr>
          <a:lstStyle/>
          <a:p>
            <a:pPr marL="0" indent="0">
              <a:buNone/>
            </a:pPr>
            <a:r>
              <a:rPr lang="en-US" sz="3600" b="1" dirty="0">
                <a:ea typeface="Arial Unicode MS" panose="020B0604020202020204" pitchFamily="34" charset="-128"/>
                <a:cs typeface="Arial Unicode MS" panose="020B0604020202020204" pitchFamily="34" charset="-128"/>
              </a:rPr>
              <a:t>CONCLUSION</a:t>
            </a:r>
          </a:p>
          <a:p>
            <a:pPr algn="just"/>
            <a:r>
              <a:rPr lang="en-US" sz="2200" dirty="0" smtClean="0">
                <a:ea typeface="Arial Unicode MS" panose="020B0604020202020204" pitchFamily="34" charset="-128"/>
                <a:cs typeface="Arial Unicode MS" panose="020B0604020202020204" pitchFamily="34" charset="-128"/>
              </a:rPr>
              <a:t>The </a:t>
            </a:r>
            <a:r>
              <a:rPr lang="en-US" sz="2200" dirty="0">
                <a:ea typeface="Arial Unicode MS" panose="020B0604020202020204" pitchFamily="34" charset="-128"/>
                <a:cs typeface="Arial Unicode MS" panose="020B0604020202020204" pitchFamily="34" charset="-128"/>
              </a:rPr>
              <a:t>first statement of the Right to Water was underlined at the International Conference organized in </a:t>
            </a:r>
            <a:r>
              <a:rPr lang="en-US" sz="2200" dirty="0">
                <a:solidFill>
                  <a:srgbClr val="FF0000"/>
                </a:solidFill>
                <a:ea typeface="Arial Unicode MS" panose="020B0604020202020204" pitchFamily="34" charset="-128"/>
                <a:cs typeface="Arial Unicode MS" panose="020B0604020202020204" pitchFamily="34" charset="-128"/>
              </a:rPr>
              <a:t>Mar del Plata, in 1977</a:t>
            </a:r>
            <a:r>
              <a:rPr lang="en-US" sz="2200" dirty="0">
                <a:ea typeface="Arial Unicode MS" panose="020B0604020202020204" pitchFamily="34" charset="-128"/>
                <a:cs typeface="Arial Unicode MS" panose="020B0604020202020204" pitchFamily="34" charset="-128"/>
              </a:rPr>
              <a:t>. It affirmed that : ‘All people have the right to have access to drinking water’. </a:t>
            </a:r>
            <a:r>
              <a:rPr lang="en-US" sz="2200" dirty="0">
                <a:solidFill>
                  <a:srgbClr val="FF0000"/>
                </a:solidFill>
                <a:ea typeface="Arial Unicode MS" panose="020B0604020202020204" pitchFamily="34" charset="-128"/>
                <a:cs typeface="Arial Unicode MS" panose="020B0604020202020204" pitchFamily="34" charset="-128"/>
              </a:rPr>
              <a:t>Then the Dublin and Rio Conferences in 1992 linked water with a cause and effect process to sustainable development,</a:t>
            </a:r>
            <a:r>
              <a:rPr lang="en-US" sz="2200" dirty="0">
                <a:ea typeface="Arial Unicode MS" panose="020B0604020202020204" pitchFamily="34" charset="-128"/>
                <a:cs typeface="Arial Unicode MS" panose="020B0604020202020204" pitchFamily="34" charset="-128"/>
              </a:rPr>
              <a:t> the conditions of women in developing countries, poverty and human rights. Water as a basic need to life is an ethical issue and thus a priority of development commitments. </a:t>
            </a:r>
          </a:p>
          <a:p>
            <a:r>
              <a:rPr lang="en-US" sz="2200" dirty="0" smtClean="0">
                <a:solidFill>
                  <a:srgbClr val="FF0000"/>
                </a:solidFill>
                <a:ea typeface="Arial Unicode MS" panose="020B0604020202020204" pitchFamily="34" charset="-128"/>
                <a:cs typeface="Arial Unicode MS" panose="020B0604020202020204" pitchFamily="34" charset="-128"/>
              </a:rPr>
              <a:t>The </a:t>
            </a:r>
            <a:r>
              <a:rPr lang="en-US" sz="2200" dirty="0">
                <a:solidFill>
                  <a:srgbClr val="FF0000"/>
                </a:solidFill>
                <a:ea typeface="Arial Unicode MS" panose="020B0604020202020204" pitchFamily="34" charset="-128"/>
                <a:cs typeface="Arial Unicode MS" panose="020B0604020202020204" pitchFamily="34" charset="-128"/>
              </a:rPr>
              <a:t>importance of women for water and water for women was formally recognized in the Dublin Conference. </a:t>
            </a:r>
            <a:r>
              <a:rPr lang="en-US" sz="2200" dirty="0">
                <a:ea typeface="Arial Unicode MS" panose="020B0604020202020204" pitchFamily="34" charset="-128"/>
                <a:cs typeface="Arial Unicode MS" panose="020B0604020202020204" pitchFamily="34" charset="-128"/>
              </a:rPr>
              <a:t>One of the four principles of efficient and effective water provision incorporated into the Dublin Declaration claimed for the full involvement of women in the planning and implementation of all scheme and initiatives for drinking water and sanitation (ACC/ISGWR, 1992).</a:t>
            </a:r>
          </a:p>
          <a:p>
            <a:endParaRPr lang="en-US" sz="2000" dirty="0">
              <a:cs typeface="Times New Roman" panose="02020603050405020304" pitchFamily="18" charset="0"/>
            </a:endParaRPr>
          </a:p>
          <a:p>
            <a:endParaRPr lang="en-US" dirty="0"/>
          </a:p>
        </p:txBody>
      </p:sp>
    </p:spTree>
    <p:extLst>
      <p:ext uri="{BB962C8B-B14F-4D97-AF65-F5344CB8AC3E}">
        <p14:creationId xmlns:p14="http://schemas.microsoft.com/office/powerpoint/2010/main" xmlns="" val="41029439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body" idx="1"/>
          </p:nvPr>
        </p:nvSpPr>
        <p:spPr>
          <a:xfrm>
            <a:off x="457200" y="914400"/>
            <a:ext cx="8229600" cy="5216525"/>
          </a:xfrm>
        </p:spPr>
        <p:txBody>
          <a:bodyPr>
            <a:noAutofit/>
          </a:bodyPr>
          <a:lstStyle/>
          <a:p>
            <a:r>
              <a:rPr lang="en-US" sz="2400" dirty="0">
                <a:cs typeface="Times New Roman" panose="02020603050405020304" pitchFamily="18" charset="0"/>
              </a:rPr>
              <a:t>In 1999, a Conference on Culture of Peace organized by UNESCO has launched a Pan-African women’s movement for peace to promote new values: since shared limited resources on their continent can lead to conflict, a particular effort should be made to stress women’s contribution in conflict prevention (UNESCO, 1999).  </a:t>
            </a:r>
            <a:endParaRPr lang="tr-TR" sz="2400" dirty="0">
              <a:latin typeface="Times New Roman" panose="02020603050405020304" pitchFamily="18" charset="0"/>
            </a:endParaRPr>
          </a:p>
          <a:p>
            <a:pPr algn="just"/>
            <a:r>
              <a:rPr lang="en-US" sz="2400" dirty="0" smtClean="0">
                <a:ea typeface="Arial Unicode MS" panose="020B0604020202020204" pitchFamily="34" charset="-128"/>
                <a:cs typeface="Arial Unicode MS" panose="020B0604020202020204" pitchFamily="34" charset="-128"/>
              </a:rPr>
              <a:t>As </a:t>
            </a:r>
            <a:r>
              <a:rPr lang="en-US" sz="2400" dirty="0">
                <a:ea typeface="Arial Unicode MS" panose="020B0604020202020204" pitchFamily="34" charset="-128"/>
                <a:cs typeface="Arial Unicode MS" panose="020B0604020202020204" pitchFamily="34" charset="-128"/>
              </a:rPr>
              <a:t>stated in the World Conference on Women in Beijing, women historically have developed caring abilities and they have an important role to play in transforming the culture of violence into a culture of peace. </a:t>
            </a:r>
          </a:p>
          <a:p>
            <a:pPr algn="just"/>
            <a:r>
              <a:rPr lang="en-US" sz="2400" dirty="0" smtClean="0">
                <a:ea typeface="Arial Unicode MS" panose="020B0604020202020204" pitchFamily="34" charset="-128"/>
                <a:cs typeface="Arial Unicode MS" panose="020B0604020202020204" pitchFamily="34" charset="-128"/>
              </a:rPr>
              <a:t>The </a:t>
            </a:r>
            <a:r>
              <a:rPr lang="en-US" sz="2400" dirty="0">
                <a:ea typeface="Arial Unicode MS" panose="020B0604020202020204" pitchFamily="34" charset="-128"/>
                <a:cs typeface="Arial Unicode MS" panose="020B0604020202020204" pitchFamily="34" charset="-128"/>
              </a:rPr>
              <a:t>Final Report of the International Consultation to Advance Women in Ecosystem Management: has stated that: ‘There is a natural convergence of interest  between the needs of women and the need to conserve natural resources environments</a:t>
            </a:r>
            <a:r>
              <a:rPr lang="en-US" sz="2400" dirty="0" smtClean="0">
                <a:ea typeface="Arial Unicode MS" panose="020B0604020202020204" pitchFamily="34" charset="-128"/>
                <a:cs typeface="Arial Unicode MS" panose="020B0604020202020204" pitchFamily="34" charset="-128"/>
              </a:rPr>
              <a:t>.</a:t>
            </a:r>
            <a:endParaRPr lang="en-US" sz="2400" dirty="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xmlns="" val="16823615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body" idx="1"/>
          </p:nvPr>
        </p:nvSpPr>
        <p:spPr>
          <a:xfrm>
            <a:off x="431442" y="618186"/>
            <a:ext cx="8229600" cy="5791200"/>
          </a:xfrm>
        </p:spPr>
        <p:txBody>
          <a:bodyPr>
            <a:normAutofit/>
          </a:bodyPr>
          <a:lstStyle/>
          <a:p>
            <a:pPr algn="just"/>
            <a:r>
              <a:rPr lang="en-US" sz="2400" dirty="0">
                <a:solidFill>
                  <a:srgbClr val="FF0000"/>
                </a:solidFill>
                <a:cs typeface="Times New Roman" panose="02020603050405020304" pitchFamily="18" charset="0"/>
              </a:rPr>
              <a:t>Women maintain a rich storehouse of technical environmental knowledge, which can be mobilized in the problem-solving process. In addition to their profound knowledge of fragile ecosystem management and sustainable resource use, women have a remarkable ability to work together, in taking care of children. Women also have a powerful influence over future attitudes towards the environment.’  </a:t>
            </a:r>
            <a:endParaRPr lang="en-US" sz="2400" dirty="0">
              <a:solidFill>
                <a:srgbClr val="FF0000"/>
              </a:solidFill>
              <a:ea typeface="Arial Unicode MS" panose="020B0604020202020204" pitchFamily="34" charset="-128"/>
              <a:cs typeface="Arial Unicode MS" panose="020B0604020202020204" pitchFamily="34" charset="-128"/>
            </a:endParaRPr>
          </a:p>
          <a:p>
            <a:pPr marL="0" indent="0" algn="just">
              <a:buNone/>
            </a:pPr>
            <a:endParaRPr lang="en-US" sz="2400" dirty="0">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r>
              <a:rPr lang="en-US" sz="2400" dirty="0">
                <a:solidFill>
                  <a:srgbClr val="FF0000"/>
                </a:solidFill>
                <a:cs typeface="Times New Roman" panose="02020603050405020304" pitchFamily="18" charset="0"/>
              </a:rPr>
              <a:t>Women have an important role to play in promoting a new attitude towards the</a:t>
            </a:r>
            <a:r>
              <a:rPr lang="tr-TR" sz="2400" dirty="0">
                <a:solidFill>
                  <a:srgbClr val="FF0000"/>
                </a:solidFill>
              </a:rPr>
              <a:t> </a:t>
            </a:r>
            <a:r>
              <a:rPr lang="en-US" sz="2400" dirty="0">
                <a:solidFill>
                  <a:srgbClr val="FF0000"/>
                </a:solidFill>
                <a:ea typeface="Arial Unicode MS" panose="020B0604020202020204" pitchFamily="34" charset="-128"/>
                <a:cs typeface="Arial Unicode MS" panose="020B0604020202020204" pitchFamily="34" charset="-128"/>
              </a:rPr>
              <a:t>use of water resources, based not only on technical knowledge, but also on cultural</a:t>
            </a:r>
            <a:r>
              <a:rPr lang="tr-TR" sz="2400" dirty="0">
                <a:solidFill>
                  <a:srgbClr val="FF0000"/>
                </a:solidFill>
              </a:rPr>
              <a:t> </a:t>
            </a:r>
            <a:r>
              <a:rPr lang="en-US" sz="2400" dirty="0">
                <a:solidFill>
                  <a:srgbClr val="FF0000"/>
                </a:solidFill>
                <a:ea typeface="Arial Unicode MS" panose="020B0604020202020204" pitchFamily="34" charset="-128"/>
                <a:cs typeface="Arial Unicode MS" panose="020B0604020202020204" pitchFamily="34" charset="-128"/>
              </a:rPr>
              <a:t>and ethical values. </a:t>
            </a:r>
            <a:r>
              <a:rPr lang="en-US" sz="2400" dirty="0">
                <a:ea typeface="Arial Unicode MS" panose="020B0604020202020204" pitchFamily="34" charset="-128"/>
                <a:cs typeface="Arial Unicode MS" panose="020B0604020202020204" pitchFamily="34" charset="-128"/>
              </a:rPr>
              <a:t>This new attitude would contribute to build a more just and</a:t>
            </a:r>
            <a:r>
              <a:rPr lang="tr-TR" sz="2400" dirty="0"/>
              <a:t> </a:t>
            </a:r>
            <a:r>
              <a:rPr lang="en-US" sz="2400" dirty="0">
                <a:ea typeface="Arial Unicode MS" panose="020B0604020202020204" pitchFamily="34" charset="-128"/>
                <a:cs typeface="Arial Unicode MS" panose="020B0604020202020204" pitchFamily="34" charset="-128"/>
              </a:rPr>
              <a:t>peaceful world, provided it includes mutual exchange of gender specific knowledge,</a:t>
            </a:r>
            <a:r>
              <a:rPr lang="tr-TR" sz="2400" dirty="0"/>
              <a:t> </a:t>
            </a:r>
            <a:r>
              <a:rPr lang="en-US" sz="2400" dirty="0">
                <a:ea typeface="Arial Unicode MS" panose="020B0604020202020204" pitchFamily="34" charset="-128"/>
                <a:cs typeface="Arial Unicode MS" panose="020B0604020202020204" pitchFamily="34" charset="-128"/>
              </a:rPr>
              <a:t>skills and sharing of opportunities to </a:t>
            </a:r>
            <a:r>
              <a:rPr lang="en-US" sz="2400" dirty="0">
                <a:solidFill>
                  <a:srgbClr val="FF0000"/>
                </a:solidFill>
                <a:ea typeface="Arial Unicode MS" panose="020B0604020202020204" pitchFamily="34" charset="-128"/>
                <a:cs typeface="Arial Unicode MS" panose="020B0604020202020204" pitchFamily="34" charset="-128"/>
              </a:rPr>
              <a:t>improve and manage our future limited freshwater</a:t>
            </a:r>
            <a:r>
              <a:rPr lang="tr-TR" sz="2400" dirty="0">
                <a:solidFill>
                  <a:srgbClr val="FF0000"/>
                </a:solidFill>
              </a:rPr>
              <a:t> </a:t>
            </a:r>
            <a:r>
              <a:rPr lang="en-US" sz="2400" dirty="0">
                <a:solidFill>
                  <a:srgbClr val="FF0000"/>
                </a:solidFill>
                <a:ea typeface="Arial Unicode MS" panose="020B0604020202020204" pitchFamily="34" charset="-128"/>
                <a:cs typeface="Arial Unicode MS" panose="020B0604020202020204" pitchFamily="34" charset="-128"/>
              </a:rPr>
              <a:t>resources</a:t>
            </a:r>
            <a:r>
              <a:rPr lang="en-US" sz="2400" dirty="0" smtClean="0">
                <a:solidFill>
                  <a:srgbClr val="FF0000"/>
                </a:solidFill>
                <a:ea typeface="Arial Unicode MS" panose="020B0604020202020204" pitchFamily="34" charset="-128"/>
                <a:cs typeface="Arial Unicode MS" panose="020B0604020202020204" pitchFamily="34" charset="-128"/>
              </a:rPr>
              <a:t>.</a:t>
            </a:r>
            <a:endParaRPr lang="en-US" sz="2400" dirty="0">
              <a:solidFill>
                <a:srgbClr val="FF0000"/>
              </a:solidFill>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xmlns="" val="681961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103</TotalTime>
  <Words>1843</Words>
  <Application>Microsoft Office PowerPoint</Application>
  <PresentationFormat>On-screen Show (4:3)</PresentationFormat>
  <Paragraphs>131</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Lecture 24  NATURAL RESOURCE PLANNING AND MANAGEMENT</vt:lpstr>
      <vt:lpstr>Recap Lecture 23</vt:lpstr>
      <vt:lpstr>Ecofeminism and Movements from North to South </vt:lpstr>
      <vt:lpstr>Outline</vt:lpstr>
      <vt:lpstr>Slide 5</vt:lpstr>
      <vt:lpstr>Ecofeminism</vt:lpstr>
      <vt:lpstr>Ecology and Feminism: A common Language</vt:lpstr>
      <vt:lpstr>Ecological Movements and the role of women</vt:lpstr>
      <vt:lpstr>Love Canal –United States</vt:lpstr>
      <vt:lpstr>Chipko Movement -India</vt:lpstr>
      <vt:lpstr>Green Belt Movement- Kenya</vt:lpstr>
      <vt:lpstr>Women and Trees Bangladesh</vt:lpstr>
      <vt:lpstr>Ecofeminism in Pakistan</vt:lpstr>
      <vt:lpstr>Policy Interventions</vt:lpstr>
      <vt:lpstr>Conclusion</vt:lpstr>
      <vt:lpstr>Women and Environment</vt:lpstr>
      <vt:lpstr>WHY ARE WOMEN MORE VULNERABLE  Biological, social and economical differences </vt:lpstr>
      <vt:lpstr>Women’s role in Disaster Risk Management</vt:lpstr>
      <vt:lpstr>Women’s role in Disaster Risk Management</vt:lpstr>
      <vt:lpstr>Women’s role in Disaster Risk Management</vt:lpstr>
      <vt:lpstr>Slide 21</vt:lpstr>
      <vt:lpstr>Slide 22</vt:lpstr>
      <vt:lpstr>Water and Ethıcs </vt:lpstr>
      <vt:lpstr>Slide 24</vt:lpstr>
      <vt:lpstr>Women traditionally play also a major role in managing and maintaining communal water supply: </vt:lpstr>
      <vt:lpstr>Slide 26</vt:lpstr>
      <vt:lpstr>The impact of environmental degradation on women’s life </vt:lpstr>
      <vt:lpstr>Slide 28</vt:lpstr>
      <vt:lpstr>Slide 29</vt:lpstr>
      <vt:lpstr>Slide 30</vt:lpstr>
      <vt:lpstr>Slide 31</vt:lpstr>
      <vt:lpstr>Slide 32</vt:lpstr>
      <vt:lpstr>Slide 33</vt:lpstr>
      <vt:lpstr>Slide 34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Ecofeminism and Movements from North to South </dc:title>
  <dc:creator>Salman</dc:creator>
  <cp:lastModifiedBy>NTS</cp:lastModifiedBy>
  <cp:revision>10</cp:revision>
  <dcterms:created xsi:type="dcterms:W3CDTF">2014-06-25T04:17:15Z</dcterms:created>
  <dcterms:modified xsi:type="dcterms:W3CDTF">2014-06-25T18:39:19Z</dcterms:modified>
</cp:coreProperties>
</file>