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302" r:id="rId2"/>
    <p:sldId id="30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24116D-5329-426A-BC41-964141F1A220}" type="datetimeFigureOut">
              <a:rPr lang="en-US" smtClean="0"/>
              <a:pPr/>
              <a:t>6/24/2014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07B43-D46D-4002-A532-B650088C2CB3}" type="slidenum">
              <a:rPr lang="en-US" smtClean="0"/>
              <a:pPr/>
              <a:t>‹#›</a:t>
            </a:fld>
            <a:endParaRPr lang="en-US"/>
          </a:p>
        </p:txBody>
      </p:sp>
    </p:spTree>
    <p:extLst>
      <p:ext uri="{BB962C8B-B14F-4D97-AF65-F5344CB8AC3E}">
        <p14:creationId xmlns="" xmlns:p14="http://schemas.microsoft.com/office/powerpoint/2010/main" val="3449146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066630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145654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75896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697485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41383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1092175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132584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89556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1403371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699823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0524195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161213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980651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280400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715684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2436138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599256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027020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726663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071923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635112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166032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140270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012021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0330086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27054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182760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4286768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6800829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37520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9402061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676730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17196361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36936080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9390706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6062627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300653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cs typeface="Arial" panose="020B0604020202020204" pitchFamily="34" charset="0"/>
            </a:endParaRPr>
          </a:p>
        </p:txBody>
      </p:sp>
    </p:spTree>
    <p:extLst>
      <p:ext uri="{BB962C8B-B14F-4D97-AF65-F5344CB8AC3E}">
        <p14:creationId xmlns="" xmlns:p14="http://schemas.microsoft.com/office/powerpoint/2010/main" val="2472311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F0E672D-8894-4635-B91B-881B3D5715DF}"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253670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0E672D-8894-4635-B91B-881B3D5715DF}"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2758641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0E672D-8894-4635-B91B-881B3D5715DF}"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1034240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0E672D-8894-4635-B91B-881B3D5715DF}"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131995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0E672D-8894-4635-B91B-881B3D5715DF}" type="datetimeFigureOut">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2610817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0E672D-8894-4635-B91B-881B3D5715DF}" type="datetimeFigureOut">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1884710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0E672D-8894-4635-B91B-881B3D5715DF}" type="datetimeFigureOut">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2565159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E672D-8894-4635-B91B-881B3D5715DF}"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1828838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0E672D-8894-4635-B91B-881B3D5715DF}"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1569684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0E672D-8894-4635-B91B-881B3D5715DF}"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3265743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0E672D-8894-4635-B91B-881B3D5715DF}"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2926903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4675" y="304800"/>
            <a:ext cx="8001000" cy="12160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667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p>
        </p:txBody>
      </p:sp>
      <p:sp>
        <p:nvSpPr>
          <p:cNvPr id="6" name="Rectangle 7"/>
          <p:cNvSpPr>
            <a:spLocks noGrp="1" noChangeArrowheads="1"/>
          </p:cNvSpPr>
          <p:nvPr>
            <p:ph type="ftr" sz="quarter" idx="11"/>
          </p:nvPr>
        </p:nvSpPr>
        <p:spPr>
          <a:ln/>
        </p:spPr>
        <p:txBody>
          <a:bodyPr/>
          <a:lstStyle>
            <a:lvl1pPr>
              <a:defRPr/>
            </a:lvl1pPr>
          </a:lstStyle>
          <a:p>
            <a:pPr>
              <a:defRPr/>
            </a:pPr>
            <a:endParaRPr lang="en-US"/>
          </a:p>
        </p:txBody>
      </p:sp>
      <p:sp>
        <p:nvSpPr>
          <p:cNvPr id="7" name="Rectangle 8"/>
          <p:cNvSpPr>
            <a:spLocks noGrp="1" noChangeArrowheads="1"/>
          </p:cNvSpPr>
          <p:nvPr>
            <p:ph type="sldNum" sz="quarter" idx="12"/>
          </p:nvPr>
        </p:nvSpPr>
        <p:spPr>
          <a:ln/>
        </p:spPr>
        <p:txBody>
          <a:bodyPr/>
          <a:lstStyle>
            <a:lvl1pPr>
              <a:defRPr/>
            </a:lvl1pPr>
          </a:lstStyle>
          <a:p>
            <a:pPr>
              <a:defRPr/>
            </a:pPr>
            <a:fld id="{35770996-1B63-45FF-B29B-AC93C9F80D86}" type="slidenum">
              <a:rPr lang="en-US"/>
              <a:pPr>
                <a:defRPr/>
              </a:pPr>
              <a:t>‹#›</a:t>
            </a:fld>
            <a:endParaRPr lang="en-US"/>
          </a:p>
        </p:txBody>
      </p:sp>
    </p:spTree>
    <p:extLst>
      <p:ext uri="{BB962C8B-B14F-4D97-AF65-F5344CB8AC3E}">
        <p14:creationId xmlns="" xmlns:p14="http://schemas.microsoft.com/office/powerpoint/2010/main" val="2955464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0E672D-8894-4635-B91B-881B3D5715DF}" type="datetimeFigureOut">
              <a:rPr lang="en-US" smtClean="0"/>
              <a:pPr/>
              <a:t>6/24/2014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D00A2A-A73F-4BBB-A64D-B267BF00B6F7}" type="slidenum">
              <a:rPr lang="en-US" smtClean="0"/>
              <a:pPr/>
              <a:t>‹#›</a:t>
            </a:fld>
            <a:endParaRPr lang="en-US"/>
          </a:p>
        </p:txBody>
      </p:sp>
    </p:spTree>
    <p:extLst>
      <p:ext uri="{BB962C8B-B14F-4D97-AF65-F5344CB8AC3E}">
        <p14:creationId xmlns="" xmlns:p14="http://schemas.microsoft.com/office/powerpoint/2010/main" val="3406378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w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23</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 xmlns:p14="http://schemas.microsoft.com/office/powerpoint/2010/main" val="21409756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22</a:t>
            </a:r>
            <a:endParaRPr lang="en-US" sz="4050" b="1" dirty="0"/>
          </a:p>
        </p:txBody>
      </p:sp>
      <p:sp>
        <p:nvSpPr>
          <p:cNvPr id="3" name="Content Placeholder 2"/>
          <p:cNvSpPr>
            <a:spLocks noGrp="1"/>
          </p:cNvSpPr>
          <p:nvPr>
            <p:ph idx="1"/>
          </p:nvPr>
        </p:nvSpPr>
        <p:spPr/>
        <p:txBody>
          <a:bodyPr/>
          <a:lstStyle/>
          <a:p>
            <a:r>
              <a:rPr lang="en-US" dirty="0" smtClean="0"/>
              <a:t>Climate Change basics</a:t>
            </a:r>
          </a:p>
          <a:p>
            <a:r>
              <a:rPr lang="en-US" dirty="0" smtClean="0"/>
              <a:t>Climate Change science</a:t>
            </a:r>
          </a:p>
          <a:p>
            <a:r>
              <a:rPr lang="en-US" dirty="0" smtClean="0"/>
              <a:t>Impacts of Climate Change</a:t>
            </a:r>
          </a:p>
          <a:p>
            <a:r>
              <a:rPr lang="en-US" dirty="0" smtClean="0"/>
              <a:t>How to mitigate climate change impacts in Pakistan.</a:t>
            </a:r>
          </a:p>
        </p:txBody>
      </p:sp>
    </p:spTree>
    <p:extLst>
      <p:ext uri="{BB962C8B-B14F-4D97-AF65-F5344CB8AC3E}">
        <p14:creationId xmlns="" xmlns:p14="http://schemas.microsoft.com/office/powerpoint/2010/main" val="3611744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032"/>
          <p:cNvSpPr txBox="1">
            <a:spLocks noChangeArrowheads="1"/>
          </p:cNvSpPr>
          <p:nvPr/>
        </p:nvSpPr>
        <p:spPr bwMode="auto">
          <a:xfrm>
            <a:off x="1359795" y="2782909"/>
            <a:ext cx="6629400"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SzPct val="70000"/>
              <a:buFont typeface="Wingdings" panose="05000000000000000000" pitchFamily="2" charset="2"/>
              <a:buChar char="l"/>
              <a:defRPr sz="30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70000"/>
              <a:buFont typeface="Wingdings" panose="05000000000000000000" pitchFamily="2" charset="2"/>
              <a:buChar char="l"/>
              <a:defRPr sz="26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accent1"/>
              </a:buClr>
              <a:buSzPct val="70000"/>
              <a:buFont typeface="Wingdings" panose="05000000000000000000" pitchFamily="2" charset="2"/>
              <a:buChar char="l"/>
              <a:defRPr sz="23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tx2"/>
              </a:buClr>
              <a:buSzPct val="75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folHlink"/>
              </a:buClr>
              <a:buSzPct val="8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sz="2400" b="1" dirty="0" smtClean="0">
                <a:latin typeface="Verdana" panose="020B0604030504040204" pitchFamily="34" charset="0"/>
              </a:rPr>
              <a:t>Disconnect </a:t>
            </a:r>
            <a:r>
              <a:rPr lang="en-US" sz="2400" b="1" dirty="0">
                <a:latin typeface="Verdana" panose="020B0604030504040204" pitchFamily="34" charset="0"/>
              </a:rPr>
              <a:t>between Pakistan’s Climate Change Policies and </a:t>
            </a:r>
            <a:r>
              <a:rPr lang="en-US" sz="2400" b="1" dirty="0" smtClean="0">
                <a:latin typeface="Verdana" panose="020B0604030504040204" pitchFamily="34" charset="0"/>
              </a:rPr>
              <a:t>Documents</a:t>
            </a:r>
            <a:endParaRPr lang="en-US" sz="1400" i="1" dirty="0" smtClean="0">
              <a:latin typeface="Verdana" panose="020B0604030504040204" pitchFamily="34" charset="0"/>
            </a:endParaRPr>
          </a:p>
          <a:p>
            <a:pPr eaLnBrk="1" hangingPunct="1">
              <a:spcBef>
                <a:spcPct val="50000"/>
              </a:spcBef>
              <a:buClrTx/>
              <a:buSzTx/>
              <a:buFontTx/>
              <a:buNone/>
            </a:pPr>
            <a:endParaRPr lang="en-US" sz="1400" i="1" dirty="0">
              <a:latin typeface="Verdana" panose="020B0604030504040204" pitchFamily="34" charset="0"/>
            </a:endParaRPr>
          </a:p>
          <a:p>
            <a:pPr eaLnBrk="1" hangingPunct="1">
              <a:spcBef>
                <a:spcPct val="50000"/>
              </a:spcBef>
              <a:buClrTx/>
              <a:buSzTx/>
              <a:buFontTx/>
              <a:buNone/>
            </a:pPr>
            <a:endParaRPr lang="en-US" sz="1400" i="1" dirty="0">
              <a:latin typeface="Verdana" panose="020B0604030504040204" pitchFamily="34" charset="0"/>
            </a:endParaRPr>
          </a:p>
        </p:txBody>
      </p:sp>
    </p:spTree>
    <p:extLst>
      <p:ext uri="{BB962C8B-B14F-4D97-AF65-F5344CB8AC3E}">
        <p14:creationId xmlns="" xmlns:p14="http://schemas.microsoft.com/office/powerpoint/2010/main" val="91041940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3200" smtClean="0"/>
              <a:t>What is a Framework Convention</a:t>
            </a:r>
          </a:p>
        </p:txBody>
      </p:sp>
      <p:sp>
        <p:nvSpPr>
          <p:cNvPr id="8195" name="Rectangle 3"/>
          <p:cNvSpPr>
            <a:spLocks noGrp="1" noChangeArrowheads="1"/>
          </p:cNvSpPr>
          <p:nvPr>
            <p:ph type="body" idx="1"/>
          </p:nvPr>
        </p:nvSpPr>
        <p:spPr>
          <a:xfrm>
            <a:off x="533400" y="1828800"/>
            <a:ext cx="8001000" cy="4267200"/>
          </a:xfrm>
        </p:spPr>
        <p:txBody>
          <a:bodyPr/>
          <a:lstStyle/>
          <a:p>
            <a:pPr eaLnBrk="1" hangingPunct="1"/>
            <a:r>
              <a:rPr lang="en-US" sz="2400" smtClean="0"/>
              <a:t>A framework convention is a  legally-binding international treaty establishing general guidelines and principles for international governance on a particular issue</a:t>
            </a:r>
          </a:p>
          <a:p>
            <a:pPr eaLnBrk="1" hangingPunct="1"/>
            <a:endParaRPr lang="en-US" sz="2400" smtClean="0"/>
          </a:p>
          <a:p>
            <a:pPr eaLnBrk="1" hangingPunct="1"/>
            <a:r>
              <a:rPr lang="en-US" sz="2400" smtClean="0"/>
              <a:t>More detailed legal instruments called protocols can be attached to a framework convention to address specific aspects of an issue.</a:t>
            </a:r>
          </a:p>
        </p:txBody>
      </p:sp>
    </p:spTree>
    <p:extLst>
      <p:ext uri="{BB962C8B-B14F-4D97-AF65-F5344CB8AC3E}">
        <p14:creationId xmlns="" xmlns:p14="http://schemas.microsoft.com/office/powerpoint/2010/main" val="41028311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3200" smtClean="0"/>
              <a:t>Framework Convention vs Protocol</a:t>
            </a:r>
          </a:p>
        </p:txBody>
      </p:sp>
      <p:sp>
        <p:nvSpPr>
          <p:cNvPr id="10243" name="Rectangle 3"/>
          <p:cNvSpPr>
            <a:spLocks noGrp="1" noChangeArrowheads="1"/>
          </p:cNvSpPr>
          <p:nvPr>
            <p:ph type="body" idx="1"/>
          </p:nvPr>
        </p:nvSpPr>
        <p:spPr/>
        <p:txBody>
          <a:bodyPr/>
          <a:lstStyle/>
          <a:p>
            <a:pPr eaLnBrk="1" hangingPunct="1">
              <a:buFont typeface="Wingdings" panose="05000000000000000000" pitchFamily="2" charset="2"/>
              <a:buNone/>
            </a:pPr>
            <a:r>
              <a:rPr lang="en-US" sz="2400" smtClean="0"/>
              <a:t>A framework Convention establishes</a:t>
            </a:r>
          </a:p>
          <a:p>
            <a:pPr lvl="1" eaLnBrk="1" hangingPunct="1"/>
            <a:r>
              <a:rPr lang="en-US" sz="2400" smtClean="0"/>
              <a:t>Objectives</a:t>
            </a:r>
          </a:p>
          <a:p>
            <a:pPr lvl="1" eaLnBrk="1" hangingPunct="1"/>
            <a:r>
              <a:rPr lang="en-US" sz="2400" smtClean="0"/>
              <a:t>Principles</a:t>
            </a:r>
          </a:p>
          <a:p>
            <a:pPr lvl="1" eaLnBrk="1" hangingPunct="1"/>
            <a:r>
              <a:rPr lang="en-US" sz="2400" smtClean="0"/>
              <a:t>Basic obligations</a:t>
            </a:r>
          </a:p>
          <a:p>
            <a:pPr lvl="1" eaLnBrk="1" hangingPunct="1"/>
            <a:r>
              <a:rPr lang="en-US" sz="2400" smtClean="0"/>
              <a:t>Procedures regarding decision-making</a:t>
            </a:r>
          </a:p>
          <a:p>
            <a:pPr eaLnBrk="1" hangingPunct="1">
              <a:buFont typeface="Wingdings" panose="05000000000000000000" pitchFamily="2" charset="2"/>
              <a:buNone/>
            </a:pPr>
            <a:r>
              <a:rPr lang="en-US" sz="2400" smtClean="0"/>
              <a:t>A Protocol</a:t>
            </a:r>
          </a:p>
          <a:p>
            <a:pPr lvl="1" eaLnBrk="1" hangingPunct="1"/>
            <a:r>
              <a:rPr lang="en-US" sz="2400" smtClean="0"/>
              <a:t>Builds on the parent agreement </a:t>
            </a:r>
          </a:p>
          <a:p>
            <a:pPr lvl="1" eaLnBrk="1" hangingPunct="1"/>
            <a:r>
              <a:rPr lang="en-US" sz="2400" smtClean="0"/>
              <a:t>Elaborates additional more specific commitments and institutional arrangements</a:t>
            </a:r>
          </a:p>
          <a:p>
            <a:pPr eaLnBrk="1" hangingPunct="1"/>
            <a:endParaRPr lang="en-US" sz="2400" smtClean="0"/>
          </a:p>
          <a:p>
            <a:pPr eaLnBrk="1" hangingPunct="1"/>
            <a:endParaRPr lang="en-US" sz="2400" smtClean="0"/>
          </a:p>
          <a:p>
            <a:pPr eaLnBrk="1" hangingPunct="1"/>
            <a:endParaRPr lang="en-US" sz="2400" smtClean="0"/>
          </a:p>
          <a:p>
            <a:pPr eaLnBrk="1" hangingPunct="1">
              <a:buFont typeface="Wingdings" panose="05000000000000000000" pitchFamily="2" charset="2"/>
              <a:buNone/>
            </a:pPr>
            <a:endParaRPr lang="en-US" sz="2400" smtClean="0"/>
          </a:p>
        </p:txBody>
      </p:sp>
    </p:spTree>
    <p:extLst>
      <p:ext uri="{BB962C8B-B14F-4D97-AF65-F5344CB8AC3E}">
        <p14:creationId xmlns="" xmlns:p14="http://schemas.microsoft.com/office/powerpoint/2010/main" val="2508734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z="3600" smtClean="0"/>
              <a:t>UNFCCC and Pakistan</a:t>
            </a:r>
          </a:p>
        </p:txBody>
      </p:sp>
      <p:sp>
        <p:nvSpPr>
          <p:cNvPr id="12291" name="Rectangle 3"/>
          <p:cNvSpPr>
            <a:spLocks noGrp="1" noChangeArrowheads="1"/>
          </p:cNvSpPr>
          <p:nvPr>
            <p:ph type="body" idx="1"/>
          </p:nvPr>
        </p:nvSpPr>
        <p:spPr>
          <a:xfrm>
            <a:off x="533400" y="2133600"/>
            <a:ext cx="8001000" cy="4267200"/>
          </a:xfrm>
        </p:spPr>
        <p:txBody>
          <a:bodyPr/>
          <a:lstStyle/>
          <a:p>
            <a:r>
              <a:rPr lang="en-US" sz="2000" smtClean="0"/>
              <a:t>Signed the Convention : 13 June 1992</a:t>
            </a:r>
          </a:p>
          <a:p>
            <a:r>
              <a:rPr lang="en-US" sz="2000" smtClean="0"/>
              <a:t>Signed at : The Earth Summit in Rio</a:t>
            </a:r>
          </a:p>
          <a:p>
            <a:r>
              <a:rPr lang="en-US" sz="2000" smtClean="0"/>
              <a:t>Ratified the Convention : 01 June 1994</a:t>
            </a:r>
          </a:p>
          <a:p>
            <a:r>
              <a:rPr lang="en-US" sz="2000" smtClean="0"/>
              <a:t>Became legally binding: 30 August 1994</a:t>
            </a:r>
          </a:p>
          <a:p>
            <a:pPr>
              <a:buFont typeface="Wingdings" panose="05000000000000000000" pitchFamily="2" charset="2"/>
              <a:buNone/>
            </a:pPr>
            <a:endParaRPr lang="en-US" sz="2000" smtClean="0"/>
          </a:p>
          <a:p>
            <a:pPr>
              <a:buFont typeface="Wingdings" panose="05000000000000000000" pitchFamily="2" charset="2"/>
              <a:buNone/>
            </a:pPr>
            <a:endParaRPr lang="en-US" sz="2000" smtClean="0"/>
          </a:p>
        </p:txBody>
      </p:sp>
    </p:spTree>
    <p:extLst>
      <p:ext uri="{BB962C8B-B14F-4D97-AF65-F5344CB8AC3E}">
        <p14:creationId xmlns="" xmlns:p14="http://schemas.microsoft.com/office/powerpoint/2010/main" val="11114253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z="3600" smtClean="0">
                <a:solidFill>
                  <a:schemeClr val="tx1"/>
                </a:solidFill>
              </a:rPr>
              <a:t>First Things First</a:t>
            </a:r>
          </a:p>
        </p:txBody>
      </p:sp>
      <p:sp>
        <p:nvSpPr>
          <p:cNvPr id="14339" name="Rectangle 3"/>
          <p:cNvSpPr>
            <a:spLocks noGrp="1" noChangeArrowheads="1"/>
          </p:cNvSpPr>
          <p:nvPr>
            <p:ph type="body" idx="1"/>
          </p:nvPr>
        </p:nvSpPr>
        <p:spPr>
          <a:xfrm>
            <a:off x="304800" y="1905000"/>
            <a:ext cx="8001000" cy="4267200"/>
          </a:xfrm>
        </p:spPr>
        <p:txBody>
          <a:bodyPr/>
          <a:lstStyle/>
          <a:p>
            <a:pPr eaLnBrk="1" hangingPunct="1">
              <a:buFont typeface="Wingdings" panose="05000000000000000000" pitchFamily="2" charset="2"/>
              <a:buNone/>
            </a:pPr>
            <a:r>
              <a:rPr lang="en-US" sz="2600" smtClean="0"/>
              <a:t>	</a:t>
            </a:r>
            <a:r>
              <a:rPr lang="en-US" sz="2000" smtClean="0"/>
              <a:t>All Parties to develop “Initial National Communications” containing inventories of GHG emissions by source and GHG removals by sinks.</a:t>
            </a:r>
          </a:p>
          <a:p>
            <a:pPr algn="just" eaLnBrk="1" hangingPunct="1">
              <a:buFont typeface="Wingdings" panose="05000000000000000000" pitchFamily="2" charset="2"/>
              <a:buNone/>
            </a:pPr>
            <a:endParaRPr lang="en-US" sz="2000" smtClean="0"/>
          </a:p>
          <a:p>
            <a:pPr algn="just" eaLnBrk="1" hangingPunct="1">
              <a:buFont typeface="Wingdings" panose="05000000000000000000" pitchFamily="2" charset="2"/>
              <a:buNone/>
            </a:pPr>
            <a:r>
              <a:rPr lang="en-US" sz="2600" smtClean="0"/>
              <a:t>	</a:t>
            </a:r>
          </a:p>
          <a:p>
            <a:pPr eaLnBrk="1" hangingPunct="1">
              <a:buFont typeface="Wingdings" panose="05000000000000000000" pitchFamily="2" charset="2"/>
              <a:buNone/>
            </a:pPr>
            <a:endParaRPr lang="en-US" smtClean="0"/>
          </a:p>
        </p:txBody>
      </p:sp>
    </p:spTree>
    <p:extLst>
      <p:ext uri="{BB962C8B-B14F-4D97-AF65-F5344CB8AC3E}">
        <p14:creationId xmlns="" xmlns:p14="http://schemas.microsoft.com/office/powerpoint/2010/main" val="4114313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04800"/>
            <a:ext cx="8001000" cy="1216025"/>
          </a:xfrm>
        </p:spPr>
        <p:txBody>
          <a:bodyPr/>
          <a:lstStyle/>
          <a:p>
            <a:pPr eaLnBrk="1" hangingPunct="1"/>
            <a:r>
              <a:rPr lang="en-US" sz="3600" smtClean="0"/>
              <a:t>National Communications</a:t>
            </a:r>
          </a:p>
        </p:txBody>
      </p:sp>
      <p:sp>
        <p:nvSpPr>
          <p:cNvPr id="16387" name="Rectangle 3"/>
          <p:cNvSpPr>
            <a:spLocks noGrp="1" noChangeArrowheads="1"/>
          </p:cNvSpPr>
          <p:nvPr>
            <p:ph type="body" idx="1"/>
          </p:nvPr>
        </p:nvSpPr>
        <p:spPr/>
        <p:txBody>
          <a:bodyPr/>
          <a:lstStyle/>
          <a:p>
            <a:pPr eaLnBrk="1" hangingPunct="1">
              <a:buFont typeface="Wingdings" panose="05000000000000000000" pitchFamily="2" charset="2"/>
              <a:buNone/>
            </a:pPr>
            <a:r>
              <a:rPr lang="en-US" sz="2800" b="1" smtClean="0"/>
              <a:t>	</a:t>
            </a:r>
            <a:r>
              <a:rPr lang="en-US" sz="2000" smtClean="0"/>
              <a:t>According to Articles 4 and 12 of the Convention all parties must submit their national communications on regular basis with the following information :</a:t>
            </a:r>
          </a:p>
          <a:p>
            <a:pPr eaLnBrk="1" hangingPunct="1"/>
            <a:r>
              <a:rPr lang="en-US" sz="2000" smtClean="0"/>
              <a:t>Projected anthropogenic GHG emissions by sources and sinks with the aim of returning them to 1990 levels, individually or jointly.</a:t>
            </a:r>
          </a:p>
          <a:p>
            <a:pPr eaLnBrk="1" hangingPunct="1"/>
            <a:r>
              <a:rPr lang="en-US" sz="2000" smtClean="0"/>
              <a:t>Policies and measures to limit GHG emissions and protect/enhance sinks and reservoirs.</a:t>
            </a:r>
          </a:p>
        </p:txBody>
      </p:sp>
    </p:spTree>
    <p:extLst>
      <p:ext uri="{BB962C8B-B14F-4D97-AF65-F5344CB8AC3E}">
        <p14:creationId xmlns="" xmlns:p14="http://schemas.microsoft.com/office/powerpoint/2010/main" val="310436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3600" smtClean="0"/>
              <a:t>Study Objective</a:t>
            </a:r>
          </a:p>
        </p:txBody>
      </p:sp>
      <p:sp>
        <p:nvSpPr>
          <p:cNvPr id="18435" name="Rectangle 3"/>
          <p:cNvSpPr>
            <a:spLocks noGrp="1" noChangeArrowheads="1"/>
          </p:cNvSpPr>
          <p:nvPr>
            <p:ph type="body" idx="1"/>
          </p:nvPr>
        </p:nvSpPr>
        <p:spPr/>
        <p:txBody>
          <a:bodyPr/>
          <a:lstStyle/>
          <a:p>
            <a:r>
              <a:rPr lang="en-US" sz="2000" smtClean="0"/>
              <a:t>Undertake a comparative analysis of discourses on Climate Change found in </a:t>
            </a:r>
            <a:r>
              <a:rPr lang="en-US" sz="2000" smtClean="0">
                <a:solidFill>
                  <a:srgbClr val="FF0000"/>
                </a:solidFill>
              </a:rPr>
              <a:t>two</a:t>
            </a:r>
            <a:r>
              <a:rPr lang="en-US" sz="2000" smtClean="0"/>
              <a:t> policy documents and the draft Climate Change Policy 2011 approved in June 2011 produced by the Ministry of Environment, Government of Pakistan.</a:t>
            </a:r>
          </a:p>
        </p:txBody>
      </p:sp>
    </p:spTree>
    <p:extLst>
      <p:ext uri="{BB962C8B-B14F-4D97-AF65-F5344CB8AC3E}">
        <p14:creationId xmlns="" xmlns:p14="http://schemas.microsoft.com/office/powerpoint/2010/main" val="401726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600" smtClean="0"/>
              <a:t>Study Methodology</a:t>
            </a:r>
          </a:p>
        </p:txBody>
      </p:sp>
      <p:sp>
        <p:nvSpPr>
          <p:cNvPr id="20483" name="Rectangle 3"/>
          <p:cNvSpPr>
            <a:spLocks noGrp="1" noChangeArrowheads="1"/>
          </p:cNvSpPr>
          <p:nvPr>
            <p:ph type="body" idx="1"/>
          </p:nvPr>
        </p:nvSpPr>
        <p:spPr/>
        <p:txBody>
          <a:bodyPr/>
          <a:lstStyle/>
          <a:p>
            <a:r>
              <a:rPr lang="en-US" sz="2000" smtClean="0"/>
              <a:t>Using key principles from Critical Discourse Analysis, the study is informed by adopting an ‘argumentative turn’ to the study of policy </a:t>
            </a:r>
          </a:p>
          <a:p>
            <a:r>
              <a:rPr lang="en-US" sz="2000" smtClean="0"/>
              <a:t>The comparative analytical framework looks at four gaps in policy analysis: administrative capacity and implementation, finances, and research/policy gaps.</a:t>
            </a:r>
          </a:p>
        </p:txBody>
      </p:sp>
    </p:spTree>
    <p:extLst>
      <p:ext uri="{BB962C8B-B14F-4D97-AF65-F5344CB8AC3E}">
        <p14:creationId xmlns="" xmlns:p14="http://schemas.microsoft.com/office/powerpoint/2010/main" val="14714512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304800"/>
            <a:ext cx="8458200" cy="1216025"/>
          </a:xfrm>
        </p:spPr>
        <p:txBody>
          <a:bodyPr/>
          <a:lstStyle/>
          <a:p>
            <a:pPr eaLnBrk="1" hangingPunct="1"/>
            <a:r>
              <a:rPr lang="en-US" sz="3600" smtClean="0"/>
              <a:t>Initial National Communication </a:t>
            </a:r>
            <a:br>
              <a:rPr lang="en-US" sz="3600" smtClean="0"/>
            </a:br>
            <a:r>
              <a:rPr lang="en-US" sz="3600" smtClean="0"/>
              <a:t>(Nov 2003) Background</a:t>
            </a:r>
          </a:p>
        </p:txBody>
      </p:sp>
      <p:sp>
        <p:nvSpPr>
          <p:cNvPr id="22531" name="Content Placeholder 2"/>
          <p:cNvSpPr>
            <a:spLocks noGrp="1"/>
          </p:cNvSpPr>
          <p:nvPr>
            <p:ph idx="1"/>
          </p:nvPr>
        </p:nvSpPr>
        <p:spPr>
          <a:xfrm>
            <a:off x="533400" y="1752600"/>
            <a:ext cx="8001000" cy="4267200"/>
          </a:xfrm>
        </p:spPr>
        <p:txBody>
          <a:bodyPr/>
          <a:lstStyle/>
          <a:p>
            <a:pPr eaLnBrk="1" hangingPunct="1"/>
            <a:r>
              <a:rPr lang="en-US" sz="2000" smtClean="0"/>
              <a:t>High-powered Project Steering Committee (PSC) chaired by the Secretary, Ministry of Environment and comprising government and private sector experts in the area of climate change. </a:t>
            </a:r>
          </a:p>
          <a:p>
            <a:pPr eaLnBrk="1" hangingPunct="1"/>
            <a:r>
              <a:rPr lang="en-US" sz="2000" smtClean="0"/>
              <a:t>Held six meetings and  four workshops </a:t>
            </a:r>
          </a:p>
          <a:p>
            <a:pPr eaLnBrk="1" hangingPunct="1"/>
            <a:r>
              <a:rPr lang="en-US" sz="2000" smtClean="0"/>
              <a:t>3</a:t>
            </a:r>
            <a:r>
              <a:rPr lang="en-US" sz="2000" baseline="30000" smtClean="0"/>
              <a:t>rd</a:t>
            </a:r>
            <a:r>
              <a:rPr lang="en-US" sz="2000" smtClean="0"/>
              <a:t> Nov 2003 </a:t>
            </a:r>
          </a:p>
          <a:p>
            <a:pPr eaLnBrk="1" hangingPunct="1"/>
            <a:endParaRPr lang="en-US" sz="2000" smtClean="0"/>
          </a:p>
        </p:txBody>
      </p:sp>
    </p:spTree>
    <p:extLst>
      <p:ext uri="{BB962C8B-B14F-4D97-AF65-F5344CB8AC3E}">
        <p14:creationId xmlns="" xmlns:p14="http://schemas.microsoft.com/office/powerpoint/2010/main" val="2797937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33400" y="304800"/>
            <a:ext cx="8001000" cy="1216025"/>
          </a:xfrm>
        </p:spPr>
        <p:txBody>
          <a:bodyPr/>
          <a:lstStyle/>
          <a:p>
            <a:pPr eaLnBrk="1" hangingPunct="1"/>
            <a:r>
              <a:rPr lang="en-US" sz="3600" smtClean="0"/>
              <a:t>Task Force Report on CC (Feb 2010) Background</a:t>
            </a:r>
          </a:p>
        </p:txBody>
      </p:sp>
      <p:sp>
        <p:nvSpPr>
          <p:cNvPr id="24579" name="Content Placeholder 2"/>
          <p:cNvSpPr>
            <a:spLocks noGrp="1"/>
          </p:cNvSpPr>
          <p:nvPr>
            <p:ph idx="1"/>
          </p:nvPr>
        </p:nvSpPr>
        <p:spPr/>
        <p:txBody>
          <a:bodyPr/>
          <a:lstStyle/>
          <a:p>
            <a:pPr eaLnBrk="1" hangingPunct="1"/>
            <a:r>
              <a:rPr lang="en-US" sz="2000" smtClean="0"/>
              <a:t>PC set up a task force on CC in Oct 2008 to provide guidelines for ensuring security of vital resources of the country</a:t>
            </a:r>
          </a:p>
          <a:p>
            <a:pPr eaLnBrk="1" hangingPunct="1"/>
            <a:r>
              <a:rPr lang="en-US" sz="2000" smtClean="0"/>
              <a:t>10 TFCC meetings</a:t>
            </a:r>
          </a:p>
          <a:p>
            <a:pPr eaLnBrk="1" hangingPunct="1"/>
            <a:r>
              <a:rPr lang="en-US" sz="2000" smtClean="0"/>
              <a:t>9 working groups</a:t>
            </a:r>
          </a:p>
          <a:p>
            <a:pPr eaLnBrk="1" hangingPunct="1"/>
            <a:r>
              <a:rPr lang="en-US" sz="2000" smtClean="0"/>
              <a:t>Seminal document for formulation of national climate change policy</a:t>
            </a:r>
          </a:p>
        </p:txBody>
      </p:sp>
    </p:spTree>
    <p:extLst>
      <p:ext uri="{BB962C8B-B14F-4D97-AF65-F5344CB8AC3E}">
        <p14:creationId xmlns="" xmlns:p14="http://schemas.microsoft.com/office/powerpoint/2010/main" val="1128244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p:cNvSpPr>
            <a:spLocks noGrp="1"/>
          </p:cNvSpPr>
          <p:nvPr>
            <p:ph type="title"/>
          </p:nvPr>
        </p:nvSpPr>
        <p:spPr>
          <a:xfrm>
            <a:off x="457200" y="304800"/>
            <a:ext cx="8229600" cy="1143000"/>
          </a:xfrm>
        </p:spPr>
        <p:txBody>
          <a:bodyPr/>
          <a:lstStyle/>
          <a:p>
            <a:pPr eaLnBrk="1" hangingPunct="1"/>
            <a:r>
              <a:rPr lang="en-US" sz="3600" smtClean="0"/>
              <a:t>Comparative Analysis</a:t>
            </a:r>
            <a:br>
              <a:rPr lang="en-US" sz="3600" smtClean="0"/>
            </a:br>
            <a:r>
              <a:rPr lang="en-US" sz="3600" smtClean="0"/>
              <a:t>1) Introduction</a:t>
            </a:r>
          </a:p>
        </p:txBody>
      </p:sp>
      <p:sp>
        <p:nvSpPr>
          <p:cNvPr id="26627" name="Content Placeholder 5"/>
          <p:cNvSpPr>
            <a:spLocks noGrp="1"/>
          </p:cNvSpPr>
          <p:nvPr>
            <p:ph sz="half" idx="2"/>
          </p:nvPr>
        </p:nvSpPr>
        <p:spPr>
          <a:xfrm>
            <a:off x="4495800" y="1905000"/>
            <a:ext cx="4040188" cy="4332288"/>
          </a:xfrm>
        </p:spPr>
        <p:txBody>
          <a:bodyPr/>
          <a:lstStyle/>
          <a:p>
            <a:pPr eaLnBrk="1" hangingPunct="1">
              <a:buFont typeface="Wingdings" panose="05000000000000000000" pitchFamily="2" charset="2"/>
              <a:buNone/>
            </a:pPr>
            <a:r>
              <a:rPr lang="en-US" sz="2000" b="1" smtClean="0">
                <a:solidFill>
                  <a:srgbClr val="FF0000"/>
                </a:solidFill>
              </a:rPr>
              <a:t>2010</a:t>
            </a:r>
          </a:p>
          <a:p>
            <a:pPr eaLnBrk="1" hangingPunct="1"/>
            <a:r>
              <a:rPr lang="en-US" sz="2000" smtClean="0"/>
              <a:t>Global climate change</a:t>
            </a:r>
          </a:p>
          <a:p>
            <a:pPr eaLnBrk="1" hangingPunct="1"/>
            <a:r>
              <a:rPr lang="en-US" sz="2000" smtClean="0"/>
              <a:t>Climate change scenario in Pakistan</a:t>
            </a:r>
          </a:p>
          <a:p>
            <a:pPr eaLnBrk="1" hangingPunct="1"/>
            <a:r>
              <a:rPr lang="en-US" sz="2000" smtClean="0"/>
              <a:t>Impact of climate change on various sectors of Pakistan</a:t>
            </a:r>
          </a:p>
          <a:p>
            <a:pPr eaLnBrk="1" hangingPunct="1">
              <a:buFont typeface="Wingdings" panose="05000000000000000000" pitchFamily="2" charset="2"/>
              <a:buNone/>
            </a:pPr>
            <a:endParaRPr lang="en-US" sz="2000" smtClean="0"/>
          </a:p>
        </p:txBody>
      </p:sp>
      <p:sp>
        <p:nvSpPr>
          <p:cNvPr id="26628" name="Content Placeholder 7"/>
          <p:cNvSpPr>
            <a:spLocks noGrp="1"/>
          </p:cNvSpPr>
          <p:nvPr>
            <p:ph sz="quarter" idx="4"/>
          </p:nvPr>
        </p:nvSpPr>
        <p:spPr>
          <a:xfrm>
            <a:off x="381000" y="1905000"/>
            <a:ext cx="4041775" cy="4408488"/>
          </a:xfrm>
        </p:spPr>
        <p:txBody>
          <a:bodyPr/>
          <a:lstStyle/>
          <a:p>
            <a:pPr eaLnBrk="1" hangingPunct="1">
              <a:buFont typeface="Wingdings" panose="05000000000000000000" pitchFamily="2" charset="2"/>
              <a:buNone/>
            </a:pPr>
            <a:r>
              <a:rPr lang="en-US" sz="2000" b="1" smtClean="0">
                <a:solidFill>
                  <a:srgbClr val="FF0000"/>
                </a:solidFill>
              </a:rPr>
              <a:t>2003</a:t>
            </a:r>
          </a:p>
          <a:p>
            <a:pPr eaLnBrk="1" hangingPunct="1"/>
            <a:r>
              <a:rPr lang="en-US" sz="2000" smtClean="0"/>
              <a:t>Land area of Pakistan</a:t>
            </a:r>
          </a:p>
          <a:p>
            <a:pPr eaLnBrk="1" hangingPunct="1"/>
            <a:r>
              <a:rPr lang="en-US" sz="2000" smtClean="0"/>
              <a:t>Climate type</a:t>
            </a:r>
          </a:p>
          <a:p>
            <a:pPr eaLnBrk="1" hangingPunct="1"/>
            <a:r>
              <a:rPr lang="en-US" sz="2000" smtClean="0"/>
              <a:t>Water resources</a:t>
            </a:r>
          </a:p>
          <a:p>
            <a:pPr eaLnBrk="1" hangingPunct="1"/>
            <a:r>
              <a:rPr lang="en-US" sz="2000" smtClean="0"/>
              <a:t>Live stock</a:t>
            </a:r>
          </a:p>
          <a:p>
            <a:pPr eaLnBrk="1" hangingPunct="1"/>
            <a:r>
              <a:rPr lang="en-US" sz="2000" smtClean="0"/>
              <a:t>Agriculture</a:t>
            </a:r>
          </a:p>
          <a:p>
            <a:pPr eaLnBrk="1" hangingPunct="1"/>
            <a:r>
              <a:rPr lang="en-US" sz="2000" smtClean="0"/>
              <a:t>Forestry</a:t>
            </a:r>
          </a:p>
          <a:p>
            <a:pPr eaLnBrk="1" hangingPunct="1"/>
            <a:r>
              <a:rPr lang="en-US" sz="2000" smtClean="0"/>
              <a:t>Energy</a:t>
            </a:r>
          </a:p>
          <a:p>
            <a:pPr eaLnBrk="1" hangingPunct="1"/>
            <a:r>
              <a:rPr lang="en-US" sz="2000" smtClean="0"/>
              <a:t>Socio economic conditions</a:t>
            </a:r>
          </a:p>
        </p:txBody>
      </p:sp>
    </p:spTree>
    <p:extLst>
      <p:ext uri="{BB962C8B-B14F-4D97-AF65-F5344CB8AC3E}">
        <p14:creationId xmlns="" xmlns:p14="http://schemas.microsoft.com/office/powerpoint/2010/main" val="21089525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304800"/>
            <a:ext cx="8229600" cy="1143000"/>
          </a:xfrm>
        </p:spPr>
        <p:txBody>
          <a:bodyPr/>
          <a:lstStyle/>
          <a:p>
            <a:pPr eaLnBrk="1" hangingPunct="1"/>
            <a:r>
              <a:rPr lang="en-US" sz="3600" smtClean="0"/>
              <a:t>2)Objectives</a:t>
            </a:r>
          </a:p>
        </p:txBody>
      </p:sp>
      <p:sp>
        <p:nvSpPr>
          <p:cNvPr id="28675" name="Content Placeholder 2"/>
          <p:cNvSpPr>
            <a:spLocks noGrp="1"/>
          </p:cNvSpPr>
          <p:nvPr>
            <p:ph sz="half" idx="2"/>
          </p:nvPr>
        </p:nvSpPr>
        <p:spPr>
          <a:xfrm>
            <a:off x="609600" y="1828800"/>
            <a:ext cx="7848600" cy="4267200"/>
          </a:xfrm>
        </p:spPr>
        <p:txBody>
          <a:bodyPr/>
          <a:lstStyle/>
          <a:p>
            <a:pPr eaLnBrk="1" hangingPunct="1">
              <a:buFont typeface="Wingdings" panose="05000000000000000000" pitchFamily="2" charset="2"/>
              <a:buNone/>
            </a:pPr>
            <a:r>
              <a:rPr lang="en-US" sz="2000" b="1" smtClean="0">
                <a:solidFill>
                  <a:srgbClr val="FF0000"/>
                </a:solidFill>
              </a:rPr>
              <a:t>2003</a:t>
            </a:r>
            <a:r>
              <a:rPr lang="en-US" sz="2000" smtClean="0">
                <a:solidFill>
                  <a:schemeClr val="accent2"/>
                </a:solidFill>
              </a:rPr>
              <a:t>: </a:t>
            </a:r>
            <a:r>
              <a:rPr lang="en-US" sz="2000" smtClean="0"/>
              <a:t>Objectives unspecified</a:t>
            </a:r>
          </a:p>
          <a:p>
            <a:pPr eaLnBrk="1" hangingPunct="1">
              <a:buFont typeface="Wingdings" panose="05000000000000000000" pitchFamily="2" charset="2"/>
              <a:buNone/>
            </a:pPr>
            <a:endParaRPr lang="en-US" sz="2000" smtClean="0"/>
          </a:p>
          <a:p>
            <a:pPr eaLnBrk="1" hangingPunct="1">
              <a:buFont typeface="Wingdings" panose="05000000000000000000" pitchFamily="2" charset="2"/>
              <a:buNone/>
            </a:pPr>
            <a:r>
              <a:rPr lang="en-US" sz="2000" b="1" smtClean="0">
                <a:solidFill>
                  <a:srgbClr val="FF0000"/>
                </a:solidFill>
              </a:rPr>
              <a:t>2010</a:t>
            </a:r>
          </a:p>
          <a:p>
            <a:pPr marL="742950" lvl="1" indent="-285750" eaLnBrk="1" hangingPunct="1"/>
            <a:r>
              <a:rPr lang="en-US" smtClean="0"/>
              <a:t>Sustained economic growth</a:t>
            </a:r>
          </a:p>
          <a:p>
            <a:pPr marL="742950" lvl="1" indent="-285750" eaLnBrk="1" hangingPunct="1"/>
            <a:r>
              <a:rPr lang="en-US" smtClean="0"/>
              <a:t>Low carbon economy</a:t>
            </a:r>
          </a:p>
          <a:p>
            <a:pPr marL="742950" lvl="1" indent="-285750" eaLnBrk="1" hangingPunct="1"/>
            <a:r>
              <a:rPr lang="en-US" smtClean="0"/>
              <a:t>Increase forest cover</a:t>
            </a:r>
          </a:p>
          <a:p>
            <a:pPr marL="742950" lvl="1" indent="-285750" eaLnBrk="1" hangingPunct="1"/>
            <a:r>
              <a:rPr lang="en-US" smtClean="0"/>
              <a:t>New developments in science and technology</a:t>
            </a:r>
          </a:p>
          <a:p>
            <a:pPr marL="742950" lvl="1" indent="-285750" eaLnBrk="1" hangingPunct="1"/>
            <a:r>
              <a:rPr lang="en-US" smtClean="0"/>
              <a:t>Role of EIA in CCIA</a:t>
            </a:r>
          </a:p>
          <a:p>
            <a:pPr marL="742950" lvl="1" indent="-285750" eaLnBrk="1" hangingPunct="1"/>
            <a:r>
              <a:rPr lang="en-US" smtClean="0"/>
              <a:t>CDM,etc</a:t>
            </a:r>
          </a:p>
        </p:txBody>
      </p:sp>
    </p:spTree>
    <p:extLst>
      <p:ext uri="{BB962C8B-B14F-4D97-AF65-F5344CB8AC3E}">
        <p14:creationId xmlns="" xmlns:p14="http://schemas.microsoft.com/office/powerpoint/2010/main" val="5765677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304800"/>
            <a:ext cx="8229600" cy="1143000"/>
          </a:xfrm>
        </p:spPr>
        <p:txBody>
          <a:bodyPr/>
          <a:lstStyle/>
          <a:p>
            <a:pPr eaLnBrk="1" hangingPunct="1"/>
            <a:r>
              <a:rPr lang="en-US" sz="3600" smtClean="0"/>
              <a:t>3) Status as GHG Emitter</a:t>
            </a:r>
          </a:p>
        </p:txBody>
      </p:sp>
      <p:sp>
        <p:nvSpPr>
          <p:cNvPr id="30723" name="Content Placeholder 3"/>
          <p:cNvSpPr>
            <a:spLocks noGrp="1"/>
          </p:cNvSpPr>
          <p:nvPr>
            <p:ph sz="half" idx="2"/>
          </p:nvPr>
        </p:nvSpPr>
        <p:spPr>
          <a:xfrm>
            <a:off x="533400" y="1676400"/>
            <a:ext cx="7924800" cy="3962400"/>
          </a:xfrm>
        </p:spPr>
        <p:txBody>
          <a:bodyPr/>
          <a:lstStyle/>
          <a:p>
            <a:pPr marL="495300" indent="-495300" algn="ctr" eaLnBrk="1" hangingPunct="1">
              <a:buFont typeface="Wingdings" panose="05000000000000000000" pitchFamily="2" charset="2"/>
              <a:buNone/>
            </a:pPr>
            <a:r>
              <a:rPr lang="en-US" sz="2000" b="1" smtClean="0">
                <a:solidFill>
                  <a:srgbClr val="FF0000"/>
                </a:solidFill>
              </a:rPr>
              <a:t>2003 and 2010 </a:t>
            </a:r>
          </a:p>
          <a:p>
            <a:pPr marL="495300" indent="-495300" algn="ctr" eaLnBrk="1" hangingPunct="1">
              <a:buFont typeface="Wingdings" panose="05000000000000000000" pitchFamily="2" charset="2"/>
              <a:buNone/>
            </a:pPr>
            <a:endParaRPr lang="en-US" sz="2000" smtClean="0">
              <a:solidFill>
                <a:schemeClr val="accent2"/>
              </a:solidFill>
            </a:endParaRPr>
          </a:p>
          <a:p>
            <a:pPr marL="495300" indent="-495300" eaLnBrk="1" hangingPunct="1"/>
            <a:r>
              <a:rPr lang="en-US" sz="2000" smtClean="0"/>
              <a:t>Energy</a:t>
            </a:r>
          </a:p>
          <a:p>
            <a:pPr marL="495300" indent="-495300" eaLnBrk="1" hangingPunct="1"/>
            <a:r>
              <a:rPr lang="en-US" sz="2000" smtClean="0"/>
              <a:t>Agriculture</a:t>
            </a:r>
          </a:p>
          <a:p>
            <a:pPr marL="495300" indent="-495300" eaLnBrk="1" hangingPunct="1"/>
            <a:r>
              <a:rPr lang="en-US" sz="2000" smtClean="0"/>
              <a:t>Wastes</a:t>
            </a:r>
          </a:p>
          <a:p>
            <a:pPr marL="495300" indent="-495300" eaLnBrk="1" hangingPunct="1"/>
            <a:r>
              <a:rPr lang="en-US" sz="2000" smtClean="0"/>
              <a:t>Industrial processes</a:t>
            </a:r>
          </a:p>
          <a:p>
            <a:pPr marL="495300" indent="-495300" eaLnBrk="1" hangingPunct="1"/>
            <a:r>
              <a:rPr lang="en-US" sz="2000" smtClean="0"/>
              <a:t>Land use change</a:t>
            </a:r>
          </a:p>
        </p:txBody>
      </p:sp>
    </p:spTree>
    <p:extLst>
      <p:ext uri="{BB962C8B-B14F-4D97-AF65-F5344CB8AC3E}">
        <p14:creationId xmlns="" xmlns:p14="http://schemas.microsoft.com/office/powerpoint/2010/main" val="26422113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304800"/>
            <a:ext cx="8229600" cy="1143000"/>
          </a:xfrm>
        </p:spPr>
        <p:txBody>
          <a:bodyPr/>
          <a:lstStyle/>
          <a:p>
            <a:pPr eaLnBrk="1" hangingPunct="1"/>
            <a:r>
              <a:rPr lang="en-US" sz="3600" smtClean="0"/>
              <a:t>4)Past and Future C.Changes</a:t>
            </a:r>
          </a:p>
        </p:txBody>
      </p:sp>
      <p:graphicFrame>
        <p:nvGraphicFramePr>
          <p:cNvPr id="23651" name="Group 99"/>
          <p:cNvGraphicFramePr>
            <a:graphicFrameLocks noGrp="1"/>
          </p:cNvGraphicFramePr>
          <p:nvPr/>
        </p:nvGraphicFramePr>
        <p:xfrm>
          <a:off x="838200" y="1828800"/>
          <a:ext cx="7696200" cy="4359278"/>
        </p:xfrm>
        <a:graphic>
          <a:graphicData uri="http://schemas.openxmlformats.org/drawingml/2006/table">
            <a:tbl>
              <a:tblPr/>
              <a:tblGrid>
                <a:gridCol w="2057400"/>
                <a:gridCol w="2133600"/>
                <a:gridCol w="3505200"/>
              </a:tblGrid>
              <a:tr h="396298">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1"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Year</a:t>
                      </a:r>
                    </a:p>
                  </a:txBody>
                  <a:tcPr marT="45727" marB="45727"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endParaRPr kumimoji="0" lang="en-US" sz="2000" b="1" i="0" u="none" strike="noStrike" cap="none" normalizeH="0" baseline="0" smtClean="0">
                        <a:ln>
                          <a:noFill/>
                        </a:ln>
                        <a:solidFill>
                          <a:schemeClr val="tx1"/>
                        </a:solidFill>
                        <a:effectLst/>
                        <a:latin typeface="Verdana" panose="020B0604030504040204" pitchFamily="34" charset="0"/>
                        <a:cs typeface="Arial" panose="020B0604020202020204" pitchFamily="34" charset="0"/>
                      </a:endParaRPr>
                    </a:p>
                  </a:txBody>
                  <a:tcPr marT="45727" marB="4572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1"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CC Effect</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rowSpan="4">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a:t>
                      </a:r>
                      <a:r>
                        <a:rPr kumimoji="0" lang="en-US" sz="2000" b="1"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2003</a:t>
                      </a:r>
                    </a:p>
                  </a:txBody>
                  <a:tcPr marT="45727" marB="45727"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Past</a:t>
                      </a:r>
                    </a:p>
                  </a:txBody>
                  <a:tcPr marT="45727" marB="4572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Unspecified</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rowSpan="3">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Projected</a:t>
                      </a:r>
                    </a:p>
                  </a:txBody>
                  <a:tcPr marT="45727" marB="4572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Temperature</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vMerge="1">
                  <a:txBody>
                    <a:bodyPr/>
                    <a:lstStyle/>
                    <a:p>
                      <a:endParaRPr lang="en-US"/>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Precipitation</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vMerge="1">
                  <a:txBody>
                    <a:bodyPr/>
                    <a:lstStyle/>
                    <a:p>
                      <a:endParaRPr lang="en-US"/>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CO</a:t>
                      </a:r>
                      <a:r>
                        <a:rPr kumimoji="0" lang="en-US" sz="2000" b="0" i="0" u="none" strike="noStrike" cap="none" normalizeH="0" baseline="-10000" smtClean="0">
                          <a:ln>
                            <a:noFill/>
                          </a:ln>
                          <a:solidFill>
                            <a:schemeClr val="tx1"/>
                          </a:solidFill>
                          <a:effectLst/>
                          <a:latin typeface="Verdana" panose="020B0604030504040204" pitchFamily="34" charset="0"/>
                          <a:cs typeface="Arial" panose="020B0604020202020204" pitchFamily="34" charset="0"/>
                        </a:rPr>
                        <a:t>2</a:t>
                      </a: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 levels</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gridSpan="3">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endParaRPr>
                    </a:p>
                  </a:txBody>
                  <a:tcPr marT="45727" marB="45727"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en-US"/>
                    </a:p>
                  </a:txBody>
                  <a:tcPr/>
                </a:tc>
                <a:tc hMerge="1">
                  <a:txBody>
                    <a:bodyPr/>
                    <a:lstStyle/>
                    <a:p>
                      <a:endParaRPr lang="en-US"/>
                    </a:p>
                  </a:txBody>
                  <a:tcPr/>
                </a:tc>
              </a:tr>
              <a:tr h="396298">
                <a:tc rowSpan="5">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    </a:t>
                      </a:r>
                      <a:r>
                        <a:rPr kumimoji="0" lang="en-US" sz="2000" b="1"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2010</a:t>
                      </a:r>
                    </a:p>
                  </a:txBody>
                  <a:tcPr marT="45727" marB="45727" anchor="ct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Past</a:t>
                      </a:r>
                    </a:p>
                  </a:txBody>
                  <a:tcPr marT="45727" marB="4572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Specified</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rowSpan="4">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rgbClr val="FF0000"/>
                          </a:solidFill>
                          <a:effectLst/>
                          <a:latin typeface="Verdana" panose="020B0604030504040204" pitchFamily="34" charset="0"/>
                          <a:cs typeface="Arial" panose="020B0604020202020204" pitchFamily="34" charset="0"/>
                        </a:rPr>
                        <a:t>Projected</a:t>
                      </a:r>
                    </a:p>
                  </a:txBody>
                  <a:tcPr marT="45727" marB="45727"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Temperature</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vMerge="1">
                  <a:txBody>
                    <a:bodyPr/>
                    <a:lstStyle/>
                    <a:p>
                      <a:endParaRPr lang="en-US"/>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Extreme Events</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vMerge="1">
                  <a:txBody>
                    <a:bodyPr/>
                    <a:lstStyle/>
                    <a:p>
                      <a:endParaRPr lang="en-US"/>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Precipitation</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298">
                <a:tc vMerge="1">
                  <a:txBody>
                    <a:bodyPr/>
                    <a:lstStyle/>
                    <a:p>
                      <a:endParaRPr lang="en-US"/>
                    </a:p>
                  </a:txBody>
                  <a:tcPr/>
                </a:tc>
                <a:tc vMerge="1">
                  <a:txBody>
                    <a:bodyPr/>
                    <a:lstStyle/>
                    <a:p>
                      <a:endParaRPr lang="en-US"/>
                    </a:p>
                  </a:txBody>
                  <a:tcPr/>
                </a:tc>
                <a:tc>
                  <a:txBody>
                    <a:bodyPr/>
                    <a:lstStyle>
                      <a:lvl1pPr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cs typeface="Arial" panose="020B0604020202020204" pitchFamily="34" charset="0"/>
                        </a:defRPr>
                      </a:lvl1pPr>
                      <a:lvl2pPr marL="471488"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cs typeface="Arial" panose="020B0604020202020204" pitchFamily="34" charset="0"/>
                        </a:defRPr>
                      </a:lvl2pPr>
                      <a:lvl3pPr marL="909638"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cs typeface="Arial" panose="020B0604020202020204" pitchFamily="34" charset="0"/>
                        </a:defRPr>
                      </a:lvl3pPr>
                      <a:lvl4pPr marL="1306513"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4pPr>
                      <a:lvl5pPr marL="169545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5pPr>
                      <a:lvl6pPr marL="21526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6pPr>
                      <a:lvl7pPr marL="26098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7pPr>
                      <a:lvl8pPr marL="30670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8pPr>
                      <a:lvl9pPr marL="352425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panose="05000000000000000000" pitchFamily="2" charset="2"/>
                        <a:buNone/>
                        <a:tabLst/>
                      </a:pPr>
                      <a:r>
                        <a:rPr kumimoji="0" lang="en-US" sz="2000" b="0" i="0" u="none" strike="noStrike" cap="none" normalizeH="0" baseline="0" smtClean="0">
                          <a:ln>
                            <a:noFill/>
                          </a:ln>
                          <a:solidFill>
                            <a:schemeClr val="tx1"/>
                          </a:solidFill>
                          <a:effectLst/>
                          <a:latin typeface="Verdana" panose="020B0604030504040204" pitchFamily="34" charset="0"/>
                          <a:cs typeface="Arial" panose="020B0604020202020204" pitchFamily="34" charset="0"/>
                        </a:rPr>
                        <a:t>GHG levels</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extLst>
      <p:ext uri="{BB962C8B-B14F-4D97-AF65-F5344CB8AC3E}">
        <p14:creationId xmlns="" xmlns:p14="http://schemas.microsoft.com/office/powerpoint/2010/main" val="12435359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3600" smtClean="0"/>
              <a:t>Major climate change related concerns</a:t>
            </a:r>
          </a:p>
        </p:txBody>
      </p:sp>
      <p:sp>
        <p:nvSpPr>
          <p:cNvPr id="34819" name="Rectangle 3"/>
          <p:cNvSpPr>
            <a:spLocks noGrp="1" noChangeArrowheads="1"/>
          </p:cNvSpPr>
          <p:nvPr>
            <p:ph type="body" sz="half" idx="1"/>
          </p:nvPr>
        </p:nvSpPr>
        <p:spPr/>
        <p:txBody>
          <a:bodyPr>
            <a:normAutofit lnSpcReduction="10000"/>
          </a:bodyPr>
          <a:lstStyle/>
          <a:p>
            <a:pPr>
              <a:lnSpc>
                <a:spcPct val="90000"/>
              </a:lnSpc>
              <a:buFont typeface="Wingdings" panose="05000000000000000000" pitchFamily="2" charset="2"/>
              <a:buNone/>
            </a:pPr>
            <a:r>
              <a:rPr lang="en-US" sz="2000" b="1" smtClean="0">
                <a:solidFill>
                  <a:srgbClr val="FF0000"/>
                </a:solidFill>
              </a:rPr>
              <a:t>             2003                                              </a:t>
            </a:r>
          </a:p>
          <a:p>
            <a:pPr>
              <a:lnSpc>
                <a:spcPct val="90000"/>
              </a:lnSpc>
            </a:pPr>
            <a:r>
              <a:rPr lang="en-US" sz="2000" smtClean="0"/>
              <a:t>Water</a:t>
            </a:r>
          </a:p>
          <a:p>
            <a:pPr>
              <a:lnSpc>
                <a:spcPct val="90000"/>
              </a:lnSpc>
            </a:pPr>
            <a:r>
              <a:rPr lang="en-US" sz="2000" smtClean="0"/>
              <a:t>Agriculture</a:t>
            </a:r>
          </a:p>
          <a:p>
            <a:pPr>
              <a:lnSpc>
                <a:spcPct val="90000"/>
              </a:lnSpc>
            </a:pPr>
            <a:r>
              <a:rPr lang="en-US" sz="2000" smtClean="0"/>
              <a:t>Food</a:t>
            </a:r>
          </a:p>
          <a:p>
            <a:pPr>
              <a:lnSpc>
                <a:spcPct val="90000"/>
              </a:lnSpc>
            </a:pPr>
            <a:r>
              <a:rPr lang="en-US" sz="2000" smtClean="0"/>
              <a:t>Forestry</a:t>
            </a:r>
          </a:p>
          <a:p>
            <a:pPr>
              <a:lnSpc>
                <a:spcPct val="90000"/>
              </a:lnSpc>
            </a:pPr>
            <a:r>
              <a:rPr lang="en-US" sz="2000" smtClean="0"/>
              <a:t>Coastal zones</a:t>
            </a:r>
          </a:p>
          <a:p>
            <a:pPr>
              <a:lnSpc>
                <a:spcPct val="90000"/>
              </a:lnSpc>
            </a:pPr>
            <a:r>
              <a:rPr lang="en-US" sz="2000" smtClean="0"/>
              <a:t>Live stock</a:t>
            </a:r>
          </a:p>
          <a:p>
            <a:pPr>
              <a:lnSpc>
                <a:spcPct val="90000"/>
              </a:lnSpc>
            </a:pPr>
            <a:r>
              <a:rPr lang="en-US" sz="2000" smtClean="0"/>
              <a:t>Biodiversity</a:t>
            </a:r>
          </a:p>
          <a:p>
            <a:pPr>
              <a:lnSpc>
                <a:spcPct val="90000"/>
              </a:lnSpc>
            </a:pPr>
            <a:r>
              <a:rPr lang="en-US" sz="2000" smtClean="0"/>
              <a:t>Important ecosystems</a:t>
            </a:r>
          </a:p>
          <a:p>
            <a:pPr>
              <a:lnSpc>
                <a:spcPct val="90000"/>
              </a:lnSpc>
            </a:pPr>
            <a:r>
              <a:rPr lang="en-US" sz="2000" smtClean="0"/>
              <a:t>Socio economic impacts</a:t>
            </a:r>
          </a:p>
          <a:p>
            <a:pPr>
              <a:lnSpc>
                <a:spcPct val="90000"/>
              </a:lnSpc>
            </a:pPr>
            <a:r>
              <a:rPr lang="en-US" sz="2000" smtClean="0"/>
              <a:t>Extreme events</a:t>
            </a:r>
          </a:p>
          <a:p>
            <a:pPr>
              <a:lnSpc>
                <a:spcPct val="90000"/>
              </a:lnSpc>
              <a:buFont typeface="Wingdings" panose="05000000000000000000" pitchFamily="2" charset="2"/>
              <a:buNone/>
            </a:pPr>
            <a:endParaRPr lang="en-US" sz="2000" smtClean="0">
              <a:solidFill>
                <a:srgbClr val="FF0000"/>
              </a:solidFill>
            </a:endParaRPr>
          </a:p>
        </p:txBody>
      </p:sp>
      <p:sp>
        <p:nvSpPr>
          <p:cNvPr id="34820" name="Rectangle 12"/>
          <p:cNvSpPr>
            <a:spLocks noGrp="1" noChangeArrowheads="1"/>
          </p:cNvSpPr>
          <p:nvPr>
            <p:ph sz="half" idx="2"/>
          </p:nvPr>
        </p:nvSpPr>
        <p:spPr/>
        <p:txBody>
          <a:bodyPr/>
          <a:lstStyle/>
          <a:p>
            <a:pPr>
              <a:buFont typeface="Wingdings" panose="05000000000000000000" pitchFamily="2" charset="2"/>
              <a:buNone/>
            </a:pPr>
            <a:r>
              <a:rPr lang="en-US" sz="2000" b="1" smtClean="0">
                <a:solidFill>
                  <a:srgbClr val="FF0000"/>
                </a:solidFill>
              </a:rPr>
              <a:t>           2010</a:t>
            </a:r>
          </a:p>
          <a:p>
            <a:r>
              <a:rPr lang="en-US" sz="2000" smtClean="0"/>
              <a:t>Water security</a:t>
            </a:r>
          </a:p>
          <a:p>
            <a:r>
              <a:rPr lang="en-US" sz="2000" smtClean="0"/>
              <a:t>Food security</a:t>
            </a:r>
          </a:p>
          <a:p>
            <a:r>
              <a:rPr lang="en-US" sz="2000" smtClean="0"/>
              <a:t>Energy security</a:t>
            </a:r>
          </a:p>
          <a:p>
            <a:r>
              <a:rPr lang="en-US" sz="2000" smtClean="0"/>
              <a:t>Coastal areas</a:t>
            </a:r>
          </a:p>
          <a:p>
            <a:r>
              <a:rPr lang="en-US" sz="2000" smtClean="0"/>
              <a:t>Forests</a:t>
            </a:r>
          </a:p>
          <a:p>
            <a:r>
              <a:rPr lang="en-US" sz="2000" smtClean="0"/>
              <a:t>Other ecosystems</a:t>
            </a:r>
          </a:p>
          <a:p>
            <a:r>
              <a:rPr lang="en-US" sz="2000" smtClean="0"/>
              <a:t>Socio economic impacts</a:t>
            </a:r>
          </a:p>
          <a:p>
            <a:r>
              <a:rPr lang="en-US" sz="2000" smtClean="0"/>
              <a:t>Extreme events</a:t>
            </a:r>
          </a:p>
        </p:txBody>
      </p:sp>
    </p:spTree>
    <p:extLst>
      <p:ext uri="{BB962C8B-B14F-4D97-AF65-F5344CB8AC3E}">
        <p14:creationId xmlns="" xmlns:p14="http://schemas.microsoft.com/office/powerpoint/2010/main" val="29384148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3600" smtClean="0"/>
              <a:t>Mitigation</a:t>
            </a:r>
          </a:p>
        </p:txBody>
      </p:sp>
      <p:sp>
        <p:nvSpPr>
          <p:cNvPr id="36867" name="Rectangle 3"/>
          <p:cNvSpPr>
            <a:spLocks noGrp="1" noChangeArrowheads="1"/>
          </p:cNvSpPr>
          <p:nvPr>
            <p:ph type="body" idx="1"/>
          </p:nvPr>
        </p:nvSpPr>
        <p:spPr/>
        <p:txBody>
          <a:bodyPr/>
          <a:lstStyle/>
          <a:p>
            <a:pPr>
              <a:buFont typeface="Wingdings" panose="05000000000000000000" pitchFamily="2" charset="2"/>
              <a:buNone/>
            </a:pPr>
            <a:r>
              <a:rPr lang="en-US" sz="2800" b="1" smtClean="0">
                <a:solidFill>
                  <a:srgbClr val="FF0000"/>
                </a:solidFill>
              </a:rPr>
              <a:t>                       2003 and 2010</a:t>
            </a:r>
          </a:p>
          <a:p>
            <a:r>
              <a:rPr lang="en-US" sz="2800" smtClean="0"/>
              <a:t>Energy                           </a:t>
            </a:r>
          </a:p>
          <a:p>
            <a:r>
              <a:rPr lang="en-US" sz="2800" smtClean="0"/>
              <a:t>Agriculture</a:t>
            </a:r>
          </a:p>
          <a:p>
            <a:r>
              <a:rPr lang="en-US" sz="2800" smtClean="0"/>
              <a:t>Forestry</a:t>
            </a:r>
            <a:endParaRPr lang="en-US" sz="2800" b="1" smtClean="0">
              <a:solidFill>
                <a:srgbClr val="CC00CC"/>
              </a:solidFill>
            </a:endParaRPr>
          </a:p>
        </p:txBody>
      </p:sp>
    </p:spTree>
    <p:extLst>
      <p:ext uri="{BB962C8B-B14F-4D97-AF65-F5344CB8AC3E}">
        <p14:creationId xmlns="" xmlns:p14="http://schemas.microsoft.com/office/powerpoint/2010/main" val="28657863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3600" smtClean="0"/>
              <a:t>Adaptation</a:t>
            </a:r>
          </a:p>
        </p:txBody>
      </p:sp>
      <p:sp>
        <p:nvSpPr>
          <p:cNvPr id="38915" name="Rectangle 3"/>
          <p:cNvSpPr>
            <a:spLocks noGrp="1" noChangeArrowheads="1"/>
          </p:cNvSpPr>
          <p:nvPr>
            <p:ph type="body" idx="1"/>
          </p:nvPr>
        </p:nvSpPr>
        <p:spPr/>
        <p:txBody>
          <a:bodyPr/>
          <a:lstStyle/>
          <a:p>
            <a:pPr marL="571500" indent="-571500" eaLnBrk="1" hangingPunct="1">
              <a:spcBef>
                <a:spcPct val="0"/>
              </a:spcBef>
              <a:buClrTx/>
              <a:buFontTx/>
              <a:buNone/>
            </a:pPr>
            <a:r>
              <a:rPr lang="en-US" sz="2000" b="1" smtClean="0">
                <a:solidFill>
                  <a:srgbClr val="FF0000"/>
                </a:solidFill>
              </a:rPr>
              <a:t>             2003 AND 2010</a:t>
            </a:r>
          </a:p>
          <a:p>
            <a:pPr marL="571500" indent="-571500" eaLnBrk="1" hangingPunct="1">
              <a:spcBef>
                <a:spcPct val="0"/>
              </a:spcBef>
              <a:buClrTx/>
              <a:buFontTx/>
              <a:buChar char="•"/>
            </a:pPr>
            <a:r>
              <a:rPr lang="en-US" sz="2000" smtClean="0">
                <a:solidFill>
                  <a:srgbClr val="000000"/>
                </a:solidFill>
              </a:rPr>
              <a:t>Water resources                       </a:t>
            </a:r>
          </a:p>
          <a:p>
            <a:pPr marL="571500" indent="-571500" eaLnBrk="1" hangingPunct="1">
              <a:spcBef>
                <a:spcPct val="0"/>
              </a:spcBef>
              <a:buClrTx/>
              <a:buFontTx/>
              <a:buChar char="•"/>
            </a:pPr>
            <a:r>
              <a:rPr lang="en-US" sz="2000" smtClean="0">
                <a:solidFill>
                  <a:srgbClr val="000000"/>
                </a:solidFill>
              </a:rPr>
              <a:t>Agriculture                               </a:t>
            </a:r>
          </a:p>
          <a:p>
            <a:pPr marL="571500" indent="-571500" eaLnBrk="1" hangingPunct="1">
              <a:spcBef>
                <a:spcPct val="0"/>
              </a:spcBef>
              <a:buClrTx/>
              <a:buFontTx/>
              <a:buChar char="•"/>
            </a:pPr>
            <a:r>
              <a:rPr lang="en-US" sz="2000" smtClean="0">
                <a:solidFill>
                  <a:srgbClr val="000000"/>
                </a:solidFill>
              </a:rPr>
              <a:t>Livestock   </a:t>
            </a:r>
          </a:p>
          <a:p>
            <a:pPr marL="571500" indent="-571500" eaLnBrk="1" hangingPunct="1">
              <a:spcBef>
                <a:spcPct val="0"/>
              </a:spcBef>
              <a:buClrTx/>
              <a:buFontTx/>
              <a:buChar char="•"/>
            </a:pPr>
            <a:r>
              <a:rPr lang="en-US" sz="2000" smtClean="0">
                <a:solidFill>
                  <a:srgbClr val="000000"/>
                </a:solidFill>
              </a:rPr>
              <a:t>Forests </a:t>
            </a:r>
          </a:p>
          <a:p>
            <a:pPr marL="571500" indent="-571500" eaLnBrk="1" hangingPunct="1">
              <a:spcBef>
                <a:spcPct val="0"/>
              </a:spcBef>
              <a:buClrTx/>
              <a:buFontTx/>
              <a:buChar char="•"/>
            </a:pPr>
            <a:r>
              <a:rPr lang="en-US" sz="2000" smtClean="0">
                <a:solidFill>
                  <a:srgbClr val="000000"/>
                </a:solidFill>
              </a:rPr>
              <a:t>Coastal zones</a:t>
            </a:r>
          </a:p>
          <a:p>
            <a:pPr marL="571500" indent="-571500" eaLnBrk="1" hangingPunct="1">
              <a:spcBef>
                <a:spcPct val="0"/>
              </a:spcBef>
              <a:buClrTx/>
              <a:buFontTx/>
              <a:buChar char="•"/>
            </a:pPr>
            <a:r>
              <a:rPr lang="en-US" sz="2000" smtClean="0">
                <a:solidFill>
                  <a:srgbClr val="000000"/>
                </a:solidFill>
              </a:rPr>
              <a:t>Biodiversity</a:t>
            </a:r>
          </a:p>
          <a:p>
            <a:pPr marL="571500" indent="-571500" eaLnBrk="1" hangingPunct="1">
              <a:spcBef>
                <a:spcPct val="0"/>
              </a:spcBef>
              <a:buClrTx/>
              <a:buFontTx/>
              <a:buChar char="•"/>
            </a:pPr>
            <a:r>
              <a:rPr lang="en-US" sz="2000" smtClean="0">
                <a:solidFill>
                  <a:srgbClr val="000000"/>
                </a:solidFill>
              </a:rPr>
              <a:t>Energy and industry</a:t>
            </a:r>
          </a:p>
          <a:p>
            <a:pPr marL="571500" indent="-571500" eaLnBrk="1" hangingPunct="1">
              <a:spcBef>
                <a:spcPct val="0"/>
              </a:spcBef>
              <a:buClrTx/>
              <a:buFontTx/>
              <a:buChar char="•"/>
            </a:pPr>
            <a:r>
              <a:rPr lang="en-US" sz="2000" smtClean="0">
                <a:solidFill>
                  <a:srgbClr val="000000"/>
                </a:solidFill>
              </a:rPr>
              <a:t>Socio economic adaptation measures</a:t>
            </a:r>
          </a:p>
          <a:p>
            <a:pPr marL="571500" indent="-571500" eaLnBrk="1" hangingPunct="1">
              <a:spcBef>
                <a:spcPct val="0"/>
              </a:spcBef>
              <a:buClrTx/>
              <a:buFontTx/>
              <a:buNone/>
            </a:pPr>
            <a:r>
              <a:rPr lang="en-US" sz="2000" b="1" smtClean="0">
                <a:solidFill>
                  <a:srgbClr val="FF0000"/>
                </a:solidFill>
              </a:rPr>
              <a:t>                  2010</a:t>
            </a:r>
          </a:p>
          <a:p>
            <a:pPr marL="571500" indent="-571500" eaLnBrk="1" hangingPunct="1">
              <a:spcBef>
                <a:spcPct val="0"/>
              </a:spcBef>
              <a:buClrTx/>
              <a:buFontTx/>
              <a:buChar char="•"/>
            </a:pPr>
            <a:r>
              <a:rPr lang="en-US" sz="2000" smtClean="0"/>
              <a:t>All above variables</a:t>
            </a:r>
          </a:p>
          <a:p>
            <a:pPr marL="571500" indent="-571500" eaLnBrk="1" hangingPunct="1">
              <a:spcBef>
                <a:spcPct val="0"/>
              </a:spcBef>
              <a:buClrTx/>
              <a:buFontTx/>
              <a:buChar char="•"/>
            </a:pPr>
            <a:r>
              <a:rPr lang="en-US" sz="2000" smtClean="0"/>
              <a:t>Health</a:t>
            </a:r>
          </a:p>
        </p:txBody>
      </p:sp>
    </p:spTree>
    <p:extLst>
      <p:ext uri="{BB962C8B-B14F-4D97-AF65-F5344CB8AC3E}">
        <p14:creationId xmlns="" xmlns:p14="http://schemas.microsoft.com/office/powerpoint/2010/main" val="2245760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304800"/>
            <a:ext cx="8229600" cy="1143000"/>
          </a:xfrm>
        </p:spPr>
        <p:txBody>
          <a:bodyPr/>
          <a:lstStyle/>
          <a:p>
            <a:pPr eaLnBrk="1" hangingPunct="1"/>
            <a:r>
              <a:rPr lang="en-US" sz="3600" smtClean="0"/>
              <a:t>8)Organizational Structure to Address Climate Change</a:t>
            </a:r>
          </a:p>
        </p:txBody>
      </p:sp>
      <p:sp>
        <p:nvSpPr>
          <p:cNvPr id="40963" name="Content Placeholder 4"/>
          <p:cNvSpPr>
            <a:spLocks noGrp="1"/>
          </p:cNvSpPr>
          <p:nvPr>
            <p:ph sz="half" idx="2"/>
          </p:nvPr>
        </p:nvSpPr>
        <p:spPr>
          <a:xfrm>
            <a:off x="4648200" y="2906713"/>
            <a:ext cx="4040188" cy="3951287"/>
          </a:xfrm>
        </p:spPr>
        <p:txBody>
          <a:bodyPr/>
          <a:lstStyle/>
          <a:p>
            <a:pPr eaLnBrk="1" hangingPunct="1"/>
            <a:r>
              <a:rPr lang="en-US" smtClean="0"/>
              <a:t>PMCCC</a:t>
            </a:r>
          </a:p>
          <a:p>
            <a:pPr eaLnBrk="1" hangingPunct="1"/>
            <a:r>
              <a:rPr lang="en-US" smtClean="0"/>
              <a:t>MOE</a:t>
            </a:r>
          </a:p>
          <a:p>
            <a:pPr eaLnBrk="1" hangingPunct="1"/>
            <a:r>
              <a:rPr lang="en-US" smtClean="0"/>
              <a:t>PC </a:t>
            </a:r>
          </a:p>
          <a:p>
            <a:pPr eaLnBrk="1" hangingPunct="1"/>
            <a:r>
              <a:rPr lang="en-US" smtClean="0"/>
              <a:t>TFCC </a:t>
            </a:r>
          </a:p>
          <a:p>
            <a:pPr eaLnBrk="1" hangingPunct="1"/>
            <a:r>
              <a:rPr lang="en-US" smtClean="0"/>
              <a:t>Other organizations</a:t>
            </a:r>
          </a:p>
          <a:p>
            <a:pPr eaLnBrk="1" hangingPunct="1"/>
            <a:r>
              <a:rPr lang="en-US" smtClean="0"/>
              <a:t>NGOS</a:t>
            </a:r>
          </a:p>
          <a:p>
            <a:pPr eaLnBrk="1" hangingPunct="1"/>
            <a:r>
              <a:rPr lang="en-US" smtClean="0"/>
              <a:t>Ministries etc</a:t>
            </a:r>
          </a:p>
          <a:p>
            <a:pPr eaLnBrk="1" hangingPunct="1"/>
            <a:endParaRPr lang="en-US" smtClean="0"/>
          </a:p>
        </p:txBody>
      </p:sp>
      <p:sp>
        <p:nvSpPr>
          <p:cNvPr id="40964" name="Text Placeholder 5"/>
          <p:cNvSpPr>
            <a:spLocks noGrp="1"/>
          </p:cNvSpPr>
          <p:nvPr>
            <p:ph type="body" sz="quarter" idx="3"/>
          </p:nvPr>
        </p:nvSpPr>
        <p:spPr>
          <a:xfrm>
            <a:off x="533400" y="1752600"/>
            <a:ext cx="8156575" cy="639763"/>
          </a:xfrm>
        </p:spPr>
        <p:txBody>
          <a:bodyPr/>
          <a:lstStyle/>
          <a:p>
            <a:pPr eaLnBrk="1" hangingPunct="1"/>
            <a:r>
              <a:rPr lang="en-US" smtClean="0">
                <a:solidFill>
                  <a:srgbClr val="FF0000"/>
                </a:solidFill>
              </a:rPr>
              <a:t>2003				      2010</a:t>
            </a:r>
          </a:p>
        </p:txBody>
      </p:sp>
      <p:sp>
        <p:nvSpPr>
          <p:cNvPr id="40965" name="Content Placeholder 6"/>
          <p:cNvSpPr>
            <a:spLocks noGrp="1"/>
          </p:cNvSpPr>
          <p:nvPr>
            <p:ph sz="quarter" idx="4"/>
          </p:nvPr>
        </p:nvSpPr>
        <p:spPr>
          <a:xfrm>
            <a:off x="381000" y="2906713"/>
            <a:ext cx="4041775" cy="3951287"/>
          </a:xfrm>
        </p:spPr>
        <p:txBody>
          <a:bodyPr/>
          <a:lstStyle/>
          <a:p>
            <a:pPr eaLnBrk="1" hangingPunct="1"/>
            <a:r>
              <a:rPr lang="en-US" smtClean="0"/>
              <a:t>MOE</a:t>
            </a:r>
          </a:p>
          <a:p>
            <a:pPr eaLnBrk="1" hangingPunct="1"/>
            <a:endParaRPr lang="en-US" smtClean="0"/>
          </a:p>
        </p:txBody>
      </p:sp>
    </p:spTree>
    <p:extLst>
      <p:ext uri="{BB962C8B-B14F-4D97-AF65-F5344CB8AC3E}">
        <p14:creationId xmlns="" xmlns:p14="http://schemas.microsoft.com/office/powerpoint/2010/main" val="3120629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57200" y="457200"/>
            <a:ext cx="8229600" cy="1143000"/>
          </a:xfrm>
        </p:spPr>
        <p:txBody>
          <a:bodyPr/>
          <a:lstStyle/>
          <a:p>
            <a:pPr eaLnBrk="1" hangingPunct="1"/>
            <a:r>
              <a:rPr lang="en-US" sz="3600" smtClean="0"/>
              <a:t>9)CDM</a:t>
            </a:r>
          </a:p>
        </p:txBody>
      </p:sp>
      <p:sp>
        <p:nvSpPr>
          <p:cNvPr id="43011" name="Content Placeholder 4"/>
          <p:cNvSpPr>
            <a:spLocks noGrp="1"/>
          </p:cNvSpPr>
          <p:nvPr>
            <p:ph sz="half" idx="2"/>
          </p:nvPr>
        </p:nvSpPr>
        <p:spPr>
          <a:xfrm>
            <a:off x="4800600" y="1981200"/>
            <a:ext cx="4040188" cy="4408488"/>
          </a:xfrm>
        </p:spPr>
        <p:txBody>
          <a:bodyPr/>
          <a:lstStyle/>
          <a:p>
            <a:pPr eaLnBrk="1" hangingPunct="1">
              <a:buFont typeface="Wingdings" panose="05000000000000000000" pitchFamily="2" charset="2"/>
              <a:buNone/>
            </a:pPr>
            <a:r>
              <a:rPr lang="en-US" b="1" smtClean="0">
                <a:solidFill>
                  <a:srgbClr val="FF0000"/>
                </a:solidFill>
              </a:rPr>
              <a:t>           </a:t>
            </a:r>
            <a:r>
              <a:rPr lang="en-US" sz="2000" b="1" smtClean="0">
                <a:solidFill>
                  <a:srgbClr val="FF0000"/>
                </a:solidFill>
              </a:rPr>
              <a:t>2010</a:t>
            </a:r>
          </a:p>
          <a:p>
            <a:pPr eaLnBrk="1" hangingPunct="1">
              <a:buFont typeface="Wingdings" panose="05000000000000000000" pitchFamily="2" charset="2"/>
              <a:buNone/>
            </a:pPr>
            <a:r>
              <a:rPr lang="en-US" sz="2000" b="1" smtClean="0">
                <a:solidFill>
                  <a:srgbClr val="FF0000"/>
                </a:solidFill>
              </a:rPr>
              <a:t>(current status and need for further effort)</a:t>
            </a:r>
          </a:p>
          <a:p>
            <a:pPr eaLnBrk="1" hangingPunct="1"/>
            <a:r>
              <a:rPr lang="en-US" sz="2000" smtClean="0"/>
              <a:t>CDM cell</a:t>
            </a:r>
          </a:p>
          <a:p>
            <a:pPr eaLnBrk="1" hangingPunct="1"/>
            <a:r>
              <a:rPr lang="en-US" sz="2000" smtClean="0"/>
              <a:t>CDM projects </a:t>
            </a:r>
          </a:p>
          <a:p>
            <a:pPr eaLnBrk="1" hangingPunct="1"/>
            <a:r>
              <a:rPr lang="en-US" sz="2000" smtClean="0"/>
              <a:t>Measures  to strengthen CDM cell </a:t>
            </a:r>
          </a:p>
          <a:p>
            <a:pPr eaLnBrk="1" hangingPunct="1"/>
            <a:r>
              <a:rPr lang="en-US" sz="2000" smtClean="0"/>
              <a:t>Recommended measures to improve CDM cell</a:t>
            </a:r>
          </a:p>
          <a:p>
            <a:pPr eaLnBrk="1" hangingPunct="1"/>
            <a:endParaRPr lang="en-US" sz="2000" smtClean="0"/>
          </a:p>
        </p:txBody>
      </p:sp>
      <p:sp>
        <p:nvSpPr>
          <p:cNvPr id="43012" name="Content Placeholder 6"/>
          <p:cNvSpPr>
            <a:spLocks noGrp="1"/>
          </p:cNvSpPr>
          <p:nvPr>
            <p:ph sz="quarter" idx="4"/>
          </p:nvPr>
        </p:nvSpPr>
        <p:spPr>
          <a:xfrm>
            <a:off x="609600" y="2057400"/>
            <a:ext cx="4041775" cy="4256088"/>
          </a:xfrm>
        </p:spPr>
        <p:txBody>
          <a:bodyPr/>
          <a:lstStyle/>
          <a:p>
            <a:pPr eaLnBrk="1" hangingPunct="1">
              <a:buFont typeface="Wingdings" panose="05000000000000000000" pitchFamily="2" charset="2"/>
              <a:buNone/>
            </a:pPr>
            <a:r>
              <a:rPr lang="en-US" sz="2000" b="1" smtClean="0">
                <a:solidFill>
                  <a:srgbClr val="FF0000"/>
                </a:solidFill>
              </a:rPr>
              <a:t>2003</a:t>
            </a:r>
          </a:p>
          <a:p>
            <a:pPr eaLnBrk="1" hangingPunct="1">
              <a:buFont typeface="Wingdings" panose="05000000000000000000" pitchFamily="2" charset="2"/>
              <a:buNone/>
            </a:pPr>
            <a:endParaRPr lang="en-US" sz="2000" b="1" smtClean="0">
              <a:solidFill>
                <a:srgbClr val="FF0000"/>
              </a:solidFill>
            </a:endParaRPr>
          </a:p>
          <a:p>
            <a:pPr eaLnBrk="1" hangingPunct="1"/>
            <a:r>
              <a:rPr lang="en-US" sz="2000" smtClean="0"/>
              <a:t>Unspecified</a:t>
            </a:r>
          </a:p>
        </p:txBody>
      </p:sp>
    </p:spTree>
    <p:extLst>
      <p:ext uri="{BB962C8B-B14F-4D97-AF65-F5344CB8AC3E}">
        <p14:creationId xmlns="" xmlns:p14="http://schemas.microsoft.com/office/powerpoint/2010/main" val="30974554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z="3200" smtClean="0"/>
              <a:t>10)Education, Communication and Awareness</a:t>
            </a:r>
          </a:p>
        </p:txBody>
      </p:sp>
      <p:sp>
        <p:nvSpPr>
          <p:cNvPr id="45059" name="Content Placeholder 4"/>
          <p:cNvSpPr>
            <a:spLocks noGrp="1"/>
          </p:cNvSpPr>
          <p:nvPr>
            <p:ph sz="half" idx="2"/>
          </p:nvPr>
        </p:nvSpPr>
        <p:spPr>
          <a:xfrm>
            <a:off x="5103813" y="1905000"/>
            <a:ext cx="4040187" cy="4256088"/>
          </a:xfrm>
        </p:spPr>
        <p:txBody>
          <a:bodyPr/>
          <a:lstStyle/>
          <a:p>
            <a:pPr eaLnBrk="1" hangingPunct="1">
              <a:buFont typeface="Wingdings" panose="05000000000000000000" pitchFamily="2" charset="2"/>
              <a:buNone/>
            </a:pPr>
            <a:r>
              <a:rPr lang="en-US" sz="2000" b="1" smtClean="0">
                <a:solidFill>
                  <a:srgbClr val="FF0000"/>
                </a:solidFill>
              </a:rPr>
              <a:t>         2010</a:t>
            </a:r>
          </a:p>
          <a:p>
            <a:pPr eaLnBrk="1" hangingPunct="1">
              <a:buFont typeface="Wingdings" panose="05000000000000000000" pitchFamily="2" charset="2"/>
              <a:buNone/>
            </a:pPr>
            <a:r>
              <a:rPr lang="en-US" sz="2000" b="1" smtClean="0">
                <a:solidFill>
                  <a:srgbClr val="FF0000"/>
                </a:solidFill>
              </a:rPr>
              <a:t>     (present status ,recommended measures)</a:t>
            </a:r>
          </a:p>
          <a:p>
            <a:pPr eaLnBrk="1" hangingPunct="1"/>
            <a:endParaRPr lang="en-US" sz="2000" smtClean="0">
              <a:solidFill>
                <a:srgbClr val="FF0000"/>
              </a:solidFill>
            </a:endParaRPr>
          </a:p>
          <a:p>
            <a:pPr eaLnBrk="1" hangingPunct="1"/>
            <a:r>
              <a:rPr lang="en-US" sz="2000" smtClean="0"/>
              <a:t>Major steps taken by MOE with stake holders to formulate sustained communication strategy and facilitate national climate change actions in Pakistan</a:t>
            </a:r>
          </a:p>
        </p:txBody>
      </p:sp>
      <p:sp>
        <p:nvSpPr>
          <p:cNvPr id="45060" name="Content Placeholder 6"/>
          <p:cNvSpPr>
            <a:spLocks noGrp="1"/>
          </p:cNvSpPr>
          <p:nvPr>
            <p:ph sz="quarter" idx="4"/>
          </p:nvPr>
        </p:nvSpPr>
        <p:spPr>
          <a:xfrm>
            <a:off x="457200" y="1981200"/>
            <a:ext cx="4572000" cy="4073525"/>
          </a:xfrm>
        </p:spPr>
        <p:txBody>
          <a:bodyPr/>
          <a:lstStyle/>
          <a:p>
            <a:pPr eaLnBrk="1" hangingPunct="1">
              <a:buFont typeface="Wingdings" panose="05000000000000000000" pitchFamily="2" charset="2"/>
              <a:buNone/>
            </a:pPr>
            <a:r>
              <a:rPr lang="en-US" sz="2000" b="1" smtClean="0">
                <a:solidFill>
                  <a:srgbClr val="FF0000"/>
                </a:solidFill>
              </a:rPr>
              <a:t>2003</a:t>
            </a:r>
          </a:p>
          <a:p>
            <a:pPr eaLnBrk="1" hangingPunct="1">
              <a:buFont typeface="Wingdings" panose="05000000000000000000" pitchFamily="2" charset="2"/>
              <a:buNone/>
            </a:pPr>
            <a:endParaRPr lang="en-US" sz="2000" b="1" smtClean="0">
              <a:solidFill>
                <a:srgbClr val="FF0000"/>
              </a:solidFill>
            </a:endParaRPr>
          </a:p>
          <a:p>
            <a:pPr eaLnBrk="1" hangingPunct="1"/>
            <a:r>
              <a:rPr lang="en-US" sz="2000" smtClean="0"/>
              <a:t>GLOBE </a:t>
            </a:r>
          </a:p>
          <a:p>
            <a:pPr eaLnBrk="1" hangingPunct="1"/>
            <a:r>
              <a:rPr lang="en-US" sz="2000" smtClean="0"/>
              <a:t>GEF website </a:t>
            </a:r>
          </a:p>
          <a:p>
            <a:pPr eaLnBrk="1" hangingPunct="1"/>
            <a:r>
              <a:rPr lang="en-US" sz="2000" smtClean="0"/>
              <a:t>International symposium on Energy and Environment Conservation </a:t>
            </a:r>
          </a:p>
          <a:p>
            <a:pPr eaLnBrk="1" hangingPunct="1"/>
            <a:r>
              <a:rPr lang="en-US" sz="2000" smtClean="0"/>
              <a:t>Workshops</a:t>
            </a:r>
          </a:p>
          <a:p>
            <a:pPr eaLnBrk="1" hangingPunct="1"/>
            <a:r>
              <a:rPr lang="en-US" sz="2000" smtClean="0"/>
              <a:t>Print and electronic media</a:t>
            </a:r>
          </a:p>
        </p:txBody>
      </p:sp>
    </p:spTree>
    <p:extLst>
      <p:ext uri="{BB962C8B-B14F-4D97-AF65-F5344CB8AC3E}">
        <p14:creationId xmlns="" xmlns:p14="http://schemas.microsoft.com/office/powerpoint/2010/main" val="1488522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sz="3600" smtClean="0"/>
              <a:t>11)Institutional Capacity for Addressing Climate Change</a:t>
            </a:r>
          </a:p>
        </p:txBody>
      </p:sp>
      <p:sp>
        <p:nvSpPr>
          <p:cNvPr id="47107" name="Content Placeholder 2"/>
          <p:cNvSpPr>
            <a:spLocks noGrp="1"/>
          </p:cNvSpPr>
          <p:nvPr>
            <p:ph sz="half" idx="2"/>
          </p:nvPr>
        </p:nvSpPr>
        <p:spPr>
          <a:xfrm>
            <a:off x="4648200" y="2133600"/>
            <a:ext cx="4040188" cy="3429000"/>
          </a:xfrm>
        </p:spPr>
        <p:txBody>
          <a:bodyPr>
            <a:normAutofit fontScale="92500" lnSpcReduction="20000"/>
          </a:bodyPr>
          <a:lstStyle/>
          <a:p>
            <a:pPr eaLnBrk="1" hangingPunct="1">
              <a:buFont typeface="Wingdings" panose="05000000000000000000" pitchFamily="2" charset="2"/>
              <a:buNone/>
            </a:pPr>
            <a:r>
              <a:rPr lang="en-US" b="1" smtClean="0">
                <a:solidFill>
                  <a:srgbClr val="FF0000"/>
                </a:solidFill>
              </a:rPr>
              <a:t>2010</a:t>
            </a:r>
          </a:p>
          <a:p>
            <a:pPr eaLnBrk="1" hangingPunct="1">
              <a:buFont typeface="Wingdings" panose="05000000000000000000" pitchFamily="2" charset="2"/>
              <a:buNone/>
            </a:pPr>
            <a:endParaRPr lang="en-US" smtClean="0">
              <a:solidFill>
                <a:srgbClr val="FF0000"/>
              </a:solidFill>
            </a:endParaRPr>
          </a:p>
          <a:p>
            <a:pPr eaLnBrk="1" hangingPunct="1"/>
            <a:r>
              <a:rPr lang="en-US" smtClean="0"/>
              <a:t>MOE</a:t>
            </a:r>
          </a:p>
          <a:p>
            <a:pPr eaLnBrk="1" hangingPunct="1"/>
            <a:r>
              <a:rPr lang="en-US" smtClean="0"/>
              <a:t>GCICS</a:t>
            </a:r>
          </a:p>
          <a:p>
            <a:pPr eaLnBrk="1" hangingPunct="1"/>
            <a:r>
              <a:rPr lang="en-US" smtClean="0"/>
              <a:t>PMD </a:t>
            </a:r>
            <a:endParaRPr lang="en-US" b="1" smtClean="0">
              <a:solidFill>
                <a:srgbClr val="CC00CC"/>
              </a:solidFill>
            </a:endParaRPr>
          </a:p>
          <a:p>
            <a:pPr eaLnBrk="1" hangingPunct="1"/>
            <a:r>
              <a:rPr lang="en-US" smtClean="0"/>
              <a:t>Ministries, govt funded organizations, international organizations, NGOs</a:t>
            </a:r>
          </a:p>
        </p:txBody>
      </p:sp>
      <p:sp>
        <p:nvSpPr>
          <p:cNvPr id="47108" name="Content Placeholder 2"/>
          <p:cNvSpPr>
            <a:spLocks/>
          </p:cNvSpPr>
          <p:nvPr/>
        </p:nvSpPr>
        <p:spPr bwMode="auto">
          <a:xfrm>
            <a:off x="609600" y="2209800"/>
            <a:ext cx="4040188" cy="342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eaLnBrk="1" hangingPunct="1">
              <a:buFont typeface="Wingdings" panose="05000000000000000000" pitchFamily="2" charset="2"/>
              <a:buNone/>
            </a:pPr>
            <a:r>
              <a:rPr lang="en-US" sz="2400" b="1">
                <a:solidFill>
                  <a:srgbClr val="FF0000"/>
                </a:solidFill>
              </a:rPr>
              <a:t>2003</a:t>
            </a:r>
          </a:p>
          <a:p>
            <a:pPr eaLnBrk="1" hangingPunct="1">
              <a:buFont typeface="Wingdings" panose="05000000000000000000" pitchFamily="2" charset="2"/>
              <a:buNone/>
            </a:pPr>
            <a:endParaRPr lang="en-US" sz="2400" b="1">
              <a:solidFill>
                <a:srgbClr val="FF0000"/>
              </a:solidFill>
            </a:endParaRPr>
          </a:p>
          <a:p>
            <a:pPr eaLnBrk="1" hangingPunct="1"/>
            <a:r>
              <a:rPr lang="en-US" sz="2400"/>
              <a:t>MOE</a:t>
            </a:r>
          </a:p>
        </p:txBody>
      </p:sp>
    </p:spTree>
    <p:extLst>
      <p:ext uri="{BB962C8B-B14F-4D97-AF65-F5344CB8AC3E}">
        <p14:creationId xmlns="" xmlns:p14="http://schemas.microsoft.com/office/powerpoint/2010/main" val="3664149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US" sz="3600" smtClean="0"/>
              <a:t>12)International Cooperation</a:t>
            </a:r>
          </a:p>
        </p:txBody>
      </p:sp>
      <p:sp>
        <p:nvSpPr>
          <p:cNvPr id="49155" name="Text Box 7"/>
          <p:cNvSpPr txBox="1">
            <a:spLocks noChangeArrowheads="1"/>
          </p:cNvSpPr>
          <p:nvPr/>
        </p:nvSpPr>
        <p:spPr bwMode="auto">
          <a:xfrm>
            <a:off x="685800" y="2057400"/>
            <a:ext cx="3276600" cy="17351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pPr eaLnBrk="1" hangingPunct="1">
              <a:spcBef>
                <a:spcPct val="50000"/>
              </a:spcBef>
            </a:pPr>
            <a:r>
              <a:rPr lang="en-US" b="1">
                <a:solidFill>
                  <a:srgbClr val="FF0000"/>
                </a:solidFill>
              </a:rPr>
              <a:t>2003</a:t>
            </a:r>
            <a:br>
              <a:rPr lang="en-US" b="1">
                <a:solidFill>
                  <a:srgbClr val="FF0000"/>
                </a:solidFill>
              </a:rPr>
            </a:br>
            <a:endParaRPr lang="en-US" b="1">
              <a:solidFill>
                <a:srgbClr val="FF0000"/>
              </a:solidFill>
            </a:endParaRPr>
          </a:p>
          <a:p>
            <a:pPr eaLnBrk="1" hangingPunct="1">
              <a:spcBef>
                <a:spcPct val="50000"/>
              </a:spcBef>
            </a:pPr>
            <a:r>
              <a:rPr lang="en-US"/>
              <a:t>Only international treaties</a:t>
            </a:r>
          </a:p>
        </p:txBody>
      </p:sp>
      <p:sp>
        <p:nvSpPr>
          <p:cNvPr id="49156" name="Text Box 8"/>
          <p:cNvSpPr txBox="1">
            <a:spLocks noChangeArrowheads="1"/>
          </p:cNvSpPr>
          <p:nvPr/>
        </p:nvSpPr>
        <p:spPr bwMode="auto">
          <a:xfrm>
            <a:off x="3962400" y="1981200"/>
            <a:ext cx="4495800" cy="26479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pPr eaLnBrk="1" hangingPunct="1">
              <a:spcBef>
                <a:spcPct val="50000"/>
              </a:spcBef>
            </a:pPr>
            <a:r>
              <a:rPr lang="en-US" b="1">
                <a:solidFill>
                  <a:srgbClr val="FF0000"/>
                </a:solidFill>
              </a:rPr>
              <a:t>2010</a:t>
            </a:r>
          </a:p>
          <a:p>
            <a:pPr eaLnBrk="1" hangingPunct="1"/>
            <a:endParaRPr lang="en-US">
              <a:solidFill>
                <a:srgbClr val="FF0000"/>
              </a:solidFill>
            </a:endParaRPr>
          </a:p>
          <a:p>
            <a:pPr eaLnBrk="1" hangingPunct="1">
              <a:buClr>
                <a:schemeClr val="accent2"/>
              </a:buClr>
              <a:buFont typeface="Wingdings" panose="05000000000000000000" pitchFamily="2" charset="2"/>
              <a:buChar char="q"/>
            </a:pPr>
            <a:r>
              <a:rPr lang="en-US"/>
              <a:t> Mitigation efforts</a:t>
            </a:r>
          </a:p>
          <a:p>
            <a:pPr eaLnBrk="1" hangingPunct="1">
              <a:buClr>
                <a:schemeClr val="accent2"/>
              </a:buClr>
              <a:buFont typeface="Wingdings" panose="05000000000000000000" pitchFamily="2" charset="2"/>
              <a:buChar char="q"/>
            </a:pPr>
            <a:r>
              <a:rPr lang="en-US"/>
              <a:t> Adaptation efforts</a:t>
            </a:r>
          </a:p>
          <a:p>
            <a:pPr eaLnBrk="1" hangingPunct="1">
              <a:buClr>
                <a:schemeClr val="accent2"/>
              </a:buClr>
              <a:buFont typeface="Wingdings" panose="05000000000000000000" pitchFamily="2" charset="2"/>
              <a:buChar char="q"/>
            </a:pPr>
            <a:r>
              <a:rPr lang="en-US"/>
              <a:t>Capacity building</a:t>
            </a:r>
          </a:p>
          <a:p>
            <a:pPr eaLnBrk="1" hangingPunct="1">
              <a:buClr>
                <a:schemeClr val="accent2"/>
              </a:buClr>
              <a:buFont typeface="Wingdings" panose="05000000000000000000" pitchFamily="2" charset="2"/>
              <a:buChar char="q"/>
            </a:pPr>
            <a:r>
              <a:rPr lang="en-US"/>
              <a:t> Regional collaboration</a:t>
            </a:r>
          </a:p>
          <a:p>
            <a:pPr eaLnBrk="1" hangingPunct="1">
              <a:buClr>
                <a:schemeClr val="accent2"/>
              </a:buClr>
              <a:buFont typeface="Wingdings" panose="05000000000000000000" pitchFamily="2" charset="2"/>
              <a:buNone/>
            </a:pPr>
            <a:endParaRPr lang="en-US"/>
          </a:p>
        </p:txBody>
      </p:sp>
    </p:spTree>
    <p:extLst>
      <p:ext uri="{BB962C8B-B14F-4D97-AF65-F5344CB8AC3E}">
        <p14:creationId xmlns="" xmlns:p14="http://schemas.microsoft.com/office/powerpoint/2010/main" val="23033896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sz="3600" smtClean="0"/>
              <a:t>13)International Negotiations for Future Climate Related Concerns</a:t>
            </a:r>
          </a:p>
        </p:txBody>
      </p:sp>
      <p:sp>
        <p:nvSpPr>
          <p:cNvPr id="51203" name="Content Placeholder 2"/>
          <p:cNvSpPr>
            <a:spLocks noGrp="1"/>
          </p:cNvSpPr>
          <p:nvPr>
            <p:ph sz="half" idx="2"/>
          </p:nvPr>
        </p:nvSpPr>
        <p:spPr>
          <a:xfrm>
            <a:off x="4038600" y="1981200"/>
            <a:ext cx="4191000" cy="2590800"/>
          </a:xfrm>
        </p:spPr>
        <p:txBody>
          <a:bodyPr>
            <a:normAutofit fontScale="92500" lnSpcReduction="20000"/>
          </a:bodyPr>
          <a:lstStyle/>
          <a:p>
            <a:pPr eaLnBrk="1" hangingPunct="1">
              <a:buFont typeface="Wingdings" panose="05000000000000000000" pitchFamily="2" charset="2"/>
              <a:buNone/>
            </a:pPr>
            <a:r>
              <a:rPr lang="en-US" sz="2000" b="1" smtClean="0">
                <a:solidFill>
                  <a:srgbClr val="FF0000"/>
                </a:solidFill>
              </a:rPr>
              <a:t>2010</a:t>
            </a:r>
          </a:p>
          <a:p>
            <a:pPr eaLnBrk="1" hangingPunct="1"/>
            <a:r>
              <a:rPr lang="en-US" sz="2000" smtClean="0"/>
              <a:t>Mitigation effort by annex 1 countries</a:t>
            </a:r>
          </a:p>
          <a:p>
            <a:pPr eaLnBrk="1" hangingPunct="1"/>
            <a:r>
              <a:rPr lang="en-US" sz="2000" smtClean="0"/>
              <a:t>Mitigation effort by Pakistan and other non annex 1 countries</a:t>
            </a:r>
          </a:p>
          <a:p>
            <a:pPr eaLnBrk="1" hangingPunct="1"/>
            <a:r>
              <a:rPr lang="en-US" sz="2000" smtClean="0"/>
              <a:t>Adaptation by Pakistan and Other Non-Annex 1 Countries</a:t>
            </a:r>
          </a:p>
          <a:p>
            <a:pPr eaLnBrk="1" hangingPunct="1"/>
            <a:r>
              <a:rPr lang="en-US" sz="2000" smtClean="0"/>
              <a:t>Technical cooperation</a:t>
            </a:r>
          </a:p>
          <a:p>
            <a:pPr eaLnBrk="1" hangingPunct="1"/>
            <a:r>
              <a:rPr lang="en-US" sz="2000" smtClean="0"/>
              <a:t>Technology transfer and capacity building</a:t>
            </a:r>
          </a:p>
        </p:txBody>
      </p:sp>
      <p:sp>
        <p:nvSpPr>
          <p:cNvPr id="51204" name="Content Placeholder 2"/>
          <p:cNvSpPr>
            <a:spLocks/>
          </p:cNvSpPr>
          <p:nvPr/>
        </p:nvSpPr>
        <p:spPr bwMode="auto">
          <a:xfrm>
            <a:off x="914400" y="1981200"/>
            <a:ext cx="3581400" cy="2514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eaLnBrk="1" hangingPunct="1">
              <a:buFont typeface="Wingdings" panose="05000000000000000000" pitchFamily="2" charset="2"/>
              <a:buNone/>
            </a:pPr>
            <a:r>
              <a:rPr lang="en-US" sz="2000" b="1">
                <a:solidFill>
                  <a:srgbClr val="FF0000"/>
                </a:solidFill>
              </a:rPr>
              <a:t>2003</a:t>
            </a:r>
          </a:p>
          <a:p>
            <a:pPr eaLnBrk="1" hangingPunct="1">
              <a:buFont typeface="Wingdings" panose="05000000000000000000" pitchFamily="2" charset="2"/>
              <a:buNone/>
            </a:pPr>
            <a:endParaRPr lang="en-US" sz="2000" b="1">
              <a:solidFill>
                <a:srgbClr val="FF0000"/>
              </a:solidFill>
            </a:endParaRPr>
          </a:p>
          <a:p>
            <a:pPr eaLnBrk="1" hangingPunct="1">
              <a:buFont typeface="Wingdings" panose="05000000000000000000" pitchFamily="2" charset="2"/>
              <a:buNone/>
            </a:pPr>
            <a:r>
              <a:rPr lang="en-US" sz="2000"/>
              <a:t>Unspecified</a:t>
            </a:r>
          </a:p>
        </p:txBody>
      </p:sp>
    </p:spTree>
    <p:extLst>
      <p:ext uri="{BB962C8B-B14F-4D97-AF65-F5344CB8AC3E}">
        <p14:creationId xmlns="" xmlns:p14="http://schemas.microsoft.com/office/powerpoint/2010/main" val="21347785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3600" smtClean="0"/>
              <a:t>Critical Analysis</a:t>
            </a:r>
          </a:p>
        </p:txBody>
      </p:sp>
      <p:sp>
        <p:nvSpPr>
          <p:cNvPr id="53251" name="Rectangle 3"/>
          <p:cNvSpPr>
            <a:spLocks noGrp="1" noChangeArrowheads="1"/>
          </p:cNvSpPr>
          <p:nvPr>
            <p:ph type="body" idx="1"/>
          </p:nvPr>
        </p:nvSpPr>
        <p:spPr/>
        <p:txBody>
          <a:bodyPr/>
          <a:lstStyle/>
          <a:p>
            <a:pPr>
              <a:lnSpc>
                <a:spcPct val="90000"/>
              </a:lnSpc>
              <a:buFont typeface="Wingdings" panose="05000000000000000000" pitchFamily="2" charset="2"/>
              <a:buNone/>
            </a:pPr>
            <a:r>
              <a:rPr lang="en-US" sz="2000" b="1" smtClean="0">
                <a:solidFill>
                  <a:srgbClr val="FF0000"/>
                </a:solidFill>
              </a:rPr>
              <a:t>Introduction:</a:t>
            </a:r>
          </a:p>
          <a:p>
            <a:pPr>
              <a:lnSpc>
                <a:spcPct val="90000"/>
              </a:lnSpc>
            </a:pPr>
            <a:r>
              <a:rPr lang="en-US" sz="2000" smtClean="0"/>
              <a:t>11 variables were taken into account</a:t>
            </a:r>
          </a:p>
          <a:p>
            <a:pPr>
              <a:lnSpc>
                <a:spcPct val="90000"/>
              </a:lnSpc>
              <a:buFont typeface="Wingdings" panose="05000000000000000000" pitchFamily="2" charset="2"/>
              <a:buNone/>
            </a:pPr>
            <a:r>
              <a:rPr lang="en-US" sz="2000" b="1" smtClean="0">
                <a:solidFill>
                  <a:srgbClr val="FF0000"/>
                </a:solidFill>
              </a:rPr>
              <a:t>2003</a:t>
            </a:r>
          </a:p>
          <a:p>
            <a:pPr>
              <a:lnSpc>
                <a:spcPct val="90000"/>
              </a:lnSpc>
              <a:buFont typeface="Wingdings" panose="05000000000000000000" pitchFamily="2" charset="2"/>
              <a:buChar char="q"/>
            </a:pPr>
            <a:r>
              <a:rPr lang="en-US" sz="2000" smtClean="0"/>
              <a:t>General overview of Pakistan’s national circumstances, including climatic conditions, socioeconomic conditions, and environmental issues. </a:t>
            </a:r>
            <a:endParaRPr lang="en-US" sz="2000" smtClean="0">
              <a:solidFill>
                <a:srgbClr val="FF0000"/>
              </a:solidFill>
            </a:endParaRPr>
          </a:p>
          <a:p>
            <a:pPr>
              <a:lnSpc>
                <a:spcPct val="90000"/>
              </a:lnSpc>
            </a:pPr>
            <a:r>
              <a:rPr lang="en-US" sz="2000" smtClean="0"/>
              <a:t>Considered overall variables</a:t>
            </a:r>
          </a:p>
          <a:p>
            <a:pPr>
              <a:lnSpc>
                <a:spcPct val="90000"/>
              </a:lnSpc>
            </a:pPr>
            <a:r>
              <a:rPr lang="en-US" sz="2000" smtClean="0"/>
              <a:t>Contribution to GDP not to CC was mentioned</a:t>
            </a:r>
          </a:p>
          <a:p>
            <a:pPr>
              <a:lnSpc>
                <a:spcPct val="90000"/>
              </a:lnSpc>
            </a:pPr>
            <a:r>
              <a:rPr lang="en-US" sz="2000" smtClean="0"/>
              <a:t>Climate scenario of Pakistan was not mentioned well</a:t>
            </a:r>
          </a:p>
          <a:p>
            <a:pPr>
              <a:lnSpc>
                <a:spcPct val="90000"/>
              </a:lnSpc>
              <a:buFont typeface="Wingdings" panose="05000000000000000000" pitchFamily="2" charset="2"/>
              <a:buNone/>
            </a:pPr>
            <a:r>
              <a:rPr lang="en-US" sz="2000" b="1" smtClean="0">
                <a:solidFill>
                  <a:srgbClr val="FF0000"/>
                </a:solidFill>
              </a:rPr>
              <a:t>2010</a:t>
            </a:r>
          </a:p>
          <a:p>
            <a:pPr>
              <a:lnSpc>
                <a:spcPct val="90000"/>
              </a:lnSpc>
            </a:pPr>
            <a:r>
              <a:rPr lang="en-US" sz="2000" smtClean="0"/>
              <a:t>Analyzed global and Pakistan scenario of CC</a:t>
            </a:r>
          </a:p>
        </p:txBody>
      </p:sp>
    </p:spTree>
    <p:extLst>
      <p:ext uri="{BB962C8B-B14F-4D97-AF65-F5344CB8AC3E}">
        <p14:creationId xmlns="" xmlns:p14="http://schemas.microsoft.com/office/powerpoint/2010/main" val="36916868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z="3600" smtClean="0"/>
              <a:t>Objectives</a:t>
            </a:r>
            <a:endParaRPr lang="en-US" smtClean="0"/>
          </a:p>
        </p:txBody>
      </p:sp>
      <p:sp>
        <p:nvSpPr>
          <p:cNvPr id="55299" name="Rectangle 3"/>
          <p:cNvSpPr>
            <a:spLocks noGrp="1" noChangeArrowheads="1"/>
          </p:cNvSpPr>
          <p:nvPr>
            <p:ph type="body" idx="1"/>
          </p:nvPr>
        </p:nvSpPr>
        <p:spPr>
          <a:xfrm>
            <a:off x="566738" y="2209800"/>
            <a:ext cx="8001000" cy="4267200"/>
          </a:xfrm>
        </p:spPr>
        <p:txBody>
          <a:bodyPr/>
          <a:lstStyle/>
          <a:p>
            <a:pPr>
              <a:lnSpc>
                <a:spcPct val="80000"/>
              </a:lnSpc>
              <a:buFont typeface="Wingdings" panose="05000000000000000000" pitchFamily="2" charset="2"/>
              <a:buNone/>
            </a:pPr>
            <a:r>
              <a:rPr lang="en-US" sz="2400" b="1" smtClean="0">
                <a:solidFill>
                  <a:srgbClr val="FF0000"/>
                </a:solidFill>
              </a:rPr>
              <a:t>2003</a:t>
            </a:r>
          </a:p>
          <a:p>
            <a:pPr>
              <a:lnSpc>
                <a:spcPct val="80000"/>
              </a:lnSpc>
            </a:pPr>
            <a:r>
              <a:rPr lang="en-US" sz="2400" smtClean="0"/>
              <a:t>Lacked objectives </a:t>
            </a:r>
          </a:p>
          <a:p>
            <a:pPr>
              <a:lnSpc>
                <a:spcPct val="80000"/>
              </a:lnSpc>
            </a:pPr>
            <a:r>
              <a:rPr lang="en-US" sz="2400" smtClean="0"/>
              <a:t>No basic goals</a:t>
            </a:r>
          </a:p>
          <a:p>
            <a:pPr>
              <a:lnSpc>
                <a:spcPct val="80000"/>
              </a:lnSpc>
            </a:pPr>
            <a:r>
              <a:rPr lang="en-US" sz="2400" smtClean="0"/>
              <a:t>Presents a weak picture of climate change policy guiding principle</a:t>
            </a:r>
          </a:p>
          <a:p>
            <a:pPr>
              <a:lnSpc>
                <a:spcPct val="80000"/>
              </a:lnSpc>
            </a:pPr>
            <a:r>
              <a:rPr lang="en-US" sz="2400" smtClean="0"/>
              <a:t>According to article 12, non annex parties are required to submit a national inventory of anthropogenic emissions by sources and removals, this report mainly highlights this goal.</a:t>
            </a:r>
          </a:p>
          <a:p>
            <a:pPr>
              <a:lnSpc>
                <a:spcPct val="80000"/>
              </a:lnSpc>
              <a:buFont typeface="Wingdings" panose="05000000000000000000" pitchFamily="2" charset="2"/>
              <a:buNone/>
            </a:pPr>
            <a:r>
              <a:rPr lang="en-US" sz="2400" b="1" smtClean="0">
                <a:solidFill>
                  <a:srgbClr val="FF0000"/>
                </a:solidFill>
              </a:rPr>
              <a:t>2010 </a:t>
            </a:r>
          </a:p>
          <a:p>
            <a:pPr>
              <a:lnSpc>
                <a:spcPct val="80000"/>
              </a:lnSpc>
            </a:pPr>
            <a:r>
              <a:rPr lang="en-US" sz="2400" smtClean="0"/>
              <a:t>Contained detailed basic goals and objectives  </a:t>
            </a:r>
          </a:p>
        </p:txBody>
      </p:sp>
    </p:spTree>
    <p:extLst>
      <p:ext uri="{BB962C8B-B14F-4D97-AF65-F5344CB8AC3E}">
        <p14:creationId xmlns="" xmlns:p14="http://schemas.microsoft.com/office/powerpoint/2010/main" val="34784344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8"/>
          <p:cNvSpPr>
            <a:spLocks noGrp="1" noChangeArrowheads="1"/>
          </p:cNvSpPr>
          <p:nvPr>
            <p:ph type="title"/>
          </p:nvPr>
        </p:nvSpPr>
        <p:spPr/>
        <p:txBody>
          <a:bodyPr/>
          <a:lstStyle/>
          <a:p>
            <a:r>
              <a:rPr lang="en-US" sz="3600" smtClean="0"/>
              <a:t>Pakistan status as GHG emitter:</a:t>
            </a:r>
          </a:p>
        </p:txBody>
      </p:sp>
      <p:pic>
        <p:nvPicPr>
          <p:cNvPr id="57347" name="Picture 4"/>
          <p:cNvPicPr>
            <a:picLocks noGrp="1" noChangeAspect="1" noChangeArrowheads="1"/>
          </p:cNvPicPr>
          <p:nvPr>
            <p:ph sz="half" idx="1"/>
          </p:nvPr>
        </p:nvPicPr>
        <p:blipFill>
          <a:blip r:embed="rId3" cstate="print">
            <a:extLst>
              <a:ext uri="{28A0092B-C50C-407E-A947-70E740481C1C}">
                <a14:useLocalDpi xmlns="" xmlns:a14="http://schemas.microsoft.com/office/drawing/2010/main" val="0"/>
              </a:ext>
            </a:extLst>
          </a:blip>
          <a:srcRect/>
          <a:stretch>
            <a:fillRect/>
          </a:stretch>
        </p:blipFill>
        <p:spPr>
          <a:xfrm>
            <a:off x="533400" y="2286000"/>
            <a:ext cx="4038600" cy="3367088"/>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7348" name="Picture 7"/>
          <p:cNvPicPr>
            <a:picLocks noGrp="1" noChangeAspect="1" noChangeArrowheads="1"/>
          </p:cNvPicPr>
          <p:nvPr>
            <p:ph sz="half" idx="2"/>
          </p:nvPr>
        </p:nvPicPr>
        <p:blipFill>
          <a:blip r:embed="rId4" cstate="print">
            <a:extLst>
              <a:ext uri="{28A0092B-C50C-407E-A947-70E740481C1C}">
                <a14:useLocalDpi xmlns="" xmlns:a14="http://schemas.microsoft.com/office/drawing/2010/main" val="0"/>
              </a:ext>
            </a:extLst>
          </a:blip>
          <a:srcRect/>
          <a:stretch>
            <a:fillRect/>
          </a:stretch>
        </p:blipFill>
        <p:spPr>
          <a:xfrm>
            <a:off x="4953000" y="2286000"/>
            <a:ext cx="3848100" cy="3332163"/>
          </a:xfr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cap="flat" cmpd="sng">
                <a:solidFill>
                  <a:schemeClr val="tx1"/>
                </a:solidFill>
                <a:prstDash val="solid"/>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7349" name="Rectangle 18"/>
          <p:cNvSpPr>
            <a:spLocks noChangeArrowheads="1"/>
          </p:cNvSpPr>
          <p:nvPr/>
        </p:nvSpPr>
        <p:spPr bwMode="auto">
          <a:xfrm>
            <a:off x="1600200" y="1752600"/>
            <a:ext cx="2286000" cy="457200"/>
          </a:xfrm>
          <a:prstGeom prst="rect">
            <a:avLst/>
          </a:prstGeom>
          <a:solidFill>
            <a:srgbClr val="FF0000"/>
          </a:solidFill>
          <a:ln w="12700">
            <a:solidFill>
              <a:schemeClr val="tx1"/>
            </a:solidFill>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pPr algn="ctr" eaLnBrk="1" hangingPunct="1"/>
            <a:r>
              <a:rPr lang="en-US"/>
              <a:t>2003</a:t>
            </a:r>
          </a:p>
        </p:txBody>
      </p:sp>
      <p:sp>
        <p:nvSpPr>
          <p:cNvPr id="57350" name="Rectangle 20"/>
          <p:cNvSpPr>
            <a:spLocks noChangeArrowheads="1"/>
          </p:cNvSpPr>
          <p:nvPr/>
        </p:nvSpPr>
        <p:spPr bwMode="auto">
          <a:xfrm>
            <a:off x="5486400" y="1752600"/>
            <a:ext cx="2209800" cy="457200"/>
          </a:xfrm>
          <a:prstGeom prst="rect">
            <a:avLst/>
          </a:prstGeom>
          <a:solidFill>
            <a:srgbClr val="FF0000"/>
          </a:solidFill>
          <a:ln w="12700">
            <a:solidFill>
              <a:schemeClr val="tx1"/>
            </a:solidFill>
            <a:miter lim="800000"/>
            <a:headEnd type="none" w="sm" len="sm"/>
            <a:tailEnd type="none" w="sm" len="sm"/>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Verdana" panose="020B0604030504040204" pitchFamily="34" charset="0"/>
                <a:cs typeface="Arial" panose="020B0604020202020204" pitchFamily="34" charset="0"/>
              </a:defRPr>
            </a:lvl1pPr>
            <a:lvl2pPr marL="742950" indent="-285750">
              <a:defRPr sz="2400">
                <a:solidFill>
                  <a:schemeClr val="tx1"/>
                </a:solidFill>
                <a:latin typeface="Verdana" panose="020B0604030504040204" pitchFamily="34" charset="0"/>
                <a:cs typeface="Arial" panose="020B0604020202020204" pitchFamily="34" charset="0"/>
              </a:defRPr>
            </a:lvl2pPr>
            <a:lvl3pPr marL="1143000" indent="-228600">
              <a:defRPr sz="2400">
                <a:solidFill>
                  <a:schemeClr val="tx1"/>
                </a:solidFill>
                <a:latin typeface="Verdana" panose="020B0604030504040204" pitchFamily="34" charset="0"/>
                <a:cs typeface="Arial" panose="020B0604020202020204" pitchFamily="34" charset="0"/>
              </a:defRPr>
            </a:lvl3pPr>
            <a:lvl4pPr marL="1600200" indent="-228600">
              <a:defRPr sz="2400">
                <a:solidFill>
                  <a:schemeClr val="tx1"/>
                </a:solidFill>
                <a:latin typeface="Verdana" panose="020B0604030504040204" pitchFamily="34" charset="0"/>
                <a:cs typeface="Arial" panose="020B0604020202020204" pitchFamily="34" charset="0"/>
              </a:defRPr>
            </a:lvl4pPr>
            <a:lvl5pPr marL="2057400" indent="-228600">
              <a:defRPr sz="24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cs typeface="Arial" panose="020B0604020202020204" pitchFamily="34" charset="0"/>
              </a:defRPr>
            </a:lvl9pPr>
          </a:lstStyle>
          <a:p>
            <a:pPr algn="ctr" eaLnBrk="1" hangingPunct="1"/>
            <a:r>
              <a:rPr lang="en-US"/>
              <a:t>2010</a:t>
            </a:r>
          </a:p>
        </p:txBody>
      </p:sp>
    </p:spTree>
    <p:extLst>
      <p:ext uri="{BB962C8B-B14F-4D97-AF65-F5344CB8AC3E}">
        <p14:creationId xmlns="" xmlns:p14="http://schemas.microsoft.com/office/powerpoint/2010/main" val="17761504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3600" smtClean="0"/>
              <a:t>Past and Future C.Changes in Pakistan</a:t>
            </a:r>
          </a:p>
        </p:txBody>
      </p:sp>
      <p:sp>
        <p:nvSpPr>
          <p:cNvPr id="59395" name="Rectangle 3"/>
          <p:cNvSpPr>
            <a:spLocks noGrp="1" noChangeArrowheads="1"/>
          </p:cNvSpPr>
          <p:nvPr>
            <p:ph type="body" idx="1"/>
          </p:nvPr>
        </p:nvSpPr>
        <p:spPr/>
        <p:txBody>
          <a:bodyPr/>
          <a:lstStyle/>
          <a:p>
            <a:pPr>
              <a:lnSpc>
                <a:spcPct val="80000"/>
              </a:lnSpc>
              <a:buFont typeface="Wingdings" panose="05000000000000000000" pitchFamily="2" charset="2"/>
              <a:buNone/>
            </a:pPr>
            <a:r>
              <a:rPr lang="en-US" sz="2000" smtClean="0"/>
              <a:t>Temperature, precipitation, extreme events and carbon dioxide</a:t>
            </a:r>
          </a:p>
          <a:p>
            <a:pPr>
              <a:lnSpc>
                <a:spcPct val="80000"/>
              </a:lnSpc>
              <a:buFont typeface="Wingdings" panose="05000000000000000000" pitchFamily="2" charset="2"/>
              <a:buNone/>
            </a:pPr>
            <a:r>
              <a:rPr lang="en-US" sz="2000" b="1" smtClean="0">
                <a:solidFill>
                  <a:srgbClr val="FF0000"/>
                </a:solidFill>
              </a:rPr>
              <a:t>2003 </a:t>
            </a:r>
          </a:p>
          <a:p>
            <a:pPr>
              <a:lnSpc>
                <a:spcPct val="80000"/>
              </a:lnSpc>
            </a:pPr>
            <a:r>
              <a:rPr lang="en-US" sz="2000" b="1" smtClean="0"/>
              <a:t>Past trends</a:t>
            </a:r>
            <a:r>
              <a:rPr lang="en-US" sz="2000" smtClean="0"/>
              <a:t>: absent</a:t>
            </a:r>
          </a:p>
          <a:p>
            <a:pPr>
              <a:lnSpc>
                <a:spcPct val="80000"/>
              </a:lnSpc>
            </a:pPr>
            <a:r>
              <a:rPr lang="en-US" sz="2000" b="1" smtClean="0"/>
              <a:t>Projected trends</a:t>
            </a:r>
            <a:r>
              <a:rPr lang="en-US" sz="2000" smtClean="0"/>
              <a:t>: mentioned for temperature, precipitation and carbon dioxide levels based on 1961-1990.</a:t>
            </a:r>
            <a:endParaRPr lang="en-US" sz="2000" b="1" smtClean="0"/>
          </a:p>
          <a:p>
            <a:pPr>
              <a:lnSpc>
                <a:spcPct val="80000"/>
              </a:lnSpc>
            </a:pPr>
            <a:r>
              <a:rPr lang="en-US" sz="2000" smtClean="0"/>
              <a:t>Extreme events are absent</a:t>
            </a:r>
          </a:p>
          <a:p>
            <a:pPr>
              <a:lnSpc>
                <a:spcPct val="80000"/>
              </a:lnSpc>
              <a:buFont typeface="Wingdings" panose="05000000000000000000" pitchFamily="2" charset="2"/>
              <a:buNone/>
            </a:pPr>
            <a:r>
              <a:rPr lang="en-US" sz="2000" b="1" smtClean="0">
                <a:solidFill>
                  <a:srgbClr val="FF0000"/>
                </a:solidFill>
              </a:rPr>
              <a:t>2010</a:t>
            </a:r>
            <a:r>
              <a:rPr lang="en-US" sz="2000" b="1" smtClean="0"/>
              <a:t> </a:t>
            </a:r>
          </a:p>
          <a:p>
            <a:pPr>
              <a:lnSpc>
                <a:spcPct val="80000"/>
              </a:lnSpc>
            </a:pPr>
            <a:r>
              <a:rPr lang="en-US" sz="2000" smtClean="0"/>
              <a:t>Detailed version of the observed were based on data over the past last century and projected trends of all these variables were based on 1960-1990 values</a:t>
            </a:r>
          </a:p>
          <a:p>
            <a:pPr>
              <a:lnSpc>
                <a:spcPct val="80000"/>
              </a:lnSpc>
            </a:pPr>
            <a:endParaRPr lang="en-US" sz="2000" smtClean="0"/>
          </a:p>
        </p:txBody>
      </p:sp>
    </p:spTree>
    <p:extLst>
      <p:ext uri="{BB962C8B-B14F-4D97-AF65-F5344CB8AC3E}">
        <p14:creationId xmlns="" xmlns:p14="http://schemas.microsoft.com/office/powerpoint/2010/main" val="34619262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3600" smtClean="0"/>
              <a:t>Major Climate Change related Concerns:</a:t>
            </a:r>
          </a:p>
        </p:txBody>
      </p:sp>
      <p:sp>
        <p:nvSpPr>
          <p:cNvPr id="61443" name="Rectangle 3"/>
          <p:cNvSpPr>
            <a:spLocks noGrp="1" noChangeArrowheads="1"/>
          </p:cNvSpPr>
          <p:nvPr>
            <p:ph type="body" idx="1"/>
          </p:nvPr>
        </p:nvSpPr>
        <p:spPr/>
        <p:txBody>
          <a:bodyPr/>
          <a:lstStyle/>
          <a:p>
            <a:pPr>
              <a:lnSpc>
                <a:spcPct val="90000"/>
              </a:lnSpc>
              <a:buFont typeface="Wingdings" panose="05000000000000000000" pitchFamily="2" charset="2"/>
              <a:buNone/>
            </a:pPr>
            <a:r>
              <a:rPr lang="en-US" sz="2000" b="1" smtClean="0">
                <a:solidFill>
                  <a:srgbClr val="FF0000"/>
                </a:solidFill>
              </a:rPr>
              <a:t>2003 </a:t>
            </a:r>
          </a:p>
          <a:p>
            <a:pPr>
              <a:lnSpc>
                <a:spcPct val="90000"/>
              </a:lnSpc>
            </a:pPr>
            <a:r>
              <a:rPr lang="en-US" sz="2000" smtClean="0"/>
              <a:t>It </a:t>
            </a:r>
            <a:r>
              <a:rPr lang="en-US" sz="2000" smtClean="0">
                <a:solidFill>
                  <a:srgbClr val="FF0000"/>
                </a:solidFill>
              </a:rPr>
              <a:t>does not categorize the major sectors of importance to Pakistan in context of CC</a:t>
            </a:r>
            <a:r>
              <a:rPr lang="en-US" sz="2000" smtClean="0"/>
              <a:t> under which related sub sectors could be categorized rather it </a:t>
            </a:r>
            <a:r>
              <a:rPr lang="en-US" sz="2000" smtClean="0">
                <a:solidFill>
                  <a:srgbClr val="FF0000"/>
                </a:solidFill>
              </a:rPr>
              <a:t>provides data on the overall potential threatening sectors</a:t>
            </a:r>
          </a:p>
          <a:p>
            <a:pPr>
              <a:lnSpc>
                <a:spcPct val="90000"/>
              </a:lnSpc>
              <a:buFont typeface="Wingdings" panose="05000000000000000000" pitchFamily="2" charset="2"/>
              <a:buNone/>
            </a:pPr>
            <a:r>
              <a:rPr lang="en-US" sz="2000" b="1" smtClean="0">
                <a:solidFill>
                  <a:srgbClr val="FF0000"/>
                </a:solidFill>
              </a:rPr>
              <a:t>2010</a:t>
            </a:r>
            <a:r>
              <a:rPr lang="en-US" sz="2000" smtClean="0"/>
              <a:t> </a:t>
            </a:r>
          </a:p>
          <a:p>
            <a:pPr>
              <a:lnSpc>
                <a:spcPct val="90000"/>
              </a:lnSpc>
            </a:pPr>
            <a:r>
              <a:rPr lang="en-US" sz="2000" smtClean="0"/>
              <a:t>Highlights the three </a:t>
            </a:r>
            <a:r>
              <a:rPr lang="en-US" sz="2000" smtClean="0">
                <a:solidFill>
                  <a:srgbClr val="FF0000"/>
                </a:solidFill>
              </a:rPr>
              <a:t>main sectors that are important for Pakistan in terms of climate change and its</a:t>
            </a:r>
            <a:r>
              <a:rPr lang="en-US" sz="2000" smtClean="0"/>
              <a:t> </a:t>
            </a:r>
            <a:r>
              <a:rPr lang="en-US" sz="2000" smtClean="0">
                <a:solidFill>
                  <a:srgbClr val="FF0000"/>
                </a:solidFill>
              </a:rPr>
              <a:t>impacts </a:t>
            </a:r>
            <a:r>
              <a:rPr lang="en-US" sz="2000" smtClean="0"/>
              <a:t>,these </a:t>
            </a:r>
            <a:r>
              <a:rPr lang="en-US" sz="2000" smtClean="0">
                <a:solidFill>
                  <a:srgbClr val="FF0000"/>
                </a:solidFill>
              </a:rPr>
              <a:t>sectors are water, food and energy security.</a:t>
            </a:r>
            <a:r>
              <a:rPr lang="en-US" sz="2000" smtClean="0"/>
              <a:t> Other relevant sectors are categorized as sub sectors under these major headings </a:t>
            </a:r>
          </a:p>
        </p:txBody>
      </p:sp>
    </p:spTree>
    <p:extLst>
      <p:ext uri="{BB962C8B-B14F-4D97-AF65-F5344CB8AC3E}">
        <p14:creationId xmlns="" xmlns:p14="http://schemas.microsoft.com/office/powerpoint/2010/main" val="11698130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z="3600" smtClean="0"/>
              <a:t>Mitigation</a:t>
            </a:r>
          </a:p>
        </p:txBody>
      </p:sp>
      <p:sp>
        <p:nvSpPr>
          <p:cNvPr id="63491" name="Rectangle 3"/>
          <p:cNvSpPr>
            <a:spLocks noGrp="1" noChangeArrowheads="1"/>
          </p:cNvSpPr>
          <p:nvPr>
            <p:ph type="body" idx="1"/>
          </p:nvPr>
        </p:nvSpPr>
        <p:spPr/>
        <p:txBody>
          <a:bodyPr/>
          <a:lstStyle/>
          <a:p>
            <a:pPr algn="ctr">
              <a:lnSpc>
                <a:spcPct val="90000"/>
              </a:lnSpc>
              <a:buFont typeface="Wingdings" panose="05000000000000000000" pitchFamily="2" charset="2"/>
              <a:buNone/>
            </a:pPr>
            <a:r>
              <a:rPr lang="en-US" sz="2000" smtClean="0"/>
              <a:t>Variables: Energy, Agriculture, Forestry</a:t>
            </a:r>
          </a:p>
          <a:p>
            <a:pPr>
              <a:lnSpc>
                <a:spcPct val="90000"/>
              </a:lnSpc>
              <a:buFont typeface="Wingdings" panose="05000000000000000000" pitchFamily="2" charset="2"/>
              <a:buNone/>
            </a:pPr>
            <a:r>
              <a:rPr lang="en-US" sz="2000" b="1" smtClean="0">
                <a:solidFill>
                  <a:srgbClr val="FF0000"/>
                </a:solidFill>
              </a:rPr>
              <a:t>2003</a:t>
            </a:r>
          </a:p>
          <a:p>
            <a:pPr>
              <a:lnSpc>
                <a:spcPct val="90000"/>
              </a:lnSpc>
            </a:pPr>
            <a:r>
              <a:rPr lang="en-US" sz="2000" smtClean="0"/>
              <a:t>Mitigation measures were </a:t>
            </a:r>
            <a:r>
              <a:rPr lang="en-US" sz="2000" smtClean="0">
                <a:solidFill>
                  <a:srgbClr val="FF0000"/>
                </a:solidFill>
              </a:rPr>
              <a:t>analyzed in terms of mitigation costs, along with total carbon dioxide abated and Net Present Value. </a:t>
            </a:r>
          </a:p>
          <a:p>
            <a:pPr>
              <a:lnSpc>
                <a:spcPct val="90000"/>
              </a:lnSpc>
            </a:pPr>
            <a:r>
              <a:rPr lang="en-US" sz="2000" smtClean="0">
                <a:solidFill>
                  <a:srgbClr val="FF0000"/>
                </a:solidFill>
              </a:rPr>
              <a:t>On going and planned actions were unspecified</a:t>
            </a:r>
          </a:p>
          <a:p>
            <a:pPr>
              <a:lnSpc>
                <a:spcPct val="90000"/>
              </a:lnSpc>
              <a:buFont typeface="Wingdings" panose="05000000000000000000" pitchFamily="2" charset="2"/>
              <a:buNone/>
            </a:pPr>
            <a:r>
              <a:rPr lang="en-US" sz="2000" b="1" smtClean="0">
                <a:solidFill>
                  <a:srgbClr val="FF0000"/>
                </a:solidFill>
              </a:rPr>
              <a:t>2010</a:t>
            </a:r>
          </a:p>
          <a:p>
            <a:pPr>
              <a:lnSpc>
                <a:spcPct val="90000"/>
              </a:lnSpc>
            </a:pPr>
            <a:r>
              <a:rPr lang="en-US" sz="2000" smtClean="0"/>
              <a:t>General measures were mentioned</a:t>
            </a:r>
          </a:p>
          <a:p>
            <a:pPr>
              <a:lnSpc>
                <a:spcPct val="90000"/>
              </a:lnSpc>
            </a:pPr>
            <a:r>
              <a:rPr lang="en-US" sz="2000" smtClean="0">
                <a:solidFill>
                  <a:srgbClr val="FF0000"/>
                </a:solidFill>
              </a:rPr>
              <a:t>Recommended plus On going and planned actions are mentioned well</a:t>
            </a:r>
          </a:p>
          <a:p>
            <a:pPr>
              <a:lnSpc>
                <a:spcPct val="90000"/>
              </a:lnSpc>
            </a:pPr>
            <a:r>
              <a:rPr lang="en-US" sz="2000" smtClean="0">
                <a:solidFill>
                  <a:srgbClr val="FF0000"/>
                </a:solidFill>
              </a:rPr>
              <a:t>Analyzation in in terms of mitigation costs, along with total carbon dioxide abated and Net Present Value are absent. </a:t>
            </a:r>
          </a:p>
          <a:p>
            <a:pPr>
              <a:lnSpc>
                <a:spcPct val="90000"/>
              </a:lnSpc>
            </a:pPr>
            <a:endParaRPr lang="en-US" sz="2000" smtClean="0">
              <a:solidFill>
                <a:srgbClr val="FF0000"/>
              </a:solidFill>
            </a:endParaRPr>
          </a:p>
          <a:p>
            <a:pPr>
              <a:lnSpc>
                <a:spcPct val="90000"/>
              </a:lnSpc>
            </a:pPr>
            <a:endParaRPr lang="en-US" sz="2000" smtClean="0">
              <a:solidFill>
                <a:srgbClr val="FF0000"/>
              </a:solidFill>
            </a:endParaRPr>
          </a:p>
          <a:p>
            <a:pPr>
              <a:lnSpc>
                <a:spcPct val="90000"/>
              </a:lnSpc>
            </a:pPr>
            <a:endParaRPr lang="en-US" sz="2000" smtClean="0">
              <a:solidFill>
                <a:srgbClr val="FF0000"/>
              </a:solidFill>
            </a:endParaRPr>
          </a:p>
        </p:txBody>
      </p:sp>
    </p:spTree>
    <p:extLst>
      <p:ext uri="{BB962C8B-B14F-4D97-AF65-F5344CB8AC3E}">
        <p14:creationId xmlns="" xmlns:p14="http://schemas.microsoft.com/office/powerpoint/2010/main" val="7156414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09600" y="304800"/>
            <a:ext cx="8001000" cy="1216025"/>
          </a:xfrm>
        </p:spPr>
        <p:txBody>
          <a:bodyPr/>
          <a:lstStyle/>
          <a:p>
            <a:r>
              <a:rPr lang="en-US" sz="3600" smtClean="0"/>
              <a:t>Adaptation</a:t>
            </a:r>
          </a:p>
        </p:txBody>
      </p:sp>
      <p:sp>
        <p:nvSpPr>
          <p:cNvPr id="65539" name="Rectangle 3"/>
          <p:cNvSpPr>
            <a:spLocks noGrp="1" noChangeArrowheads="1"/>
          </p:cNvSpPr>
          <p:nvPr>
            <p:ph type="body" idx="1"/>
          </p:nvPr>
        </p:nvSpPr>
        <p:spPr/>
        <p:txBody>
          <a:bodyPr/>
          <a:lstStyle/>
          <a:p>
            <a:pPr algn="ctr">
              <a:buFont typeface="Wingdings" panose="05000000000000000000" pitchFamily="2" charset="2"/>
              <a:buNone/>
            </a:pPr>
            <a:r>
              <a:rPr lang="en-US" sz="2000" smtClean="0"/>
              <a:t>Water, Agriculture, Range land, Coastal Areas, Forests, Health, Extreme events, Socioeconomic conditions and Biodiversity</a:t>
            </a:r>
          </a:p>
          <a:p>
            <a:pPr>
              <a:buFont typeface="Wingdings" panose="05000000000000000000" pitchFamily="2" charset="2"/>
              <a:buNone/>
            </a:pPr>
            <a:r>
              <a:rPr lang="en-US" sz="2000" b="1" smtClean="0">
                <a:solidFill>
                  <a:srgbClr val="FF0000"/>
                </a:solidFill>
              </a:rPr>
              <a:t>2003</a:t>
            </a:r>
          </a:p>
          <a:p>
            <a:r>
              <a:rPr lang="en-US" sz="2000" smtClean="0"/>
              <a:t>Overall adaptation measures</a:t>
            </a:r>
          </a:p>
          <a:p>
            <a:r>
              <a:rPr lang="en-US" sz="2000" smtClean="0">
                <a:solidFill>
                  <a:srgbClr val="FF0000"/>
                </a:solidFill>
              </a:rPr>
              <a:t>Health sector adaptation measures absent</a:t>
            </a:r>
          </a:p>
          <a:p>
            <a:r>
              <a:rPr lang="en-US" sz="2000" smtClean="0">
                <a:solidFill>
                  <a:srgbClr val="FF0000"/>
                </a:solidFill>
              </a:rPr>
              <a:t>Input from local communities missing</a:t>
            </a:r>
          </a:p>
          <a:p>
            <a:pPr>
              <a:buFont typeface="Wingdings" panose="05000000000000000000" pitchFamily="2" charset="2"/>
              <a:buNone/>
            </a:pPr>
            <a:r>
              <a:rPr lang="en-US" sz="2000" b="1" smtClean="0">
                <a:solidFill>
                  <a:srgbClr val="FF0000"/>
                </a:solidFill>
              </a:rPr>
              <a:t>2010</a:t>
            </a:r>
          </a:p>
          <a:p>
            <a:r>
              <a:rPr lang="en-US" sz="2000" smtClean="0"/>
              <a:t>In depth adaptation measures considering the particular requirements for each sector </a:t>
            </a:r>
          </a:p>
          <a:p>
            <a:r>
              <a:rPr lang="en-US" sz="2000" smtClean="0">
                <a:solidFill>
                  <a:srgbClr val="FF0000"/>
                </a:solidFill>
              </a:rPr>
              <a:t>Recommended measures, on going and planned actions</a:t>
            </a:r>
            <a:r>
              <a:rPr lang="en-US" sz="2000" smtClean="0"/>
              <a:t> are mentioned</a:t>
            </a:r>
          </a:p>
          <a:p>
            <a:r>
              <a:rPr lang="en-US" sz="2000" smtClean="0"/>
              <a:t>Input from local communities missing</a:t>
            </a:r>
          </a:p>
        </p:txBody>
      </p:sp>
    </p:spTree>
    <p:extLst>
      <p:ext uri="{BB962C8B-B14F-4D97-AF65-F5344CB8AC3E}">
        <p14:creationId xmlns="" xmlns:p14="http://schemas.microsoft.com/office/powerpoint/2010/main" val="24241791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Title 1"/>
          <p:cNvSpPr>
            <a:spLocks noGrp="1"/>
          </p:cNvSpPr>
          <p:nvPr>
            <p:ph type="title" idx="4294967295"/>
          </p:nvPr>
        </p:nvSpPr>
        <p:spPr>
          <a:xfrm>
            <a:off x="609600" y="304800"/>
            <a:ext cx="8001000" cy="1216025"/>
          </a:xfrm>
        </p:spPr>
        <p:txBody>
          <a:bodyPr/>
          <a:lstStyle/>
          <a:p>
            <a:pPr eaLnBrk="1" hangingPunct="1"/>
            <a:r>
              <a:rPr lang="en-US" sz="3200" smtClean="0"/>
              <a:t>Critical Analysis: Administrative capacity and Implementation</a:t>
            </a:r>
          </a:p>
        </p:txBody>
      </p:sp>
      <p:sp>
        <p:nvSpPr>
          <p:cNvPr id="67587" name="Content Placeholder 2"/>
          <p:cNvSpPr>
            <a:spLocks noGrp="1"/>
          </p:cNvSpPr>
          <p:nvPr>
            <p:ph idx="4294967295"/>
          </p:nvPr>
        </p:nvSpPr>
        <p:spPr>
          <a:xfrm>
            <a:off x="533400" y="2133600"/>
            <a:ext cx="8001000" cy="4267200"/>
          </a:xfrm>
        </p:spPr>
        <p:txBody>
          <a:bodyPr/>
          <a:lstStyle/>
          <a:p>
            <a:pPr eaLnBrk="1" hangingPunct="1"/>
            <a:r>
              <a:rPr lang="en-US" sz="1400" smtClean="0"/>
              <a:t>While both reports outline who and which department is responsible for what, there is </a:t>
            </a:r>
            <a:r>
              <a:rPr lang="en-US" sz="1400" smtClean="0">
                <a:solidFill>
                  <a:srgbClr val="FF0000"/>
                </a:solidFill>
              </a:rPr>
              <a:t>no overarching monitoring and evaluation mechanism</a:t>
            </a:r>
            <a:r>
              <a:rPr lang="en-US" sz="1400" smtClean="0"/>
              <a:t> to determine if the responsibilities set in 2003 and subsequently in  2010 were accomplished or not.</a:t>
            </a:r>
          </a:p>
          <a:p>
            <a:pPr eaLnBrk="1" hangingPunct="1"/>
            <a:r>
              <a:rPr lang="en-US" sz="1400" smtClean="0"/>
              <a:t>Since there are </a:t>
            </a:r>
            <a:r>
              <a:rPr lang="en-US" sz="1400" smtClean="0">
                <a:solidFill>
                  <a:srgbClr val="FF0000"/>
                </a:solidFill>
              </a:rPr>
              <a:t>no time bound objectives</a:t>
            </a:r>
            <a:r>
              <a:rPr lang="en-US" sz="1400" smtClean="0"/>
              <a:t>, temporal comparisons cannot be made either.</a:t>
            </a:r>
          </a:p>
          <a:p>
            <a:pPr eaLnBrk="1" hangingPunct="1"/>
            <a:r>
              <a:rPr lang="en-US" sz="1400" smtClean="0"/>
              <a:t>Mitigation and adaptation measures are mentioned but </a:t>
            </a:r>
            <a:r>
              <a:rPr lang="en-US" sz="1400" smtClean="0">
                <a:solidFill>
                  <a:srgbClr val="FF0000"/>
                </a:solidFill>
              </a:rPr>
              <a:t>without any time line.</a:t>
            </a:r>
          </a:p>
          <a:p>
            <a:pPr eaLnBrk="1" hangingPunct="1"/>
            <a:r>
              <a:rPr lang="en-US" sz="1400" b="1" smtClean="0">
                <a:solidFill>
                  <a:srgbClr val="CC00CC"/>
                </a:solidFill>
              </a:rPr>
              <a:t>Both reports do not set a frame work for implementation.</a:t>
            </a:r>
          </a:p>
          <a:p>
            <a:pPr eaLnBrk="1" hangingPunct="1"/>
            <a:r>
              <a:rPr lang="en-US" sz="1400" smtClean="0"/>
              <a:t>Most of the adaptation and mitigation measures in both the reports require vast technologies and extensive research for which </a:t>
            </a:r>
            <a:r>
              <a:rPr lang="en-US" sz="1400" smtClean="0">
                <a:solidFill>
                  <a:srgbClr val="FF0000"/>
                </a:solidFill>
              </a:rPr>
              <a:t>no specific activities and roles defined in 2010 while 2003 focused on research programs</a:t>
            </a:r>
            <a:r>
              <a:rPr lang="en-US" sz="1400" smtClean="0"/>
              <a:t>.</a:t>
            </a:r>
          </a:p>
          <a:p>
            <a:pPr eaLnBrk="1" hangingPunct="1"/>
            <a:r>
              <a:rPr lang="en-US" sz="1400" smtClean="0"/>
              <a:t>Mechanisms for collaboration for </a:t>
            </a:r>
            <a:r>
              <a:rPr lang="en-US" sz="1400" smtClean="0">
                <a:solidFill>
                  <a:srgbClr val="FF0000"/>
                </a:solidFill>
              </a:rPr>
              <a:t>knowledge sharing between NGOs, universities and MoE missing.</a:t>
            </a:r>
          </a:p>
          <a:p>
            <a:pPr eaLnBrk="1" hangingPunct="1"/>
            <a:r>
              <a:rPr lang="en-US" sz="1400" smtClean="0">
                <a:solidFill>
                  <a:srgbClr val="FF0000"/>
                </a:solidFill>
              </a:rPr>
              <a:t>No mention is made of either dearth nor availability of (real) climate scientists</a:t>
            </a:r>
            <a:r>
              <a:rPr lang="en-US" sz="1400" smtClean="0"/>
              <a:t>, (actual) ecological/climate economists in the country nor MoE.</a:t>
            </a:r>
          </a:p>
        </p:txBody>
      </p:sp>
    </p:spTree>
    <p:extLst>
      <p:ext uri="{BB962C8B-B14F-4D97-AF65-F5344CB8AC3E}">
        <p14:creationId xmlns="" xmlns:p14="http://schemas.microsoft.com/office/powerpoint/2010/main" val="1600336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7586"/>
                                        </p:tgtEl>
                                        <p:attrNameLst>
                                          <p:attrName>style.visibility</p:attrName>
                                        </p:attrNameLst>
                                      </p:cBhvr>
                                      <p:to>
                                        <p:strVal val="visible"/>
                                      </p:to>
                                    </p:set>
                                    <p:animEffect transition="in" filter="fade">
                                      <p:cBhvr>
                                        <p:cTn id="7" dur="2000"/>
                                        <p:tgtEl>
                                          <p:spTgt spid="675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7587">
                                            <p:txEl>
                                              <p:pRg st="0" end="0"/>
                                            </p:txEl>
                                          </p:spTgt>
                                        </p:tgtEl>
                                        <p:attrNameLst>
                                          <p:attrName>style.visibility</p:attrName>
                                        </p:attrNameLst>
                                      </p:cBhvr>
                                      <p:to>
                                        <p:strVal val="visible"/>
                                      </p:to>
                                    </p:set>
                                    <p:animEffect transition="in" filter="fade">
                                      <p:cBhvr>
                                        <p:cTn id="12" dur="2000"/>
                                        <p:tgtEl>
                                          <p:spTgt spid="6758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587">
                                            <p:txEl>
                                              <p:pRg st="1" end="1"/>
                                            </p:txEl>
                                          </p:spTgt>
                                        </p:tgtEl>
                                        <p:attrNameLst>
                                          <p:attrName>style.visibility</p:attrName>
                                        </p:attrNameLst>
                                      </p:cBhvr>
                                      <p:to>
                                        <p:strVal val="visible"/>
                                      </p:to>
                                    </p:set>
                                    <p:animEffect transition="in" filter="fade">
                                      <p:cBhvr>
                                        <p:cTn id="17" dur="2000"/>
                                        <p:tgtEl>
                                          <p:spTgt spid="675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7587">
                                            <p:txEl>
                                              <p:pRg st="2" end="2"/>
                                            </p:txEl>
                                          </p:spTgt>
                                        </p:tgtEl>
                                        <p:attrNameLst>
                                          <p:attrName>style.visibility</p:attrName>
                                        </p:attrNameLst>
                                      </p:cBhvr>
                                      <p:to>
                                        <p:strVal val="visible"/>
                                      </p:to>
                                    </p:set>
                                    <p:animEffect transition="in" filter="fade">
                                      <p:cBhvr>
                                        <p:cTn id="22" dur="2000"/>
                                        <p:tgtEl>
                                          <p:spTgt spid="6758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7587">
                                            <p:txEl>
                                              <p:pRg st="3" end="3"/>
                                            </p:txEl>
                                          </p:spTgt>
                                        </p:tgtEl>
                                        <p:attrNameLst>
                                          <p:attrName>style.visibility</p:attrName>
                                        </p:attrNameLst>
                                      </p:cBhvr>
                                      <p:to>
                                        <p:strVal val="visible"/>
                                      </p:to>
                                    </p:set>
                                    <p:animEffect transition="in" filter="fade">
                                      <p:cBhvr>
                                        <p:cTn id="27" dur="2000"/>
                                        <p:tgtEl>
                                          <p:spTgt spid="67587">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7587">
                                            <p:txEl>
                                              <p:pRg st="4" end="4"/>
                                            </p:txEl>
                                          </p:spTgt>
                                        </p:tgtEl>
                                        <p:attrNameLst>
                                          <p:attrName>style.visibility</p:attrName>
                                        </p:attrNameLst>
                                      </p:cBhvr>
                                      <p:to>
                                        <p:strVal val="visible"/>
                                      </p:to>
                                    </p:set>
                                    <p:animEffect transition="in" filter="fade">
                                      <p:cBhvr>
                                        <p:cTn id="32" dur="2000"/>
                                        <p:tgtEl>
                                          <p:spTgt spid="67587">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7587">
                                            <p:txEl>
                                              <p:pRg st="5" end="5"/>
                                            </p:txEl>
                                          </p:spTgt>
                                        </p:tgtEl>
                                        <p:attrNameLst>
                                          <p:attrName>style.visibility</p:attrName>
                                        </p:attrNameLst>
                                      </p:cBhvr>
                                      <p:to>
                                        <p:strVal val="visible"/>
                                      </p:to>
                                    </p:set>
                                    <p:animEffect transition="in" filter="fade">
                                      <p:cBhvr>
                                        <p:cTn id="37" dur="2000"/>
                                        <p:tgtEl>
                                          <p:spTgt spid="67587">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7587">
                                            <p:txEl>
                                              <p:pRg st="6" end="6"/>
                                            </p:txEl>
                                          </p:spTgt>
                                        </p:tgtEl>
                                        <p:attrNameLst>
                                          <p:attrName>style.visibility</p:attrName>
                                        </p:attrNameLst>
                                      </p:cBhvr>
                                      <p:to>
                                        <p:strVal val="visible"/>
                                      </p:to>
                                    </p:set>
                                    <p:animEffect transition="in" filter="fade">
                                      <p:cBhvr>
                                        <p:cTn id="42" dur="2000"/>
                                        <p:tgtEl>
                                          <p:spTgt spid="67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609600" y="304800"/>
            <a:ext cx="8001000" cy="1216025"/>
          </a:xfrm>
        </p:spPr>
        <p:txBody>
          <a:bodyPr/>
          <a:lstStyle/>
          <a:p>
            <a:pPr eaLnBrk="1" hangingPunct="1"/>
            <a:r>
              <a:rPr lang="en-US" sz="3600" smtClean="0"/>
              <a:t>Critical Analysis: Policy and Research Gaps</a:t>
            </a:r>
          </a:p>
        </p:txBody>
      </p:sp>
      <p:sp>
        <p:nvSpPr>
          <p:cNvPr id="69635" name="Content Placeholder 2"/>
          <p:cNvSpPr>
            <a:spLocks noGrp="1"/>
          </p:cNvSpPr>
          <p:nvPr>
            <p:ph idx="1"/>
          </p:nvPr>
        </p:nvSpPr>
        <p:spPr>
          <a:xfrm>
            <a:off x="533400" y="2133600"/>
            <a:ext cx="8001000" cy="4267200"/>
          </a:xfrm>
        </p:spPr>
        <p:txBody>
          <a:bodyPr>
            <a:normAutofit lnSpcReduction="10000"/>
          </a:bodyPr>
          <a:lstStyle/>
          <a:p>
            <a:pPr eaLnBrk="1" hangingPunct="1"/>
            <a:r>
              <a:rPr lang="en-US" sz="2000" smtClean="0"/>
              <a:t>2003 report: Based on data from 1993-94.</a:t>
            </a:r>
          </a:p>
          <a:p>
            <a:pPr eaLnBrk="1" hangingPunct="1"/>
            <a:r>
              <a:rPr lang="en-US" sz="2000" smtClean="0"/>
              <a:t>2010 report: Based on data from 2007 - 2008</a:t>
            </a:r>
          </a:p>
          <a:p>
            <a:pPr eaLnBrk="1" hangingPunct="1"/>
            <a:r>
              <a:rPr lang="en-US" sz="2000" smtClean="0"/>
              <a:t>2010 is more like an </a:t>
            </a:r>
            <a:r>
              <a:rPr lang="en-US" sz="2000" smtClean="0">
                <a:solidFill>
                  <a:srgbClr val="FF0000"/>
                </a:solidFill>
              </a:rPr>
              <a:t>assessment report</a:t>
            </a:r>
            <a:r>
              <a:rPr lang="en-US" sz="2000" smtClean="0"/>
              <a:t>, no mention of future research requirements like the 2003 report.</a:t>
            </a:r>
            <a:endParaRPr lang="en-US" sz="2000" smtClean="0">
              <a:solidFill>
                <a:schemeClr val="accent2"/>
              </a:solidFill>
            </a:endParaRPr>
          </a:p>
          <a:p>
            <a:pPr eaLnBrk="1" hangingPunct="1"/>
            <a:r>
              <a:rPr lang="en-US" sz="2000" smtClean="0"/>
              <a:t>Completely </a:t>
            </a:r>
            <a:r>
              <a:rPr lang="en-US" sz="2000" smtClean="0">
                <a:solidFill>
                  <a:srgbClr val="FF0000"/>
                </a:solidFill>
              </a:rPr>
              <a:t>disconnected reports</a:t>
            </a:r>
            <a:r>
              <a:rPr lang="en-US" sz="2000" smtClean="0"/>
              <a:t> in terms of continuity of projects and policy.</a:t>
            </a:r>
          </a:p>
          <a:p>
            <a:pPr eaLnBrk="1" hangingPunct="1"/>
            <a:r>
              <a:rPr lang="en-US" sz="2000" smtClean="0">
                <a:solidFill>
                  <a:srgbClr val="FF0000"/>
                </a:solidFill>
              </a:rPr>
              <a:t>Data is inconsistent</a:t>
            </a:r>
            <a:r>
              <a:rPr lang="en-US" sz="2000" smtClean="0"/>
              <a:t> in both.</a:t>
            </a:r>
          </a:p>
          <a:p>
            <a:pPr eaLnBrk="1" hangingPunct="1"/>
            <a:r>
              <a:rPr lang="en-US" sz="2000" smtClean="0">
                <a:solidFill>
                  <a:srgbClr val="FF0000"/>
                </a:solidFill>
              </a:rPr>
              <a:t>Data sources different</a:t>
            </a:r>
            <a:r>
              <a:rPr lang="en-US" sz="2000" smtClean="0"/>
              <a:t> in both so there is no way to determine authenticity and cross checking.</a:t>
            </a:r>
          </a:p>
          <a:p>
            <a:pPr eaLnBrk="1" hangingPunct="1"/>
            <a:r>
              <a:rPr lang="en-US" sz="2000" smtClean="0"/>
              <a:t>Most of the content and observations based on World Bank or UN reports. </a:t>
            </a:r>
            <a:r>
              <a:rPr lang="en-US" sz="2000" smtClean="0">
                <a:solidFill>
                  <a:srgbClr val="FF0000"/>
                </a:solidFill>
              </a:rPr>
              <a:t>Very little</a:t>
            </a:r>
            <a:r>
              <a:rPr lang="en-US" sz="2000" smtClean="0"/>
              <a:t> use of locally done research by orgs like WWF, PIDE and SDPI.</a:t>
            </a:r>
          </a:p>
          <a:p>
            <a:pPr eaLnBrk="1" hangingPunct="1"/>
            <a:r>
              <a:rPr lang="en-US" sz="2000" smtClean="0"/>
              <a:t>Baseline data and subsequent comparisons missing.</a:t>
            </a:r>
          </a:p>
        </p:txBody>
      </p:sp>
    </p:spTree>
    <p:extLst>
      <p:ext uri="{BB962C8B-B14F-4D97-AF65-F5344CB8AC3E}">
        <p14:creationId xmlns="" xmlns:p14="http://schemas.microsoft.com/office/powerpoint/2010/main" val="40457786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09600" y="304800"/>
            <a:ext cx="8001000" cy="1216025"/>
          </a:xfrm>
        </p:spPr>
        <p:txBody>
          <a:bodyPr/>
          <a:lstStyle/>
          <a:p>
            <a:pPr eaLnBrk="1" hangingPunct="1"/>
            <a:r>
              <a:rPr lang="en-US" sz="3600" smtClean="0"/>
              <a:t>Critical Analysis: Finances</a:t>
            </a:r>
          </a:p>
        </p:txBody>
      </p:sp>
      <p:sp>
        <p:nvSpPr>
          <p:cNvPr id="71683" name="Content Placeholder 2"/>
          <p:cNvSpPr>
            <a:spLocks noGrp="1"/>
          </p:cNvSpPr>
          <p:nvPr>
            <p:ph idx="1"/>
          </p:nvPr>
        </p:nvSpPr>
        <p:spPr>
          <a:xfrm>
            <a:off x="533400" y="1981200"/>
            <a:ext cx="8001000" cy="4267200"/>
          </a:xfrm>
        </p:spPr>
        <p:txBody>
          <a:bodyPr/>
          <a:lstStyle/>
          <a:p>
            <a:pPr eaLnBrk="1" hangingPunct="1"/>
            <a:r>
              <a:rPr lang="en-US" sz="2000" smtClean="0">
                <a:solidFill>
                  <a:srgbClr val="FF0000"/>
                </a:solidFill>
              </a:rPr>
              <a:t>No cost benefit analysis</a:t>
            </a:r>
            <a:r>
              <a:rPr lang="en-US" sz="2000" smtClean="0"/>
              <a:t> done in either.</a:t>
            </a:r>
          </a:p>
          <a:p>
            <a:pPr eaLnBrk="1" hangingPunct="1"/>
            <a:r>
              <a:rPr lang="en-US" sz="2000" smtClean="0">
                <a:solidFill>
                  <a:srgbClr val="FF0000"/>
                </a:solidFill>
              </a:rPr>
              <a:t>No mention of annual budget/s</a:t>
            </a:r>
            <a:r>
              <a:rPr lang="en-US" sz="2000" smtClean="0"/>
              <a:t> set aside for climate-related activities in particular even though both reports claim that Pakistan is “extremely threatened by and vulnerable to CC”.</a:t>
            </a:r>
          </a:p>
          <a:p>
            <a:pPr eaLnBrk="1" hangingPunct="1">
              <a:buFont typeface="Wingdings" panose="05000000000000000000" pitchFamily="2" charset="2"/>
              <a:buNone/>
            </a:pPr>
            <a:endParaRPr lang="en-US" sz="2000" smtClean="0"/>
          </a:p>
        </p:txBody>
      </p:sp>
    </p:spTree>
    <p:extLst>
      <p:ext uri="{BB962C8B-B14F-4D97-AF65-F5344CB8AC3E}">
        <p14:creationId xmlns="" xmlns:p14="http://schemas.microsoft.com/office/powerpoint/2010/main" val="23918149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smtClean="0"/>
              <a:t>What Next ?</a:t>
            </a:r>
          </a:p>
        </p:txBody>
      </p:sp>
      <p:sp>
        <p:nvSpPr>
          <p:cNvPr id="73731" name="Rectangle 3"/>
          <p:cNvSpPr>
            <a:spLocks noGrp="1" noChangeArrowheads="1"/>
          </p:cNvSpPr>
          <p:nvPr>
            <p:ph type="body" idx="1"/>
          </p:nvPr>
        </p:nvSpPr>
        <p:spPr/>
        <p:txBody>
          <a:bodyPr/>
          <a:lstStyle/>
          <a:p>
            <a:pPr algn="ctr">
              <a:buFont typeface="Wingdings" panose="05000000000000000000" pitchFamily="2" charset="2"/>
              <a:buNone/>
            </a:pPr>
            <a:r>
              <a:rPr lang="en-US" smtClean="0"/>
              <a:t>Initial National Communication</a:t>
            </a:r>
          </a:p>
          <a:p>
            <a:pPr algn="ctr">
              <a:buFont typeface="Wingdings" panose="05000000000000000000" pitchFamily="2" charset="2"/>
              <a:buNone/>
            </a:pPr>
            <a:endParaRPr lang="en-US" smtClean="0"/>
          </a:p>
          <a:p>
            <a:pPr algn="ctr">
              <a:buFont typeface="Wingdings" panose="05000000000000000000" pitchFamily="2" charset="2"/>
              <a:buNone/>
            </a:pPr>
            <a:r>
              <a:rPr lang="en-US" smtClean="0"/>
              <a:t>To</a:t>
            </a:r>
          </a:p>
          <a:p>
            <a:pPr algn="ctr">
              <a:buFont typeface="Wingdings" panose="05000000000000000000" pitchFamily="2" charset="2"/>
              <a:buNone/>
            </a:pPr>
            <a:endParaRPr lang="en-US" smtClean="0"/>
          </a:p>
          <a:p>
            <a:pPr algn="ctr">
              <a:buFont typeface="Wingdings" panose="05000000000000000000" pitchFamily="2" charset="2"/>
              <a:buNone/>
            </a:pPr>
            <a:r>
              <a:rPr lang="en-US" smtClean="0"/>
              <a:t>2010 Task Force Report</a:t>
            </a:r>
          </a:p>
          <a:p>
            <a:pPr algn="ctr">
              <a:buFont typeface="Wingdings" panose="05000000000000000000" pitchFamily="2" charset="2"/>
              <a:buNone/>
            </a:pPr>
            <a:endParaRPr lang="en-US" smtClean="0"/>
          </a:p>
          <a:p>
            <a:pPr algn="ctr">
              <a:buFont typeface="Wingdings" panose="05000000000000000000" pitchFamily="2" charset="2"/>
              <a:buNone/>
            </a:pPr>
            <a:r>
              <a:rPr lang="en-US" smtClean="0"/>
              <a:t>To</a:t>
            </a:r>
          </a:p>
          <a:p>
            <a:pPr algn="ctr">
              <a:buFont typeface="Wingdings" panose="05000000000000000000" pitchFamily="2" charset="2"/>
              <a:buNone/>
            </a:pPr>
            <a:endParaRPr lang="en-US" smtClean="0"/>
          </a:p>
        </p:txBody>
      </p:sp>
    </p:spTree>
    <p:extLst>
      <p:ext uri="{BB962C8B-B14F-4D97-AF65-F5344CB8AC3E}">
        <p14:creationId xmlns="" xmlns:p14="http://schemas.microsoft.com/office/powerpoint/2010/main" val="13477776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sz="3200" smtClean="0"/>
              <a:t>What Next ?</a:t>
            </a:r>
          </a:p>
        </p:txBody>
      </p:sp>
      <p:sp>
        <p:nvSpPr>
          <p:cNvPr id="74755" name="Rectangle 3"/>
          <p:cNvSpPr>
            <a:spLocks noGrp="1" noChangeArrowheads="1"/>
          </p:cNvSpPr>
          <p:nvPr>
            <p:ph type="body" sz="half" idx="1"/>
          </p:nvPr>
        </p:nvSpPr>
        <p:spPr>
          <a:xfrm>
            <a:off x="566738" y="1752600"/>
            <a:ext cx="7586662" cy="4267200"/>
          </a:xfrm>
        </p:spPr>
        <p:txBody>
          <a:bodyPr>
            <a:normAutofit lnSpcReduction="10000"/>
          </a:bodyPr>
          <a:lstStyle/>
          <a:p>
            <a:pPr algn="ctr">
              <a:lnSpc>
                <a:spcPct val="90000"/>
              </a:lnSpc>
              <a:buFont typeface="Wingdings" panose="05000000000000000000" pitchFamily="2" charset="2"/>
              <a:buNone/>
            </a:pPr>
            <a:r>
              <a:rPr lang="en-US" sz="2600" smtClean="0"/>
              <a:t>To</a:t>
            </a:r>
          </a:p>
          <a:p>
            <a:pPr algn="ctr">
              <a:lnSpc>
                <a:spcPct val="90000"/>
              </a:lnSpc>
              <a:buFont typeface="Wingdings" panose="05000000000000000000" pitchFamily="2" charset="2"/>
              <a:buNone/>
            </a:pPr>
            <a:r>
              <a:rPr lang="en-US" sz="2600" smtClean="0"/>
              <a:t>Another Standing Committee</a:t>
            </a:r>
          </a:p>
          <a:p>
            <a:pPr algn="ctr">
              <a:lnSpc>
                <a:spcPct val="90000"/>
              </a:lnSpc>
              <a:buFont typeface="Wingdings" panose="05000000000000000000" pitchFamily="2" charset="2"/>
              <a:buNone/>
            </a:pPr>
            <a:endParaRPr lang="en-US" sz="2600" smtClean="0"/>
          </a:p>
          <a:p>
            <a:pPr algn="ctr">
              <a:lnSpc>
                <a:spcPct val="90000"/>
              </a:lnSpc>
              <a:buFont typeface="Wingdings" panose="05000000000000000000" pitchFamily="2" charset="2"/>
              <a:buNone/>
            </a:pPr>
            <a:endParaRPr lang="en-US" sz="2600" smtClean="0"/>
          </a:p>
          <a:p>
            <a:pPr algn="ctr">
              <a:lnSpc>
                <a:spcPct val="90000"/>
              </a:lnSpc>
              <a:buFont typeface="Wingdings" panose="05000000000000000000" pitchFamily="2" charset="2"/>
              <a:buNone/>
            </a:pPr>
            <a:endParaRPr lang="en-US" sz="2600" smtClean="0"/>
          </a:p>
          <a:p>
            <a:pPr algn="ctr">
              <a:lnSpc>
                <a:spcPct val="90000"/>
              </a:lnSpc>
              <a:buFont typeface="Wingdings" panose="05000000000000000000" pitchFamily="2" charset="2"/>
              <a:buNone/>
            </a:pPr>
            <a:endParaRPr lang="en-US" sz="2600" smtClean="0"/>
          </a:p>
          <a:p>
            <a:pPr algn="ctr">
              <a:lnSpc>
                <a:spcPct val="90000"/>
              </a:lnSpc>
              <a:buFont typeface="Wingdings" panose="05000000000000000000" pitchFamily="2" charset="2"/>
              <a:buNone/>
            </a:pPr>
            <a:endParaRPr lang="en-US" sz="2600" smtClean="0"/>
          </a:p>
          <a:p>
            <a:pPr algn="ctr">
              <a:lnSpc>
                <a:spcPct val="90000"/>
              </a:lnSpc>
              <a:buFont typeface="Wingdings" panose="05000000000000000000" pitchFamily="2" charset="2"/>
              <a:buNone/>
            </a:pPr>
            <a:endParaRPr lang="en-US" sz="2600" smtClean="0"/>
          </a:p>
          <a:p>
            <a:pPr algn="ctr">
              <a:lnSpc>
                <a:spcPct val="90000"/>
              </a:lnSpc>
              <a:buFont typeface="Wingdings" panose="05000000000000000000" pitchFamily="2" charset="2"/>
              <a:buNone/>
            </a:pPr>
            <a:r>
              <a:rPr lang="en-US" sz="2600" smtClean="0"/>
              <a:t>Another Report</a:t>
            </a:r>
          </a:p>
          <a:p>
            <a:pPr algn="ctr">
              <a:lnSpc>
                <a:spcPct val="90000"/>
              </a:lnSpc>
              <a:buFont typeface="Wingdings" panose="05000000000000000000" pitchFamily="2" charset="2"/>
              <a:buNone/>
            </a:pPr>
            <a:endParaRPr lang="en-US" sz="2600" smtClean="0"/>
          </a:p>
        </p:txBody>
      </p:sp>
      <p:pic>
        <p:nvPicPr>
          <p:cNvPr id="74756" name="Picture 4" descr="Photo-NA-Standing-Committee"/>
          <p:cNvPicPr>
            <a:picLocks noGrp="1" noChangeAspect="1" noChangeArrowheads="1"/>
          </p:cNvPicPr>
          <p:nvPr>
            <p:ph sz="half" idx="2"/>
          </p:nvPr>
        </p:nvPicPr>
        <p:blipFill>
          <a:blip r:embed="rId2" cstate="print">
            <a:extLst>
              <a:ext uri="{28A0092B-C50C-407E-A947-70E740481C1C}">
                <a14:useLocalDpi xmlns="" xmlns:a14="http://schemas.microsoft.com/office/drawing/2010/main" val="0"/>
              </a:ext>
            </a:extLst>
          </a:blip>
          <a:srcRect/>
          <a:stretch>
            <a:fillRect/>
          </a:stretch>
        </p:blipFill>
        <p:spPr>
          <a:xfrm>
            <a:off x="2362200" y="2743200"/>
            <a:ext cx="4152900" cy="2298700"/>
          </a:xfrm>
        </p:spPr>
      </p:pic>
    </p:spTree>
    <p:extLst>
      <p:ext uri="{BB962C8B-B14F-4D97-AF65-F5344CB8AC3E}">
        <p14:creationId xmlns="" xmlns:p14="http://schemas.microsoft.com/office/powerpoint/2010/main" val="42777605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sz="3200" smtClean="0"/>
              <a:t>Pakistan’s First Climate Change Policy</a:t>
            </a:r>
          </a:p>
        </p:txBody>
      </p:sp>
      <p:sp>
        <p:nvSpPr>
          <p:cNvPr id="75779" name="Rectangle 3"/>
          <p:cNvSpPr>
            <a:spLocks noGrp="1" noChangeArrowheads="1"/>
          </p:cNvSpPr>
          <p:nvPr>
            <p:ph type="body" idx="1"/>
          </p:nvPr>
        </p:nvSpPr>
        <p:spPr/>
        <p:txBody>
          <a:bodyPr/>
          <a:lstStyle/>
          <a:p>
            <a:pPr>
              <a:buFont typeface="Wingdings" panose="05000000000000000000" pitchFamily="2" charset="2"/>
              <a:buNone/>
            </a:pPr>
            <a:r>
              <a:rPr lang="en-US" smtClean="0"/>
              <a:t>	</a:t>
            </a:r>
            <a:r>
              <a:rPr lang="en-US" sz="2400" smtClean="0">
                <a:solidFill>
                  <a:srgbClr val="3366FF"/>
                </a:solidFill>
              </a:rPr>
              <a:t>Pakistan is among the few developing countries which has prepared such a comprehensive national policy on a subject which is on top of the global priority agenda may be after war on terror</a:t>
            </a:r>
            <a:r>
              <a:rPr lang="en-US" sz="2400" smtClean="0"/>
              <a:t>,” said Dr Qamaruzaman Chaudhary, former director general of Meteorological Department of Pakistan and lead author of the policy.</a:t>
            </a:r>
            <a:r>
              <a:rPr lang="en-US" smtClean="0"/>
              <a:t> </a:t>
            </a:r>
          </a:p>
        </p:txBody>
      </p:sp>
    </p:spTree>
    <p:extLst>
      <p:ext uri="{BB962C8B-B14F-4D97-AF65-F5344CB8AC3E}">
        <p14:creationId xmlns="" xmlns:p14="http://schemas.microsoft.com/office/powerpoint/2010/main" val="42630480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sz="3200" smtClean="0"/>
              <a:t>From Aims to Implementation</a:t>
            </a:r>
          </a:p>
        </p:txBody>
      </p:sp>
      <p:sp>
        <p:nvSpPr>
          <p:cNvPr id="76803" name="Rectangle 3"/>
          <p:cNvSpPr>
            <a:spLocks noGrp="1" noChangeArrowheads="1"/>
          </p:cNvSpPr>
          <p:nvPr>
            <p:ph type="body" idx="1"/>
          </p:nvPr>
        </p:nvSpPr>
        <p:spPr/>
        <p:txBody>
          <a:bodyPr/>
          <a:lstStyle/>
          <a:p>
            <a:pPr>
              <a:buFont typeface="Wingdings" panose="05000000000000000000" pitchFamily="2" charset="2"/>
              <a:buNone/>
            </a:pPr>
            <a:r>
              <a:rPr lang="en-US" sz="2400" smtClean="0"/>
              <a:t>	The main objective of the policy is to sustain economic growth by addressing the challenges of climate change.</a:t>
            </a:r>
          </a:p>
          <a:p>
            <a:pPr>
              <a:buFont typeface="Wingdings" panose="05000000000000000000" pitchFamily="2" charset="2"/>
              <a:buNone/>
            </a:pPr>
            <a:endParaRPr lang="en-US" sz="2400" smtClean="0"/>
          </a:p>
          <a:p>
            <a:pPr>
              <a:buFont typeface="Wingdings" panose="05000000000000000000" pitchFamily="2" charset="2"/>
              <a:buNone/>
            </a:pPr>
            <a:r>
              <a:rPr lang="en-US" sz="2400" smtClean="0"/>
              <a:t> 	“</a:t>
            </a:r>
            <a:r>
              <a:rPr lang="en-US" sz="2400" smtClean="0">
                <a:solidFill>
                  <a:srgbClr val="3366FF"/>
                </a:solidFill>
              </a:rPr>
              <a:t>I think what the draft says is correct, but may already have been said in a whole host of other policy documents. The challenge is to turn the general statements into specific targets and timetables</a:t>
            </a:r>
            <a:r>
              <a:rPr lang="en-US" sz="2400" smtClean="0"/>
              <a:t>,” says  Adil Najam </a:t>
            </a:r>
          </a:p>
        </p:txBody>
      </p:sp>
    </p:spTree>
    <p:extLst>
      <p:ext uri="{BB962C8B-B14F-4D97-AF65-F5344CB8AC3E}">
        <p14:creationId xmlns="" xmlns:p14="http://schemas.microsoft.com/office/powerpoint/2010/main" val="36169300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sz="3200" smtClean="0"/>
              <a:t>Who will Implement the policy ?</a:t>
            </a:r>
          </a:p>
        </p:txBody>
      </p:sp>
      <p:sp>
        <p:nvSpPr>
          <p:cNvPr id="77827" name="Rectangle 3"/>
          <p:cNvSpPr>
            <a:spLocks noGrp="1" noChangeArrowheads="1"/>
          </p:cNvSpPr>
          <p:nvPr>
            <p:ph type="body" idx="1"/>
          </p:nvPr>
        </p:nvSpPr>
        <p:spPr>
          <a:xfrm>
            <a:off x="533400" y="1905000"/>
            <a:ext cx="8001000" cy="4267200"/>
          </a:xfrm>
        </p:spPr>
        <p:txBody>
          <a:bodyPr/>
          <a:lstStyle/>
          <a:p>
            <a:pPr>
              <a:buFont typeface="Wingdings" panose="05000000000000000000" pitchFamily="2" charset="2"/>
              <a:buNone/>
            </a:pPr>
            <a:r>
              <a:rPr lang="en-US" smtClean="0"/>
              <a:t>Chaudhary “ </a:t>
            </a:r>
            <a:r>
              <a:rPr lang="en-US" smtClean="0">
                <a:solidFill>
                  <a:srgbClr val="3366FF"/>
                </a:solidFill>
              </a:rPr>
              <a:t>An action plan is the next priority and the next step. I hope it will be ready within </a:t>
            </a:r>
            <a:r>
              <a:rPr lang="en-US" b="1" i="1" smtClean="0">
                <a:solidFill>
                  <a:srgbClr val="3366FF"/>
                </a:solidFill>
              </a:rPr>
              <a:t>next few months</a:t>
            </a:r>
            <a:r>
              <a:rPr lang="en-US" smtClean="0">
                <a:solidFill>
                  <a:srgbClr val="3366FF"/>
                </a:solidFill>
              </a:rPr>
              <a:t> “.</a:t>
            </a:r>
          </a:p>
          <a:p>
            <a:pPr>
              <a:buFont typeface="Wingdings" panose="05000000000000000000" pitchFamily="2" charset="2"/>
              <a:buNone/>
            </a:pPr>
            <a:endParaRPr lang="en-US" smtClean="0">
              <a:solidFill>
                <a:srgbClr val="3366FF"/>
              </a:solidFill>
            </a:endParaRPr>
          </a:p>
          <a:p>
            <a:pPr>
              <a:buFont typeface="Wingdings" panose="05000000000000000000" pitchFamily="2" charset="2"/>
              <a:buNone/>
            </a:pPr>
            <a:r>
              <a:rPr lang="en-US" smtClean="0">
                <a:solidFill>
                  <a:srgbClr val="3366FF"/>
                </a:solidFill>
              </a:rPr>
              <a:t>	</a:t>
            </a:r>
            <a:r>
              <a:rPr lang="en-US" smtClean="0"/>
              <a:t>More Standing Committees for implementation ????</a:t>
            </a:r>
          </a:p>
        </p:txBody>
      </p:sp>
    </p:spTree>
    <p:extLst>
      <p:ext uri="{BB962C8B-B14F-4D97-AF65-F5344CB8AC3E}">
        <p14:creationId xmlns="" xmlns:p14="http://schemas.microsoft.com/office/powerpoint/2010/main" val="19074062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574675" y="304800"/>
            <a:ext cx="8001000" cy="1066800"/>
          </a:xfrm>
        </p:spPr>
        <p:txBody>
          <a:bodyPr>
            <a:normAutofit fontScale="90000"/>
          </a:bodyPr>
          <a:lstStyle/>
          <a:p>
            <a:r>
              <a:rPr lang="en-US" sz="3600" smtClean="0"/>
              <a:t>National Climate Change Policy-April 2011</a:t>
            </a:r>
          </a:p>
        </p:txBody>
      </p:sp>
      <p:sp>
        <p:nvSpPr>
          <p:cNvPr id="78851" name="Rectangle 3"/>
          <p:cNvSpPr>
            <a:spLocks noGrp="1" noChangeArrowheads="1"/>
          </p:cNvSpPr>
          <p:nvPr>
            <p:ph type="body" idx="1"/>
          </p:nvPr>
        </p:nvSpPr>
        <p:spPr/>
        <p:txBody>
          <a:bodyPr/>
          <a:lstStyle/>
          <a:p>
            <a:pPr>
              <a:lnSpc>
                <a:spcPct val="90000"/>
              </a:lnSpc>
            </a:pPr>
            <a:r>
              <a:rPr lang="en-US" sz="2000" smtClean="0"/>
              <a:t>Framework for addressing the issues of CC related to Pakistan  </a:t>
            </a:r>
          </a:p>
          <a:p>
            <a:pPr>
              <a:lnSpc>
                <a:spcPct val="90000"/>
              </a:lnSpc>
            </a:pPr>
            <a:r>
              <a:rPr lang="en-US" sz="2000" smtClean="0"/>
              <a:t>Inputs for this policy document include: Task force of CC, consultation with provinces, federal institutions and civil society. However, </a:t>
            </a:r>
          </a:p>
          <a:p>
            <a:pPr>
              <a:lnSpc>
                <a:spcPct val="90000"/>
              </a:lnSpc>
            </a:pPr>
            <a:r>
              <a:rPr lang="en-US" sz="2000" smtClean="0"/>
              <a:t>Sets a comprehensive framework for development of action plan for national effort on adaptation and mitigation</a:t>
            </a:r>
          </a:p>
          <a:p>
            <a:pPr>
              <a:lnSpc>
                <a:spcPct val="90000"/>
              </a:lnSpc>
            </a:pPr>
            <a:r>
              <a:rPr lang="en-US" sz="2000" smtClean="0"/>
              <a:t>Reviewing and updating of policy to reach the emerging concepts and issues of ever evolving science of CC</a:t>
            </a:r>
          </a:p>
          <a:p>
            <a:pPr>
              <a:lnSpc>
                <a:spcPct val="90000"/>
              </a:lnSpc>
            </a:pPr>
            <a:endParaRPr lang="en-US" sz="2000" smtClean="0"/>
          </a:p>
        </p:txBody>
      </p:sp>
    </p:spTree>
    <p:extLst>
      <p:ext uri="{BB962C8B-B14F-4D97-AF65-F5344CB8AC3E}">
        <p14:creationId xmlns="" xmlns:p14="http://schemas.microsoft.com/office/powerpoint/2010/main" val="17005351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sz="3600" smtClean="0">
                <a:solidFill>
                  <a:schemeClr val="tx1"/>
                </a:solidFill>
              </a:rPr>
              <a:t>Strengths</a:t>
            </a:r>
          </a:p>
        </p:txBody>
      </p:sp>
      <p:sp>
        <p:nvSpPr>
          <p:cNvPr id="80899" name="Rectangle 3"/>
          <p:cNvSpPr>
            <a:spLocks noGrp="1" noChangeArrowheads="1"/>
          </p:cNvSpPr>
          <p:nvPr>
            <p:ph type="body" idx="1"/>
          </p:nvPr>
        </p:nvSpPr>
        <p:spPr/>
        <p:txBody>
          <a:bodyPr/>
          <a:lstStyle/>
          <a:p>
            <a:pPr>
              <a:lnSpc>
                <a:spcPct val="90000"/>
              </a:lnSpc>
            </a:pPr>
            <a:r>
              <a:rPr lang="en-US" sz="2000" smtClean="0">
                <a:solidFill>
                  <a:srgbClr val="FF0000"/>
                </a:solidFill>
              </a:rPr>
              <a:t>Specified goal</a:t>
            </a:r>
            <a:r>
              <a:rPr lang="en-US" sz="2000" smtClean="0"/>
              <a:t> along with clear objectives.</a:t>
            </a:r>
          </a:p>
          <a:p>
            <a:pPr>
              <a:lnSpc>
                <a:spcPct val="90000"/>
              </a:lnSpc>
            </a:pPr>
            <a:r>
              <a:rPr lang="en-US" sz="2000" smtClean="0"/>
              <a:t>Vulnerability of Pakistan to CC.</a:t>
            </a:r>
          </a:p>
          <a:p>
            <a:pPr>
              <a:lnSpc>
                <a:spcPct val="90000"/>
              </a:lnSpc>
            </a:pPr>
            <a:r>
              <a:rPr lang="en-US" sz="2000" smtClean="0">
                <a:solidFill>
                  <a:srgbClr val="FF0000"/>
                </a:solidFill>
              </a:rPr>
              <a:t>Specifying adaptation and mitigation policy options</a:t>
            </a:r>
          </a:p>
          <a:p>
            <a:pPr>
              <a:lnSpc>
                <a:spcPct val="90000"/>
              </a:lnSpc>
            </a:pPr>
            <a:r>
              <a:rPr lang="en-US" sz="2000" smtClean="0">
                <a:solidFill>
                  <a:srgbClr val="FF0000"/>
                </a:solidFill>
              </a:rPr>
              <a:t>Gender, poverty and disaster preparedness</a:t>
            </a:r>
            <a:r>
              <a:rPr lang="en-US" sz="2000" smtClean="0"/>
              <a:t> have been brought to front line in tackling climate crises.</a:t>
            </a:r>
          </a:p>
          <a:p>
            <a:pPr>
              <a:lnSpc>
                <a:spcPct val="90000"/>
              </a:lnSpc>
            </a:pPr>
            <a:r>
              <a:rPr lang="en-US" sz="2000" smtClean="0">
                <a:solidFill>
                  <a:srgbClr val="FF0000"/>
                </a:solidFill>
              </a:rPr>
              <a:t>Town planning</a:t>
            </a:r>
            <a:r>
              <a:rPr lang="en-US" sz="2000" smtClean="0"/>
              <a:t> in mitigation as an emerging concept.</a:t>
            </a:r>
          </a:p>
          <a:p>
            <a:pPr>
              <a:lnSpc>
                <a:spcPct val="90000"/>
              </a:lnSpc>
            </a:pPr>
            <a:r>
              <a:rPr lang="en-US" sz="2000" smtClean="0">
                <a:solidFill>
                  <a:srgbClr val="FF0000"/>
                </a:solidFill>
              </a:rPr>
              <a:t>Policy implementation mechanism</a:t>
            </a:r>
            <a:r>
              <a:rPr lang="en-US" sz="2000" smtClean="0"/>
              <a:t> also serves as the main feature.</a:t>
            </a:r>
          </a:p>
        </p:txBody>
      </p:sp>
    </p:spTree>
    <p:extLst>
      <p:ext uri="{BB962C8B-B14F-4D97-AF65-F5344CB8AC3E}">
        <p14:creationId xmlns="" xmlns:p14="http://schemas.microsoft.com/office/powerpoint/2010/main" val="36979884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sz="3600" smtClean="0">
                <a:solidFill>
                  <a:schemeClr val="tx1"/>
                </a:solidFill>
              </a:rPr>
              <a:t>Weaknesses</a:t>
            </a:r>
          </a:p>
        </p:txBody>
      </p:sp>
      <p:sp>
        <p:nvSpPr>
          <p:cNvPr id="82947" name="Rectangle 3"/>
          <p:cNvSpPr>
            <a:spLocks noGrp="1" noChangeArrowheads="1"/>
          </p:cNvSpPr>
          <p:nvPr>
            <p:ph type="body" idx="1"/>
          </p:nvPr>
        </p:nvSpPr>
        <p:spPr/>
        <p:txBody>
          <a:bodyPr/>
          <a:lstStyle/>
          <a:p>
            <a:pPr>
              <a:lnSpc>
                <a:spcPct val="80000"/>
              </a:lnSpc>
            </a:pPr>
            <a:endParaRPr lang="en-US" sz="1000" smtClean="0"/>
          </a:p>
          <a:p>
            <a:pPr>
              <a:lnSpc>
                <a:spcPct val="80000"/>
              </a:lnSpc>
            </a:pPr>
            <a:r>
              <a:rPr lang="en-US" sz="1900" smtClean="0"/>
              <a:t>Policy options to improve CC scenario is </a:t>
            </a:r>
            <a:r>
              <a:rPr lang="en-US" sz="1900" smtClean="0">
                <a:solidFill>
                  <a:srgbClr val="FF0000"/>
                </a:solidFill>
              </a:rPr>
              <a:t>without any time line.</a:t>
            </a:r>
          </a:p>
          <a:p>
            <a:pPr>
              <a:lnSpc>
                <a:spcPct val="80000"/>
              </a:lnSpc>
            </a:pPr>
            <a:r>
              <a:rPr lang="en-US" sz="1900" smtClean="0">
                <a:solidFill>
                  <a:srgbClr val="FF0000"/>
                </a:solidFill>
              </a:rPr>
              <a:t>A conceptual frame work</a:t>
            </a:r>
            <a:r>
              <a:rPr lang="en-US" sz="1900" smtClean="0"/>
              <a:t> to achieve the goal to tackle CC remains unspecified.</a:t>
            </a:r>
          </a:p>
          <a:p>
            <a:pPr>
              <a:lnSpc>
                <a:spcPct val="80000"/>
              </a:lnSpc>
            </a:pPr>
            <a:r>
              <a:rPr lang="en-US" sz="1900" smtClean="0"/>
              <a:t>How these policy options will </a:t>
            </a:r>
            <a:r>
              <a:rPr lang="en-US" sz="1900" smtClean="0">
                <a:solidFill>
                  <a:srgbClr val="FF0000"/>
                </a:solidFill>
              </a:rPr>
              <a:t>reduce and contribute to lowering carbon emissions are not mentioned.</a:t>
            </a:r>
          </a:p>
          <a:p>
            <a:pPr>
              <a:lnSpc>
                <a:spcPct val="80000"/>
              </a:lnSpc>
            </a:pPr>
            <a:r>
              <a:rPr lang="en-US" sz="1900" smtClean="0">
                <a:solidFill>
                  <a:srgbClr val="FF0000"/>
                </a:solidFill>
              </a:rPr>
              <a:t>While gender is mentioned</a:t>
            </a:r>
            <a:r>
              <a:rPr lang="en-US" sz="1900" smtClean="0"/>
              <a:t>, it is more like a cumbersome “add on”.</a:t>
            </a:r>
          </a:p>
          <a:p>
            <a:pPr>
              <a:lnSpc>
                <a:spcPct val="80000"/>
              </a:lnSpc>
            </a:pPr>
            <a:r>
              <a:rPr lang="en-US" sz="1900" smtClean="0"/>
              <a:t>Adaptation measures are mainly focused on developing resilience of agriculture, water and power sectors in spite of the fact that development and modification of infrastructure and urban development should be given an equal focus. </a:t>
            </a:r>
          </a:p>
          <a:p>
            <a:pPr>
              <a:lnSpc>
                <a:spcPct val="80000"/>
              </a:lnSpc>
            </a:pPr>
            <a:r>
              <a:rPr lang="en-US" sz="1900" smtClean="0"/>
              <a:t>The </a:t>
            </a:r>
            <a:r>
              <a:rPr lang="en-US" sz="1900" smtClean="0">
                <a:solidFill>
                  <a:srgbClr val="FF0000"/>
                </a:solidFill>
              </a:rPr>
              <a:t>policy appears to be a “test tube” development</a:t>
            </a:r>
            <a:r>
              <a:rPr lang="en-US" sz="1900" smtClean="0"/>
              <a:t> since the 2003 communication and 2010 TFF report are not used as baseline or even strong reference documents.</a:t>
            </a:r>
          </a:p>
        </p:txBody>
      </p:sp>
    </p:spTree>
    <p:extLst>
      <p:ext uri="{BB962C8B-B14F-4D97-AF65-F5344CB8AC3E}">
        <p14:creationId xmlns="" xmlns:p14="http://schemas.microsoft.com/office/powerpoint/2010/main" val="12120824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sz="3600" smtClean="0">
                <a:solidFill>
                  <a:schemeClr val="tx1"/>
                </a:solidFill>
              </a:rPr>
              <a:t>Weaknesses</a:t>
            </a:r>
          </a:p>
        </p:txBody>
      </p:sp>
      <p:sp>
        <p:nvSpPr>
          <p:cNvPr id="84995" name="Rectangle 3"/>
          <p:cNvSpPr>
            <a:spLocks noGrp="1" noChangeArrowheads="1"/>
          </p:cNvSpPr>
          <p:nvPr>
            <p:ph type="body" idx="1"/>
          </p:nvPr>
        </p:nvSpPr>
        <p:spPr/>
        <p:txBody>
          <a:bodyPr/>
          <a:lstStyle/>
          <a:p>
            <a:pPr>
              <a:lnSpc>
                <a:spcPct val="90000"/>
              </a:lnSpc>
            </a:pPr>
            <a:r>
              <a:rPr lang="en-US" sz="2000" smtClean="0"/>
              <a:t>Only </a:t>
            </a:r>
            <a:r>
              <a:rPr lang="en-US" sz="2000" smtClean="0">
                <a:solidFill>
                  <a:srgbClr val="FF0000"/>
                </a:solidFill>
              </a:rPr>
              <a:t>theoretical promises</a:t>
            </a:r>
            <a:r>
              <a:rPr lang="en-US" sz="2000" smtClean="0"/>
              <a:t> of “increased investment in research for climate change mitigation and adaptation”. </a:t>
            </a:r>
          </a:p>
          <a:p>
            <a:pPr>
              <a:lnSpc>
                <a:spcPct val="90000"/>
              </a:lnSpc>
            </a:pPr>
            <a:r>
              <a:rPr lang="en-US" sz="2000" smtClean="0">
                <a:solidFill>
                  <a:srgbClr val="FF0000"/>
                </a:solidFill>
              </a:rPr>
              <a:t>Costs of achieving the policy options are not calculated</a:t>
            </a:r>
            <a:r>
              <a:rPr lang="en-US" sz="2000" smtClean="0"/>
              <a:t>. Various “policy measures” are outlined but no directions given on HOW and WHEN they will be achieved and FOR HOW MUCH.</a:t>
            </a:r>
          </a:p>
          <a:p>
            <a:pPr>
              <a:lnSpc>
                <a:spcPct val="90000"/>
              </a:lnSpc>
            </a:pPr>
            <a:r>
              <a:rPr lang="en-US" sz="2000" smtClean="0"/>
              <a:t>Though the Green Climate Fund, Adaptation Fund, GEF, CDM, World Bank’s Forest Carbon Partnership figure in the policy as mechanisms from which “money” will be obtained, </a:t>
            </a:r>
            <a:r>
              <a:rPr lang="en-US" sz="2000" smtClean="0">
                <a:solidFill>
                  <a:srgbClr val="FF0000"/>
                </a:solidFill>
              </a:rPr>
              <a:t>we remain clueless about WHO and WHEN</a:t>
            </a:r>
            <a:r>
              <a:rPr lang="en-US" sz="2000" smtClean="0"/>
              <a:t>. E.g. Only 11 projects from Pakistan have been registered with UNFCCC since the introduction of CDM and a total amount of $273 million has been invested in these projects, which is just 0.27 percent of the total spending by countries in Asia and Pacific region.</a:t>
            </a:r>
          </a:p>
        </p:txBody>
      </p:sp>
    </p:spTree>
    <p:extLst>
      <p:ext uri="{BB962C8B-B14F-4D97-AF65-F5344CB8AC3E}">
        <p14:creationId xmlns="" xmlns:p14="http://schemas.microsoft.com/office/powerpoint/2010/main" val="3534082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1357322"/>
          </a:xfrm>
        </p:spPr>
        <p:txBody>
          <a:bodyPr>
            <a:normAutofit fontScale="90000"/>
          </a:bodyPr>
          <a:lstStyle/>
          <a:p>
            <a:pPr algn="ctr"/>
            <a:r>
              <a:rPr lang="en-NZ" sz="4900" b="1" dirty="0" smtClean="0"/>
              <a:t/>
            </a:r>
            <a:br>
              <a:rPr lang="en-NZ" sz="4900" b="1" dirty="0" smtClean="0"/>
            </a:br>
            <a:r>
              <a:rPr lang="en-NZ" sz="4900" b="1" dirty="0" smtClean="0"/>
              <a:t>Analysis of </a:t>
            </a:r>
            <a:r>
              <a:rPr lang="en-NZ" sz="4900" b="1" dirty="0" err="1" smtClean="0"/>
              <a:t>NCCP</a:t>
            </a:r>
            <a:r>
              <a:rPr lang="en-NZ" sz="3600" b="1" dirty="0" err="1" smtClean="0">
                <a:solidFill>
                  <a:schemeClr val="bg1"/>
                </a:solidFill>
              </a:rPr>
              <a:t>Findings</a:t>
            </a:r>
            <a:r>
              <a:rPr lang="en-NZ" sz="3600" b="1" dirty="0" smtClean="0">
                <a:solidFill>
                  <a:schemeClr val="bg1"/>
                </a:solidFill>
              </a:rPr>
              <a:t> of the study</a:t>
            </a:r>
            <a:r>
              <a:rPr lang="en-NZ" dirty="0" smtClean="0"/>
              <a:t/>
            </a:r>
            <a:br>
              <a:rPr lang="en-NZ" dirty="0" smtClean="0"/>
            </a:br>
            <a:endParaRPr lang="en-NZ" dirty="0"/>
          </a:p>
        </p:txBody>
      </p:sp>
      <p:sp>
        <p:nvSpPr>
          <p:cNvPr id="3" name="Content Placeholder 2"/>
          <p:cNvSpPr>
            <a:spLocks noGrp="1"/>
          </p:cNvSpPr>
          <p:nvPr>
            <p:ph idx="1"/>
          </p:nvPr>
        </p:nvSpPr>
        <p:spPr>
          <a:xfrm>
            <a:off x="457200" y="1357298"/>
            <a:ext cx="8229600" cy="5214974"/>
          </a:xfrm>
        </p:spPr>
        <p:txBody>
          <a:bodyPr>
            <a:normAutofit/>
          </a:bodyPr>
          <a:lstStyle/>
          <a:p>
            <a:pPr>
              <a:lnSpc>
                <a:spcPct val="120000"/>
              </a:lnSpc>
            </a:pPr>
            <a:r>
              <a:rPr lang="en-NZ" sz="2400" dirty="0" smtClean="0"/>
              <a:t>Unrealistic policy options</a:t>
            </a:r>
          </a:p>
          <a:p>
            <a:pPr>
              <a:lnSpc>
                <a:spcPct val="120000"/>
              </a:lnSpc>
            </a:pPr>
            <a:r>
              <a:rPr lang="en-NZ" sz="2400" dirty="0" smtClean="0"/>
              <a:t>Redundant policy measures</a:t>
            </a:r>
          </a:p>
          <a:p>
            <a:pPr>
              <a:lnSpc>
                <a:spcPct val="120000"/>
              </a:lnSpc>
            </a:pPr>
            <a:r>
              <a:rPr lang="en-NZ" sz="2400" dirty="0" smtClean="0"/>
              <a:t>Implementation issues</a:t>
            </a:r>
          </a:p>
          <a:p>
            <a:pPr>
              <a:lnSpc>
                <a:spcPct val="120000"/>
              </a:lnSpc>
            </a:pPr>
            <a:r>
              <a:rPr lang="en-NZ" sz="2400" dirty="0" smtClean="0"/>
              <a:t>Hurdles after 18</a:t>
            </a:r>
            <a:r>
              <a:rPr lang="en-NZ" sz="2400" baseline="30000" dirty="0" smtClean="0"/>
              <a:t>th</a:t>
            </a:r>
            <a:r>
              <a:rPr lang="en-NZ" sz="2400" dirty="0" smtClean="0"/>
              <a:t> amendment</a:t>
            </a:r>
          </a:p>
          <a:p>
            <a:pPr>
              <a:lnSpc>
                <a:spcPct val="120000"/>
              </a:lnSpc>
            </a:pPr>
            <a:r>
              <a:rPr lang="en-NZ" sz="2400" dirty="0" smtClean="0"/>
              <a:t>Capacity building &amp; institutional strengthening issues</a:t>
            </a:r>
          </a:p>
          <a:p>
            <a:pPr>
              <a:lnSpc>
                <a:spcPct val="120000"/>
              </a:lnSpc>
            </a:pPr>
            <a:r>
              <a:rPr lang="en-NZ" sz="2400" dirty="0" smtClean="0"/>
              <a:t>Coordination </a:t>
            </a:r>
            <a:r>
              <a:rPr lang="en-NZ" sz="2400" dirty="0"/>
              <a:t>issues among the relevant departments</a:t>
            </a:r>
          </a:p>
          <a:p>
            <a:pPr>
              <a:lnSpc>
                <a:spcPct val="120000"/>
              </a:lnSpc>
            </a:pPr>
            <a:r>
              <a:rPr lang="en-NZ" sz="2400" dirty="0"/>
              <a:t>Lacks consultation  with Pakistan’s national security</a:t>
            </a:r>
          </a:p>
          <a:p>
            <a:pPr>
              <a:lnSpc>
                <a:spcPct val="120000"/>
              </a:lnSpc>
            </a:pPr>
            <a:r>
              <a:rPr lang="en-NZ" sz="2400" dirty="0"/>
              <a:t>Lacks Consultation  with relevant stakeholders</a:t>
            </a:r>
          </a:p>
          <a:p>
            <a:pPr>
              <a:lnSpc>
                <a:spcPct val="120000"/>
              </a:lnSpc>
            </a:pPr>
            <a:r>
              <a:rPr lang="en-NZ" sz="2400" dirty="0"/>
              <a:t>Does not base on Empirical </a:t>
            </a:r>
            <a:r>
              <a:rPr lang="en-NZ" sz="2400" dirty="0" smtClean="0"/>
              <a:t>evidences</a:t>
            </a:r>
            <a:endParaRPr lang="en-NZ" sz="2400" dirty="0"/>
          </a:p>
        </p:txBody>
      </p:sp>
    </p:spTree>
    <p:extLst>
      <p:ext uri="{BB962C8B-B14F-4D97-AF65-F5344CB8AC3E}">
        <p14:creationId xmlns="" xmlns:p14="http://schemas.microsoft.com/office/powerpoint/2010/main" val="2131617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sz="3600" smtClean="0"/>
              <a:t>Conclusion</a:t>
            </a:r>
          </a:p>
        </p:txBody>
      </p:sp>
      <p:sp>
        <p:nvSpPr>
          <p:cNvPr id="87043" name="Rectangle 3"/>
          <p:cNvSpPr>
            <a:spLocks noGrp="1" noChangeArrowheads="1"/>
          </p:cNvSpPr>
          <p:nvPr>
            <p:ph type="body" idx="1"/>
          </p:nvPr>
        </p:nvSpPr>
        <p:spPr/>
        <p:txBody>
          <a:bodyPr/>
          <a:lstStyle/>
          <a:p>
            <a:pPr>
              <a:lnSpc>
                <a:spcPct val="80000"/>
              </a:lnSpc>
            </a:pPr>
            <a:r>
              <a:rPr lang="en-US" sz="1600" smtClean="0"/>
              <a:t>Pakistan has a long way to go in even understanding its climate change problems (if any since we still do not know where our vulnerability lies in terms of an index) based on scientific data and its impacts on the lives of local communities and citizenry. </a:t>
            </a:r>
          </a:p>
          <a:p>
            <a:pPr>
              <a:lnSpc>
                <a:spcPct val="80000"/>
              </a:lnSpc>
              <a:buFont typeface="Wingdings" panose="05000000000000000000" pitchFamily="2" charset="2"/>
              <a:buNone/>
            </a:pPr>
            <a:endParaRPr lang="en-US" sz="1600" smtClean="0"/>
          </a:p>
          <a:p>
            <a:pPr>
              <a:lnSpc>
                <a:spcPct val="80000"/>
              </a:lnSpc>
            </a:pPr>
            <a:r>
              <a:rPr lang="en-US" sz="1600" smtClean="0"/>
              <a:t>A different way of targeting the Climate Change question should be done based on real time baseline field research and analysis, rather than just number crunching and rehashing statistics based on donor project reports, hearsay and dated government documents. </a:t>
            </a:r>
          </a:p>
          <a:p>
            <a:pPr>
              <a:lnSpc>
                <a:spcPct val="80000"/>
              </a:lnSpc>
            </a:pPr>
            <a:endParaRPr lang="en-US" sz="1600" smtClean="0"/>
          </a:p>
          <a:p>
            <a:pPr>
              <a:lnSpc>
                <a:spcPct val="80000"/>
              </a:lnSpc>
            </a:pPr>
            <a:r>
              <a:rPr lang="en-US" sz="1600" smtClean="0"/>
              <a:t>Pakistan’s stance on international CC platforms needs to be stronger, well-informed and consistent.</a:t>
            </a:r>
          </a:p>
          <a:p>
            <a:pPr>
              <a:lnSpc>
                <a:spcPct val="80000"/>
              </a:lnSpc>
            </a:pPr>
            <a:endParaRPr lang="en-US" sz="1600" smtClean="0"/>
          </a:p>
          <a:p>
            <a:pPr>
              <a:lnSpc>
                <a:spcPct val="80000"/>
              </a:lnSpc>
            </a:pPr>
            <a:r>
              <a:rPr lang="en-US" sz="1600" smtClean="0"/>
              <a:t>Need for a National Commission on CC to:</a:t>
            </a:r>
          </a:p>
          <a:p>
            <a:pPr lvl="1">
              <a:lnSpc>
                <a:spcPct val="80000"/>
              </a:lnSpc>
            </a:pPr>
            <a:r>
              <a:rPr lang="en-US" sz="1600" smtClean="0"/>
              <a:t>coordinate climate change activities</a:t>
            </a:r>
          </a:p>
          <a:p>
            <a:pPr lvl="1">
              <a:lnSpc>
                <a:spcPct val="80000"/>
              </a:lnSpc>
            </a:pPr>
            <a:r>
              <a:rPr lang="en-US" sz="1600" smtClean="0"/>
              <a:t>monitor and assess emissions of greenhouse gases</a:t>
            </a:r>
          </a:p>
          <a:p>
            <a:pPr lvl="1">
              <a:lnSpc>
                <a:spcPct val="80000"/>
              </a:lnSpc>
            </a:pPr>
            <a:r>
              <a:rPr lang="en-US" sz="1600" smtClean="0"/>
              <a:t>monitor and assess impacts of national climate and weather conditions on oceans, snow and glaciers, citizens and Pakistan’s ecosystems and resources.</a:t>
            </a:r>
          </a:p>
        </p:txBody>
      </p:sp>
    </p:spTree>
    <p:extLst>
      <p:ext uri="{BB962C8B-B14F-4D97-AF65-F5344CB8AC3E}">
        <p14:creationId xmlns="" xmlns:p14="http://schemas.microsoft.com/office/powerpoint/2010/main" val="33362190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TotalTime>
  <Words>2062</Words>
  <Application>Microsoft Office PowerPoint</Application>
  <PresentationFormat>On-screen Show (4:3)</PresentationFormat>
  <Paragraphs>349</Paragraphs>
  <Slides>46</Slides>
  <Notes>38</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Lecture 23 NATURAL RESOURCE PLANNING AND MANAGEMENT</vt:lpstr>
      <vt:lpstr>Recap Lecture 22</vt:lpstr>
      <vt:lpstr>Slide 3</vt:lpstr>
      <vt:lpstr>What is a Framework Convention</vt:lpstr>
      <vt:lpstr>Framework Convention vs Protocol</vt:lpstr>
      <vt:lpstr>UNFCCC and Pakistan</vt:lpstr>
      <vt:lpstr>First Things First</vt:lpstr>
      <vt:lpstr>National Communications</vt:lpstr>
      <vt:lpstr>Study Objective</vt:lpstr>
      <vt:lpstr>Study Methodology</vt:lpstr>
      <vt:lpstr>Initial National Communication  (Nov 2003) Background</vt:lpstr>
      <vt:lpstr>Task Force Report on CC (Feb 2010) Background</vt:lpstr>
      <vt:lpstr>Comparative Analysis 1) Introduction</vt:lpstr>
      <vt:lpstr>2)Objectives</vt:lpstr>
      <vt:lpstr>3) Status as GHG Emitter</vt:lpstr>
      <vt:lpstr>4)Past and Future C.Changes</vt:lpstr>
      <vt:lpstr>Major climate change related concerns</vt:lpstr>
      <vt:lpstr>Mitigation</vt:lpstr>
      <vt:lpstr>Adaptation</vt:lpstr>
      <vt:lpstr>8)Organizational Structure to Address Climate Change</vt:lpstr>
      <vt:lpstr>9)CDM</vt:lpstr>
      <vt:lpstr>10)Education, Communication and Awareness</vt:lpstr>
      <vt:lpstr>11)Institutional Capacity for Addressing Climate Change</vt:lpstr>
      <vt:lpstr>12)International Cooperation</vt:lpstr>
      <vt:lpstr>13)International Negotiations for Future Climate Related Concerns</vt:lpstr>
      <vt:lpstr>Critical Analysis</vt:lpstr>
      <vt:lpstr>Objectives</vt:lpstr>
      <vt:lpstr>Pakistan status as GHG emitter:</vt:lpstr>
      <vt:lpstr>Past and Future C.Changes in Pakistan</vt:lpstr>
      <vt:lpstr>Major Climate Change related Concerns:</vt:lpstr>
      <vt:lpstr>Mitigation</vt:lpstr>
      <vt:lpstr>Adaptation</vt:lpstr>
      <vt:lpstr>Critical Analysis: Administrative capacity and Implementation</vt:lpstr>
      <vt:lpstr>Critical Analysis: Policy and Research Gaps</vt:lpstr>
      <vt:lpstr>Critical Analysis: Finances</vt:lpstr>
      <vt:lpstr>What Next ?</vt:lpstr>
      <vt:lpstr>What Next ?</vt:lpstr>
      <vt:lpstr>Pakistan’s First Climate Change Policy</vt:lpstr>
      <vt:lpstr>From Aims to Implementation</vt:lpstr>
      <vt:lpstr>Who will Implement the policy ?</vt:lpstr>
      <vt:lpstr>National Climate Change Policy-April 2011</vt:lpstr>
      <vt:lpstr>Strengths</vt:lpstr>
      <vt:lpstr>Weaknesses</vt:lpstr>
      <vt:lpstr>Weaknesses</vt:lpstr>
      <vt:lpstr> Analysis of NCCPFindings of the study </vt:lpstr>
      <vt:lpstr>Conclusion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Salman</dc:creator>
  <cp:lastModifiedBy>NTS</cp:lastModifiedBy>
  <cp:revision>7</cp:revision>
  <dcterms:created xsi:type="dcterms:W3CDTF">2014-06-23T22:42:13Z</dcterms:created>
  <dcterms:modified xsi:type="dcterms:W3CDTF">2014-06-24T14:29:37Z</dcterms:modified>
</cp:coreProperties>
</file>