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6"/>
  </p:notesMasterIdLst>
  <p:sldIdLst>
    <p:sldId id="303" r:id="rId2"/>
    <p:sldId id="304" r:id="rId3"/>
    <p:sldId id="291" r:id="rId4"/>
    <p:sldId id="292" r:id="rId5"/>
    <p:sldId id="293" r:id="rId6"/>
    <p:sldId id="294" r:id="rId7"/>
    <p:sldId id="295" r:id="rId8"/>
    <p:sldId id="259" r:id="rId9"/>
    <p:sldId id="260" r:id="rId10"/>
    <p:sldId id="261" r:id="rId11"/>
    <p:sldId id="262" r:id="rId12"/>
    <p:sldId id="263" r:id="rId13"/>
    <p:sldId id="264" r:id="rId14"/>
    <p:sldId id="265" r:id="rId15"/>
    <p:sldId id="266" r:id="rId16"/>
    <p:sldId id="267" r:id="rId17"/>
    <p:sldId id="268" r:id="rId18"/>
    <p:sldId id="269" r:id="rId19"/>
    <p:sldId id="305" r:id="rId20"/>
    <p:sldId id="312" r:id="rId21"/>
    <p:sldId id="307" r:id="rId22"/>
    <p:sldId id="308" r:id="rId23"/>
    <p:sldId id="309" r:id="rId24"/>
    <p:sldId id="310" r:id="rId25"/>
    <p:sldId id="270" r:id="rId26"/>
    <p:sldId id="271" r:id="rId27"/>
    <p:sldId id="272" r:id="rId28"/>
    <p:sldId id="273" r:id="rId29"/>
    <p:sldId id="274" r:id="rId30"/>
    <p:sldId id="275" r:id="rId31"/>
    <p:sldId id="276" r:id="rId32"/>
    <p:sldId id="277" r:id="rId33"/>
    <p:sldId id="278" r:id="rId34"/>
    <p:sldId id="279" r:id="rId35"/>
    <p:sldId id="280" r:id="rId36"/>
    <p:sldId id="281" r:id="rId37"/>
    <p:sldId id="282" r:id="rId38"/>
    <p:sldId id="285" r:id="rId39"/>
    <p:sldId id="286" r:id="rId40"/>
    <p:sldId id="287" r:id="rId41"/>
    <p:sldId id="288" r:id="rId42"/>
    <p:sldId id="289" r:id="rId43"/>
    <p:sldId id="290" r:id="rId44"/>
    <p:sldId id="313"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1356" y="-10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image" Target="../media/image10.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9839B8-1CF2-4DA0-AA14-A246105A8F2A}" type="datetimeFigureOut">
              <a:rPr lang="en-US" smtClean="0"/>
              <a:pPr/>
              <a:t>6/24/2014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83F521-B891-4E32-9B51-125CA0D636EC}" type="slidenum">
              <a:rPr lang="en-US" smtClean="0"/>
              <a:pPr/>
              <a:t>‹#›</a:t>
            </a:fld>
            <a:endParaRPr lang="en-US"/>
          </a:p>
        </p:txBody>
      </p:sp>
    </p:spTree>
    <p:extLst>
      <p:ext uri="{BB962C8B-B14F-4D97-AF65-F5344CB8AC3E}">
        <p14:creationId xmlns="" xmlns:p14="http://schemas.microsoft.com/office/powerpoint/2010/main" val="4113603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800C702-2A21-4513-B3C2-98FC443A9ACF}" type="slidenum">
              <a:rPr lang="en-US" smtClean="0"/>
              <a:pPr/>
              <a:t>10</a:t>
            </a:fld>
            <a:endParaRPr lang="en-US" dirty="0"/>
          </a:p>
        </p:txBody>
      </p:sp>
    </p:spTree>
    <p:extLst>
      <p:ext uri="{BB962C8B-B14F-4D97-AF65-F5344CB8AC3E}">
        <p14:creationId xmlns="" xmlns:p14="http://schemas.microsoft.com/office/powerpoint/2010/main" val="26800854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8DDAB2C-338D-4FD1-A6FD-234DE0A335E2}" type="slidenum">
              <a:rPr lang="en-US"/>
              <a:pPr/>
              <a:t>13</a:t>
            </a:fld>
            <a:endParaRPr lang="en-US" dirty="0"/>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xfrm>
            <a:off x="914400" y="4344025"/>
            <a:ext cx="5029200" cy="4114488"/>
          </a:xfrm>
        </p:spPr>
        <p:txBody>
          <a:bodyPr lIns="91435" tIns="45718" rIns="91435" bIns="45718"/>
          <a:lstStyle/>
          <a:p>
            <a:r>
              <a:rPr lang="en-US" dirty="0"/>
              <a:t>Slide text and notes: CC:train </a:t>
            </a:r>
          </a:p>
          <a:p>
            <a:r>
              <a:rPr lang="en-US" dirty="0"/>
              <a:t>Atmospheric Concentration of other GHGs: (CFCs and O3 )</a:t>
            </a:r>
          </a:p>
          <a:p>
            <a:pPr marL="225425" lvl="1" indent="-103188">
              <a:buFont typeface="Symbol" pitchFamily="18" charset="2"/>
              <a:buChar char="·"/>
            </a:pPr>
            <a:r>
              <a:rPr lang="en-US" dirty="0"/>
              <a:t>Other greenhouse gases, or GHGs, have additional effects on the environment.</a:t>
            </a:r>
          </a:p>
          <a:p>
            <a:pPr marL="225425" lvl="1" indent="-103188">
              <a:buFont typeface="Symbol" pitchFamily="18" charset="2"/>
              <a:buChar char="·"/>
            </a:pPr>
            <a:r>
              <a:rPr lang="en-US" dirty="0"/>
              <a:t>Chlorofluorocarbons or aerosols, more popularly referred to as CFCs, also contribute to the depletion of stratospheric ozone.</a:t>
            </a:r>
          </a:p>
          <a:p>
            <a:pPr marL="225425" lvl="1" indent="-103188">
              <a:buFont typeface="Symbol" pitchFamily="18" charset="2"/>
              <a:buChar char="·"/>
            </a:pPr>
            <a:r>
              <a:rPr lang="en-US" dirty="0"/>
              <a:t>Tropospheric ozone, or O3 , is another </a:t>
            </a:r>
            <a:r>
              <a:rPr lang="en-US" dirty="0">
                <a:latin typeface="ArialMT"/>
              </a:rPr>
              <a:t>important contributor to local air pollution.</a:t>
            </a:r>
          </a:p>
        </p:txBody>
      </p:sp>
    </p:spTree>
    <p:extLst>
      <p:ext uri="{BB962C8B-B14F-4D97-AF65-F5344CB8AC3E}">
        <p14:creationId xmlns="" xmlns:p14="http://schemas.microsoft.com/office/powerpoint/2010/main" val="3110328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E89475-11E0-4B4D-AC3B-803EDFEEDC00}" type="slidenum">
              <a:rPr lang="en-US"/>
              <a:pPr/>
              <a:t>15</a:t>
            </a:fld>
            <a:endParaRPr lang="en-US" dirty="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xfrm>
            <a:off x="914400" y="4344025"/>
            <a:ext cx="5029200" cy="4114488"/>
          </a:xfrm>
        </p:spPr>
        <p:txBody>
          <a:bodyPr/>
          <a:lstStyle/>
          <a:p>
            <a:r>
              <a:rPr lang="en-US" dirty="0"/>
              <a:t>OSTP: Office of Science and Technology Policy, Executive Office of the President, United States. Taken from http://www.whitehouse.gov, accessed, July, 2000. </a:t>
            </a:r>
          </a:p>
        </p:txBody>
      </p:sp>
    </p:spTree>
    <p:extLst>
      <p:ext uri="{BB962C8B-B14F-4D97-AF65-F5344CB8AC3E}">
        <p14:creationId xmlns="" xmlns:p14="http://schemas.microsoft.com/office/powerpoint/2010/main" val="873021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41538B-4FF5-4F17-AA29-91B853704394}" type="slidenum">
              <a:rPr lang="en-US"/>
              <a:pPr/>
              <a:t>16</a:t>
            </a:fld>
            <a:endParaRPr lang="en-US" dirty="0"/>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a:xfrm>
            <a:off x="914400" y="4344025"/>
            <a:ext cx="5029200" cy="4114488"/>
          </a:xfrm>
        </p:spPr>
        <p:txBody>
          <a:bodyPr/>
          <a:lstStyle/>
          <a:p>
            <a:r>
              <a:rPr lang="en-US" sz="1000" dirty="0"/>
              <a:t>Most of the increase in global temperature since the late 19th century has occurred in two distinct periods: 1910 to 1945 and since 1976. The rate of increase of temperature for both periods is about 0.15°C/decade. Recent warming has been greater over land compared to oceans; the increase in sea surface temperature over the period 1950 to 1993 is about half that of the mean land-surface air temperature. The high global temperature associated with the 1997 to 1998 El Niño event stands out as an extreme event, even taking into account the recent rate of warming.</a:t>
            </a:r>
            <a:br>
              <a:rPr lang="en-US" sz="1000" dirty="0"/>
            </a:br>
            <a:r>
              <a:rPr lang="en-US" sz="1000" dirty="0"/>
              <a:t/>
            </a:r>
            <a:br>
              <a:rPr lang="en-US" sz="1000" dirty="0"/>
            </a:br>
            <a:r>
              <a:rPr lang="en-US" sz="1000" dirty="0"/>
              <a:t>In the mid- and high latitudes of the Northern Hemisphere over the latter half of the 20th century, it is likely that there has been a 2 to 4% increase in the frequency of heavy precipitation events. Increases in heavy precipitation events can arise from a number of causes, e.g., changes in atmospheric moisture, thunderstorm activity and large-scale storm activity.</a:t>
            </a:r>
            <a:br>
              <a:rPr lang="en-US" sz="1000" dirty="0"/>
            </a:br>
            <a:endParaRPr lang="en-US" sz="1000" dirty="0"/>
          </a:p>
        </p:txBody>
      </p:sp>
    </p:spTree>
    <p:extLst>
      <p:ext uri="{BB962C8B-B14F-4D97-AF65-F5344CB8AC3E}">
        <p14:creationId xmlns="" xmlns:p14="http://schemas.microsoft.com/office/powerpoint/2010/main" val="8278132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829078E-F3AD-4D72-8708-7F5DB3892E11}" type="slidenum">
              <a:rPr lang="en-US"/>
              <a:pPr/>
              <a:t>17</a:t>
            </a:fld>
            <a:endParaRPr lang="en-US" dirty="0"/>
          </a:p>
        </p:txBody>
      </p:sp>
      <p:sp>
        <p:nvSpPr>
          <p:cNvPr id="158722"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58723"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dirty="0"/>
          </a:p>
        </p:txBody>
      </p:sp>
    </p:spTree>
    <p:extLst>
      <p:ext uri="{BB962C8B-B14F-4D97-AF65-F5344CB8AC3E}">
        <p14:creationId xmlns="" xmlns:p14="http://schemas.microsoft.com/office/powerpoint/2010/main" val="7152933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6920EF9-EA16-4EC1-84CF-54C2B11413F9}" type="slidenum">
              <a:rPr lang="en-US" smtClean="0"/>
              <a:pPr/>
              <a:t>19</a:t>
            </a:fld>
            <a:endParaRPr lang="en-US" smtClean="0"/>
          </a:p>
        </p:txBody>
      </p:sp>
      <p:sp>
        <p:nvSpPr>
          <p:cNvPr id="11267"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CA284A2F-2037-46A2-8284-E41798007582}" type="slidenum">
              <a:rPr lang="en-US" sz="1200"/>
              <a:pPr algn="r" eaLnBrk="1" hangingPunct="1"/>
              <a:t>19</a:t>
            </a:fld>
            <a:endParaRPr lang="en-US" sz="1200"/>
          </a:p>
        </p:txBody>
      </p:sp>
      <p:sp>
        <p:nvSpPr>
          <p:cNvPr id="11268" name="Rectangle 2"/>
          <p:cNvSpPr>
            <a:spLocks noGrp="1" noRot="1" noChangeAspect="1" noChangeArrowheads="1" noTextEdit="1"/>
          </p:cNvSpPr>
          <p:nvPr>
            <p:ph type="sldImg"/>
          </p:nvPr>
        </p:nvSpPr>
        <p:spPr>
          <a:ln/>
        </p:spPr>
      </p:sp>
      <p:sp>
        <p:nvSpPr>
          <p:cNvPr id="11269" name="Rectangle 3"/>
          <p:cNvSpPr>
            <a:spLocks noGrp="1" noChangeArrowheads="1"/>
          </p:cNvSpPr>
          <p:nvPr>
            <p:ph type="body" idx="1"/>
          </p:nvPr>
        </p:nvSpPr>
        <p:spPr>
          <a:xfrm>
            <a:off x="685800" y="4341813"/>
            <a:ext cx="5486400" cy="4116387"/>
          </a:xfrm>
          <a:noFill/>
        </p:spPr>
        <p:txBody>
          <a:bodyPr/>
          <a:lstStyle/>
          <a:p>
            <a:pPr eaLnBrk="1" hangingPunct="1"/>
            <a:endParaRPr lang="en-GB" smtClean="0"/>
          </a:p>
        </p:txBody>
      </p:sp>
    </p:spTree>
    <p:extLst>
      <p:ext uri="{BB962C8B-B14F-4D97-AF65-F5344CB8AC3E}">
        <p14:creationId xmlns="" xmlns:p14="http://schemas.microsoft.com/office/powerpoint/2010/main" val="41393120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6AEFF39-E7D6-4BCE-B264-E587D31019D4}" type="datetimeFigureOut">
              <a:rPr lang="en-US" smtClean="0"/>
              <a:pPr/>
              <a:t>6/24/2014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888504-ABA6-4FBE-90CD-4E144EBF5BE5}" type="slidenum">
              <a:rPr lang="en-US" smtClean="0"/>
              <a:pPr/>
              <a:t>‹#›</a:t>
            </a:fld>
            <a:endParaRPr lang="en-US"/>
          </a:p>
        </p:txBody>
      </p:sp>
    </p:spTree>
    <p:extLst>
      <p:ext uri="{BB962C8B-B14F-4D97-AF65-F5344CB8AC3E}">
        <p14:creationId xmlns="" xmlns:p14="http://schemas.microsoft.com/office/powerpoint/2010/main" val="15301662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AEFF39-E7D6-4BCE-B264-E587D31019D4}" type="datetimeFigureOut">
              <a:rPr lang="en-US" smtClean="0"/>
              <a:pPr/>
              <a:t>6/24/2014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888504-ABA6-4FBE-90CD-4E144EBF5BE5}" type="slidenum">
              <a:rPr lang="en-US" smtClean="0"/>
              <a:pPr/>
              <a:t>‹#›</a:t>
            </a:fld>
            <a:endParaRPr lang="en-US"/>
          </a:p>
        </p:txBody>
      </p:sp>
    </p:spTree>
    <p:extLst>
      <p:ext uri="{BB962C8B-B14F-4D97-AF65-F5344CB8AC3E}">
        <p14:creationId xmlns="" xmlns:p14="http://schemas.microsoft.com/office/powerpoint/2010/main" val="4650451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AEFF39-E7D6-4BCE-B264-E587D31019D4}" type="datetimeFigureOut">
              <a:rPr lang="en-US" smtClean="0"/>
              <a:pPr/>
              <a:t>6/24/2014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888504-ABA6-4FBE-90CD-4E144EBF5BE5}" type="slidenum">
              <a:rPr lang="en-US" smtClean="0"/>
              <a:pPr/>
              <a:t>‹#›</a:t>
            </a:fld>
            <a:endParaRPr lang="en-US"/>
          </a:p>
        </p:txBody>
      </p:sp>
    </p:spTree>
    <p:extLst>
      <p:ext uri="{BB962C8B-B14F-4D97-AF65-F5344CB8AC3E}">
        <p14:creationId xmlns="" xmlns:p14="http://schemas.microsoft.com/office/powerpoint/2010/main" val="18502575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6AEFF39-E7D6-4BCE-B264-E587D31019D4}" type="datetimeFigureOut">
              <a:rPr lang="en-US" smtClean="0"/>
              <a:pPr/>
              <a:t>6/24/2014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888504-ABA6-4FBE-90CD-4E144EBF5BE5}" type="slidenum">
              <a:rPr lang="en-US" smtClean="0"/>
              <a:pPr/>
              <a:t>‹#›</a:t>
            </a:fld>
            <a:endParaRPr lang="en-US"/>
          </a:p>
        </p:txBody>
      </p:sp>
    </p:spTree>
    <p:extLst>
      <p:ext uri="{BB962C8B-B14F-4D97-AF65-F5344CB8AC3E}">
        <p14:creationId xmlns="" xmlns:p14="http://schemas.microsoft.com/office/powerpoint/2010/main" val="695133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6AEFF39-E7D6-4BCE-B264-E587D31019D4}" type="datetimeFigureOut">
              <a:rPr lang="en-US" smtClean="0"/>
              <a:pPr/>
              <a:t>6/24/2014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E888504-ABA6-4FBE-90CD-4E144EBF5BE5}" type="slidenum">
              <a:rPr lang="en-US" smtClean="0"/>
              <a:pPr/>
              <a:t>‹#›</a:t>
            </a:fld>
            <a:endParaRPr lang="en-US"/>
          </a:p>
        </p:txBody>
      </p:sp>
    </p:spTree>
    <p:extLst>
      <p:ext uri="{BB962C8B-B14F-4D97-AF65-F5344CB8AC3E}">
        <p14:creationId xmlns="" xmlns:p14="http://schemas.microsoft.com/office/powerpoint/2010/main" val="39166335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6AEFF39-E7D6-4BCE-B264-E587D31019D4}" type="datetimeFigureOut">
              <a:rPr lang="en-US" smtClean="0"/>
              <a:pPr/>
              <a:t>6/24/2014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E888504-ABA6-4FBE-90CD-4E144EBF5BE5}" type="slidenum">
              <a:rPr lang="en-US" smtClean="0"/>
              <a:pPr/>
              <a:t>‹#›</a:t>
            </a:fld>
            <a:endParaRPr lang="en-US"/>
          </a:p>
        </p:txBody>
      </p:sp>
    </p:spTree>
    <p:extLst>
      <p:ext uri="{BB962C8B-B14F-4D97-AF65-F5344CB8AC3E}">
        <p14:creationId xmlns="" xmlns:p14="http://schemas.microsoft.com/office/powerpoint/2010/main" val="33767724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AEFF39-E7D6-4BCE-B264-E587D31019D4}" type="datetimeFigureOut">
              <a:rPr lang="en-US" smtClean="0"/>
              <a:pPr/>
              <a:t>6/24/2014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E888504-ABA6-4FBE-90CD-4E144EBF5BE5}" type="slidenum">
              <a:rPr lang="en-US" smtClean="0"/>
              <a:pPr/>
              <a:t>‹#›</a:t>
            </a:fld>
            <a:endParaRPr lang="en-US"/>
          </a:p>
        </p:txBody>
      </p:sp>
    </p:spTree>
    <p:extLst>
      <p:ext uri="{BB962C8B-B14F-4D97-AF65-F5344CB8AC3E}">
        <p14:creationId xmlns="" xmlns:p14="http://schemas.microsoft.com/office/powerpoint/2010/main" val="3830028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AEFF39-E7D6-4BCE-B264-E587D31019D4}" type="datetimeFigureOut">
              <a:rPr lang="en-US" smtClean="0"/>
              <a:pPr/>
              <a:t>6/24/2014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888504-ABA6-4FBE-90CD-4E144EBF5BE5}" type="slidenum">
              <a:rPr lang="en-US" smtClean="0"/>
              <a:pPr/>
              <a:t>‹#›</a:t>
            </a:fld>
            <a:endParaRPr lang="en-US"/>
          </a:p>
        </p:txBody>
      </p:sp>
    </p:spTree>
    <p:extLst>
      <p:ext uri="{BB962C8B-B14F-4D97-AF65-F5344CB8AC3E}">
        <p14:creationId xmlns="" xmlns:p14="http://schemas.microsoft.com/office/powerpoint/2010/main" val="3497140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AEFF39-E7D6-4BCE-B264-E587D31019D4}" type="datetimeFigureOut">
              <a:rPr lang="en-US" smtClean="0"/>
              <a:pPr/>
              <a:t>6/24/2014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888504-ABA6-4FBE-90CD-4E144EBF5BE5}" type="slidenum">
              <a:rPr lang="en-US" smtClean="0"/>
              <a:pPr/>
              <a:t>‹#›</a:t>
            </a:fld>
            <a:endParaRPr lang="en-US"/>
          </a:p>
        </p:txBody>
      </p:sp>
    </p:spTree>
    <p:extLst>
      <p:ext uri="{BB962C8B-B14F-4D97-AF65-F5344CB8AC3E}">
        <p14:creationId xmlns="" xmlns:p14="http://schemas.microsoft.com/office/powerpoint/2010/main" val="2890745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AEFF39-E7D6-4BCE-B264-E587D31019D4}" type="datetimeFigureOut">
              <a:rPr lang="en-US" smtClean="0"/>
              <a:pPr/>
              <a:t>6/24/2014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888504-ABA6-4FBE-90CD-4E144EBF5BE5}" type="slidenum">
              <a:rPr lang="en-US" smtClean="0"/>
              <a:pPr/>
              <a:t>‹#›</a:t>
            </a:fld>
            <a:endParaRPr lang="en-US"/>
          </a:p>
        </p:txBody>
      </p:sp>
    </p:spTree>
    <p:extLst>
      <p:ext uri="{BB962C8B-B14F-4D97-AF65-F5344CB8AC3E}">
        <p14:creationId xmlns="" xmlns:p14="http://schemas.microsoft.com/office/powerpoint/2010/main" val="19382934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AEFF39-E7D6-4BCE-B264-E587D31019D4}" type="datetimeFigureOut">
              <a:rPr lang="en-US" smtClean="0"/>
              <a:pPr/>
              <a:t>6/24/2014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888504-ABA6-4FBE-90CD-4E144EBF5BE5}" type="slidenum">
              <a:rPr lang="en-US" smtClean="0"/>
              <a:pPr/>
              <a:t>‹#›</a:t>
            </a:fld>
            <a:endParaRPr lang="en-US"/>
          </a:p>
        </p:txBody>
      </p:sp>
    </p:spTree>
    <p:extLst>
      <p:ext uri="{BB962C8B-B14F-4D97-AF65-F5344CB8AC3E}">
        <p14:creationId xmlns="" xmlns:p14="http://schemas.microsoft.com/office/powerpoint/2010/main" val="10314142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a:prstGeom prst="rect">
            <a:avLst/>
          </a:prstGeom>
        </p:spPr>
        <p:txBody>
          <a:bodyPr/>
          <a:lstStyle/>
          <a:p>
            <a:endParaRPr lang="en-US" dirty="0"/>
          </a:p>
        </p:txBody>
      </p:sp>
      <p:sp>
        <p:nvSpPr>
          <p:cNvPr id="4" name="Slide Number Placeholder 3"/>
          <p:cNvSpPr>
            <a:spLocks noGrp="1"/>
          </p:cNvSpPr>
          <p:nvPr>
            <p:ph type="sldNum" sz="quarter" idx="10"/>
          </p:nvPr>
        </p:nvSpPr>
        <p:spPr>
          <a:xfrm>
            <a:off x="8589963" y="6534150"/>
            <a:ext cx="554037" cy="171450"/>
          </a:xfrm>
          <a:prstGeom prst="rect">
            <a:avLst/>
          </a:prstGeom>
        </p:spPr>
        <p:txBody>
          <a:bodyPr/>
          <a:lstStyle>
            <a:lvl1pPr>
              <a:defRPr/>
            </a:lvl1pPr>
          </a:lstStyle>
          <a:p>
            <a:r>
              <a:rPr lang="en-US" dirty="0"/>
              <a:t>1.</a:t>
            </a:r>
            <a:fld id="{D054572E-D0EC-41DA-AD3C-847439A763F2}" type="slidenum">
              <a:rPr lang="en-US"/>
              <a:pPr/>
              <a:t>‹#›</a:t>
            </a:fld>
            <a:endParaRPr lang="en-US" dirty="0"/>
          </a:p>
        </p:txBody>
      </p:sp>
    </p:spTree>
    <p:extLst>
      <p:ext uri="{BB962C8B-B14F-4D97-AF65-F5344CB8AC3E}">
        <p14:creationId xmlns="" xmlns:p14="http://schemas.microsoft.com/office/powerpoint/2010/main" val="3615453898"/>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1B207573-4FD5-42A9-A01E-5DC0CF8FCA38}" type="slidenum">
              <a:rPr lang="en-US"/>
              <a:pPr>
                <a:defRPr/>
              </a:pPr>
              <a:t>‹#›</a:t>
            </a:fld>
            <a:endParaRPr lang="en-US"/>
          </a:p>
        </p:txBody>
      </p:sp>
    </p:spTree>
    <p:extLst>
      <p:ext uri="{BB962C8B-B14F-4D97-AF65-F5344CB8AC3E}">
        <p14:creationId xmlns="" xmlns:p14="http://schemas.microsoft.com/office/powerpoint/2010/main" val="10323688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AEFF39-E7D6-4BCE-B264-E587D31019D4}" type="datetimeFigureOut">
              <a:rPr lang="en-US" smtClean="0"/>
              <a:pPr/>
              <a:t>6/24/2014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888504-ABA6-4FBE-90CD-4E144EBF5BE5}" type="slidenum">
              <a:rPr lang="en-US" smtClean="0"/>
              <a:pPr/>
              <a:t>‹#›</a:t>
            </a:fld>
            <a:endParaRPr lang="en-US"/>
          </a:p>
        </p:txBody>
      </p:sp>
    </p:spTree>
    <p:extLst>
      <p:ext uri="{BB962C8B-B14F-4D97-AF65-F5344CB8AC3E}">
        <p14:creationId xmlns="" xmlns:p14="http://schemas.microsoft.com/office/powerpoint/2010/main" val="41251155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2.xml"/><Relationship Id="rId1" Type="http://schemas.openxmlformats.org/officeDocument/2006/relationships/vmlDrawing" Target="../drawings/vmlDrawing1.vml"/><Relationship Id="rId4" Type="http://schemas.openxmlformats.org/officeDocument/2006/relationships/oleObject" Target="../embeddings/oleObject2.bin"/></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13.wmf"/><Relationship Id="rId4" Type="http://schemas.openxmlformats.org/officeDocument/2006/relationships/image" Target="../media/image12.wmf"/></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000" b="1" dirty="0">
                <a:latin typeface="+mn-lt"/>
                <a:ea typeface="Times New Roman"/>
                <a:cs typeface="Times New Roman"/>
                <a:sym typeface="Times New Roman"/>
              </a:rPr>
              <a:t>Lecture </a:t>
            </a:r>
            <a:r>
              <a:rPr lang="en-US" sz="3000" b="1" dirty="0" smtClean="0">
                <a:latin typeface="+mn-lt"/>
                <a:ea typeface="Times New Roman"/>
                <a:cs typeface="Times New Roman"/>
                <a:sym typeface="Times New Roman"/>
              </a:rPr>
              <a:t>22</a:t>
            </a:r>
            <a:r>
              <a:rPr lang="en-US" sz="3000" b="1" dirty="0">
                <a:latin typeface="+mn-lt"/>
                <a:ea typeface="Times New Roman"/>
                <a:cs typeface="Times New Roman"/>
                <a:sym typeface="Times New Roman"/>
              </a:rPr>
              <a:t/>
            </a:r>
            <a:br>
              <a:rPr lang="en-US" sz="3000" b="1" dirty="0">
                <a:latin typeface="+mn-lt"/>
                <a:ea typeface="Times New Roman"/>
                <a:cs typeface="Times New Roman"/>
                <a:sym typeface="Times New Roman"/>
              </a:rPr>
            </a:br>
            <a:r>
              <a:rPr lang="en-US" sz="3000" b="1" dirty="0">
                <a:latin typeface="+mn-lt"/>
              </a:rPr>
              <a:t>NATURAL RESOURCE PLANNING AND MANAGEMENT</a:t>
            </a:r>
          </a:p>
        </p:txBody>
      </p:sp>
      <p:sp>
        <p:nvSpPr>
          <p:cNvPr id="3" name="Subtitle 2"/>
          <p:cNvSpPr>
            <a:spLocks noGrp="1"/>
          </p:cNvSpPr>
          <p:nvPr>
            <p:ph type="subTitle" idx="1"/>
          </p:nvPr>
        </p:nvSpPr>
        <p:spPr/>
        <p:txBody>
          <a:bodyPr>
            <a:normAutofit lnSpcReduction="10000"/>
          </a:bodyPr>
          <a:lstStyle/>
          <a:p>
            <a:r>
              <a:rPr lang="en-US" dirty="0" smtClean="0"/>
              <a:t>Dr. </a:t>
            </a:r>
            <a:r>
              <a:rPr lang="en-US" dirty="0" err="1" smtClean="0"/>
              <a:t>Aneel</a:t>
            </a:r>
            <a:r>
              <a:rPr lang="en-US" dirty="0" smtClean="0"/>
              <a:t> SALMAN</a:t>
            </a:r>
          </a:p>
          <a:p>
            <a:r>
              <a:rPr lang="en-US" dirty="0" smtClean="0"/>
              <a:t>Department of Management Sciences</a:t>
            </a:r>
          </a:p>
          <a:p>
            <a:r>
              <a:rPr lang="en-US" dirty="0" smtClean="0"/>
              <a:t>COMSATS Institute of Information Technology, Islamabad</a:t>
            </a:r>
            <a:endParaRPr lang="en-US" dirty="0"/>
          </a:p>
        </p:txBody>
      </p:sp>
    </p:spTree>
    <p:extLst>
      <p:ext uri="{BB962C8B-B14F-4D97-AF65-F5344CB8AC3E}">
        <p14:creationId xmlns="" xmlns:p14="http://schemas.microsoft.com/office/powerpoint/2010/main" val="21683160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50" b="1" dirty="0"/>
              <a:t>Recap Lecture </a:t>
            </a:r>
            <a:r>
              <a:rPr lang="en-US" sz="4050" b="1" dirty="0" smtClean="0"/>
              <a:t>21</a:t>
            </a:r>
            <a:endParaRPr lang="en-US" sz="4050" b="1" dirty="0"/>
          </a:p>
        </p:txBody>
      </p:sp>
      <p:sp>
        <p:nvSpPr>
          <p:cNvPr id="3" name="Content Placeholder 2"/>
          <p:cNvSpPr>
            <a:spLocks noGrp="1"/>
          </p:cNvSpPr>
          <p:nvPr>
            <p:ph idx="1"/>
          </p:nvPr>
        </p:nvSpPr>
        <p:spPr/>
        <p:txBody>
          <a:bodyPr/>
          <a:lstStyle/>
          <a:p>
            <a:r>
              <a:rPr lang="en-US" dirty="0" smtClean="0"/>
              <a:t>Policy Analysis</a:t>
            </a:r>
          </a:p>
          <a:p>
            <a:r>
              <a:rPr lang="en-US" dirty="0" smtClean="0"/>
              <a:t>Policy Evaluation</a:t>
            </a:r>
          </a:p>
          <a:p>
            <a:r>
              <a:rPr lang="en-US" dirty="0" smtClean="0"/>
              <a:t>Policy Making process in Pakistan</a:t>
            </a:r>
          </a:p>
          <a:p>
            <a:endParaRPr lang="en-US" dirty="0"/>
          </a:p>
        </p:txBody>
      </p:sp>
    </p:spTree>
    <p:extLst>
      <p:ext uri="{BB962C8B-B14F-4D97-AF65-F5344CB8AC3E}">
        <p14:creationId xmlns="" xmlns:p14="http://schemas.microsoft.com/office/powerpoint/2010/main" val="20504208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sz="4600" smtClean="0">
                <a:solidFill>
                  <a:schemeClr val="tx1"/>
                </a:solidFill>
              </a:rPr>
              <a:t>Background</a:t>
            </a:r>
          </a:p>
        </p:txBody>
      </p:sp>
      <p:sp>
        <p:nvSpPr>
          <p:cNvPr id="5123" name="Rectangle 3"/>
          <p:cNvSpPr>
            <a:spLocks noGrp="1" noChangeArrowheads="1"/>
          </p:cNvSpPr>
          <p:nvPr>
            <p:ph type="body" idx="1"/>
          </p:nvPr>
        </p:nvSpPr>
        <p:spPr/>
        <p:txBody>
          <a:bodyPr/>
          <a:lstStyle/>
          <a:p>
            <a:pPr eaLnBrk="1" hangingPunct="1">
              <a:spcBef>
                <a:spcPct val="45000"/>
              </a:spcBef>
              <a:spcAft>
                <a:spcPct val="45000"/>
              </a:spcAft>
            </a:pPr>
            <a:r>
              <a:rPr lang="en-US" sz="2000" b="1" smtClean="0"/>
              <a:t>Climate change is happening and it is a reality</a:t>
            </a:r>
          </a:p>
          <a:p>
            <a:pPr eaLnBrk="1" hangingPunct="1">
              <a:spcBef>
                <a:spcPct val="45000"/>
              </a:spcBef>
              <a:spcAft>
                <a:spcPct val="45000"/>
              </a:spcAft>
            </a:pPr>
            <a:r>
              <a:rPr lang="en-US" sz="2000" b="1" smtClean="0"/>
              <a:t>Most victims are poor, they loss more but recover less</a:t>
            </a:r>
          </a:p>
          <a:p>
            <a:pPr eaLnBrk="1" hangingPunct="1">
              <a:spcBef>
                <a:spcPct val="45000"/>
              </a:spcBef>
              <a:spcAft>
                <a:spcPct val="45000"/>
              </a:spcAft>
            </a:pPr>
            <a:r>
              <a:rPr lang="en-US" sz="2000" b="1" smtClean="0"/>
              <a:t>CC, significant barriers/challenge to meet MDGs</a:t>
            </a:r>
          </a:p>
          <a:p>
            <a:pPr eaLnBrk="1" hangingPunct="1">
              <a:spcBef>
                <a:spcPct val="45000"/>
              </a:spcBef>
              <a:spcAft>
                <a:spcPct val="45000"/>
              </a:spcAft>
            </a:pPr>
            <a:r>
              <a:rPr lang="en-US" sz="2000" b="1" smtClean="0"/>
              <a:t>CC enhances existing risks and vulnerabilities</a:t>
            </a:r>
          </a:p>
          <a:p>
            <a:pPr eaLnBrk="1" hangingPunct="1">
              <a:spcBef>
                <a:spcPct val="45000"/>
              </a:spcBef>
              <a:spcAft>
                <a:spcPct val="45000"/>
              </a:spcAft>
            </a:pPr>
            <a:r>
              <a:rPr lang="en-US" sz="2000" b="1" smtClean="0"/>
              <a:t>Flood, droughts, storm/cyclone, salinity intrusion etc destroys annual harvests of Asia and the Pacific</a:t>
            </a:r>
          </a:p>
          <a:p>
            <a:pPr eaLnBrk="1" hangingPunct="1">
              <a:spcBef>
                <a:spcPct val="45000"/>
              </a:spcBef>
              <a:spcAft>
                <a:spcPct val="45000"/>
              </a:spcAft>
            </a:pPr>
            <a:r>
              <a:rPr lang="en-US" sz="2000" b="1" smtClean="0"/>
              <a:t>Vulnerability is highest in LDCs in the tropics and subtropical areas </a:t>
            </a:r>
          </a:p>
        </p:txBody>
      </p:sp>
    </p:spTree>
    <p:extLst>
      <p:ext uri="{BB962C8B-B14F-4D97-AF65-F5344CB8AC3E}">
        <p14:creationId xmlns="" xmlns:p14="http://schemas.microsoft.com/office/powerpoint/2010/main" val="5308299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2" name="Rectangle 2"/>
          <p:cNvSpPr>
            <a:spLocks noGrp="1" noChangeArrowheads="1"/>
          </p:cNvSpPr>
          <p:nvPr>
            <p:ph type="title" idx="4294967295"/>
          </p:nvPr>
        </p:nvSpPr>
        <p:spPr>
          <a:xfrm>
            <a:off x="1195388" y="419100"/>
            <a:ext cx="6405562" cy="871538"/>
          </a:xfrm>
        </p:spPr>
        <p:txBody>
          <a:bodyPr anchorCtr="1">
            <a:normAutofit fontScale="90000"/>
          </a:bodyPr>
          <a:lstStyle/>
          <a:p>
            <a:pPr eaLnBrk="1" hangingPunct="1">
              <a:defRPr/>
            </a:pPr>
            <a:r>
              <a:rPr lang="en-US" sz="4000" b="1" kern="0" dirty="0"/>
              <a:t>Climate Change: Some Definitions</a:t>
            </a:r>
          </a:p>
        </p:txBody>
      </p:sp>
      <p:sp>
        <p:nvSpPr>
          <p:cNvPr id="6147" name="Text Box 3"/>
          <p:cNvSpPr txBox="1">
            <a:spLocks noChangeArrowheads="1"/>
          </p:cNvSpPr>
          <p:nvPr/>
        </p:nvSpPr>
        <p:spPr bwMode="auto">
          <a:xfrm>
            <a:off x="457200" y="1676400"/>
            <a:ext cx="8305800" cy="456124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spcAft>
                <a:spcPct val="55000"/>
              </a:spcAft>
              <a:buFontTx/>
              <a:buNone/>
            </a:pPr>
            <a:r>
              <a:rPr lang="en-US" sz="2400" b="1" dirty="0"/>
              <a:t>Weather</a:t>
            </a:r>
            <a:r>
              <a:rPr lang="en-US" sz="2400" dirty="0"/>
              <a:t>:</a:t>
            </a:r>
            <a:r>
              <a:rPr lang="en-US" sz="2000" dirty="0"/>
              <a:t> 		</a:t>
            </a:r>
            <a:r>
              <a:rPr lang="en-US" sz="2400" dirty="0"/>
              <a:t>The state of the atmosphere at a 				given time and place, with respect 			to the variables such as temperature, 			moisture, pressure etc.</a:t>
            </a:r>
          </a:p>
          <a:p>
            <a:pPr eaLnBrk="1" hangingPunct="1">
              <a:spcBef>
                <a:spcPct val="0"/>
              </a:spcBef>
              <a:spcAft>
                <a:spcPct val="55000"/>
              </a:spcAft>
              <a:buFontTx/>
              <a:buNone/>
            </a:pPr>
            <a:r>
              <a:rPr lang="en-US" sz="2400" b="1" dirty="0"/>
              <a:t>Climate:</a:t>
            </a:r>
            <a:r>
              <a:rPr lang="en-US" sz="2400" dirty="0"/>
              <a:t> 		Average weather. Statistical description 			of mean weather conditions over a 			period of several years, typically 2-3 			decades.</a:t>
            </a:r>
          </a:p>
          <a:p>
            <a:pPr eaLnBrk="1" hangingPunct="1">
              <a:spcBef>
                <a:spcPct val="0"/>
              </a:spcBef>
              <a:spcAft>
                <a:spcPct val="55000"/>
              </a:spcAft>
              <a:buFontTx/>
              <a:buNone/>
            </a:pPr>
            <a:r>
              <a:rPr lang="en-US" sz="2400" b="1" dirty="0"/>
              <a:t>Climate Change</a:t>
            </a:r>
            <a:r>
              <a:rPr lang="en-US" sz="2400" dirty="0"/>
              <a:t>: 	Climate Change in excess of natural 			variability, attributable to human 				activity.</a:t>
            </a:r>
          </a:p>
        </p:txBody>
      </p:sp>
    </p:spTree>
    <p:extLst>
      <p:ext uri="{BB962C8B-B14F-4D97-AF65-F5344CB8AC3E}">
        <p14:creationId xmlns="" xmlns:p14="http://schemas.microsoft.com/office/powerpoint/2010/main" val="42067239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sz="4000" smtClean="0"/>
              <a:t>Different Definitions of Climate Change</a:t>
            </a:r>
          </a:p>
        </p:txBody>
      </p:sp>
      <p:sp>
        <p:nvSpPr>
          <p:cNvPr id="7171" name="Rectangle 3"/>
          <p:cNvSpPr>
            <a:spLocks noGrp="1" noChangeArrowheads="1"/>
          </p:cNvSpPr>
          <p:nvPr>
            <p:ph type="body" idx="1"/>
          </p:nvPr>
        </p:nvSpPr>
        <p:spPr/>
        <p:txBody>
          <a:bodyPr/>
          <a:lstStyle/>
          <a:p>
            <a:pPr eaLnBrk="1" hangingPunct="1"/>
            <a:endParaRPr lang="en-US" sz="2800" smtClean="0"/>
          </a:p>
          <a:p>
            <a:pPr lvl="1" eaLnBrk="1" hangingPunct="1"/>
            <a:r>
              <a:rPr lang="en-US" sz="2400" b="1" smtClean="0"/>
              <a:t>IPCC (International Panel on Climate Change): </a:t>
            </a:r>
            <a:r>
              <a:rPr lang="en-US" sz="2400" smtClean="0"/>
              <a:t>Change in climate over time, whether due to natural variability or as a result of human activity</a:t>
            </a:r>
            <a:r>
              <a:rPr lang="en-US" sz="2400" b="1" smtClean="0"/>
              <a:t>.</a:t>
            </a:r>
            <a:endParaRPr lang="en-US" sz="2400" smtClean="0"/>
          </a:p>
          <a:p>
            <a:pPr lvl="1" eaLnBrk="1" hangingPunct="1"/>
            <a:endParaRPr lang="en-US" sz="2400" smtClean="0"/>
          </a:p>
          <a:p>
            <a:pPr lvl="1" eaLnBrk="1" hangingPunct="1"/>
            <a:r>
              <a:rPr lang="en-US" sz="2400" b="1" smtClean="0"/>
              <a:t>UNFCCC (United Nations Framework Convention on Climate Change):</a:t>
            </a:r>
          </a:p>
          <a:p>
            <a:pPr lvl="1" eaLnBrk="1" hangingPunct="1">
              <a:buFontTx/>
              <a:buNone/>
            </a:pPr>
            <a:r>
              <a:rPr lang="en-US" sz="2400" smtClean="0"/>
              <a:t>	Change of climate that is attributed directly or indirectly to human activity that alters the composition of the global atmosphere and that is in addition to natural variability.</a:t>
            </a:r>
          </a:p>
        </p:txBody>
      </p:sp>
    </p:spTree>
    <p:extLst>
      <p:ext uri="{BB962C8B-B14F-4D97-AF65-F5344CB8AC3E}">
        <p14:creationId xmlns="" xmlns:p14="http://schemas.microsoft.com/office/powerpoint/2010/main" val="30588062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94" name="Group 2"/>
          <p:cNvGrpSpPr>
            <a:grpSpLocks/>
          </p:cNvGrpSpPr>
          <p:nvPr/>
        </p:nvGrpSpPr>
        <p:grpSpPr bwMode="auto">
          <a:xfrm>
            <a:off x="228600" y="1062038"/>
            <a:ext cx="8675688" cy="5795962"/>
            <a:chOff x="109206015" y="106272150"/>
            <a:chExt cx="4109760" cy="3312000"/>
          </a:xfrm>
        </p:grpSpPr>
        <p:grpSp>
          <p:nvGrpSpPr>
            <p:cNvPr id="8197" name="Group 3"/>
            <p:cNvGrpSpPr>
              <a:grpSpLocks/>
            </p:cNvGrpSpPr>
            <p:nvPr/>
          </p:nvGrpSpPr>
          <p:grpSpPr bwMode="auto">
            <a:xfrm>
              <a:off x="109351625" y="106354750"/>
              <a:ext cx="3792300" cy="3129800"/>
              <a:chOff x="109529425" y="106202350"/>
              <a:chExt cx="3792300" cy="3129800"/>
            </a:xfrm>
          </p:grpSpPr>
          <p:sp>
            <p:nvSpPr>
              <p:cNvPr id="8199" name="Line 4"/>
              <p:cNvSpPr>
                <a:spLocks noChangeShapeType="1"/>
              </p:cNvSpPr>
              <p:nvPr/>
            </p:nvSpPr>
            <p:spPr bwMode="auto">
              <a:xfrm flipV="1">
                <a:off x="109535775" y="106776150"/>
                <a:ext cx="3780000" cy="800200"/>
              </a:xfrm>
              <a:prstGeom prst="line">
                <a:avLst/>
              </a:prstGeom>
              <a:noFill/>
              <a:ln w="1905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US"/>
              </a:p>
            </p:txBody>
          </p:sp>
          <p:sp>
            <p:nvSpPr>
              <p:cNvPr id="8200" name="Line 5"/>
              <p:cNvSpPr>
                <a:spLocks noChangeShapeType="1"/>
              </p:cNvSpPr>
              <p:nvPr/>
            </p:nvSpPr>
            <p:spPr bwMode="auto">
              <a:xfrm>
                <a:off x="109535775" y="108512350"/>
                <a:ext cx="3780000" cy="819800"/>
              </a:xfrm>
              <a:prstGeom prst="line">
                <a:avLst/>
              </a:prstGeom>
              <a:noFill/>
              <a:ln w="1905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US"/>
              </a:p>
            </p:txBody>
          </p:sp>
          <p:sp>
            <p:nvSpPr>
              <p:cNvPr id="8201" name="Line 6"/>
              <p:cNvSpPr>
                <a:spLocks noChangeShapeType="1"/>
              </p:cNvSpPr>
              <p:nvPr/>
            </p:nvSpPr>
            <p:spPr bwMode="auto">
              <a:xfrm>
                <a:off x="110361575" y="107388150"/>
                <a:ext cx="0" cy="1295750"/>
              </a:xfrm>
              <a:prstGeom prst="line">
                <a:avLst/>
              </a:prstGeom>
              <a:noFill/>
              <a:ln w="1270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US"/>
              </a:p>
            </p:txBody>
          </p:sp>
          <p:sp>
            <p:nvSpPr>
              <p:cNvPr id="8202" name="Line 7"/>
              <p:cNvSpPr>
                <a:spLocks noChangeShapeType="1"/>
              </p:cNvSpPr>
              <p:nvPr/>
            </p:nvSpPr>
            <p:spPr bwMode="auto">
              <a:xfrm>
                <a:off x="111339475" y="107208150"/>
                <a:ext cx="0" cy="1685300"/>
              </a:xfrm>
              <a:prstGeom prst="line">
                <a:avLst/>
              </a:prstGeom>
              <a:noFill/>
              <a:ln w="12700" algn="ctr">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US"/>
              </a:p>
            </p:txBody>
          </p:sp>
          <p:sp>
            <p:nvSpPr>
              <p:cNvPr id="8203" name="Line 8"/>
              <p:cNvSpPr>
                <a:spLocks noChangeShapeType="1"/>
              </p:cNvSpPr>
              <p:nvPr/>
            </p:nvSpPr>
            <p:spPr bwMode="auto">
              <a:xfrm>
                <a:off x="112323725" y="106983400"/>
                <a:ext cx="0" cy="2132750"/>
              </a:xfrm>
              <a:prstGeom prst="line">
                <a:avLst/>
              </a:prstGeom>
              <a:noFill/>
              <a:ln w="12700" algn="ctr">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US"/>
              </a:p>
            </p:txBody>
          </p:sp>
          <p:sp>
            <p:nvSpPr>
              <p:cNvPr id="8204" name="Text Box 9"/>
              <p:cNvSpPr txBox="1">
                <a:spLocks noChangeArrowheads="1"/>
              </p:cNvSpPr>
              <p:nvPr/>
            </p:nvSpPr>
            <p:spPr bwMode="auto">
              <a:xfrm>
                <a:off x="109535775" y="106841550"/>
                <a:ext cx="832250" cy="5400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txBody>
              <a:bodyPr lIns="36576" tIns="36576" rIns="36576" bIns="36576"/>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GB" sz="1600" b="1">
                    <a:latin typeface="Verdana" panose="020B0604030504040204" pitchFamily="34" charset="0"/>
                  </a:rPr>
                  <a:t>IPCC First Assessment Report - 1990</a:t>
                </a:r>
              </a:p>
            </p:txBody>
          </p:sp>
          <p:sp>
            <p:nvSpPr>
              <p:cNvPr id="8205" name="Text Box 10"/>
              <p:cNvSpPr txBox="1">
                <a:spLocks noChangeArrowheads="1"/>
              </p:cNvSpPr>
              <p:nvPr/>
            </p:nvSpPr>
            <p:spPr bwMode="auto">
              <a:xfrm>
                <a:off x="110482425" y="106636150"/>
                <a:ext cx="864000" cy="5400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txBody>
              <a:bodyPr lIns="36576" tIns="36576" rIns="36576" bIns="36576"/>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GB" sz="1600" b="1">
                    <a:latin typeface="Verdana" panose="020B0604030504040204" pitchFamily="34" charset="0"/>
                  </a:rPr>
                  <a:t>IPCC Second Assessment Report - 1995</a:t>
                </a:r>
              </a:p>
            </p:txBody>
          </p:sp>
          <p:sp>
            <p:nvSpPr>
              <p:cNvPr id="8206" name="Text Box 11"/>
              <p:cNvSpPr txBox="1">
                <a:spLocks noChangeArrowheads="1"/>
              </p:cNvSpPr>
              <p:nvPr/>
            </p:nvSpPr>
            <p:spPr bwMode="auto">
              <a:xfrm>
                <a:off x="111460775" y="106430950"/>
                <a:ext cx="864000" cy="5400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txBody>
              <a:bodyPr lIns="36576" tIns="36576" rIns="36576" bIns="36576"/>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GB" sz="1600" b="1">
                    <a:latin typeface="Verdana" panose="020B0604030504040204" pitchFamily="34" charset="0"/>
                  </a:rPr>
                  <a:t>IPCC Third Assessment Report - 2001</a:t>
                </a:r>
              </a:p>
            </p:txBody>
          </p:sp>
          <p:sp>
            <p:nvSpPr>
              <p:cNvPr id="8207" name="Text Box 12"/>
              <p:cNvSpPr txBox="1">
                <a:spLocks noChangeArrowheads="1"/>
              </p:cNvSpPr>
              <p:nvPr/>
            </p:nvSpPr>
            <p:spPr bwMode="auto">
              <a:xfrm>
                <a:off x="112457725" y="106202350"/>
                <a:ext cx="864000" cy="5400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txBody>
              <a:bodyPr lIns="36576" tIns="36576" rIns="36576" bIns="36576"/>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GB" sz="1600" b="1">
                    <a:latin typeface="Verdana" panose="020B0604030504040204" pitchFamily="34" charset="0"/>
                  </a:rPr>
                  <a:t>IPCC Fourth Assessment Report - 2007</a:t>
                </a:r>
              </a:p>
            </p:txBody>
          </p:sp>
          <p:sp>
            <p:nvSpPr>
              <p:cNvPr id="8208" name="Text Box 13"/>
              <p:cNvSpPr txBox="1">
                <a:spLocks noChangeArrowheads="1"/>
              </p:cNvSpPr>
              <p:nvPr/>
            </p:nvSpPr>
            <p:spPr bwMode="auto">
              <a:xfrm>
                <a:off x="109529425" y="107603550"/>
                <a:ext cx="825900" cy="4093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txBody>
              <a:bodyPr lIns="36576" tIns="36576" rIns="36576" bIns="36576"/>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GB" sz="1600" b="1">
                    <a:latin typeface="Verdana" panose="020B0604030504040204" pitchFamily="34" charset="0"/>
                  </a:rPr>
                  <a:t>Climate</a:t>
                </a:r>
              </a:p>
              <a:p>
                <a:pPr algn="ctr" eaLnBrk="1" hangingPunct="1">
                  <a:spcBef>
                    <a:spcPct val="0"/>
                  </a:spcBef>
                  <a:buFontTx/>
                  <a:buNone/>
                </a:pPr>
                <a:r>
                  <a:rPr lang="en-GB" sz="1600" b="1">
                    <a:latin typeface="Verdana" panose="020B0604030504040204" pitchFamily="34" charset="0"/>
                  </a:rPr>
                  <a:t>+ Impacts</a:t>
                </a:r>
              </a:p>
            </p:txBody>
          </p:sp>
          <p:sp>
            <p:nvSpPr>
              <p:cNvPr id="8209" name="Text Box 14"/>
              <p:cNvSpPr txBox="1">
                <a:spLocks noChangeArrowheads="1"/>
              </p:cNvSpPr>
              <p:nvPr/>
            </p:nvSpPr>
            <p:spPr bwMode="auto">
              <a:xfrm>
                <a:off x="109529425" y="108073450"/>
                <a:ext cx="825900" cy="4093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txBody>
              <a:bodyPr lIns="36576" tIns="36576" rIns="36576" bIns="36576"/>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GB" sz="1600" b="1">
                    <a:latin typeface="Verdana" panose="020B0604030504040204" pitchFamily="34" charset="0"/>
                  </a:rPr>
                  <a:t>(Cost-effectiveness)</a:t>
                </a:r>
              </a:p>
            </p:txBody>
          </p:sp>
          <p:sp>
            <p:nvSpPr>
              <p:cNvPr id="8210" name="Line 15"/>
              <p:cNvSpPr>
                <a:spLocks noChangeShapeType="1"/>
              </p:cNvSpPr>
              <p:nvPr/>
            </p:nvSpPr>
            <p:spPr bwMode="auto">
              <a:xfrm>
                <a:off x="109535775" y="108042500"/>
                <a:ext cx="792000"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US"/>
              </a:p>
            </p:txBody>
          </p:sp>
          <p:sp>
            <p:nvSpPr>
              <p:cNvPr id="8211" name="Text Box 16"/>
              <p:cNvSpPr txBox="1">
                <a:spLocks noChangeArrowheads="1"/>
              </p:cNvSpPr>
              <p:nvPr/>
            </p:nvSpPr>
            <p:spPr bwMode="auto">
              <a:xfrm>
                <a:off x="110450175" y="107394000"/>
                <a:ext cx="825900" cy="4093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txBody>
              <a:bodyPr lIns="36576" tIns="36576" rIns="36576" bIns="36576"/>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GB" sz="1600" b="1">
                    <a:latin typeface="Verdana" panose="020B0604030504040204" pitchFamily="34" charset="0"/>
                  </a:rPr>
                  <a:t>Climate</a:t>
                </a:r>
              </a:p>
              <a:p>
                <a:pPr algn="ctr" eaLnBrk="1" hangingPunct="1">
                  <a:spcBef>
                    <a:spcPct val="0"/>
                  </a:spcBef>
                  <a:buFontTx/>
                  <a:buNone/>
                </a:pPr>
                <a:r>
                  <a:rPr lang="en-GB" sz="1600" b="1">
                    <a:latin typeface="Verdana" panose="020B0604030504040204" pitchFamily="34" charset="0"/>
                  </a:rPr>
                  <a:t>+ Impacts</a:t>
                </a:r>
              </a:p>
            </p:txBody>
          </p:sp>
          <p:sp>
            <p:nvSpPr>
              <p:cNvPr id="8212" name="Text Box 17"/>
              <p:cNvSpPr txBox="1">
                <a:spLocks noChangeArrowheads="1"/>
              </p:cNvSpPr>
              <p:nvPr/>
            </p:nvSpPr>
            <p:spPr bwMode="auto">
              <a:xfrm>
                <a:off x="110450175" y="107863900"/>
                <a:ext cx="825900" cy="4093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txBody>
              <a:bodyPr lIns="36576" tIns="36576" rIns="36576" bIns="36576"/>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GB" sz="1600" b="1">
                    <a:latin typeface="Verdana" panose="020B0604030504040204" pitchFamily="34" charset="0"/>
                  </a:rPr>
                  <a:t>Cost-effectiveness</a:t>
                </a:r>
              </a:p>
            </p:txBody>
          </p:sp>
          <p:sp>
            <p:nvSpPr>
              <p:cNvPr id="8213" name="Line 18"/>
              <p:cNvSpPr>
                <a:spLocks noChangeShapeType="1"/>
              </p:cNvSpPr>
              <p:nvPr/>
            </p:nvSpPr>
            <p:spPr bwMode="auto">
              <a:xfrm>
                <a:off x="110456525" y="107832950"/>
                <a:ext cx="792000" cy="0"/>
              </a:xfrm>
              <a:prstGeom prst="line">
                <a:avLst/>
              </a:prstGeom>
              <a:noFill/>
              <a:ln w="9525" algn="ctr">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US"/>
              </a:p>
            </p:txBody>
          </p:sp>
          <p:sp>
            <p:nvSpPr>
              <p:cNvPr id="8214" name="Text Box 19"/>
              <p:cNvSpPr txBox="1">
                <a:spLocks noChangeArrowheads="1"/>
              </p:cNvSpPr>
              <p:nvPr/>
            </p:nvSpPr>
            <p:spPr bwMode="auto">
              <a:xfrm>
                <a:off x="110450175" y="108333800"/>
                <a:ext cx="825900" cy="2741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txBody>
              <a:bodyPr lIns="36576" tIns="36576" rIns="36576" bIns="36576"/>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GB" sz="1600" b="1">
                    <a:solidFill>
                      <a:srgbClr val="FF0000"/>
                    </a:solidFill>
                    <a:latin typeface="Verdana" panose="020B0604030504040204" pitchFamily="34" charset="0"/>
                  </a:rPr>
                  <a:t>(Equity)</a:t>
                </a:r>
              </a:p>
            </p:txBody>
          </p:sp>
          <p:sp>
            <p:nvSpPr>
              <p:cNvPr id="8215" name="Line 20"/>
              <p:cNvSpPr>
                <a:spLocks noChangeShapeType="1"/>
              </p:cNvSpPr>
              <p:nvPr/>
            </p:nvSpPr>
            <p:spPr bwMode="auto">
              <a:xfrm>
                <a:off x="110443825" y="108302850"/>
                <a:ext cx="792000" cy="0"/>
              </a:xfrm>
              <a:prstGeom prst="line">
                <a:avLst/>
              </a:prstGeom>
              <a:noFill/>
              <a:ln w="9525" algn="ctr">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US"/>
              </a:p>
            </p:txBody>
          </p:sp>
          <p:sp>
            <p:nvSpPr>
              <p:cNvPr id="8216" name="Text Box 21"/>
              <p:cNvSpPr txBox="1">
                <a:spLocks noChangeArrowheads="1"/>
              </p:cNvSpPr>
              <p:nvPr/>
            </p:nvSpPr>
            <p:spPr bwMode="auto">
              <a:xfrm>
                <a:off x="111421725" y="107190800"/>
                <a:ext cx="825900" cy="3773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txBody>
              <a:bodyPr lIns="36576" tIns="36576" rIns="36576" bIns="36576"/>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GB" sz="1600" b="1">
                    <a:latin typeface="Verdana" panose="020B0604030504040204" pitchFamily="34" charset="0"/>
                  </a:rPr>
                  <a:t>Climate</a:t>
                </a:r>
              </a:p>
              <a:p>
                <a:pPr algn="ctr" eaLnBrk="1" hangingPunct="1">
                  <a:spcBef>
                    <a:spcPct val="0"/>
                  </a:spcBef>
                  <a:buFontTx/>
                  <a:buNone/>
                </a:pPr>
                <a:r>
                  <a:rPr lang="en-GB" sz="1600" b="1">
                    <a:latin typeface="Verdana" panose="020B0604030504040204" pitchFamily="34" charset="0"/>
                  </a:rPr>
                  <a:t>+ Impacts</a:t>
                </a:r>
              </a:p>
            </p:txBody>
          </p:sp>
          <p:sp>
            <p:nvSpPr>
              <p:cNvPr id="8217" name="Text Box 22"/>
              <p:cNvSpPr txBox="1">
                <a:spLocks noChangeArrowheads="1"/>
              </p:cNvSpPr>
              <p:nvPr/>
            </p:nvSpPr>
            <p:spPr bwMode="auto">
              <a:xfrm>
                <a:off x="111421725" y="107565450"/>
                <a:ext cx="825900" cy="3669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txBody>
              <a:bodyPr lIns="36576" tIns="36576" rIns="36576" bIns="36576"/>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GB" sz="1600" b="1">
                    <a:latin typeface="Verdana" panose="020B0604030504040204" pitchFamily="34" charset="0"/>
                  </a:rPr>
                  <a:t>Cost-effectiveness</a:t>
                </a:r>
              </a:p>
            </p:txBody>
          </p:sp>
          <p:sp>
            <p:nvSpPr>
              <p:cNvPr id="8218" name="Line 23"/>
              <p:cNvSpPr>
                <a:spLocks noChangeShapeType="1"/>
              </p:cNvSpPr>
              <p:nvPr/>
            </p:nvSpPr>
            <p:spPr bwMode="auto">
              <a:xfrm>
                <a:off x="111428075" y="108277450"/>
                <a:ext cx="792000" cy="0"/>
              </a:xfrm>
              <a:prstGeom prst="line">
                <a:avLst/>
              </a:prstGeom>
              <a:noFill/>
              <a:ln w="9525" algn="ctr">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US"/>
              </a:p>
            </p:txBody>
          </p:sp>
          <p:sp>
            <p:nvSpPr>
              <p:cNvPr id="8219" name="Text Box 24"/>
              <p:cNvSpPr txBox="1">
                <a:spLocks noChangeArrowheads="1"/>
              </p:cNvSpPr>
              <p:nvPr/>
            </p:nvSpPr>
            <p:spPr bwMode="auto">
              <a:xfrm>
                <a:off x="111421725" y="107997250"/>
                <a:ext cx="825900" cy="2020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txBody>
              <a:bodyPr lIns="36576" tIns="36576" rIns="36576" bIns="36576"/>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GB" sz="1600" b="1">
                    <a:latin typeface="Verdana" panose="020B0604030504040204" pitchFamily="34" charset="0"/>
                  </a:rPr>
                  <a:t>Equity</a:t>
                </a:r>
              </a:p>
            </p:txBody>
          </p:sp>
          <p:sp>
            <p:nvSpPr>
              <p:cNvPr id="8220" name="Line 25"/>
              <p:cNvSpPr>
                <a:spLocks noChangeShapeType="1"/>
              </p:cNvSpPr>
              <p:nvPr/>
            </p:nvSpPr>
            <p:spPr bwMode="auto">
              <a:xfrm>
                <a:off x="111440775" y="107966300"/>
                <a:ext cx="792000" cy="0"/>
              </a:xfrm>
              <a:prstGeom prst="line">
                <a:avLst/>
              </a:prstGeom>
              <a:noFill/>
              <a:ln w="9525" algn="ctr">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US"/>
              </a:p>
            </p:txBody>
          </p:sp>
          <p:sp>
            <p:nvSpPr>
              <p:cNvPr id="8221" name="Text Box 26"/>
              <p:cNvSpPr txBox="1">
                <a:spLocks noChangeArrowheads="1"/>
              </p:cNvSpPr>
              <p:nvPr/>
            </p:nvSpPr>
            <p:spPr bwMode="auto">
              <a:xfrm>
                <a:off x="111421725" y="108334700"/>
                <a:ext cx="825900" cy="5716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txBody>
              <a:bodyPr lIns="36576" tIns="36576" rIns="36576" bIns="36576"/>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GB" sz="1600" b="1">
                    <a:solidFill>
                      <a:srgbClr val="FF0000"/>
                    </a:solidFill>
                    <a:latin typeface="Verdana" panose="020B0604030504040204" pitchFamily="34" charset="0"/>
                  </a:rPr>
                  <a:t>(Alternative Development Pathway)</a:t>
                </a:r>
              </a:p>
            </p:txBody>
          </p:sp>
          <p:sp>
            <p:nvSpPr>
              <p:cNvPr id="8222" name="Text Box 27"/>
              <p:cNvSpPr txBox="1">
                <a:spLocks noChangeArrowheads="1"/>
              </p:cNvSpPr>
              <p:nvPr/>
            </p:nvSpPr>
            <p:spPr bwMode="auto">
              <a:xfrm>
                <a:off x="112418675" y="106968550"/>
                <a:ext cx="825900" cy="3773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txBody>
              <a:bodyPr lIns="36576" tIns="36576" rIns="36576" bIns="36576"/>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GB" sz="1600" b="1">
                    <a:latin typeface="Verdana" panose="020B0604030504040204" pitchFamily="34" charset="0"/>
                  </a:rPr>
                  <a:t>Climate</a:t>
                </a:r>
              </a:p>
              <a:p>
                <a:pPr algn="ctr" eaLnBrk="1" hangingPunct="1">
                  <a:spcBef>
                    <a:spcPct val="0"/>
                  </a:spcBef>
                  <a:buFontTx/>
                  <a:buNone/>
                </a:pPr>
                <a:r>
                  <a:rPr lang="en-GB" sz="1600" b="1">
                    <a:latin typeface="Verdana" panose="020B0604030504040204" pitchFamily="34" charset="0"/>
                  </a:rPr>
                  <a:t>+ Impacts</a:t>
                </a:r>
              </a:p>
            </p:txBody>
          </p:sp>
          <p:sp>
            <p:nvSpPr>
              <p:cNvPr id="8223" name="Text Box 28"/>
              <p:cNvSpPr txBox="1">
                <a:spLocks noChangeArrowheads="1"/>
              </p:cNvSpPr>
              <p:nvPr/>
            </p:nvSpPr>
            <p:spPr bwMode="auto">
              <a:xfrm>
                <a:off x="112418675" y="107343200"/>
                <a:ext cx="825900" cy="3669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txBody>
              <a:bodyPr lIns="36576" tIns="36576" rIns="36576" bIns="36576"/>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GB" sz="1600" b="1">
                    <a:latin typeface="Verdana" panose="020B0604030504040204" pitchFamily="34" charset="0"/>
                  </a:rPr>
                  <a:t>Cost-effectiveness</a:t>
                </a:r>
              </a:p>
            </p:txBody>
          </p:sp>
          <p:sp>
            <p:nvSpPr>
              <p:cNvPr id="8224" name="Line 29"/>
              <p:cNvSpPr>
                <a:spLocks noChangeShapeType="1"/>
              </p:cNvSpPr>
              <p:nvPr/>
            </p:nvSpPr>
            <p:spPr bwMode="auto">
              <a:xfrm>
                <a:off x="112425025" y="107959950"/>
                <a:ext cx="792000" cy="0"/>
              </a:xfrm>
              <a:prstGeom prst="line">
                <a:avLst/>
              </a:prstGeom>
              <a:noFill/>
              <a:ln w="9525" algn="ctr">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US"/>
              </a:p>
            </p:txBody>
          </p:sp>
          <p:sp>
            <p:nvSpPr>
              <p:cNvPr id="8225" name="Text Box 30"/>
              <p:cNvSpPr txBox="1">
                <a:spLocks noChangeArrowheads="1"/>
              </p:cNvSpPr>
              <p:nvPr/>
            </p:nvSpPr>
            <p:spPr bwMode="auto">
              <a:xfrm>
                <a:off x="112418675" y="107711500"/>
                <a:ext cx="825900" cy="2020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txBody>
              <a:bodyPr lIns="36576" tIns="36576" rIns="36576" bIns="36576"/>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GB" sz="1600" b="1">
                    <a:latin typeface="Verdana" panose="020B0604030504040204" pitchFamily="34" charset="0"/>
                  </a:rPr>
                  <a:t>Equity</a:t>
                </a:r>
              </a:p>
            </p:txBody>
          </p:sp>
          <p:sp>
            <p:nvSpPr>
              <p:cNvPr id="8226" name="Line 31"/>
              <p:cNvSpPr>
                <a:spLocks noChangeShapeType="1"/>
              </p:cNvSpPr>
              <p:nvPr/>
            </p:nvSpPr>
            <p:spPr bwMode="auto">
              <a:xfrm>
                <a:off x="112439075" y="108654550"/>
                <a:ext cx="792000" cy="0"/>
              </a:xfrm>
              <a:prstGeom prst="line">
                <a:avLst/>
              </a:prstGeom>
              <a:noFill/>
              <a:ln w="9525" algn="ctr">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rgbClr val="CCCCCC"/>
                      </a:outerShdw>
                    </a:effectLst>
                  </a14:hiddenEffects>
                </a:ext>
              </a:extLst>
            </p:spPr>
            <p:txBody>
              <a:bodyPr lIns="36576" tIns="36576" rIns="36576" bIns="36576"/>
              <a:lstStyle/>
              <a:p>
                <a:endParaRPr lang="en-US"/>
              </a:p>
            </p:txBody>
          </p:sp>
          <p:sp>
            <p:nvSpPr>
              <p:cNvPr id="8227" name="Text Box 32"/>
              <p:cNvSpPr txBox="1">
                <a:spLocks noChangeArrowheads="1"/>
              </p:cNvSpPr>
              <p:nvPr/>
            </p:nvSpPr>
            <p:spPr bwMode="auto">
              <a:xfrm>
                <a:off x="112418675" y="108010850"/>
                <a:ext cx="825900" cy="5716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txBody>
              <a:bodyPr lIns="36576" tIns="36576" rIns="36576" bIns="36576"/>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GB" sz="1600" b="1">
                    <a:latin typeface="Verdana" panose="020B0604030504040204" pitchFamily="34" charset="0"/>
                  </a:rPr>
                  <a:t>Alternative Development Pathway</a:t>
                </a:r>
              </a:p>
            </p:txBody>
          </p:sp>
          <p:sp>
            <p:nvSpPr>
              <p:cNvPr id="8228" name="Text Box 33"/>
              <p:cNvSpPr txBox="1">
                <a:spLocks noChangeArrowheads="1"/>
              </p:cNvSpPr>
              <p:nvPr/>
            </p:nvSpPr>
            <p:spPr bwMode="auto">
              <a:xfrm>
                <a:off x="112430575" y="108701100"/>
                <a:ext cx="825900" cy="4093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txBody>
              <a:bodyPr lIns="36576" tIns="36576" rIns="36576" bIns="36576"/>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GB" sz="1600" b="1">
                    <a:solidFill>
                      <a:srgbClr val="FF0000"/>
                    </a:solidFill>
                    <a:latin typeface="Verdana" panose="020B0604030504040204" pitchFamily="34" charset="0"/>
                  </a:rPr>
                  <a:t>(Sustainable Development)</a:t>
                </a:r>
              </a:p>
            </p:txBody>
          </p:sp>
        </p:grpSp>
        <p:sp>
          <p:nvSpPr>
            <p:cNvPr id="8198" name="Rectangle 34"/>
            <p:cNvSpPr>
              <a:spLocks noChangeArrowheads="1"/>
            </p:cNvSpPr>
            <p:nvPr/>
          </p:nvSpPr>
          <p:spPr bwMode="auto">
            <a:xfrm>
              <a:off x="109206015" y="106272150"/>
              <a:ext cx="4109760" cy="3312000"/>
            </a:xfrm>
            <a:prstGeom prst="rect">
              <a:avLst/>
            </a:prstGeom>
            <a:noFill/>
            <a:ln w="9525" algn="in">
              <a:solidFill>
                <a:schemeClr val="tx1"/>
              </a:solidFill>
              <a:miter lim="800000"/>
              <a:headEnd/>
              <a:tailE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35921" dir="2700000" algn="ctr" rotWithShape="0">
                      <a:srgbClr val="CCCCCC"/>
                    </a:outerShdw>
                  </a:effectLst>
                </a14:hiddenEffects>
              </a:ext>
            </a:extLst>
          </p:spPr>
          <p:txBody>
            <a:bodyPr lIns="36576" tIns="36576" rIns="36576" bIns="36576"/>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1800"/>
            </a:p>
          </p:txBody>
        </p:sp>
      </p:grpSp>
      <p:sp>
        <p:nvSpPr>
          <p:cNvPr id="8195" name="Rectangle 35"/>
          <p:cNvSpPr>
            <a:spLocks noChangeArrowheads="1"/>
          </p:cNvSpPr>
          <p:nvPr/>
        </p:nvSpPr>
        <p:spPr bwMode="auto">
          <a:xfrm>
            <a:off x="914400" y="228600"/>
            <a:ext cx="7772400" cy="685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sz="4000" b="1"/>
              <a:t>Background</a:t>
            </a:r>
          </a:p>
        </p:txBody>
      </p:sp>
      <p:sp>
        <p:nvSpPr>
          <p:cNvPr id="8196" name="Text Box 36"/>
          <p:cNvSpPr txBox="1">
            <a:spLocks noChangeArrowheads="1"/>
          </p:cNvSpPr>
          <p:nvPr/>
        </p:nvSpPr>
        <p:spPr bwMode="auto">
          <a:xfrm>
            <a:off x="365125" y="6434138"/>
            <a:ext cx="2524125" cy="2746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cap="sq">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sz="1200" i="1"/>
              <a:t>Najam et al., 2003 and Alam, 2007</a:t>
            </a:r>
          </a:p>
        </p:txBody>
      </p:sp>
    </p:spTree>
    <p:extLst>
      <p:ext uri="{BB962C8B-B14F-4D97-AF65-F5344CB8AC3E}">
        <p14:creationId xmlns="" xmlns:p14="http://schemas.microsoft.com/office/powerpoint/2010/main" val="15568679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O2Concentration"/>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04800" y="381000"/>
            <a:ext cx="8583613" cy="5935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40390902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2"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500" fill="hold"/>
                                        <p:tgtEl>
                                          <p:spTgt spid="9218"/>
                                        </p:tgtEl>
                                        <p:attrNameLst>
                                          <p:attrName>ppt_x</p:attrName>
                                        </p:attrNameLst>
                                      </p:cBhvr>
                                      <p:tavLst>
                                        <p:tav tm="0">
                                          <p:val>
                                            <p:strVal val="#ppt_x+#ppt_w/2"/>
                                          </p:val>
                                        </p:tav>
                                        <p:tav tm="100000">
                                          <p:val>
                                            <p:strVal val="#ppt_x"/>
                                          </p:val>
                                        </p:tav>
                                      </p:tavLst>
                                    </p:anim>
                                    <p:anim calcmode="lin" valueType="num">
                                      <p:cBhvr>
                                        <p:cTn id="8" dur="500" fill="hold"/>
                                        <p:tgtEl>
                                          <p:spTgt spid="9218"/>
                                        </p:tgtEl>
                                        <p:attrNameLst>
                                          <p:attrName>ppt_y</p:attrName>
                                        </p:attrNameLst>
                                      </p:cBhvr>
                                      <p:tavLst>
                                        <p:tav tm="0">
                                          <p:val>
                                            <p:strVal val="#ppt_y"/>
                                          </p:val>
                                        </p:tav>
                                        <p:tav tm="100000">
                                          <p:val>
                                            <p:strVal val="#ppt_y"/>
                                          </p:val>
                                        </p:tav>
                                      </p:tavLst>
                                    </p:anim>
                                    <p:anim calcmode="lin" valueType="num">
                                      <p:cBhvr>
                                        <p:cTn id="9" dur="500" fill="hold"/>
                                        <p:tgtEl>
                                          <p:spTgt spid="9218"/>
                                        </p:tgtEl>
                                        <p:attrNameLst>
                                          <p:attrName>ppt_w</p:attrName>
                                        </p:attrNameLst>
                                      </p:cBhvr>
                                      <p:tavLst>
                                        <p:tav tm="0">
                                          <p:val>
                                            <p:fltVal val="0"/>
                                          </p:val>
                                        </p:tav>
                                        <p:tav tm="100000">
                                          <p:val>
                                            <p:strVal val="#ppt_w"/>
                                          </p:val>
                                        </p:tav>
                                      </p:tavLst>
                                    </p:anim>
                                    <p:anim calcmode="lin" valueType="num">
                                      <p:cBhvr>
                                        <p:cTn id="10" dur="500" fill="hold"/>
                                        <p:tgtEl>
                                          <p:spTgt spid="921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0"/>
          <p:cNvSpPr txBox="1">
            <a:spLocks noChangeArrowheads="1"/>
          </p:cNvSpPr>
          <p:nvPr/>
        </p:nvSpPr>
        <p:spPr bwMode="auto">
          <a:xfrm>
            <a:off x="228600" y="990600"/>
            <a:ext cx="3276600" cy="1754326"/>
          </a:xfrm>
          <a:prstGeom prst="rect">
            <a:avLst/>
          </a:prstGeom>
          <a:noFill/>
          <a:ln w="9525">
            <a:noFill/>
            <a:miter lim="800000"/>
            <a:headEnd/>
            <a:tailEnd/>
          </a:ln>
          <a:effectLst/>
        </p:spPr>
        <p:txBody>
          <a:bodyPr wrap="square">
            <a:spAutoFit/>
          </a:bodyPr>
          <a:lstStyle/>
          <a:p>
            <a:pPr algn="ctr"/>
            <a:r>
              <a:rPr lang="en-US" dirty="0" smtClean="0"/>
              <a:t>A  layer in earth’s atmosphere which contains relatively high concentrations of ozone (O</a:t>
            </a:r>
            <a:r>
              <a:rPr lang="en-US" baseline="-25000" dirty="0" smtClean="0"/>
              <a:t>3</a:t>
            </a:r>
            <a:r>
              <a:rPr lang="en-US" dirty="0" smtClean="0"/>
              <a:t> ).</a:t>
            </a:r>
          </a:p>
          <a:p>
            <a:pPr algn="ctr"/>
            <a:r>
              <a:rPr lang="en-US" dirty="0" smtClean="0"/>
              <a:t>Ozone </a:t>
            </a:r>
            <a:r>
              <a:rPr lang="en-US" dirty="0"/>
              <a:t>absorbing Solar </a:t>
            </a:r>
          </a:p>
          <a:p>
            <a:pPr algn="ctr"/>
            <a:r>
              <a:rPr lang="en-US" dirty="0"/>
              <a:t>UV light is what heats up</a:t>
            </a:r>
          </a:p>
          <a:p>
            <a:pPr algn="ctr"/>
            <a:r>
              <a:rPr lang="en-US" dirty="0"/>
              <a:t>the </a:t>
            </a:r>
            <a:r>
              <a:rPr lang="en-US" dirty="0" smtClean="0"/>
              <a:t>stratosphere.</a:t>
            </a:r>
            <a:endParaRPr lang="en-US" dirty="0"/>
          </a:p>
        </p:txBody>
      </p:sp>
      <p:sp>
        <p:nvSpPr>
          <p:cNvPr id="5" name="Rectangle 4"/>
          <p:cNvSpPr/>
          <p:nvPr/>
        </p:nvSpPr>
        <p:spPr>
          <a:xfrm>
            <a:off x="381000" y="3048000"/>
            <a:ext cx="3124200" cy="1754326"/>
          </a:xfrm>
          <a:prstGeom prst="rect">
            <a:avLst/>
          </a:prstGeom>
        </p:spPr>
        <p:txBody>
          <a:bodyPr wrap="square">
            <a:spAutoFit/>
          </a:bodyPr>
          <a:lstStyle/>
          <a:p>
            <a:pPr algn="ctr"/>
            <a:r>
              <a:rPr lang="en-US" dirty="0" smtClean="0"/>
              <a:t>Without the ozone layer, all solar UV light would get to ground causing  cancer and germicide killing of  many things from top-to-bottom of food chain.</a:t>
            </a:r>
            <a:endParaRPr lang="en-US" dirty="0"/>
          </a:p>
        </p:txBody>
      </p:sp>
      <p:pic>
        <p:nvPicPr>
          <p:cNvPr id="6" name="Picture 1"/>
          <p:cNvPicPr>
            <a:picLocks noChangeAspect="1" noChangeArrowheads="1"/>
          </p:cNvPicPr>
          <p:nvPr/>
        </p:nvPicPr>
        <p:blipFill>
          <a:blip r:embed="rId2" cstate="print"/>
          <a:srcRect/>
          <a:stretch>
            <a:fillRect/>
          </a:stretch>
        </p:blipFill>
        <p:spPr bwMode="auto">
          <a:xfrm>
            <a:off x="3657600" y="762000"/>
            <a:ext cx="5486400" cy="5486400"/>
          </a:xfrm>
          <a:prstGeom prst="rect">
            <a:avLst/>
          </a:prstGeom>
          <a:noFill/>
          <a:ln w="9525">
            <a:noFill/>
            <a:miter lim="800000"/>
            <a:headEnd/>
            <a:tailEnd/>
          </a:ln>
          <a:effectLst/>
        </p:spPr>
      </p:pic>
      <p:sp>
        <p:nvSpPr>
          <p:cNvPr id="7" name="Rectangle 6"/>
          <p:cNvSpPr/>
          <p:nvPr/>
        </p:nvSpPr>
        <p:spPr>
          <a:xfrm>
            <a:off x="2057400" y="152400"/>
            <a:ext cx="4648200" cy="646331"/>
          </a:xfrm>
          <a:prstGeom prst="rect">
            <a:avLst/>
          </a:prstGeom>
        </p:spPr>
        <p:txBody>
          <a:bodyPr wrap="square">
            <a:spAutoFit/>
          </a:bodyPr>
          <a:lstStyle/>
          <a:p>
            <a:pPr algn="ctr"/>
            <a:r>
              <a:rPr lang="en-US" sz="3600" b="1" dirty="0" smtClean="0"/>
              <a:t>Ozone Layer</a:t>
            </a:r>
            <a:endParaRPr lang="en-US" sz="3600" dirty="0"/>
          </a:p>
        </p:txBody>
      </p:sp>
    </p:spTree>
    <p:extLst>
      <p:ext uri="{BB962C8B-B14F-4D97-AF65-F5344CB8AC3E}">
        <p14:creationId xmlns="" xmlns:p14="http://schemas.microsoft.com/office/powerpoint/2010/main" val="14267057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cstate="print"/>
          <a:srcRect/>
          <a:stretch>
            <a:fillRect/>
          </a:stretch>
        </p:blipFill>
        <p:spPr bwMode="auto">
          <a:xfrm>
            <a:off x="1" y="798678"/>
            <a:ext cx="9144000" cy="5376570"/>
          </a:xfrm>
          <a:prstGeom prst="rect">
            <a:avLst/>
          </a:prstGeom>
          <a:noFill/>
        </p:spPr>
      </p:pic>
      <p:sp>
        <p:nvSpPr>
          <p:cNvPr id="5" name="Rectangle 4"/>
          <p:cNvSpPr/>
          <p:nvPr/>
        </p:nvSpPr>
        <p:spPr>
          <a:xfrm>
            <a:off x="2667001" y="152400"/>
            <a:ext cx="3581400" cy="646331"/>
          </a:xfrm>
          <a:prstGeom prst="rect">
            <a:avLst/>
          </a:prstGeom>
        </p:spPr>
        <p:txBody>
          <a:bodyPr wrap="square">
            <a:spAutoFit/>
          </a:bodyPr>
          <a:lstStyle/>
          <a:p>
            <a:pPr algn="ctr"/>
            <a:r>
              <a:rPr lang="en-US" sz="3600" b="1" dirty="0" smtClean="0"/>
              <a:t>Ozone Hole</a:t>
            </a:r>
            <a:endParaRPr lang="en-US" sz="3600" dirty="0"/>
          </a:p>
        </p:txBody>
      </p:sp>
    </p:spTree>
    <p:extLst>
      <p:ext uri="{BB962C8B-B14F-4D97-AF65-F5344CB8AC3E}">
        <p14:creationId xmlns="" xmlns:p14="http://schemas.microsoft.com/office/powerpoint/2010/main" val="26700308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a:spLocks noChangeArrowheads="1"/>
          </p:cNvSpPr>
          <p:nvPr/>
        </p:nvSpPr>
        <p:spPr bwMode="auto">
          <a:xfrm>
            <a:off x="0" y="0"/>
            <a:ext cx="9144000" cy="762000"/>
          </a:xfrm>
          <a:prstGeom prst="rect">
            <a:avLst/>
          </a:prstGeom>
          <a:noFill/>
          <a:ln w="9525">
            <a:noFill/>
            <a:miter lim="800000"/>
            <a:headEnd/>
            <a:tailEnd/>
          </a:ln>
        </p:spPr>
        <p:txBody>
          <a:bodyPr/>
          <a:lstStyle/>
          <a:p>
            <a:pPr algn="ctr" eaLnBrk="0" hangingPunct="0"/>
            <a:endParaRPr lang="en-US" sz="4000" dirty="0">
              <a:solidFill>
                <a:srgbClr val="FFFF00"/>
              </a:solidFill>
            </a:endParaRPr>
          </a:p>
        </p:txBody>
      </p:sp>
      <p:pic>
        <p:nvPicPr>
          <p:cNvPr id="118785" name="Picture 1"/>
          <p:cNvPicPr>
            <a:picLocks noChangeAspect="1" noChangeArrowheads="1"/>
          </p:cNvPicPr>
          <p:nvPr/>
        </p:nvPicPr>
        <p:blipFill>
          <a:blip r:embed="rId3" cstate="print"/>
          <a:srcRect b="11845"/>
          <a:stretch>
            <a:fillRect/>
          </a:stretch>
        </p:blipFill>
        <p:spPr bwMode="auto">
          <a:xfrm>
            <a:off x="0" y="0"/>
            <a:ext cx="9144000" cy="6858000"/>
          </a:xfrm>
          <a:prstGeom prst="rect">
            <a:avLst/>
          </a:prstGeom>
          <a:noFill/>
          <a:ln w="9525">
            <a:noFill/>
            <a:miter lim="800000"/>
            <a:headEnd/>
            <a:tailEnd/>
          </a:ln>
          <a:effectLst/>
        </p:spPr>
      </p:pic>
    </p:spTree>
    <p:extLst>
      <p:ext uri="{BB962C8B-B14F-4D97-AF65-F5344CB8AC3E}">
        <p14:creationId xmlns="" xmlns:p14="http://schemas.microsoft.com/office/powerpoint/2010/main" val="18876304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0" y="1828800"/>
            <a:ext cx="7620000" cy="1766637"/>
          </a:xfrm>
          <a:prstGeom prst="rect">
            <a:avLst/>
          </a:prstGeom>
        </p:spPr>
        <p:txBody>
          <a:bodyPr wrap="square">
            <a:spAutoFit/>
          </a:bodyPr>
          <a:lstStyle/>
          <a:p>
            <a:pPr algn="just" eaLnBrk="0" hangingPunct="0">
              <a:spcBef>
                <a:spcPct val="20000"/>
              </a:spcBef>
            </a:pPr>
            <a:r>
              <a:rPr lang="en-US" sz="2800" dirty="0" smtClean="0">
                <a:cs typeface="Arial" pitchFamily="34" charset="0"/>
              </a:rPr>
              <a:t>The </a:t>
            </a:r>
            <a:r>
              <a:rPr lang="en-US" sz="2800" b="1" i="1" dirty="0" smtClean="0">
                <a:solidFill>
                  <a:schemeClr val="accent2"/>
                </a:solidFill>
                <a:cs typeface="Arial" pitchFamily="34" charset="0"/>
              </a:rPr>
              <a:t>“</a:t>
            </a:r>
            <a:r>
              <a:rPr lang="en-US" sz="2800" b="1" i="1" dirty="0" smtClean="0">
                <a:solidFill>
                  <a:srgbClr val="006600"/>
                </a:solidFill>
                <a:cs typeface="Arial" pitchFamily="34" charset="0"/>
              </a:rPr>
              <a:t>greenhouse effect</a:t>
            </a:r>
            <a:r>
              <a:rPr lang="en-US" sz="2800" b="1" i="1" dirty="0" smtClean="0">
                <a:solidFill>
                  <a:schemeClr val="accent2"/>
                </a:solidFill>
                <a:cs typeface="Arial" pitchFamily="34" charset="0"/>
              </a:rPr>
              <a:t>”</a:t>
            </a:r>
            <a:r>
              <a:rPr lang="en-US" sz="2800" dirty="0" smtClean="0">
                <a:cs typeface="Arial" pitchFamily="34" charset="0"/>
              </a:rPr>
              <a:t> &amp; </a:t>
            </a:r>
            <a:r>
              <a:rPr lang="en-US" sz="2800" b="1" i="1" dirty="0" smtClean="0">
                <a:solidFill>
                  <a:srgbClr val="006600"/>
                </a:solidFill>
                <a:cs typeface="Arial" pitchFamily="34" charset="0"/>
              </a:rPr>
              <a:t>global warming</a:t>
            </a:r>
            <a:r>
              <a:rPr lang="en-US" sz="2800" dirty="0" smtClean="0">
                <a:solidFill>
                  <a:srgbClr val="006600"/>
                </a:solidFill>
                <a:cs typeface="Arial" pitchFamily="34" charset="0"/>
              </a:rPr>
              <a:t> </a:t>
            </a:r>
            <a:r>
              <a:rPr lang="en-US" sz="2800" dirty="0" smtClean="0">
                <a:cs typeface="Arial" pitchFamily="34" charset="0"/>
              </a:rPr>
              <a:t>are </a:t>
            </a:r>
            <a:r>
              <a:rPr lang="en-US" sz="2800" b="1" u="sng" dirty="0" smtClean="0">
                <a:cs typeface="Arial" pitchFamily="34" charset="0"/>
              </a:rPr>
              <a:t>not</a:t>
            </a:r>
            <a:r>
              <a:rPr lang="en-US" sz="2800" dirty="0" smtClean="0">
                <a:cs typeface="Arial" pitchFamily="34" charset="0"/>
              </a:rPr>
              <a:t> the same thing. </a:t>
            </a:r>
            <a:endParaRPr lang="en-US" sz="1000" dirty="0" smtClean="0">
              <a:cs typeface="Arial" pitchFamily="34" charset="0"/>
            </a:endParaRPr>
          </a:p>
          <a:p>
            <a:pPr marL="0" lvl="1" algn="just" eaLnBrk="0" hangingPunct="0">
              <a:spcBef>
                <a:spcPct val="20000"/>
              </a:spcBef>
              <a:buClr>
                <a:schemeClr val="accent1"/>
              </a:buClr>
            </a:pPr>
            <a:r>
              <a:rPr lang="en-US" sz="2400" dirty="0" smtClean="0">
                <a:solidFill>
                  <a:srgbClr val="FF0505"/>
                </a:solidFill>
                <a:cs typeface="Arial" pitchFamily="34" charset="0"/>
              </a:rPr>
              <a:t>Global warming refers to a rise in the temperature of the surface of the earth. </a:t>
            </a:r>
            <a:endParaRPr lang="en-US" sz="2400" dirty="0">
              <a:solidFill>
                <a:srgbClr val="FF0505"/>
              </a:solidFill>
              <a:cs typeface="Arial" pitchFamily="34" charset="0"/>
            </a:endParaRPr>
          </a:p>
        </p:txBody>
      </p:sp>
      <p:sp>
        <p:nvSpPr>
          <p:cNvPr id="5" name="Rectangle 2"/>
          <p:cNvSpPr>
            <a:spLocks noChangeArrowheads="1"/>
          </p:cNvSpPr>
          <p:nvPr/>
        </p:nvSpPr>
        <p:spPr bwMode="auto">
          <a:xfrm>
            <a:off x="685800" y="3657600"/>
            <a:ext cx="7772400" cy="2832100"/>
          </a:xfrm>
          <a:prstGeom prst="rect">
            <a:avLst/>
          </a:prstGeom>
          <a:noFill/>
          <a:ln w="9525">
            <a:noFill/>
            <a:miter lim="800000"/>
            <a:headEnd/>
            <a:tailEnd/>
          </a:ln>
        </p:spPr>
        <p:txBody>
          <a:bodyPr/>
          <a:lstStyle/>
          <a:p>
            <a:pPr algn="just" eaLnBrk="0" hangingPunct="0">
              <a:spcBef>
                <a:spcPct val="20000"/>
              </a:spcBef>
              <a:buClr>
                <a:schemeClr val="accent2"/>
              </a:buClr>
              <a:buSzPct val="50000"/>
            </a:pPr>
            <a:r>
              <a:rPr lang="en-US" sz="2800" dirty="0" smtClean="0">
                <a:cs typeface="Arial" pitchFamily="34" charset="0"/>
              </a:rPr>
              <a:t>An </a:t>
            </a:r>
            <a:r>
              <a:rPr lang="en-US" sz="2800" dirty="0">
                <a:cs typeface="Arial" pitchFamily="34" charset="0"/>
              </a:rPr>
              <a:t>increase in the </a:t>
            </a:r>
            <a:r>
              <a:rPr lang="en-US" sz="2800" b="1" i="1" dirty="0">
                <a:solidFill>
                  <a:srgbClr val="006600"/>
                </a:solidFill>
                <a:cs typeface="Arial" pitchFamily="34" charset="0"/>
              </a:rPr>
              <a:t>concentration of greenhouse gases</a:t>
            </a:r>
            <a:r>
              <a:rPr lang="en-US" sz="2800" dirty="0">
                <a:solidFill>
                  <a:srgbClr val="006600"/>
                </a:solidFill>
                <a:cs typeface="Arial" pitchFamily="34" charset="0"/>
              </a:rPr>
              <a:t> </a:t>
            </a:r>
            <a:r>
              <a:rPr lang="en-US" sz="2800" dirty="0">
                <a:cs typeface="Arial" pitchFamily="34" charset="0"/>
              </a:rPr>
              <a:t>leads to an increase in the </a:t>
            </a:r>
            <a:r>
              <a:rPr lang="en-US" sz="2800" b="1" dirty="0" smtClean="0">
                <a:solidFill>
                  <a:schemeClr val="tx2"/>
                </a:solidFill>
                <a:cs typeface="Arial" pitchFamily="34" charset="0"/>
              </a:rPr>
              <a:t> </a:t>
            </a:r>
            <a:r>
              <a:rPr lang="en-US" sz="2800" b="1" i="1" dirty="0" smtClean="0">
                <a:solidFill>
                  <a:srgbClr val="006600"/>
                </a:solidFill>
                <a:cs typeface="Arial" pitchFamily="34" charset="0"/>
              </a:rPr>
              <a:t>magnitude </a:t>
            </a:r>
            <a:r>
              <a:rPr lang="en-US" sz="2800" b="1" i="1" dirty="0">
                <a:solidFill>
                  <a:srgbClr val="006600"/>
                </a:solidFill>
                <a:cs typeface="Arial" pitchFamily="34" charset="0"/>
              </a:rPr>
              <a:t>of the greenhouse effect</a:t>
            </a:r>
            <a:r>
              <a:rPr lang="en-US" sz="2800" dirty="0">
                <a:cs typeface="Arial" pitchFamily="34" charset="0"/>
              </a:rPr>
              <a:t>.  (Called enhanced greenhouse effect</a:t>
            </a:r>
            <a:r>
              <a:rPr lang="en-US" sz="2800" dirty="0" smtClean="0">
                <a:cs typeface="Arial" pitchFamily="34" charset="0"/>
              </a:rPr>
              <a:t>). </a:t>
            </a:r>
            <a:endParaRPr lang="en-US" sz="1000" dirty="0">
              <a:cs typeface="Arial" pitchFamily="34" charset="0"/>
            </a:endParaRPr>
          </a:p>
          <a:p>
            <a:pPr marL="0" lvl="1" algn="just" eaLnBrk="0" hangingPunct="0">
              <a:spcBef>
                <a:spcPct val="20000"/>
              </a:spcBef>
              <a:buClr>
                <a:schemeClr val="accent1"/>
              </a:buClr>
            </a:pPr>
            <a:r>
              <a:rPr lang="en-US" sz="2400" dirty="0">
                <a:solidFill>
                  <a:srgbClr val="FF0505"/>
                </a:solidFill>
                <a:cs typeface="Arial" pitchFamily="34" charset="0"/>
              </a:rPr>
              <a:t>This results in global </a:t>
            </a:r>
            <a:r>
              <a:rPr lang="en-US" sz="2400" dirty="0" smtClean="0">
                <a:solidFill>
                  <a:srgbClr val="FF0505"/>
                </a:solidFill>
                <a:cs typeface="Arial" pitchFamily="34" charset="0"/>
              </a:rPr>
              <a:t>warming.</a:t>
            </a:r>
            <a:endParaRPr lang="en-US" sz="2400" dirty="0">
              <a:solidFill>
                <a:srgbClr val="FF0505"/>
              </a:solidFill>
              <a:cs typeface="Arial" pitchFamily="34" charset="0"/>
            </a:endParaRPr>
          </a:p>
        </p:txBody>
      </p:sp>
      <p:sp>
        <p:nvSpPr>
          <p:cNvPr id="6" name="Rectangle 5"/>
          <p:cNvSpPr/>
          <p:nvPr/>
        </p:nvSpPr>
        <p:spPr>
          <a:xfrm>
            <a:off x="0" y="228600"/>
            <a:ext cx="9144000" cy="523220"/>
          </a:xfrm>
          <a:prstGeom prst="rect">
            <a:avLst/>
          </a:prstGeom>
        </p:spPr>
        <p:txBody>
          <a:bodyPr wrap="square">
            <a:spAutoFit/>
          </a:bodyPr>
          <a:lstStyle/>
          <a:p>
            <a:pPr algn="ctr"/>
            <a:r>
              <a:rPr lang="en-US" sz="2800" b="1" dirty="0" smtClean="0"/>
              <a:t>Greenhouse Effect and Global Warming</a:t>
            </a:r>
            <a:endParaRPr lang="en-US" sz="2800" dirty="0"/>
          </a:p>
        </p:txBody>
      </p:sp>
    </p:spTree>
    <p:extLst>
      <p:ext uri="{BB962C8B-B14F-4D97-AF65-F5344CB8AC3E}">
        <p14:creationId xmlns="" xmlns:p14="http://schemas.microsoft.com/office/powerpoint/2010/main" val="29450202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idx="1"/>
          </p:nvPr>
        </p:nvSpPr>
        <p:spPr>
          <a:xfrm>
            <a:off x="0" y="1371601"/>
            <a:ext cx="8229599" cy="2895600"/>
          </a:xfrm>
        </p:spPr>
        <p:txBody>
          <a:bodyPr>
            <a:normAutofit/>
          </a:bodyPr>
          <a:lstStyle/>
          <a:p>
            <a:pPr>
              <a:buNone/>
            </a:pPr>
            <a:r>
              <a:rPr lang="en-US" dirty="0" smtClean="0"/>
              <a:t>    Gases </a:t>
            </a:r>
            <a:r>
              <a:rPr lang="en-US" dirty="0"/>
              <a:t>in our atmosphere which absorb IR waves and radiate some of the heat back toward the </a:t>
            </a:r>
            <a:r>
              <a:rPr lang="en-US" dirty="0" smtClean="0"/>
              <a:t>earth.</a:t>
            </a:r>
            <a:endParaRPr lang="en-US" dirty="0"/>
          </a:p>
          <a:p>
            <a:pPr lvl="1">
              <a:buFont typeface="Arial" pitchFamily="34" charset="0"/>
              <a:buChar char="•"/>
            </a:pPr>
            <a:r>
              <a:rPr lang="en-US" dirty="0"/>
              <a:t>Methane</a:t>
            </a:r>
          </a:p>
          <a:p>
            <a:pPr lvl="1">
              <a:buFont typeface="Arial" pitchFamily="34" charset="0"/>
              <a:buChar char="•"/>
            </a:pPr>
            <a:r>
              <a:rPr lang="en-US" dirty="0"/>
              <a:t>Nitrous oxide</a:t>
            </a:r>
          </a:p>
          <a:p>
            <a:pPr lvl="1">
              <a:buFont typeface="Arial" pitchFamily="34" charset="0"/>
              <a:buChar char="•"/>
            </a:pPr>
            <a:r>
              <a:rPr lang="en-US" dirty="0"/>
              <a:t>Chlorofluorocarbons</a:t>
            </a:r>
          </a:p>
          <a:p>
            <a:pPr lvl="1">
              <a:buFont typeface="Arial" pitchFamily="34" charset="0"/>
              <a:buChar char="•"/>
            </a:pPr>
            <a:r>
              <a:rPr lang="en-US" dirty="0"/>
              <a:t>Carbon dioxide (CO</a:t>
            </a:r>
            <a:r>
              <a:rPr lang="en-US" baseline="-25000" dirty="0"/>
              <a:t>2</a:t>
            </a:r>
            <a:r>
              <a:rPr lang="en-US" dirty="0" smtClean="0"/>
              <a:t>)   </a:t>
            </a:r>
            <a:endParaRPr lang="en-US" dirty="0"/>
          </a:p>
        </p:txBody>
      </p:sp>
      <p:pic>
        <p:nvPicPr>
          <p:cNvPr id="5" name="Picture 5" descr="causes02"/>
          <p:cNvPicPr>
            <a:picLocks noChangeAspect="1" noChangeArrowheads="1"/>
          </p:cNvPicPr>
          <p:nvPr/>
        </p:nvPicPr>
        <p:blipFill>
          <a:blip r:embed="rId2" cstate="print"/>
          <a:srcRect/>
          <a:stretch>
            <a:fillRect/>
          </a:stretch>
        </p:blipFill>
        <p:spPr bwMode="auto">
          <a:xfrm>
            <a:off x="3810000" y="2514600"/>
            <a:ext cx="5105400" cy="3810000"/>
          </a:xfrm>
          <a:prstGeom prst="rect">
            <a:avLst/>
          </a:prstGeom>
          <a:noFill/>
        </p:spPr>
      </p:pic>
      <p:sp>
        <p:nvSpPr>
          <p:cNvPr id="6" name="Rectangle 5"/>
          <p:cNvSpPr/>
          <p:nvPr/>
        </p:nvSpPr>
        <p:spPr>
          <a:xfrm>
            <a:off x="152400" y="228600"/>
            <a:ext cx="8991600" cy="523220"/>
          </a:xfrm>
          <a:prstGeom prst="rect">
            <a:avLst/>
          </a:prstGeom>
        </p:spPr>
        <p:txBody>
          <a:bodyPr wrap="square">
            <a:spAutoFit/>
          </a:bodyPr>
          <a:lstStyle/>
          <a:p>
            <a:pPr algn="ctr"/>
            <a:r>
              <a:rPr lang="en-US" sz="2800" b="1" dirty="0" smtClean="0"/>
              <a:t>Composition Of Greenhouse Gases</a:t>
            </a:r>
            <a:endParaRPr lang="en-US" sz="2800" dirty="0"/>
          </a:p>
        </p:txBody>
      </p:sp>
    </p:spTree>
    <p:extLst>
      <p:ext uri="{BB962C8B-B14F-4D97-AF65-F5344CB8AC3E}">
        <p14:creationId xmlns="" xmlns:p14="http://schemas.microsoft.com/office/powerpoint/2010/main" val="35816384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AutoShape 5"/>
          <p:cNvSpPr>
            <a:spLocks noChangeAspect="1" noChangeArrowheads="1" noTextEdit="1"/>
          </p:cNvSpPr>
          <p:nvPr/>
        </p:nvSpPr>
        <p:spPr bwMode="auto">
          <a:xfrm>
            <a:off x="304800" y="1066800"/>
            <a:ext cx="8539163" cy="4692650"/>
          </a:xfrm>
          <a:prstGeom prst="rect">
            <a:avLst/>
          </a:prstGeom>
          <a:noFill/>
          <a:ln w="9525">
            <a:noFill/>
            <a:miter lim="800000"/>
            <a:headEnd/>
            <a:tailEnd/>
          </a:ln>
        </p:spPr>
        <p:txBody>
          <a:bodyPr/>
          <a:lstStyle/>
          <a:p>
            <a:endParaRPr lang="en-US"/>
          </a:p>
        </p:txBody>
      </p:sp>
      <p:grpSp>
        <p:nvGrpSpPr>
          <p:cNvPr id="2" name="Group 6"/>
          <p:cNvGrpSpPr>
            <a:grpSpLocks noChangeAspect="1"/>
          </p:cNvGrpSpPr>
          <p:nvPr/>
        </p:nvGrpSpPr>
        <p:grpSpPr bwMode="auto">
          <a:xfrm>
            <a:off x="304800" y="1371600"/>
            <a:ext cx="8607195" cy="4648200"/>
            <a:chOff x="528" y="984"/>
            <a:chExt cx="4933" cy="2664"/>
          </a:xfrm>
        </p:grpSpPr>
        <p:sp>
          <p:nvSpPr>
            <p:cNvPr id="480" name="AutoShape 5"/>
            <p:cNvSpPr>
              <a:spLocks noChangeAspect="1" noChangeArrowheads="1" noTextEdit="1"/>
            </p:cNvSpPr>
            <p:nvPr/>
          </p:nvSpPr>
          <p:spPr bwMode="auto">
            <a:xfrm>
              <a:off x="528" y="984"/>
              <a:ext cx="4836" cy="26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81" name="Rectangle 7"/>
            <p:cNvSpPr>
              <a:spLocks noChangeArrowheads="1"/>
            </p:cNvSpPr>
            <p:nvPr/>
          </p:nvSpPr>
          <p:spPr bwMode="auto">
            <a:xfrm>
              <a:off x="2154" y="1060"/>
              <a:ext cx="252" cy="142"/>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r>
                <a:rPr lang="en-US" sz="1600" b="1" dirty="0" smtClean="0">
                  <a:solidFill>
                    <a:srgbClr val="FF0000"/>
                  </a:solidFill>
                </a:rPr>
                <a:t>CO</a:t>
              </a:r>
              <a:r>
                <a:rPr lang="en-US" sz="1600" b="1" baseline="-25000" dirty="0" smtClean="0">
                  <a:solidFill>
                    <a:srgbClr val="FF0000"/>
                  </a:solidFill>
                </a:rPr>
                <a:t>2</a:t>
              </a:r>
              <a:endParaRPr lang="en-US" sz="1600" b="1" dirty="0">
                <a:solidFill>
                  <a:srgbClr val="FF0000"/>
                </a:solidFill>
              </a:endParaRPr>
            </a:p>
          </p:txBody>
        </p:sp>
        <p:sp>
          <p:nvSpPr>
            <p:cNvPr id="482" name="Rectangle 8"/>
            <p:cNvSpPr>
              <a:spLocks noChangeArrowheads="1"/>
            </p:cNvSpPr>
            <p:nvPr/>
          </p:nvSpPr>
          <p:spPr bwMode="auto">
            <a:xfrm>
              <a:off x="2721" y="1060"/>
              <a:ext cx="212" cy="14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lvl="0"/>
              <a:r>
                <a:rPr lang="en-US" sz="1600" b="1" dirty="0" smtClean="0">
                  <a:solidFill>
                    <a:srgbClr val="FF0000"/>
                  </a:solidFill>
                </a:rPr>
                <a:t>CH</a:t>
              </a:r>
              <a:r>
                <a:rPr lang="en-US" sz="1600" b="1" baseline="-25000" dirty="0" smtClean="0">
                  <a:solidFill>
                    <a:srgbClr val="FF0000"/>
                  </a:solidFill>
                </a:rPr>
                <a:t>4</a:t>
              </a:r>
              <a:endParaRPr kumimoji="0" lang="en-US" sz="1800" b="1" i="0" u="none" strike="noStrike" cap="none" normalizeH="0" baseline="0" dirty="0" smtClean="0">
                <a:ln>
                  <a:noFill/>
                </a:ln>
                <a:solidFill>
                  <a:srgbClr val="FF0000"/>
                </a:solidFill>
                <a:effectLst/>
                <a:latin typeface="Arial" pitchFamily="34" charset="0"/>
                <a:cs typeface="Arial" pitchFamily="34" charset="0"/>
              </a:endParaRPr>
            </a:p>
          </p:txBody>
        </p:sp>
        <p:sp>
          <p:nvSpPr>
            <p:cNvPr id="484" name="Rectangle 10"/>
            <p:cNvSpPr>
              <a:spLocks noChangeArrowheads="1"/>
            </p:cNvSpPr>
            <p:nvPr/>
          </p:nvSpPr>
          <p:spPr bwMode="auto">
            <a:xfrm>
              <a:off x="3759" y="1060"/>
              <a:ext cx="354" cy="15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1" i="0" u="none" strike="noStrike" cap="none" normalizeH="0" baseline="0" dirty="0" smtClean="0">
                  <a:ln>
                    <a:noFill/>
                  </a:ln>
                  <a:solidFill>
                    <a:srgbClr val="FF0000"/>
                  </a:solidFill>
                  <a:effectLst/>
                  <a:latin typeface="Calibri" pitchFamily="34" charset="0"/>
                  <a:cs typeface="Arial" pitchFamily="34" charset="0"/>
                </a:rPr>
                <a:t>CFC-11</a:t>
              </a:r>
              <a:endParaRPr kumimoji="0" lang="en-US" sz="1800" b="0" i="0" u="none" strike="noStrike" cap="none" normalizeH="0" baseline="0" dirty="0" smtClean="0">
                <a:ln>
                  <a:noFill/>
                </a:ln>
                <a:solidFill>
                  <a:srgbClr val="FF0000"/>
                </a:solidFill>
                <a:effectLst/>
                <a:latin typeface="Arial" pitchFamily="34" charset="0"/>
                <a:cs typeface="Arial" pitchFamily="34" charset="0"/>
              </a:endParaRPr>
            </a:p>
          </p:txBody>
        </p:sp>
        <p:sp>
          <p:nvSpPr>
            <p:cNvPr id="485" name="Rectangle 11"/>
            <p:cNvSpPr>
              <a:spLocks noChangeArrowheads="1"/>
            </p:cNvSpPr>
            <p:nvPr/>
          </p:nvSpPr>
          <p:spPr bwMode="auto">
            <a:xfrm>
              <a:off x="4312" y="1060"/>
              <a:ext cx="367" cy="15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1" i="0" u="none" strike="noStrike" cap="none" normalizeH="0" baseline="0" dirty="0" smtClean="0">
                  <a:ln>
                    <a:noFill/>
                  </a:ln>
                  <a:solidFill>
                    <a:srgbClr val="FF0000"/>
                  </a:solidFill>
                  <a:effectLst/>
                  <a:latin typeface="Calibri" pitchFamily="34" charset="0"/>
                  <a:cs typeface="Arial" pitchFamily="34" charset="0"/>
                </a:rPr>
                <a:t>HFC-23</a:t>
              </a:r>
              <a:endParaRPr kumimoji="0" lang="en-US" sz="1800" b="0" i="0" u="none" strike="noStrike" cap="none" normalizeH="0" baseline="0" dirty="0" smtClean="0">
                <a:ln>
                  <a:noFill/>
                </a:ln>
                <a:solidFill>
                  <a:srgbClr val="FF0000"/>
                </a:solidFill>
                <a:effectLst/>
                <a:latin typeface="Arial" pitchFamily="34" charset="0"/>
                <a:cs typeface="Arial" pitchFamily="34" charset="0"/>
              </a:endParaRPr>
            </a:p>
          </p:txBody>
        </p:sp>
        <p:sp>
          <p:nvSpPr>
            <p:cNvPr id="486" name="Rectangle 12"/>
            <p:cNvSpPr>
              <a:spLocks noChangeArrowheads="1"/>
            </p:cNvSpPr>
            <p:nvPr/>
          </p:nvSpPr>
          <p:spPr bwMode="auto">
            <a:xfrm>
              <a:off x="4977" y="1060"/>
              <a:ext cx="0" cy="15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87" name="Rectangle 13"/>
            <p:cNvSpPr>
              <a:spLocks noChangeArrowheads="1"/>
            </p:cNvSpPr>
            <p:nvPr/>
          </p:nvSpPr>
          <p:spPr bwMode="auto">
            <a:xfrm>
              <a:off x="639" y="1309"/>
              <a:ext cx="730" cy="15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1" i="0" u="none" strike="noStrike" cap="none" normalizeH="0" baseline="0" dirty="0" smtClean="0">
                  <a:ln>
                    <a:noFill/>
                  </a:ln>
                  <a:solidFill>
                    <a:srgbClr val="000000"/>
                  </a:solidFill>
                  <a:effectLst/>
                  <a:latin typeface="Calibri" pitchFamily="34" charset="0"/>
                  <a:cs typeface="Arial" pitchFamily="34" charset="0"/>
                </a:rPr>
                <a:t>Pre-Industrial </a:t>
              </a: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p:txBody>
        </p:sp>
        <p:sp>
          <p:nvSpPr>
            <p:cNvPr id="488" name="Rectangle 14"/>
            <p:cNvSpPr>
              <a:spLocks noChangeArrowheads="1"/>
            </p:cNvSpPr>
            <p:nvPr/>
          </p:nvSpPr>
          <p:spPr bwMode="auto">
            <a:xfrm>
              <a:off x="639" y="1489"/>
              <a:ext cx="1158" cy="15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1" i="0" u="none" strike="noStrike" cap="none" normalizeH="0" baseline="0" dirty="0" smtClean="0">
                  <a:ln>
                    <a:noFill/>
                  </a:ln>
                  <a:solidFill>
                    <a:srgbClr val="000000"/>
                  </a:solidFill>
                  <a:effectLst/>
                  <a:latin typeface="Calibri" pitchFamily="34" charset="0"/>
                  <a:cs typeface="Arial" pitchFamily="34" charset="0"/>
                </a:rPr>
                <a:t>Concentration (Y1900)</a:t>
              </a: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p:txBody>
        </p:sp>
        <p:sp>
          <p:nvSpPr>
            <p:cNvPr id="489" name="Rectangle 15"/>
            <p:cNvSpPr>
              <a:spLocks noChangeArrowheads="1"/>
            </p:cNvSpPr>
            <p:nvPr/>
          </p:nvSpPr>
          <p:spPr bwMode="auto">
            <a:xfrm>
              <a:off x="2175" y="1309"/>
              <a:ext cx="297" cy="22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dirty="0" smtClean="0">
                  <a:ln>
                    <a:noFill/>
                  </a:ln>
                  <a:solidFill>
                    <a:srgbClr val="000000"/>
                  </a:solidFill>
                  <a:effectLst/>
                  <a:latin typeface="Calibri" pitchFamily="34" charset="0"/>
                  <a:cs typeface="Arial" pitchFamily="34" charset="0"/>
                </a:rPr>
                <a:t>280</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90" name="Rectangle 16"/>
            <p:cNvSpPr>
              <a:spLocks noChangeArrowheads="1"/>
            </p:cNvSpPr>
            <p:nvPr/>
          </p:nvSpPr>
          <p:spPr bwMode="auto">
            <a:xfrm>
              <a:off x="2147" y="1489"/>
              <a:ext cx="346" cy="22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dirty="0" smtClean="0">
                  <a:ln>
                    <a:noFill/>
                  </a:ln>
                  <a:solidFill>
                    <a:srgbClr val="000000"/>
                  </a:solidFill>
                  <a:effectLst/>
                  <a:latin typeface="Calibri" pitchFamily="34" charset="0"/>
                  <a:cs typeface="Arial" pitchFamily="34" charset="0"/>
                </a:rPr>
                <a:t>ppm</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91" name="Rectangle 17"/>
            <p:cNvSpPr>
              <a:spLocks noChangeArrowheads="1"/>
            </p:cNvSpPr>
            <p:nvPr/>
          </p:nvSpPr>
          <p:spPr bwMode="auto">
            <a:xfrm>
              <a:off x="2735" y="1309"/>
              <a:ext cx="297" cy="22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dirty="0" smtClean="0">
                  <a:ln>
                    <a:noFill/>
                  </a:ln>
                  <a:solidFill>
                    <a:srgbClr val="000000"/>
                  </a:solidFill>
                  <a:effectLst/>
                  <a:latin typeface="Calibri" pitchFamily="34" charset="0"/>
                  <a:cs typeface="Arial" pitchFamily="34" charset="0"/>
                </a:rPr>
                <a:t>700</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92" name="Rectangle 18"/>
            <p:cNvSpPr>
              <a:spLocks noChangeArrowheads="1"/>
            </p:cNvSpPr>
            <p:nvPr/>
          </p:nvSpPr>
          <p:spPr bwMode="auto">
            <a:xfrm>
              <a:off x="2721" y="1489"/>
              <a:ext cx="304" cy="22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dirty="0" smtClean="0">
                  <a:ln>
                    <a:noFill/>
                  </a:ln>
                  <a:solidFill>
                    <a:srgbClr val="000000"/>
                  </a:solidFill>
                  <a:effectLst/>
                  <a:latin typeface="Calibri" pitchFamily="34" charset="0"/>
                  <a:cs typeface="Arial" pitchFamily="34" charset="0"/>
                </a:rPr>
                <a:t>ppb</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93" name="Rectangle 19"/>
            <p:cNvSpPr>
              <a:spLocks noChangeArrowheads="1"/>
            </p:cNvSpPr>
            <p:nvPr/>
          </p:nvSpPr>
          <p:spPr bwMode="auto">
            <a:xfrm>
              <a:off x="3295" y="1309"/>
              <a:ext cx="297" cy="22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dirty="0" smtClean="0">
                  <a:ln>
                    <a:noFill/>
                  </a:ln>
                  <a:solidFill>
                    <a:srgbClr val="000000"/>
                  </a:solidFill>
                  <a:effectLst/>
                  <a:latin typeface="Calibri" pitchFamily="34" charset="0"/>
                  <a:cs typeface="Arial" pitchFamily="34" charset="0"/>
                </a:rPr>
                <a:t>270</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94" name="Rectangle 20"/>
            <p:cNvSpPr>
              <a:spLocks noChangeArrowheads="1"/>
            </p:cNvSpPr>
            <p:nvPr/>
          </p:nvSpPr>
          <p:spPr bwMode="auto">
            <a:xfrm>
              <a:off x="3282" y="1489"/>
              <a:ext cx="304" cy="22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dirty="0" smtClean="0">
                  <a:ln>
                    <a:noFill/>
                  </a:ln>
                  <a:solidFill>
                    <a:srgbClr val="000000"/>
                  </a:solidFill>
                  <a:effectLst/>
                  <a:latin typeface="Calibri" pitchFamily="34" charset="0"/>
                  <a:cs typeface="Arial" pitchFamily="34" charset="0"/>
                </a:rPr>
                <a:t>ppb</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95" name="Rectangle 21"/>
            <p:cNvSpPr>
              <a:spLocks noChangeArrowheads="1"/>
            </p:cNvSpPr>
            <p:nvPr/>
          </p:nvSpPr>
          <p:spPr bwMode="auto">
            <a:xfrm>
              <a:off x="3828" y="1309"/>
              <a:ext cx="346" cy="22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dirty="0" smtClean="0">
                  <a:ln>
                    <a:noFill/>
                  </a:ln>
                  <a:solidFill>
                    <a:srgbClr val="000000"/>
                  </a:solidFill>
                  <a:effectLst/>
                  <a:latin typeface="Calibri" pitchFamily="34" charset="0"/>
                  <a:cs typeface="Arial" pitchFamily="34" charset="0"/>
                </a:rPr>
                <a:t>Zero</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96" name="Rectangle 22"/>
            <p:cNvSpPr>
              <a:spLocks noChangeArrowheads="1"/>
            </p:cNvSpPr>
            <p:nvPr/>
          </p:nvSpPr>
          <p:spPr bwMode="auto">
            <a:xfrm>
              <a:off x="3856" y="1489"/>
              <a:ext cx="277" cy="22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dirty="0" smtClean="0">
                  <a:ln>
                    <a:noFill/>
                  </a:ln>
                  <a:solidFill>
                    <a:srgbClr val="000000"/>
                  </a:solidFill>
                  <a:effectLst/>
                  <a:latin typeface="Calibri" pitchFamily="34" charset="0"/>
                  <a:cs typeface="Arial" pitchFamily="34" charset="0"/>
                </a:rPr>
                <a:t>ppt</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97" name="Rectangle 23"/>
            <p:cNvSpPr>
              <a:spLocks noChangeArrowheads="1"/>
            </p:cNvSpPr>
            <p:nvPr/>
          </p:nvSpPr>
          <p:spPr bwMode="auto">
            <a:xfrm>
              <a:off x="4389" y="1309"/>
              <a:ext cx="346" cy="22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dirty="0" smtClean="0">
                  <a:ln>
                    <a:noFill/>
                  </a:ln>
                  <a:solidFill>
                    <a:srgbClr val="000000"/>
                  </a:solidFill>
                  <a:effectLst/>
                  <a:latin typeface="Calibri" pitchFamily="34" charset="0"/>
                  <a:cs typeface="Arial" pitchFamily="34" charset="0"/>
                </a:rPr>
                <a:t>Zero</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98" name="Rectangle 24"/>
            <p:cNvSpPr>
              <a:spLocks noChangeArrowheads="1"/>
            </p:cNvSpPr>
            <p:nvPr/>
          </p:nvSpPr>
          <p:spPr bwMode="auto">
            <a:xfrm>
              <a:off x="4416" y="1489"/>
              <a:ext cx="277" cy="22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dirty="0" smtClean="0">
                  <a:ln>
                    <a:noFill/>
                  </a:ln>
                  <a:solidFill>
                    <a:srgbClr val="000000"/>
                  </a:solidFill>
                  <a:effectLst/>
                  <a:latin typeface="Calibri" pitchFamily="34" charset="0"/>
                  <a:cs typeface="Arial" pitchFamily="34" charset="0"/>
                </a:rPr>
                <a:t>ppt</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99" name="Rectangle 25"/>
            <p:cNvSpPr>
              <a:spLocks noChangeArrowheads="1"/>
            </p:cNvSpPr>
            <p:nvPr/>
          </p:nvSpPr>
          <p:spPr bwMode="auto">
            <a:xfrm>
              <a:off x="5011" y="1309"/>
              <a:ext cx="221" cy="22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dirty="0" smtClean="0">
                  <a:ln>
                    <a:noFill/>
                  </a:ln>
                  <a:solidFill>
                    <a:srgbClr val="000000"/>
                  </a:solidFill>
                  <a:effectLst/>
                  <a:latin typeface="Calibri" pitchFamily="34" charset="0"/>
                  <a:cs typeface="Arial" pitchFamily="34" charset="0"/>
                </a:rPr>
                <a:t>40</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00" name="Rectangle 26"/>
            <p:cNvSpPr>
              <a:spLocks noChangeArrowheads="1"/>
            </p:cNvSpPr>
            <p:nvPr/>
          </p:nvSpPr>
          <p:spPr bwMode="auto">
            <a:xfrm>
              <a:off x="4977" y="1489"/>
              <a:ext cx="277" cy="22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dirty="0" smtClean="0">
                  <a:ln>
                    <a:noFill/>
                  </a:ln>
                  <a:solidFill>
                    <a:srgbClr val="000000"/>
                  </a:solidFill>
                  <a:effectLst/>
                  <a:latin typeface="Calibri" pitchFamily="34" charset="0"/>
                  <a:cs typeface="Arial" pitchFamily="34" charset="0"/>
                </a:rPr>
                <a:t>ppt</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01" name="Rectangle 27"/>
            <p:cNvSpPr>
              <a:spLocks noChangeArrowheads="1"/>
            </p:cNvSpPr>
            <p:nvPr/>
          </p:nvSpPr>
          <p:spPr bwMode="auto">
            <a:xfrm>
              <a:off x="639" y="1766"/>
              <a:ext cx="568" cy="15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1" i="0" u="none" strike="noStrike" cap="none" normalizeH="0" baseline="0" dirty="0" smtClean="0">
                  <a:ln>
                    <a:noFill/>
                  </a:ln>
                  <a:solidFill>
                    <a:srgbClr val="000000"/>
                  </a:solidFill>
                  <a:effectLst/>
                  <a:latin typeface="Calibri" pitchFamily="34" charset="0"/>
                  <a:cs typeface="Arial" pitchFamily="34" charset="0"/>
                </a:rPr>
                <a:t>1998 Conc.</a:t>
              </a: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p:txBody>
        </p:sp>
        <p:sp>
          <p:nvSpPr>
            <p:cNvPr id="502" name="Rectangle 28"/>
            <p:cNvSpPr>
              <a:spLocks noChangeArrowheads="1"/>
            </p:cNvSpPr>
            <p:nvPr/>
          </p:nvSpPr>
          <p:spPr bwMode="auto">
            <a:xfrm>
              <a:off x="2175" y="1766"/>
              <a:ext cx="297" cy="22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dirty="0" smtClean="0">
                  <a:ln>
                    <a:noFill/>
                  </a:ln>
                  <a:solidFill>
                    <a:srgbClr val="000000"/>
                  </a:solidFill>
                  <a:effectLst/>
                  <a:latin typeface="Calibri" pitchFamily="34" charset="0"/>
                  <a:cs typeface="Arial" pitchFamily="34" charset="0"/>
                </a:rPr>
                <a:t>365</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03" name="Rectangle 29"/>
            <p:cNvSpPr>
              <a:spLocks noChangeArrowheads="1"/>
            </p:cNvSpPr>
            <p:nvPr/>
          </p:nvSpPr>
          <p:spPr bwMode="auto">
            <a:xfrm>
              <a:off x="2700" y="1766"/>
              <a:ext cx="374" cy="22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dirty="0" smtClean="0">
                  <a:ln>
                    <a:noFill/>
                  </a:ln>
                  <a:solidFill>
                    <a:srgbClr val="000000"/>
                  </a:solidFill>
                  <a:effectLst/>
                  <a:latin typeface="Calibri" pitchFamily="34" charset="0"/>
                  <a:cs typeface="Arial" pitchFamily="34" charset="0"/>
                </a:rPr>
                <a:t>1745</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04" name="Rectangle 30"/>
            <p:cNvSpPr>
              <a:spLocks noChangeArrowheads="1"/>
            </p:cNvSpPr>
            <p:nvPr/>
          </p:nvSpPr>
          <p:spPr bwMode="auto">
            <a:xfrm>
              <a:off x="3295" y="1766"/>
              <a:ext cx="297" cy="22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dirty="0" smtClean="0">
                  <a:ln>
                    <a:noFill/>
                  </a:ln>
                  <a:solidFill>
                    <a:srgbClr val="000000"/>
                  </a:solidFill>
                  <a:effectLst/>
                  <a:latin typeface="Calibri" pitchFamily="34" charset="0"/>
                  <a:cs typeface="Arial" pitchFamily="34" charset="0"/>
                </a:rPr>
                <a:t>314</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05" name="Rectangle 31"/>
            <p:cNvSpPr>
              <a:spLocks noChangeArrowheads="1"/>
            </p:cNvSpPr>
            <p:nvPr/>
          </p:nvSpPr>
          <p:spPr bwMode="auto">
            <a:xfrm>
              <a:off x="3856" y="1766"/>
              <a:ext cx="297" cy="22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dirty="0" smtClean="0">
                  <a:ln>
                    <a:noFill/>
                  </a:ln>
                  <a:solidFill>
                    <a:srgbClr val="000000"/>
                  </a:solidFill>
                  <a:effectLst/>
                  <a:latin typeface="Calibri" pitchFamily="34" charset="0"/>
                  <a:cs typeface="Arial" pitchFamily="34" charset="0"/>
                </a:rPr>
                <a:t>268</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06" name="Rectangle 32"/>
            <p:cNvSpPr>
              <a:spLocks noChangeArrowheads="1"/>
            </p:cNvSpPr>
            <p:nvPr/>
          </p:nvSpPr>
          <p:spPr bwMode="auto">
            <a:xfrm>
              <a:off x="4451" y="1766"/>
              <a:ext cx="221" cy="22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dirty="0" smtClean="0">
                  <a:ln>
                    <a:noFill/>
                  </a:ln>
                  <a:solidFill>
                    <a:srgbClr val="000000"/>
                  </a:solidFill>
                  <a:effectLst/>
                  <a:latin typeface="Calibri" pitchFamily="34" charset="0"/>
                  <a:cs typeface="Arial" pitchFamily="34" charset="0"/>
                </a:rPr>
                <a:t>14</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07" name="Rectangle 33"/>
            <p:cNvSpPr>
              <a:spLocks noChangeArrowheads="1"/>
            </p:cNvSpPr>
            <p:nvPr/>
          </p:nvSpPr>
          <p:spPr bwMode="auto">
            <a:xfrm>
              <a:off x="5011" y="1766"/>
              <a:ext cx="221" cy="22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dirty="0" smtClean="0">
                  <a:ln>
                    <a:noFill/>
                  </a:ln>
                  <a:solidFill>
                    <a:srgbClr val="000000"/>
                  </a:solidFill>
                  <a:effectLst/>
                  <a:latin typeface="Calibri" pitchFamily="34" charset="0"/>
                  <a:cs typeface="Arial" pitchFamily="34" charset="0"/>
                </a:rPr>
                <a:t>40</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08" name="Rectangle 34"/>
            <p:cNvSpPr>
              <a:spLocks noChangeArrowheads="1"/>
            </p:cNvSpPr>
            <p:nvPr/>
          </p:nvSpPr>
          <p:spPr bwMode="auto">
            <a:xfrm>
              <a:off x="639" y="2133"/>
              <a:ext cx="1177" cy="15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1" i="0" u="none" strike="noStrike" cap="none" normalizeH="0" baseline="0" dirty="0" smtClean="0">
                  <a:ln>
                    <a:noFill/>
                  </a:ln>
                  <a:solidFill>
                    <a:srgbClr val="000000"/>
                  </a:solidFill>
                  <a:effectLst/>
                  <a:latin typeface="Calibri" pitchFamily="34" charset="0"/>
                  <a:cs typeface="Arial" pitchFamily="34" charset="0"/>
                </a:rPr>
                <a:t>Annual Rate of Change</a:t>
              </a: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p:txBody>
        </p:sp>
        <p:sp>
          <p:nvSpPr>
            <p:cNvPr id="509" name="Rectangle 35"/>
            <p:cNvSpPr>
              <a:spLocks noChangeArrowheads="1"/>
            </p:cNvSpPr>
            <p:nvPr/>
          </p:nvSpPr>
          <p:spPr bwMode="auto">
            <a:xfrm>
              <a:off x="2188" y="2133"/>
              <a:ext cx="263" cy="22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dirty="0" smtClean="0">
                  <a:ln>
                    <a:noFill/>
                  </a:ln>
                  <a:solidFill>
                    <a:srgbClr val="000000"/>
                  </a:solidFill>
                  <a:effectLst/>
                  <a:latin typeface="Calibri" pitchFamily="34" charset="0"/>
                  <a:cs typeface="Arial" pitchFamily="34" charset="0"/>
                </a:rPr>
                <a:t>1.5</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10" name="Rectangle 36"/>
            <p:cNvSpPr>
              <a:spLocks noChangeArrowheads="1"/>
            </p:cNvSpPr>
            <p:nvPr/>
          </p:nvSpPr>
          <p:spPr bwMode="auto">
            <a:xfrm>
              <a:off x="2749" y="2133"/>
              <a:ext cx="263" cy="22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dirty="0" smtClean="0">
                  <a:ln>
                    <a:noFill/>
                  </a:ln>
                  <a:solidFill>
                    <a:srgbClr val="000000"/>
                  </a:solidFill>
                  <a:effectLst/>
                  <a:latin typeface="Calibri" pitchFamily="34" charset="0"/>
                  <a:cs typeface="Arial" pitchFamily="34" charset="0"/>
                </a:rPr>
                <a:t>8.4</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11" name="Rectangle 37"/>
            <p:cNvSpPr>
              <a:spLocks noChangeArrowheads="1"/>
            </p:cNvSpPr>
            <p:nvPr/>
          </p:nvSpPr>
          <p:spPr bwMode="auto">
            <a:xfrm>
              <a:off x="3309" y="2133"/>
              <a:ext cx="263" cy="22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dirty="0" smtClean="0">
                  <a:ln>
                    <a:noFill/>
                  </a:ln>
                  <a:solidFill>
                    <a:srgbClr val="000000"/>
                  </a:solidFill>
                  <a:effectLst/>
                  <a:latin typeface="Calibri" pitchFamily="34" charset="0"/>
                  <a:cs typeface="Arial" pitchFamily="34" charset="0"/>
                </a:rPr>
                <a:t>0.8</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12" name="Rectangle 38"/>
            <p:cNvSpPr>
              <a:spLocks noChangeArrowheads="1"/>
            </p:cNvSpPr>
            <p:nvPr/>
          </p:nvSpPr>
          <p:spPr bwMode="auto">
            <a:xfrm>
              <a:off x="3849" y="2133"/>
              <a:ext cx="304" cy="22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dirty="0" smtClean="0">
                  <a:ln>
                    <a:noFill/>
                  </a:ln>
                  <a:solidFill>
                    <a:srgbClr val="000000"/>
                  </a:solidFill>
                  <a:effectLst/>
                  <a:latin typeface="Calibri" pitchFamily="34" charset="0"/>
                  <a:cs typeface="Arial" pitchFamily="34" charset="0"/>
                </a:rPr>
                <a:t>-1.4</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13" name="Rectangle 39"/>
            <p:cNvSpPr>
              <a:spLocks noChangeArrowheads="1"/>
            </p:cNvSpPr>
            <p:nvPr/>
          </p:nvSpPr>
          <p:spPr bwMode="auto">
            <a:xfrm>
              <a:off x="4395" y="2133"/>
              <a:ext cx="332" cy="22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dirty="0" smtClean="0">
                  <a:ln>
                    <a:noFill/>
                  </a:ln>
                  <a:solidFill>
                    <a:srgbClr val="000000"/>
                  </a:solidFill>
                  <a:effectLst/>
                  <a:latin typeface="Calibri" pitchFamily="34" charset="0"/>
                  <a:cs typeface="Arial" pitchFamily="34" charset="0"/>
                </a:rPr>
                <a:t>0.55</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14" name="Rectangle 40"/>
            <p:cNvSpPr>
              <a:spLocks noChangeArrowheads="1"/>
            </p:cNvSpPr>
            <p:nvPr/>
          </p:nvSpPr>
          <p:spPr bwMode="auto">
            <a:xfrm>
              <a:off x="5046" y="2133"/>
              <a:ext cx="152" cy="22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dirty="0" smtClean="0">
                  <a:ln>
                    <a:noFill/>
                  </a:ln>
                  <a:solidFill>
                    <a:srgbClr val="000000"/>
                  </a:solidFill>
                  <a:effectLst/>
                  <a:latin typeface="Calibri" pitchFamily="34" charset="0"/>
                  <a:cs typeface="Arial" pitchFamily="34" charset="0"/>
                </a:rPr>
                <a:t>1</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15" name="Rectangle 41"/>
            <p:cNvSpPr>
              <a:spLocks noChangeArrowheads="1"/>
            </p:cNvSpPr>
            <p:nvPr/>
          </p:nvSpPr>
          <p:spPr bwMode="auto">
            <a:xfrm>
              <a:off x="639" y="2409"/>
              <a:ext cx="866" cy="15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1" i="0" u="none" strike="noStrike" cap="none" normalizeH="0" baseline="0" dirty="0" smtClean="0">
                  <a:ln>
                    <a:noFill/>
                  </a:ln>
                  <a:solidFill>
                    <a:srgbClr val="000000"/>
                  </a:solidFill>
                  <a:effectLst/>
                  <a:latin typeface="Calibri" pitchFamily="34" charset="0"/>
                  <a:cs typeface="Arial" pitchFamily="34" charset="0"/>
                </a:rPr>
                <a:t>Global Warming </a:t>
              </a: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p:txBody>
        </p:sp>
        <p:sp>
          <p:nvSpPr>
            <p:cNvPr id="516" name="Rectangle 42"/>
            <p:cNvSpPr>
              <a:spLocks noChangeArrowheads="1"/>
            </p:cNvSpPr>
            <p:nvPr/>
          </p:nvSpPr>
          <p:spPr bwMode="auto">
            <a:xfrm>
              <a:off x="639" y="2589"/>
              <a:ext cx="894" cy="15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1" i="0" u="none" strike="noStrike" cap="none" normalizeH="0" baseline="0" dirty="0" smtClean="0">
                  <a:ln>
                    <a:noFill/>
                  </a:ln>
                  <a:solidFill>
                    <a:srgbClr val="000000"/>
                  </a:solidFill>
                  <a:effectLst/>
                  <a:latin typeface="Calibri" pitchFamily="34" charset="0"/>
                  <a:cs typeface="Arial" pitchFamily="34" charset="0"/>
                </a:rPr>
                <a:t>Potential (100 Yr)</a:t>
              </a: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p:txBody>
        </p:sp>
        <p:sp>
          <p:nvSpPr>
            <p:cNvPr id="517" name="Rectangle 43"/>
            <p:cNvSpPr>
              <a:spLocks noChangeArrowheads="1"/>
            </p:cNvSpPr>
            <p:nvPr/>
          </p:nvSpPr>
          <p:spPr bwMode="auto">
            <a:xfrm>
              <a:off x="2244" y="2499"/>
              <a:ext cx="152" cy="22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dirty="0" smtClean="0">
                  <a:ln>
                    <a:noFill/>
                  </a:ln>
                  <a:solidFill>
                    <a:srgbClr val="000000"/>
                  </a:solidFill>
                  <a:effectLst/>
                  <a:latin typeface="Calibri" pitchFamily="34" charset="0"/>
                  <a:cs typeface="Arial" pitchFamily="34" charset="0"/>
                </a:rPr>
                <a:t>1</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18" name="Rectangle 44"/>
            <p:cNvSpPr>
              <a:spLocks noChangeArrowheads="1"/>
            </p:cNvSpPr>
            <p:nvPr/>
          </p:nvSpPr>
          <p:spPr bwMode="auto">
            <a:xfrm>
              <a:off x="2770" y="2499"/>
              <a:ext cx="221" cy="22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dirty="0" smtClean="0">
                  <a:ln>
                    <a:noFill/>
                  </a:ln>
                  <a:solidFill>
                    <a:srgbClr val="000000"/>
                  </a:solidFill>
                  <a:effectLst/>
                  <a:latin typeface="Calibri" pitchFamily="34" charset="0"/>
                  <a:cs typeface="Arial" pitchFamily="34" charset="0"/>
                </a:rPr>
                <a:t>23</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19" name="Rectangle 45"/>
            <p:cNvSpPr>
              <a:spLocks noChangeArrowheads="1"/>
            </p:cNvSpPr>
            <p:nvPr/>
          </p:nvSpPr>
          <p:spPr bwMode="auto">
            <a:xfrm>
              <a:off x="3295" y="2499"/>
              <a:ext cx="297" cy="22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dirty="0" smtClean="0">
                  <a:ln>
                    <a:noFill/>
                  </a:ln>
                  <a:solidFill>
                    <a:srgbClr val="000000"/>
                  </a:solidFill>
                  <a:effectLst/>
                  <a:latin typeface="Calibri" pitchFamily="34" charset="0"/>
                  <a:cs typeface="Arial" pitchFamily="34" charset="0"/>
                </a:rPr>
                <a:t>296</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20" name="Rectangle 46"/>
            <p:cNvSpPr>
              <a:spLocks noChangeArrowheads="1"/>
            </p:cNvSpPr>
            <p:nvPr/>
          </p:nvSpPr>
          <p:spPr bwMode="auto">
            <a:xfrm>
              <a:off x="3821" y="2499"/>
              <a:ext cx="374" cy="22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dirty="0" smtClean="0">
                  <a:ln>
                    <a:noFill/>
                  </a:ln>
                  <a:solidFill>
                    <a:srgbClr val="000000"/>
                  </a:solidFill>
                  <a:effectLst/>
                  <a:latin typeface="Calibri" pitchFamily="34" charset="0"/>
                  <a:cs typeface="Arial" pitchFamily="34" charset="0"/>
                </a:rPr>
                <a:t>4600</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21" name="Rectangle 47"/>
            <p:cNvSpPr>
              <a:spLocks noChangeArrowheads="1"/>
            </p:cNvSpPr>
            <p:nvPr/>
          </p:nvSpPr>
          <p:spPr bwMode="auto">
            <a:xfrm>
              <a:off x="4347" y="2499"/>
              <a:ext cx="443" cy="22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dirty="0" smtClean="0">
                  <a:ln>
                    <a:noFill/>
                  </a:ln>
                  <a:solidFill>
                    <a:srgbClr val="000000"/>
                  </a:solidFill>
                  <a:effectLst/>
                  <a:latin typeface="Calibri" pitchFamily="34" charset="0"/>
                  <a:cs typeface="Arial" pitchFamily="34" charset="0"/>
                </a:rPr>
                <a:t>12000</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22" name="Rectangle 48"/>
            <p:cNvSpPr>
              <a:spLocks noChangeArrowheads="1"/>
            </p:cNvSpPr>
            <p:nvPr/>
          </p:nvSpPr>
          <p:spPr bwMode="auto">
            <a:xfrm>
              <a:off x="4942" y="2499"/>
              <a:ext cx="374" cy="22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dirty="0" smtClean="0">
                  <a:ln>
                    <a:noFill/>
                  </a:ln>
                  <a:solidFill>
                    <a:srgbClr val="000000"/>
                  </a:solidFill>
                  <a:effectLst/>
                  <a:latin typeface="Calibri" pitchFamily="34" charset="0"/>
                  <a:cs typeface="Arial" pitchFamily="34" charset="0"/>
                </a:rPr>
                <a:t>5700</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23" name="Rectangle 49"/>
            <p:cNvSpPr>
              <a:spLocks noChangeArrowheads="1"/>
            </p:cNvSpPr>
            <p:nvPr/>
          </p:nvSpPr>
          <p:spPr bwMode="auto">
            <a:xfrm>
              <a:off x="639" y="2776"/>
              <a:ext cx="1041" cy="300"/>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1" i="0" u="none" strike="noStrike" cap="none" normalizeH="0" baseline="0" dirty="0" smtClean="0">
                  <a:ln>
                    <a:noFill/>
                  </a:ln>
                  <a:solidFill>
                    <a:srgbClr val="000000"/>
                  </a:solidFill>
                  <a:effectLst/>
                  <a:latin typeface="Calibri" pitchFamily="34" charset="0"/>
                  <a:cs typeface="Arial" pitchFamily="34" charset="0"/>
                </a:rPr>
                <a:t>Atmospheric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1" i="0" u="none" strike="noStrike" cap="none" normalizeH="0" baseline="0" dirty="0" smtClean="0">
                  <a:ln>
                    <a:noFill/>
                  </a:ln>
                  <a:solidFill>
                    <a:srgbClr val="000000"/>
                  </a:solidFill>
                  <a:effectLst/>
                  <a:latin typeface="Calibri" pitchFamily="34" charset="0"/>
                  <a:cs typeface="Arial" pitchFamily="34" charset="0"/>
                </a:rPr>
                <a:t>Lifetime (yrs)</a:t>
              </a: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p:txBody>
        </p:sp>
        <p:sp>
          <p:nvSpPr>
            <p:cNvPr id="524" name="Rectangle 51"/>
            <p:cNvSpPr>
              <a:spLocks noChangeArrowheads="1"/>
            </p:cNvSpPr>
            <p:nvPr/>
          </p:nvSpPr>
          <p:spPr bwMode="auto">
            <a:xfrm>
              <a:off x="2175" y="2866"/>
              <a:ext cx="297" cy="22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dirty="0" smtClean="0">
                  <a:ln>
                    <a:noFill/>
                  </a:ln>
                  <a:solidFill>
                    <a:srgbClr val="000000"/>
                  </a:solidFill>
                  <a:effectLst/>
                  <a:latin typeface="Calibri" pitchFamily="34" charset="0"/>
                  <a:cs typeface="Arial" pitchFamily="34" charset="0"/>
                </a:rPr>
                <a:t>500</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25" name="Rectangle 52"/>
            <p:cNvSpPr>
              <a:spLocks noChangeArrowheads="1"/>
            </p:cNvSpPr>
            <p:nvPr/>
          </p:nvSpPr>
          <p:spPr bwMode="auto">
            <a:xfrm>
              <a:off x="2770" y="2866"/>
              <a:ext cx="221" cy="22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dirty="0" smtClean="0">
                  <a:ln>
                    <a:noFill/>
                  </a:ln>
                  <a:solidFill>
                    <a:srgbClr val="000000"/>
                  </a:solidFill>
                  <a:effectLst/>
                  <a:latin typeface="Calibri" pitchFamily="34" charset="0"/>
                  <a:cs typeface="Arial" pitchFamily="34" charset="0"/>
                </a:rPr>
                <a:t>12</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26" name="Rectangle 53"/>
            <p:cNvSpPr>
              <a:spLocks noChangeArrowheads="1"/>
            </p:cNvSpPr>
            <p:nvPr/>
          </p:nvSpPr>
          <p:spPr bwMode="auto">
            <a:xfrm>
              <a:off x="3295" y="2866"/>
              <a:ext cx="297" cy="22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dirty="0" smtClean="0">
                  <a:ln>
                    <a:noFill/>
                  </a:ln>
                  <a:solidFill>
                    <a:srgbClr val="000000"/>
                  </a:solidFill>
                  <a:effectLst/>
                  <a:latin typeface="Calibri" pitchFamily="34" charset="0"/>
                  <a:cs typeface="Arial" pitchFamily="34" charset="0"/>
                </a:rPr>
                <a:t>114</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27" name="Rectangle 54"/>
            <p:cNvSpPr>
              <a:spLocks noChangeArrowheads="1"/>
            </p:cNvSpPr>
            <p:nvPr/>
          </p:nvSpPr>
          <p:spPr bwMode="auto">
            <a:xfrm>
              <a:off x="3890" y="2866"/>
              <a:ext cx="221" cy="22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dirty="0" smtClean="0">
                  <a:ln>
                    <a:noFill/>
                  </a:ln>
                  <a:solidFill>
                    <a:srgbClr val="000000"/>
                  </a:solidFill>
                  <a:effectLst/>
                  <a:latin typeface="Calibri" pitchFamily="34" charset="0"/>
                  <a:cs typeface="Arial" pitchFamily="34" charset="0"/>
                </a:rPr>
                <a:t>45</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28" name="Rectangle 55"/>
            <p:cNvSpPr>
              <a:spLocks noChangeArrowheads="1"/>
            </p:cNvSpPr>
            <p:nvPr/>
          </p:nvSpPr>
          <p:spPr bwMode="auto">
            <a:xfrm>
              <a:off x="4416" y="2866"/>
              <a:ext cx="297" cy="22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dirty="0" smtClean="0">
                  <a:ln>
                    <a:noFill/>
                  </a:ln>
                  <a:solidFill>
                    <a:srgbClr val="000000"/>
                  </a:solidFill>
                  <a:effectLst/>
                  <a:latin typeface="Calibri" pitchFamily="34" charset="0"/>
                  <a:cs typeface="Arial" pitchFamily="34" charset="0"/>
                </a:rPr>
                <a:t>260</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29" name="Rectangle 56"/>
            <p:cNvSpPr>
              <a:spLocks noChangeArrowheads="1"/>
            </p:cNvSpPr>
            <p:nvPr/>
          </p:nvSpPr>
          <p:spPr bwMode="auto">
            <a:xfrm>
              <a:off x="4887" y="2866"/>
              <a:ext cx="484" cy="22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dirty="0" smtClean="0">
                  <a:ln>
                    <a:noFill/>
                  </a:ln>
                  <a:solidFill>
                    <a:srgbClr val="000000"/>
                  </a:solidFill>
                  <a:effectLst/>
                  <a:latin typeface="Calibri" pitchFamily="34" charset="0"/>
                  <a:cs typeface="Arial" pitchFamily="34" charset="0"/>
                </a:rPr>
                <a:t>50,000</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30" name="Rectangle 57"/>
            <p:cNvSpPr>
              <a:spLocks noChangeArrowheads="1"/>
            </p:cNvSpPr>
            <p:nvPr/>
          </p:nvSpPr>
          <p:spPr bwMode="auto">
            <a:xfrm>
              <a:off x="2022" y="3212"/>
              <a:ext cx="3439" cy="22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dirty="0" smtClean="0">
                  <a:ln>
                    <a:noFill/>
                  </a:ln>
                  <a:solidFill>
                    <a:srgbClr val="000000"/>
                  </a:solidFill>
                  <a:effectLst/>
                  <a:latin typeface="Calibri" pitchFamily="34" charset="0"/>
                  <a:cs typeface="Arial" pitchFamily="34" charset="0"/>
                </a:rPr>
                <a:t>Other GHGs include Industrial Gas (e.g.) SF6, Other HFCs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31" name="Rectangle 58"/>
            <p:cNvSpPr>
              <a:spLocks noChangeArrowheads="1"/>
            </p:cNvSpPr>
            <p:nvPr/>
          </p:nvSpPr>
          <p:spPr bwMode="auto">
            <a:xfrm>
              <a:off x="2022" y="3392"/>
              <a:ext cx="2712" cy="22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dirty="0" smtClean="0">
                  <a:ln>
                    <a:noFill/>
                  </a:ln>
                  <a:solidFill>
                    <a:srgbClr val="000000"/>
                  </a:solidFill>
                  <a:effectLst/>
                  <a:latin typeface="Calibri" pitchFamily="34" charset="0"/>
                  <a:cs typeface="Arial" pitchFamily="34" charset="0"/>
                </a:rPr>
                <a:t>and Indirect Gases (Water Vapour, Nox, etc.)</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32" name="Line 59"/>
            <p:cNvSpPr>
              <a:spLocks noChangeShapeType="1"/>
            </p:cNvSpPr>
            <p:nvPr/>
          </p:nvSpPr>
          <p:spPr bwMode="auto">
            <a:xfrm>
              <a:off x="1995" y="984"/>
              <a:ext cx="1" cy="2152"/>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3" name="Rectangle 60"/>
            <p:cNvSpPr>
              <a:spLocks noChangeArrowheads="1"/>
            </p:cNvSpPr>
            <p:nvPr/>
          </p:nvSpPr>
          <p:spPr bwMode="auto">
            <a:xfrm>
              <a:off x="1995" y="984"/>
              <a:ext cx="7" cy="2152"/>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34" name="Line 61"/>
            <p:cNvSpPr>
              <a:spLocks noChangeShapeType="1"/>
            </p:cNvSpPr>
            <p:nvPr/>
          </p:nvSpPr>
          <p:spPr bwMode="auto">
            <a:xfrm>
              <a:off x="2555" y="991"/>
              <a:ext cx="1" cy="2145"/>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5" name="Rectangle 62"/>
            <p:cNvSpPr>
              <a:spLocks noChangeArrowheads="1"/>
            </p:cNvSpPr>
            <p:nvPr/>
          </p:nvSpPr>
          <p:spPr bwMode="auto">
            <a:xfrm>
              <a:off x="2555" y="991"/>
              <a:ext cx="7" cy="2145"/>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36" name="Line 63"/>
            <p:cNvSpPr>
              <a:spLocks noChangeShapeType="1"/>
            </p:cNvSpPr>
            <p:nvPr/>
          </p:nvSpPr>
          <p:spPr bwMode="auto">
            <a:xfrm>
              <a:off x="3116" y="991"/>
              <a:ext cx="1" cy="2145"/>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7" name="Rectangle 64"/>
            <p:cNvSpPr>
              <a:spLocks noChangeArrowheads="1"/>
            </p:cNvSpPr>
            <p:nvPr/>
          </p:nvSpPr>
          <p:spPr bwMode="auto">
            <a:xfrm>
              <a:off x="3116" y="991"/>
              <a:ext cx="6" cy="2145"/>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38" name="Line 65"/>
            <p:cNvSpPr>
              <a:spLocks noChangeShapeType="1"/>
            </p:cNvSpPr>
            <p:nvPr/>
          </p:nvSpPr>
          <p:spPr bwMode="auto">
            <a:xfrm>
              <a:off x="3676" y="991"/>
              <a:ext cx="1" cy="2145"/>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9" name="Rectangle 66"/>
            <p:cNvSpPr>
              <a:spLocks noChangeArrowheads="1"/>
            </p:cNvSpPr>
            <p:nvPr/>
          </p:nvSpPr>
          <p:spPr bwMode="auto">
            <a:xfrm>
              <a:off x="3676" y="991"/>
              <a:ext cx="7" cy="2145"/>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40" name="Line 67"/>
            <p:cNvSpPr>
              <a:spLocks noChangeShapeType="1"/>
            </p:cNvSpPr>
            <p:nvPr/>
          </p:nvSpPr>
          <p:spPr bwMode="auto">
            <a:xfrm>
              <a:off x="4236" y="991"/>
              <a:ext cx="1" cy="2145"/>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1" name="Rectangle 68"/>
            <p:cNvSpPr>
              <a:spLocks noChangeArrowheads="1"/>
            </p:cNvSpPr>
            <p:nvPr/>
          </p:nvSpPr>
          <p:spPr bwMode="auto">
            <a:xfrm>
              <a:off x="4236" y="991"/>
              <a:ext cx="7" cy="2145"/>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42" name="Line 69"/>
            <p:cNvSpPr>
              <a:spLocks noChangeShapeType="1"/>
            </p:cNvSpPr>
            <p:nvPr/>
          </p:nvSpPr>
          <p:spPr bwMode="auto">
            <a:xfrm>
              <a:off x="4797" y="991"/>
              <a:ext cx="1" cy="2145"/>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3" name="Rectangle 70"/>
            <p:cNvSpPr>
              <a:spLocks noChangeArrowheads="1"/>
            </p:cNvSpPr>
            <p:nvPr/>
          </p:nvSpPr>
          <p:spPr bwMode="auto">
            <a:xfrm>
              <a:off x="4797" y="991"/>
              <a:ext cx="7" cy="2145"/>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44" name="Line 71"/>
            <p:cNvSpPr>
              <a:spLocks noChangeShapeType="1"/>
            </p:cNvSpPr>
            <p:nvPr/>
          </p:nvSpPr>
          <p:spPr bwMode="auto">
            <a:xfrm>
              <a:off x="5357" y="991"/>
              <a:ext cx="1" cy="2145"/>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5" name="Rectangle 72"/>
            <p:cNvSpPr>
              <a:spLocks noChangeArrowheads="1"/>
            </p:cNvSpPr>
            <p:nvPr/>
          </p:nvSpPr>
          <p:spPr bwMode="auto">
            <a:xfrm>
              <a:off x="5357" y="991"/>
              <a:ext cx="7" cy="2145"/>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46" name="Line 73"/>
            <p:cNvSpPr>
              <a:spLocks noChangeShapeType="1"/>
            </p:cNvSpPr>
            <p:nvPr/>
          </p:nvSpPr>
          <p:spPr bwMode="auto">
            <a:xfrm>
              <a:off x="528" y="1295"/>
              <a:ext cx="1" cy="1841"/>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7" name="Rectangle 74"/>
            <p:cNvSpPr>
              <a:spLocks noChangeArrowheads="1"/>
            </p:cNvSpPr>
            <p:nvPr/>
          </p:nvSpPr>
          <p:spPr bwMode="auto">
            <a:xfrm>
              <a:off x="528" y="1295"/>
              <a:ext cx="7" cy="1841"/>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48" name="Line 75"/>
            <p:cNvSpPr>
              <a:spLocks noChangeShapeType="1"/>
            </p:cNvSpPr>
            <p:nvPr/>
          </p:nvSpPr>
          <p:spPr bwMode="auto">
            <a:xfrm>
              <a:off x="2002" y="984"/>
              <a:ext cx="3362" cy="1"/>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9" name="Rectangle 76"/>
            <p:cNvSpPr>
              <a:spLocks noChangeArrowheads="1"/>
            </p:cNvSpPr>
            <p:nvPr/>
          </p:nvSpPr>
          <p:spPr bwMode="auto">
            <a:xfrm>
              <a:off x="2002" y="984"/>
              <a:ext cx="3362" cy="7"/>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50" name="Line 77"/>
            <p:cNvSpPr>
              <a:spLocks noChangeShapeType="1"/>
            </p:cNvSpPr>
            <p:nvPr/>
          </p:nvSpPr>
          <p:spPr bwMode="auto">
            <a:xfrm>
              <a:off x="535" y="1295"/>
              <a:ext cx="4829" cy="1"/>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1" name="Rectangle 78"/>
            <p:cNvSpPr>
              <a:spLocks noChangeArrowheads="1"/>
            </p:cNvSpPr>
            <p:nvPr/>
          </p:nvSpPr>
          <p:spPr bwMode="auto">
            <a:xfrm>
              <a:off x="535" y="1295"/>
              <a:ext cx="4829" cy="7"/>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52" name="Line 79"/>
            <p:cNvSpPr>
              <a:spLocks noChangeShapeType="1"/>
            </p:cNvSpPr>
            <p:nvPr/>
          </p:nvSpPr>
          <p:spPr bwMode="auto">
            <a:xfrm>
              <a:off x="535" y="1662"/>
              <a:ext cx="4829" cy="1"/>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3" name="Rectangle 80"/>
            <p:cNvSpPr>
              <a:spLocks noChangeArrowheads="1"/>
            </p:cNvSpPr>
            <p:nvPr/>
          </p:nvSpPr>
          <p:spPr bwMode="auto">
            <a:xfrm>
              <a:off x="535" y="1662"/>
              <a:ext cx="4829" cy="7"/>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54" name="Line 81"/>
            <p:cNvSpPr>
              <a:spLocks noChangeShapeType="1"/>
            </p:cNvSpPr>
            <p:nvPr/>
          </p:nvSpPr>
          <p:spPr bwMode="auto">
            <a:xfrm>
              <a:off x="535" y="2029"/>
              <a:ext cx="4829" cy="1"/>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5" name="Rectangle 82"/>
            <p:cNvSpPr>
              <a:spLocks noChangeArrowheads="1"/>
            </p:cNvSpPr>
            <p:nvPr/>
          </p:nvSpPr>
          <p:spPr bwMode="auto">
            <a:xfrm>
              <a:off x="535" y="2029"/>
              <a:ext cx="4829" cy="7"/>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56" name="Line 83"/>
            <p:cNvSpPr>
              <a:spLocks noChangeShapeType="1"/>
            </p:cNvSpPr>
            <p:nvPr/>
          </p:nvSpPr>
          <p:spPr bwMode="auto">
            <a:xfrm>
              <a:off x="535" y="2396"/>
              <a:ext cx="4829" cy="1"/>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7" name="Rectangle 84"/>
            <p:cNvSpPr>
              <a:spLocks noChangeArrowheads="1"/>
            </p:cNvSpPr>
            <p:nvPr/>
          </p:nvSpPr>
          <p:spPr bwMode="auto">
            <a:xfrm>
              <a:off x="535" y="2396"/>
              <a:ext cx="4829" cy="6"/>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58" name="Line 85"/>
            <p:cNvSpPr>
              <a:spLocks noChangeShapeType="1"/>
            </p:cNvSpPr>
            <p:nvPr/>
          </p:nvSpPr>
          <p:spPr bwMode="auto">
            <a:xfrm>
              <a:off x="535" y="2762"/>
              <a:ext cx="4829" cy="1"/>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9" name="Rectangle 86"/>
            <p:cNvSpPr>
              <a:spLocks noChangeArrowheads="1"/>
            </p:cNvSpPr>
            <p:nvPr/>
          </p:nvSpPr>
          <p:spPr bwMode="auto">
            <a:xfrm>
              <a:off x="535" y="2762"/>
              <a:ext cx="4829" cy="7"/>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60" name="Line 87"/>
            <p:cNvSpPr>
              <a:spLocks noChangeShapeType="1"/>
            </p:cNvSpPr>
            <p:nvPr/>
          </p:nvSpPr>
          <p:spPr bwMode="auto">
            <a:xfrm>
              <a:off x="535" y="3129"/>
              <a:ext cx="4829" cy="1"/>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1" name="Rectangle 88"/>
            <p:cNvSpPr>
              <a:spLocks noChangeArrowheads="1"/>
            </p:cNvSpPr>
            <p:nvPr/>
          </p:nvSpPr>
          <p:spPr bwMode="auto">
            <a:xfrm>
              <a:off x="535" y="3129"/>
              <a:ext cx="4829" cy="7"/>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562" name="Rectangle 561"/>
          <p:cNvSpPr/>
          <p:nvPr/>
        </p:nvSpPr>
        <p:spPr>
          <a:xfrm>
            <a:off x="5029200" y="1447800"/>
            <a:ext cx="615874" cy="369332"/>
          </a:xfrm>
          <a:prstGeom prst="rect">
            <a:avLst/>
          </a:prstGeom>
        </p:spPr>
        <p:txBody>
          <a:bodyPr wrap="none">
            <a:spAutoFit/>
          </a:bodyPr>
          <a:lstStyle/>
          <a:p>
            <a:r>
              <a:rPr lang="en-US" b="1" dirty="0" smtClean="0">
                <a:solidFill>
                  <a:srgbClr val="FF0000"/>
                </a:solidFill>
              </a:rPr>
              <a:t>N</a:t>
            </a:r>
            <a:r>
              <a:rPr lang="en-US" b="1" baseline="-25000" dirty="0" smtClean="0">
                <a:solidFill>
                  <a:srgbClr val="FF0000"/>
                </a:solidFill>
              </a:rPr>
              <a:t>2</a:t>
            </a:r>
            <a:r>
              <a:rPr lang="en-US" b="1" dirty="0" smtClean="0">
                <a:solidFill>
                  <a:srgbClr val="FF0000"/>
                </a:solidFill>
              </a:rPr>
              <a:t>O</a:t>
            </a:r>
            <a:endParaRPr lang="en-US" b="1" dirty="0">
              <a:solidFill>
                <a:srgbClr val="FF0000"/>
              </a:solidFill>
            </a:endParaRPr>
          </a:p>
        </p:txBody>
      </p:sp>
      <p:sp>
        <p:nvSpPr>
          <p:cNvPr id="563" name="Rectangle 562"/>
          <p:cNvSpPr/>
          <p:nvPr/>
        </p:nvSpPr>
        <p:spPr>
          <a:xfrm>
            <a:off x="8001000" y="1447800"/>
            <a:ext cx="577402" cy="369332"/>
          </a:xfrm>
          <a:prstGeom prst="rect">
            <a:avLst/>
          </a:prstGeom>
        </p:spPr>
        <p:txBody>
          <a:bodyPr wrap="none">
            <a:spAutoFit/>
          </a:bodyPr>
          <a:lstStyle/>
          <a:p>
            <a:r>
              <a:rPr lang="en-US" b="1" dirty="0" smtClean="0">
                <a:solidFill>
                  <a:srgbClr val="FF0000"/>
                </a:solidFill>
              </a:rPr>
              <a:t>CF</a:t>
            </a:r>
            <a:r>
              <a:rPr lang="en-US" b="1" baseline="-25000" dirty="0" smtClean="0">
                <a:solidFill>
                  <a:srgbClr val="FF0000"/>
                </a:solidFill>
              </a:rPr>
              <a:t>4</a:t>
            </a:r>
            <a:endParaRPr lang="en-US" dirty="0">
              <a:solidFill>
                <a:srgbClr val="FF0000"/>
              </a:solidFill>
            </a:endParaRPr>
          </a:p>
        </p:txBody>
      </p:sp>
      <p:sp>
        <p:nvSpPr>
          <p:cNvPr id="89" name="Rectangle 88"/>
          <p:cNvSpPr/>
          <p:nvPr/>
        </p:nvSpPr>
        <p:spPr>
          <a:xfrm>
            <a:off x="0" y="152401"/>
            <a:ext cx="9144000" cy="584775"/>
          </a:xfrm>
          <a:prstGeom prst="rect">
            <a:avLst/>
          </a:prstGeom>
        </p:spPr>
        <p:txBody>
          <a:bodyPr wrap="square">
            <a:spAutoFit/>
          </a:bodyPr>
          <a:lstStyle/>
          <a:p>
            <a:pPr algn="ctr"/>
            <a:r>
              <a:rPr lang="en-US" sz="3200" b="1" dirty="0" smtClean="0"/>
              <a:t>Attributes  Of  Key GHGs</a:t>
            </a:r>
            <a:endParaRPr lang="en-US" sz="3200" dirty="0"/>
          </a:p>
        </p:txBody>
      </p:sp>
    </p:spTree>
    <p:extLst>
      <p:ext uri="{BB962C8B-B14F-4D97-AF65-F5344CB8AC3E}">
        <p14:creationId xmlns="" xmlns:p14="http://schemas.microsoft.com/office/powerpoint/2010/main" val="1465955691"/>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2"/>
          <p:cNvGraphicFramePr>
            <a:graphicFrameLocks noChangeAspect="1"/>
          </p:cNvGraphicFramePr>
          <p:nvPr/>
        </p:nvGraphicFramePr>
        <p:xfrm>
          <a:off x="3733798" y="1371600"/>
          <a:ext cx="4724401" cy="2438400"/>
        </p:xfrm>
        <a:graphic>
          <a:graphicData uri="http://schemas.openxmlformats.org/presentationml/2006/ole">
            <p:oleObj spid="_x0000_s2056" name="Worksheet" r:id="rId3" imgW="5564160" imgH="3630960" progId="">
              <p:embed/>
            </p:oleObj>
          </a:graphicData>
        </a:graphic>
      </p:graphicFrame>
      <p:sp>
        <p:nvSpPr>
          <p:cNvPr id="6" name="Rectangle 3"/>
          <p:cNvSpPr>
            <a:spLocks noChangeArrowheads="1"/>
          </p:cNvSpPr>
          <p:nvPr/>
        </p:nvSpPr>
        <p:spPr bwMode="auto">
          <a:xfrm>
            <a:off x="381000" y="1524000"/>
            <a:ext cx="3962401" cy="1066800"/>
          </a:xfrm>
          <a:prstGeom prst="rect">
            <a:avLst/>
          </a:prstGeom>
          <a:noFill/>
          <a:ln w="9525">
            <a:noFill/>
            <a:miter lim="800000"/>
            <a:headEnd/>
            <a:tailEnd/>
          </a:ln>
          <a:effectLst/>
        </p:spPr>
        <p:txBody>
          <a:bodyPr anchor="ctr"/>
          <a:lstStyle/>
          <a:p>
            <a:r>
              <a:rPr lang="en-US" sz="3200" dirty="0">
                <a:solidFill>
                  <a:srgbClr val="FF0000"/>
                </a:solidFill>
                <a:latin typeface="Franklin Gothic Demi" pitchFamily="34" charset="0"/>
              </a:rPr>
              <a:t/>
            </a:r>
            <a:br>
              <a:rPr lang="en-US" sz="3200" dirty="0">
                <a:solidFill>
                  <a:srgbClr val="FF0000"/>
                </a:solidFill>
                <a:latin typeface="Franklin Gothic Demi" pitchFamily="34" charset="0"/>
              </a:rPr>
            </a:br>
            <a:r>
              <a:rPr lang="en-US" sz="3200" dirty="0">
                <a:solidFill>
                  <a:srgbClr val="FF0000"/>
                </a:solidFill>
                <a:latin typeface="Franklin Gothic Demi" pitchFamily="34" charset="0"/>
              </a:rPr>
              <a:t>The Last 100 Years</a:t>
            </a:r>
            <a:endParaRPr lang="en-US" sz="4000" dirty="0">
              <a:solidFill>
                <a:srgbClr val="FF0000"/>
              </a:solidFill>
              <a:latin typeface="Franklin Gothic Demi" pitchFamily="34" charset="0"/>
            </a:endParaRPr>
          </a:p>
        </p:txBody>
      </p:sp>
      <p:sp>
        <p:nvSpPr>
          <p:cNvPr id="7" name="Rectangle 4"/>
          <p:cNvSpPr>
            <a:spLocks noChangeArrowheads="1"/>
          </p:cNvSpPr>
          <p:nvPr/>
        </p:nvSpPr>
        <p:spPr bwMode="auto">
          <a:xfrm>
            <a:off x="457198" y="4419600"/>
            <a:ext cx="3048002" cy="1371600"/>
          </a:xfrm>
          <a:prstGeom prst="rect">
            <a:avLst/>
          </a:prstGeom>
          <a:noFill/>
          <a:ln w="9525">
            <a:noFill/>
            <a:miter lim="800000"/>
            <a:headEnd/>
            <a:tailEnd/>
          </a:ln>
          <a:effectLst/>
        </p:spPr>
        <p:txBody>
          <a:bodyPr anchor="ctr"/>
          <a:lstStyle/>
          <a:p>
            <a:r>
              <a:rPr lang="en-US" sz="2800" dirty="0">
                <a:solidFill>
                  <a:srgbClr val="FFFF00"/>
                </a:solidFill>
                <a:latin typeface="Franklin Gothic Demi" pitchFamily="34" charset="0"/>
              </a:rPr>
              <a:t/>
            </a:r>
            <a:br>
              <a:rPr lang="en-US" sz="2800" dirty="0">
                <a:solidFill>
                  <a:srgbClr val="FFFF00"/>
                </a:solidFill>
                <a:latin typeface="Franklin Gothic Demi" pitchFamily="34" charset="0"/>
              </a:rPr>
            </a:br>
            <a:r>
              <a:rPr lang="en-US" sz="3200" dirty="0" smtClean="0">
                <a:solidFill>
                  <a:srgbClr val="FF0000"/>
                </a:solidFill>
                <a:latin typeface="Franklin Gothic Demi" pitchFamily="34" charset="0"/>
              </a:rPr>
              <a:t>Since 1980’s</a:t>
            </a:r>
            <a:endParaRPr lang="en-US" sz="3200" dirty="0">
              <a:solidFill>
                <a:srgbClr val="FF0000"/>
              </a:solidFill>
              <a:latin typeface="Franklin Gothic Demi" pitchFamily="34" charset="0"/>
            </a:endParaRPr>
          </a:p>
        </p:txBody>
      </p:sp>
      <p:grpSp>
        <p:nvGrpSpPr>
          <p:cNvPr id="8" name="Group 5"/>
          <p:cNvGrpSpPr>
            <a:grpSpLocks/>
          </p:cNvGrpSpPr>
          <p:nvPr/>
        </p:nvGrpSpPr>
        <p:grpSpPr bwMode="auto">
          <a:xfrm>
            <a:off x="3428999" y="3581400"/>
            <a:ext cx="5671243" cy="2962166"/>
            <a:chOff x="1923" y="1978"/>
            <a:chExt cx="3631" cy="2174"/>
          </a:xfrm>
        </p:grpSpPr>
        <p:graphicFrame>
          <p:nvGraphicFramePr>
            <p:cNvPr id="9" name="Object 6"/>
            <p:cNvGraphicFramePr>
              <a:graphicFrameLocks noChangeAspect="1"/>
            </p:cNvGraphicFramePr>
            <p:nvPr/>
          </p:nvGraphicFramePr>
          <p:xfrm>
            <a:off x="1923" y="1978"/>
            <a:ext cx="3631" cy="2174"/>
          </p:xfrm>
          <a:graphic>
            <a:graphicData uri="http://schemas.openxmlformats.org/presentationml/2006/ole">
              <p:oleObj spid="_x0000_s2057" name="Worksheet" r:id="rId4" imgW="5496120" imgH="3625560" progId="">
                <p:embed/>
              </p:oleObj>
            </a:graphicData>
          </a:graphic>
        </p:graphicFrame>
        <p:sp>
          <p:nvSpPr>
            <p:cNvPr id="10" name="Text Box 7"/>
            <p:cNvSpPr txBox="1">
              <a:spLocks noChangeArrowheads="1"/>
            </p:cNvSpPr>
            <p:nvPr/>
          </p:nvSpPr>
          <p:spPr bwMode="auto">
            <a:xfrm>
              <a:off x="1944" y="3696"/>
              <a:ext cx="467" cy="351"/>
            </a:xfrm>
            <a:prstGeom prst="rect">
              <a:avLst/>
            </a:prstGeom>
            <a:solidFill>
              <a:schemeClr val="accent1">
                <a:lumMod val="60000"/>
                <a:lumOff val="40000"/>
              </a:schemeClr>
            </a:solidFill>
            <a:ln w="9525">
              <a:noFill/>
              <a:miter lim="800000"/>
              <a:headEnd/>
              <a:tailEnd/>
            </a:ln>
            <a:effectLst/>
          </p:spPr>
          <p:txBody>
            <a:bodyPr wrap="square">
              <a:spAutoFit/>
            </a:bodyPr>
            <a:lstStyle/>
            <a:p>
              <a:pPr eaLnBrk="0" hangingPunct="0">
                <a:spcBef>
                  <a:spcPct val="50000"/>
                </a:spcBef>
              </a:pPr>
              <a:r>
                <a:rPr lang="en-US" dirty="0"/>
                <a:t>49%</a:t>
              </a:r>
              <a:endParaRPr lang="en-US" sz="2400" b="0" dirty="0">
                <a:latin typeface="Times New Roman" pitchFamily="18" charset="0"/>
              </a:endParaRPr>
            </a:p>
          </p:txBody>
        </p:sp>
        <p:sp>
          <p:nvSpPr>
            <p:cNvPr id="11" name="Text Box 8"/>
            <p:cNvSpPr txBox="1">
              <a:spLocks noChangeArrowheads="1"/>
            </p:cNvSpPr>
            <p:nvPr/>
          </p:nvSpPr>
          <p:spPr bwMode="auto">
            <a:xfrm>
              <a:off x="4260" y="3804"/>
              <a:ext cx="541" cy="339"/>
            </a:xfrm>
            <a:prstGeom prst="rect">
              <a:avLst/>
            </a:prstGeom>
            <a:solidFill>
              <a:schemeClr val="accent1">
                <a:lumMod val="60000"/>
                <a:lumOff val="40000"/>
              </a:schemeClr>
            </a:solidFill>
            <a:ln w="9525">
              <a:noFill/>
              <a:miter lim="800000"/>
              <a:headEnd/>
              <a:tailEnd/>
            </a:ln>
            <a:effectLst/>
          </p:spPr>
          <p:txBody>
            <a:bodyPr wrap="square">
              <a:spAutoFit/>
            </a:bodyPr>
            <a:lstStyle/>
            <a:p>
              <a:pPr algn="ctr" eaLnBrk="0" hangingPunct="0">
                <a:spcBef>
                  <a:spcPct val="50000"/>
                </a:spcBef>
              </a:pPr>
              <a:r>
                <a:rPr lang="en-US" dirty="0"/>
                <a:t>18%</a:t>
              </a:r>
              <a:endParaRPr lang="en-US" sz="2400" b="0" dirty="0">
                <a:latin typeface="Times New Roman" pitchFamily="18" charset="0"/>
              </a:endParaRPr>
            </a:p>
          </p:txBody>
        </p:sp>
        <p:sp>
          <p:nvSpPr>
            <p:cNvPr id="12" name="Text Box 9"/>
            <p:cNvSpPr txBox="1">
              <a:spLocks noChangeArrowheads="1"/>
            </p:cNvSpPr>
            <p:nvPr/>
          </p:nvSpPr>
          <p:spPr bwMode="auto">
            <a:xfrm>
              <a:off x="3552" y="2304"/>
              <a:ext cx="518" cy="339"/>
            </a:xfrm>
            <a:prstGeom prst="rect">
              <a:avLst/>
            </a:prstGeom>
            <a:solidFill>
              <a:schemeClr val="accent1">
                <a:lumMod val="60000"/>
                <a:lumOff val="40000"/>
              </a:schemeClr>
            </a:solidFill>
            <a:ln w="9525">
              <a:noFill/>
              <a:miter lim="800000"/>
              <a:headEnd/>
              <a:tailEnd/>
            </a:ln>
            <a:effectLst/>
          </p:spPr>
          <p:txBody>
            <a:bodyPr wrap="square">
              <a:spAutoFit/>
            </a:bodyPr>
            <a:lstStyle/>
            <a:p>
              <a:pPr algn="ctr" eaLnBrk="0" hangingPunct="0">
                <a:spcBef>
                  <a:spcPct val="50000"/>
                </a:spcBef>
              </a:pPr>
              <a:r>
                <a:rPr lang="en-US" dirty="0"/>
                <a:t>6%</a:t>
              </a:r>
              <a:endParaRPr lang="en-US" sz="2400" b="0" dirty="0">
                <a:latin typeface="Times New Roman" pitchFamily="18" charset="0"/>
              </a:endParaRPr>
            </a:p>
          </p:txBody>
        </p:sp>
      </p:grpSp>
      <p:sp>
        <p:nvSpPr>
          <p:cNvPr id="13" name="Rectangle 12"/>
          <p:cNvSpPr/>
          <p:nvPr/>
        </p:nvSpPr>
        <p:spPr>
          <a:xfrm>
            <a:off x="-228600" y="152400"/>
            <a:ext cx="9529918" cy="492443"/>
          </a:xfrm>
          <a:prstGeom prst="rect">
            <a:avLst/>
          </a:prstGeom>
        </p:spPr>
        <p:txBody>
          <a:bodyPr wrap="square">
            <a:spAutoFit/>
          </a:bodyPr>
          <a:lstStyle/>
          <a:p>
            <a:pPr lvl="0" algn="ctr"/>
            <a:r>
              <a:rPr lang="en-US" sz="2600" dirty="0" smtClean="0">
                <a:latin typeface="Calibri" panose="020F0502020204030204" pitchFamily="34" charset="0"/>
              </a:rPr>
              <a:t>Contributions Of GHGs To Global Warming</a:t>
            </a:r>
            <a:endParaRPr lang="en-US" sz="2600" dirty="0"/>
          </a:p>
        </p:txBody>
      </p:sp>
      <p:sp>
        <p:nvSpPr>
          <p:cNvPr id="17" name="Text Box 8"/>
          <p:cNvSpPr txBox="1">
            <a:spLocks noChangeArrowheads="1"/>
          </p:cNvSpPr>
          <p:nvPr/>
        </p:nvSpPr>
        <p:spPr bwMode="auto">
          <a:xfrm>
            <a:off x="8077200" y="5410200"/>
            <a:ext cx="845651" cy="461665"/>
          </a:xfrm>
          <a:prstGeom prst="rect">
            <a:avLst/>
          </a:prstGeom>
          <a:solidFill>
            <a:schemeClr val="accent1">
              <a:lumMod val="60000"/>
              <a:lumOff val="40000"/>
            </a:schemeClr>
          </a:solidFill>
          <a:ln w="9525">
            <a:noFill/>
            <a:miter lim="800000"/>
            <a:headEnd/>
            <a:tailEnd/>
          </a:ln>
          <a:effectLst/>
        </p:spPr>
        <p:txBody>
          <a:bodyPr wrap="square">
            <a:spAutoFit/>
          </a:bodyPr>
          <a:lstStyle/>
          <a:p>
            <a:pPr algn="ctr" eaLnBrk="0" hangingPunct="0">
              <a:spcBef>
                <a:spcPct val="50000"/>
              </a:spcBef>
            </a:pPr>
            <a:r>
              <a:rPr lang="en-US" dirty="0" smtClean="0"/>
              <a:t>14%</a:t>
            </a:r>
            <a:endParaRPr lang="en-US" sz="2400" b="0" dirty="0">
              <a:latin typeface="Times New Roman" pitchFamily="18" charset="0"/>
            </a:endParaRPr>
          </a:p>
        </p:txBody>
      </p:sp>
      <p:sp>
        <p:nvSpPr>
          <p:cNvPr id="18" name="Text Box 8"/>
          <p:cNvSpPr txBox="1">
            <a:spLocks noChangeArrowheads="1"/>
          </p:cNvSpPr>
          <p:nvPr/>
        </p:nvSpPr>
        <p:spPr bwMode="auto">
          <a:xfrm>
            <a:off x="7162800" y="4110335"/>
            <a:ext cx="845651" cy="461665"/>
          </a:xfrm>
          <a:prstGeom prst="rect">
            <a:avLst/>
          </a:prstGeom>
          <a:solidFill>
            <a:schemeClr val="accent1">
              <a:lumMod val="60000"/>
              <a:lumOff val="40000"/>
            </a:schemeClr>
          </a:solidFill>
          <a:ln w="9525">
            <a:noFill/>
            <a:miter lim="800000"/>
            <a:headEnd/>
            <a:tailEnd/>
          </a:ln>
          <a:effectLst/>
        </p:spPr>
        <p:txBody>
          <a:bodyPr wrap="square">
            <a:spAutoFit/>
          </a:bodyPr>
          <a:lstStyle/>
          <a:p>
            <a:pPr algn="ctr" eaLnBrk="0" hangingPunct="0">
              <a:spcBef>
                <a:spcPct val="50000"/>
              </a:spcBef>
            </a:pPr>
            <a:r>
              <a:rPr lang="en-US" dirty="0" smtClean="0"/>
              <a:t>13%</a:t>
            </a:r>
            <a:endParaRPr lang="en-US" sz="2400" b="0" dirty="0">
              <a:latin typeface="Times New Roman" pitchFamily="18" charset="0"/>
            </a:endParaRPr>
          </a:p>
        </p:txBody>
      </p:sp>
    </p:spTree>
    <p:extLst>
      <p:ext uri="{BB962C8B-B14F-4D97-AF65-F5344CB8AC3E}">
        <p14:creationId xmlns="" xmlns:p14="http://schemas.microsoft.com/office/powerpoint/2010/main" val="3993684522"/>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247650" y="336550"/>
            <a:ext cx="8626475" cy="519113"/>
          </a:xfrm>
          <a:prstGeom prst="rect">
            <a:avLst/>
          </a:prstGeom>
          <a:noFill/>
          <a:ln w="9525">
            <a:noFill/>
            <a:miter lim="800000"/>
            <a:headEnd/>
            <a:tailEnd/>
          </a:ln>
          <a:effectLst/>
        </p:spPr>
        <p:txBody>
          <a:bodyPr>
            <a:spAutoFit/>
          </a:bodyPr>
          <a:lstStyle/>
          <a:p>
            <a:pPr algn="ctr" eaLnBrk="0" hangingPunct="0">
              <a:spcBef>
                <a:spcPct val="50000"/>
              </a:spcBef>
            </a:pPr>
            <a:endParaRPr lang="en-US" sz="2800" dirty="0"/>
          </a:p>
        </p:txBody>
      </p:sp>
      <p:grpSp>
        <p:nvGrpSpPr>
          <p:cNvPr id="2" name="Group 3"/>
          <p:cNvGrpSpPr>
            <a:grpSpLocks/>
          </p:cNvGrpSpPr>
          <p:nvPr/>
        </p:nvGrpSpPr>
        <p:grpSpPr bwMode="auto">
          <a:xfrm>
            <a:off x="228600" y="2006600"/>
            <a:ext cx="8667750" cy="4241800"/>
            <a:chOff x="0" y="1264"/>
            <a:chExt cx="5604" cy="2318"/>
          </a:xfrm>
        </p:grpSpPr>
        <p:pic>
          <p:nvPicPr>
            <p:cNvPr id="20484" name="Picture 4" descr="world emissions"/>
            <p:cNvPicPr>
              <a:picLocks noChangeAspect="1" noChangeArrowheads="1"/>
            </p:cNvPicPr>
            <p:nvPr/>
          </p:nvPicPr>
          <p:blipFill>
            <a:blip r:embed="rId3" cstate="print"/>
            <a:srcRect l="4324" t="50699" r="4355" b="8173"/>
            <a:stretch>
              <a:fillRect/>
            </a:stretch>
          </p:blipFill>
          <p:spPr bwMode="auto">
            <a:xfrm>
              <a:off x="2808" y="1265"/>
              <a:ext cx="2796" cy="2309"/>
            </a:xfrm>
            <a:prstGeom prst="rect">
              <a:avLst/>
            </a:prstGeom>
            <a:noFill/>
          </p:spPr>
        </p:pic>
        <p:pic>
          <p:nvPicPr>
            <p:cNvPr id="20485" name="Picture 5" descr="world emissions"/>
            <p:cNvPicPr>
              <a:picLocks noChangeAspect="1" noChangeArrowheads="1"/>
            </p:cNvPicPr>
            <p:nvPr/>
          </p:nvPicPr>
          <p:blipFill>
            <a:blip r:embed="rId3" cstate="print"/>
            <a:srcRect l="4684" t="11047" r="4355" b="49080"/>
            <a:stretch>
              <a:fillRect/>
            </a:stretch>
          </p:blipFill>
          <p:spPr bwMode="auto">
            <a:xfrm>
              <a:off x="0" y="1264"/>
              <a:ext cx="2817" cy="2318"/>
            </a:xfrm>
            <a:prstGeom prst="rect">
              <a:avLst/>
            </a:prstGeom>
            <a:solidFill>
              <a:srgbClr val="FFFFFF"/>
            </a:solidFill>
          </p:spPr>
        </p:pic>
      </p:grpSp>
      <p:sp>
        <p:nvSpPr>
          <p:cNvPr id="20486" name="Text Box 6"/>
          <p:cNvSpPr txBox="1">
            <a:spLocks noChangeArrowheads="1"/>
          </p:cNvSpPr>
          <p:nvPr/>
        </p:nvSpPr>
        <p:spPr bwMode="auto">
          <a:xfrm>
            <a:off x="4570413" y="1339850"/>
            <a:ext cx="4321175" cy="701675"/>
          </a:xfrm>
          <a:prstGeom prst="rect">
            <a:avLst/>
          </a:prstGeom>
          <a:solidFill>
            <a:srgbClr val="FFFFFF"/>
          </a:solidFill>
          <a:ln w="9525">
            <a:noFill/>
            <a:miter lim="800000"/>
            <a:headEnd/>
            <a:tailEnd/>
          </a:ln>
          <a:effectLst/>
        </p:spPr>
        <p:txBody>
          <a:bodyPr>
            <a:spAutoFit/>
          </a:bodyPr>
          <a:lstStyle/>
          <a:p>
            <a:pPr algn="ctr" eaLnBrk="0" hangingPunct="0"/>
            <a:r>
              <a:rPr lang="en-US" sz="2000" b="1" dirty="0">
                <a:solidFill>
                  <a:srgbClr val="FF0000"/>
                </a:solidFill>
              </a:rPr>
              <a:t>2035 total emission estimate: </a:t>
            </a:r>
          </a:p>
          <a:p>
            <a:pPr algn="ctr" eaLnBrk="0" hangingPunct="0"/>
            <a:r>
              <a:rPr lang="en-US" sz="2000" b="1" dirty="0">
                <a:solidFill>
                  <a:srgbClr val="FF0000"/>
                </a:solidFill>
              </a:rPr>
              <a:t>11.71 billion tons of carbon</a:t>
            </a:r>
            <a:endParaRPr lang="en-US" sz="2000" b="1" baseline="-25000" dirty="0">
              <a:solidFill>
                <a:srgbClr val="FF0000"/>
              </a:solidFill>
            </a:endParaRPr>
          </a:p>
        </p:txBody>
      </p:sp>
      <p:sp>
        <p:nvSpPr>
          <p:cNvPr id="20487" name="Text Box 7"/>
          <p:cNvSpPr txBox="1">
            <a:spLocks noChangeArrowheads="1"/>
          </p:cNvSpPr>
          <p:nvPr/>
        </p:nvSpPr>
        <p:spPr bwMode="auto">
          <a:xfrm>
            <a:off x="230188" y="1341438"/>
            <a:ext cx="4357687" cy="701675"/>
          </a:xfrm>
          <a:prstGeom prst="rect">
            <a:avLst/>
          </a:prstGeom>
          <a:solidFill>
            <a:srgbClr val="FFFFFF"/>
          </a:solidFill>
          <a:ln w="9525">
            <a:noFill/>
            <a:miter lim="800000"/>
            <a:headEnd/>
            <a:tailEnd/>
          </a:ln>
          <a:effectLst/>
        </p:spPr>
        <p:txBody>
          <a:bodyPr>
            <a:spAutoFit/>
          </a:bodyPr>
          <a:lstStyle/>
          <a:p>
            <a:pPr algn="ctr" eaLnBrk="0" hangingPunct="0"/>
            <a:r>
              <a:rPr lang="en-US" sz="2000" b="1" dirty="0">
                <a:solidFill>
                  <a:srgbClr val="FF0000"/>
                </a:solidFill>
              </a:rPr>
              <a:t>1995 total emissions: </a:t>
            </a:r>
          </a:p>
          <a:p>
            <a:pPr algn="ctr" eaLnBrk="0" hangingPunct="0"/>
            <a:r>
              <a:rPr lang="en-US" sz="2000" b="1" dirty="0">
                <a:solidFill>
                  <a:srgbClr val="FF0000"/>
                </a:solidFill>
              </a:rPr>
              <a:t>6.46 billion tons of carbon</a:t>
            </a:r>
          </a:p>
        </p:txBody>
      </p:sp>
      <p:sp>
        <p:nvSpPr>
          <p:cNvPr id="13" name="Rectangle 12"/>
          <p:cNvSpPr/>
          <p:nvPr/>
        </p:nvSpPr>
        <p:spPr>
          <a:xfrm>
            <a:off x="0" y="228601"/>
            <a:ext cx="9144000" cy="584775"/>
          </a:xfrm>
          <a:prstGeom prst="rect">
            <a:avLst/>
          </a:prstGeom>
        </p:spPr>
        <p:txBody>
          <a:bodyPr wrap="square">
            <a:spAutoFit/>
          </a:bodyPr>
          <a:lstStyle/>
          <a:p>
            <a:pPr algn="ctr"/>
            <a:r>
              <a:rPr lang="en-US" sz="3200" b="1" dirty="0" smtClean="0"/>
              <a:t>Share Of Global GHGs In Future</a:t>
            </a:r>
            <a:endParaRPr lang="en-US" sz="3200" dirty="0"/>
          </a:p>
        </p:txBody>
      </p:sp>
    </p:spTree>
    <p:extLst>
      <p:ext uri="{BB962C8B-B14F-4D97-AF65-F5344CB8AC3E}">
        <p14:creationId xmlns="" xmlns:p14="http://schemas.microsoft.com/office/powerpoint/2010/main" val="18953891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3"/>
          <p:cNvSpPr>
            <a:spLocks noGrp="1"/>
          </p:cNvSpPr>
          <p:nvPr>
            <p:ph type="sldNum" sz="quarter" idx="12"/>
          </p:nvPr>
        </p:nvSpPr>
        <p:spPr/>
        <p:txBody>
          <a:bodyPr/>
          <a:lstStyle/>
          <a:p>
            <a:r>
              <a:rPr lang="en-US" dirty="0"/>
              <a:t>1.</a:t>
            </a:r>
            <a:fld id="{455C2BAA-D447-48A6-B527-DA9930A3D6E9}" type="slidenum">
              <a:rPr lang="en-US"/>
              <a:pPr/>
              <a:t>16</a:t>
            </a:fld>
            <a:endParaRPr lang="en-US" dirty="0"/>
          </a:p>
        </p:txBody>
      </p:sp>
      <p:pic>
        <p:nvPicPr>
          <p:cNvPr id="10248" name="Picture 8"/>
          <p:cNvPicPr>
            <a:picLocks noChangeAspect="1" noChangeArrowheads="1"/>
          </p:cNvPicPr>
          <p:nvPr/>
        </p:nvPicPr>
        <p:blipFill>
          <a:blip r:embed="rId3" cstate="print">
            <a:lum bright="-10000" contrast="16000"/>
          </a:blip>
          <a:srcRect t="13231"/>
          <a:stretch>
            <a:fillRect/>
          </a:stretch>
        </p:blipFill>
        <p:spPr bwMode="auto">
          <a:xfrm>
            <a:off x="40944" y="914401"/>
            <a:ext cx="9035178" cy="5257800"/>
          </a:xfrm>
          <a:prstGeom prst="rect">
            <a:avLst/>
          </a:prstGeom>
          <a:noFill/>
        </p:spPr>
      </p:pic>
      <p:sp>
        <p:nvSpPr>
          <p:cNvPr id="10249" name="Text Box 9"/>
          <p:cNvSpPr txBox="1">
            <a:spLocks noChangeArrowheads="1"/>
          </p:cNvSpPr>
          <p:nvPr/>
        </p:nvSpPr>
        <p:spPr bwMode="auto">
          <a:xfrm>
            <a:off x="5181600" y="2057400"/>
            <a:ext cx="1981200" cy="2492990"/>
          </a:xfrm>
          <a:prstGeom prst="rect">
            <a:avLst/>
          </a:prstGeom>
          <a:noFill/>
          <a:ln w="9525">
            <a:noFill/>
            <a:miter lim="800000"/>
            <a:headEnd/>
            <a:tailEnd/>
          </a:ln>
          <a:effectLst/>
        </p:spPr>
        <p:txBody>
          <a:bodyPr>
            <a:spAutoFit/>
          </a:bodyPr>
          <a:lstStyle/>
          <a:p>
            <a:pPr marL="230188" indent="-230188" eaLnBrk="0" hangingPunct="0">
              <a:buFontTx/>
              <a:buChar char="•"/>
            </a:pPr>
            <a:r>
              <a:rPr lang="en-US" sz="1400" dirty="0"/>
              <a:t>Pre-industrial level: 280 ppm</a:t>
            </a:r>
          </a:p>
          <a:p>
            <a:pPr marL="230188" indent="-230188" eaLnBrk="0" hangingPunct="0">
              <a:buFontTx/>
              <a:buChar char="•"/>
            </a:pPr>
            <a:endParaRPr lang="en-US" sz="1400" dirty="0"/>
          </a:p>
          <a:p>
            <a:pPr marL="230188" indent="-230188">
              <a:buFontTx/>
              <a:buChar char="•"/>
            </a:pPr>
            <a:r>
              <a:rPr lang="en-US" sz="1400" dirty="0"/>
              <a:t>Current level: </a:t>
            </a:r>
            <a:br>
              <a:rPr lang="en-US" sz="1400" dirty="0"/>
            </a:br>
            <a:r>
              <a:rPr lang="en-US" sz="1400" dirty="0"/>
              <a:t>360 ppm</a:t>
            </a:r>
          </a:p>
          <a:p>
            <a:pPr marL="230188" indent="-230188">
              <a:buFontTx/>
              <a:buChar char="•"/>
            </a:pPr>
            <a:endParaRPr lang="en-US" sz="1400" dirty="0"/>
          </a:p>
          <a:p>
            <a:pPr marL="230188" indent="-230188">
              <a:buFontTx/>
              <a:buChar char="•"/>
            </a:pPr>
            <a:r>
              <a:rPr lang="en-US" sz="1400" dirty="0"/>
              <a:t>Level in 2100: ~700 ppm with large uncertainty</a:t>
            </a:r>
          </a:p>
          <a:p>
            <a:pPr marL="230188" indent="-230188" eaLnBrk="0" hangingPunct="0">
              <a:buFontTx/>
              <a:buChar char="•"/>
            </a:pPr>
            <a:endParaRPr lang="en-US" sz="1400" dirty="0"/>
          </a:p>
          <a:p>
            <a:pPr marL="230188" indent="-230188" eaLnBrk="0" hangingPunct="0">
              <a:buFontTx/>
              <a:buChar char="•"/>
            </a:pPr>
            <a:endParaRPr lang="en-US" sz="1600" dirty="0"/>
          </a:p>
        </p:txBody>
      </p:sp>
      <p:sp>
        <p:nvSpPr>
          <p:cNvPr id="8" name="Rectangle 7"/>
          <p:cNvSpPr/>
          <p:nvPr/>
        </p:nvSpPr>
        <p:spPr>
          <a:xfrm>
            <a:off x="0" y="152400"/>
            <a:ext cx="9982200" cy="646331"/>
          </a:xfrm>
          <a:prstGeom prst="rect">
            <a:avLst/>
          </a:prstGeom>
        </p:spPr>
        <p:txBody>
          <a:bodyPr wrap="square">
            <a:spAutoFit/>
          </a:bodyPr>
          <a:lstStyle/>
          <a:p>
            <a:pPr algn="ctr"/>
            <a:r>
              <a:rPr lang="en-US" sz="3600" b="1" dirty="0" smtClean="0"/>
              <a:t>Emissions</a:t>
            </a:r>
            <a:endParaRPr lang="en-US" sz="3600" dirty="0"/>
          </a:p>
        </p:txBody>
      </p:sp>
      <p:sp>
        <p:nvSpPr>
          <p:cNvPr id="6" name="Rectangle 5"/>
          <p:cNvSpPr/>
          <p:nvPr/>
        </p:nvSpPr>
        <p:spPr>
          <a:xfrm>
            <a:off x="2209800" y="152400"/>
            <a:ext cx="1905000" cy="646331"/>
          </a:xfrm>
          <a:prstGeom prst="rect">
            <a:avLst/>
          </a:prstGeom>
        </p:spPr>
        <p:txBody>
          <a:bodyPr wrap="square">
            <a:spAutoFit/>
          </a:bodyPr>
          <a:lstStyle/>
          <a:p>
            <a:pPr algn="ctr"/>
            <a:r>
              <a:rPr lang="en-US" sz="3600" b="1" dirty="0" smtClean="0"/>
              <a:t>CO</a:t>
            </a:r>
            <a:r>
              <a:rPr lang="en-US" sz="3600" b="1" baseline="-25000" dirty="0" smtClean="0"/>
              <a:t>2</a:t>
            </a:r>
            <a:endParaRPr lang="en-US" sz="3600" b="1" dirty="0"/>
          </a:p>
        </p:txBody>
      </p:sp>
    </p:spTree>
    <p:extLst>
      <p:ext uri="{BB962C8B-B14F-4D97-AF65-F5344CB8AC3E}">
        <p14:creationId xmlns="" xmlns:p14="http://schemas.microsoft.com/office/powerpoint/2010/main" val="20255864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idx="1"/>
          </p:nvPr>
        </p:nvSpPr>
        <p:spPr>
          <a:xfrm>
            <a:off x="450850" y="1100138"/>
            <a:ext cx="6978650" cy="1238250"/>
          </a:xfrm>
          <a:noFill/>
          <a:ln/>
        </p:spPr>
        <p:txBody>
          <a:bodyPr/>
          <a:lstStyle/>
          <a:p>
            <a:pPr marL="0" indent="0">
              <a:buFontTx/>
              <a:buNone/>
            </a:pPr>
            <a:endParaRPr lang="en-US" sz="1800" b="1" dirty="0"/>
          </a:p>
          <a:p>
            <a:pPr marL="0" indent="0"/>
            <a:endParaRPr lang="en-US" sz="1800" b="1" dirty="0"/>
          </a:p>
        </p:txBody>
      </p:sp>
      <p:graphicFrame>
        <p:nvGraphicFramePr>
          <p:cNvPr id="157803" name="Group 107"/>
          <p:cNvGraphicFramePr>
            <a:graphicFrameLocks noGrp="1"/>
          </p:cNvGraphicFramePr>
          <p:nvPr>
            <p:extLst>
              <p:ext uri="{D42A27DB-BD31-4B8C-83A1-F6EECF244321}">
                <p14:modId xmlns="" xmlns:p14="http://schemas.microsoft.com/office/powerpoint/2010/main" val="2095164196"/>
              </p:ext>
            </p:extLst>
          </p:nvPr>
        </p:nvGraphicFramePr>
        <p:xfrm>
          <a:off x="381000" y="1143000"/>
          <a:ext cx="8458200" cy="5066983"/>
        </p:xfrm>
        <a:graphic>
          <a:graphicData uri="http://schemas.openxmlformats.org/drawingml/2006/table">
            <a:tbl>
              <a:tblPr/>
              <a:tblGrid>
                <a:gridCol w="1442216"/>
                <a:gridCol w="3261119"/>
                <a:gridCol w="3754865"/>
              </a:tblGrid>
              <a:tr h="520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OZONE DEPLETION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GLOBAL WARMING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70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Cause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Halogen compounds released into air, diffuse to stratosphere, catalytically destroy ozone layer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CO</a:t>
                      </a:r>
                      <a:r>
                        <a:rPr kumimoji="0" lang="en-US" sz="1600" b="0" i="0" u="none" strike="noStrike" cap="none" normalizeH="0" baseline="-25000" dirty="0" smtClean="0">
                          <a:ln>
                            <a:noFill/>
                          </a:ln>
                          <a:solidFill>
                            <a:schemeClr val="tx1"/>
                          </a:solidFill>
                          <a:effectLst/>
                          <a:latin typeface="Arial" panose="020B0604020202020204" pitchFamily="34" charset="0"/>
                          <a:cs typeface="Arial" panose="020B0604020202020204" pitchFamily="34" charset="0"/>
                        </a:rPr>
                        <a:t>2</a:t>
                      </a:r>
                      <a:r>
                        <a:rPr kumimoji="0" lang="en-US"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(and methane) released into air, greenhouse effect heats air, changes climate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8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Sources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Hair sprays, refrigerants, etc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Fossil fuel burning, deforestation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84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Latency time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Half a century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Decades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19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If allowed to go to extreme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Ozone layer goes to half of depth worldwide, Solar-UV light gets to surface, death of food-chain top, bottom, and middle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World heats up by perhaps 10°F, icecaps all melt, majority of world’s population looses homes, frequent high-intensity hurricanes, massive droughts affect half of world, deaths in the billions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635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Ease of solution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Easy; ban CFCs, manufacture substitutes instead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Hard; too many people in world, all wanting to burn fossil fuels to achieve high living standard. Shift to renewable energy sources.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 name="Rectangle 5"/>
          <p:cNvSpPr/>
          <p:nvPr/>
        </p:nvSpPr>
        <p:spPr>
          <a:xfrm>
            <a:off x="128788" y="425003"/>
            <a:ext cx="9143999" cy="461665"/>
          </a:xfrm>
          <a:prstGeom prst="rect">
            <a:avLst/>
          </a:prstGeom>
        </p:spPr>
        <p:txBody>
          <a:bodyPr wrap="square">
            <a:spAutoFit/>
          </a:bodyPr>
          <a:lstStyle/>
          <a:p>
            <a:pPr algn="ctr"/>
            <a:r>
              <a:rPr lang="en-US" sz="2400" b="1" dirty="0" smtClean="0"/>
              <a:t>Global Atmosphere Changes Caused By Human Gas Production</a:t>
            </a:r>
            <a:endParaRPr lang="en-US" sz="2400" dirty="0"/>
          </a:p>
        </p:txBody>
      </p:sp>
    </p:spTree>
    <p:extLst>
      <p:ext uri="{BB962C8B-B14F-4D97-AF65-F5344CB8AC3E}">
        <p14:creationId xmlns="" xmlns:p14="http://schemas.microsoft.com/office/powerpoint/2010/main" val="208553813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idx="1"/>
          </p:nvPr>
        </p:nvSpPr>
        <p:spPr>
          <a:xfrm>
            <a:off x="374650" y="1066800"/>
            <a:ext cx="8540750" cy="5486400"/>
          </a:xfrm>
        </p:spPr>
        <p:txBody>
          <a:bodyPr/>
          <a:lstStyle/>
          <a:p>
            <a:r>
              <a:rPr lang="en-US" sz="2800" dirty="0" smtClean="0"/>
              <a:t>Modern society burns fossil fuels such as gasoline, natural gas, coal.</a:t>
            </a:r>
          </a:p>
          <a:p>
            <a:r>
              <a:rPr lang="en-US" sz="2800" dirty="0" smtClean="0"/>
              <a:t>All </a:t>
            </a:r>
            <a:r>
              <a:rPr lang="en-US" sz="2800" dirty="0"/>
              <a:t>of these give off CO</a:t>
            </a:r>
            <a:r>
              <a:rPr lang="en-US" sz="2800" baseline="-25000" dirty="0"/>
              <a:t>2</a:t>
            </a:r>
            <a:r>
              <a:rPr lang="en-US" sz="2800" dirty="0"/>
              <a:t> as they </a:t>
            </a:r>
            <a:r>
              <a:rPr lang="en-US" sz="2800" dirty="0" smtClean="0"/>
              <a:t>burn.</a:t>
            </a:r>
            <a:endParaRPr lang="en-US" sz="2800" dirty="0"/>
          </a:p>
          <a:p>
            <a:r>
              <a:rPr lang="en-US" sz="2800" dirty="0"/>
              <a:t>The added CO</a:t>
            </a:r>
            <a:r>
              <a:rPr lang="en-US" sz="2800" baseline="-25000" dirty="0"/>
              <a:t>2</a:t>
            </a:r>
            <a:r>
              <a:rPr lang="en-US" sz="2800" dirty="0"/>
              <a:t> in the atmosphere is increasing the greenhouse effect on the </a:t>
            </a:r>
            <a:r>
              <a:rPr lang="en-US" sz="2800" dirty="0" smtClean="0"/>
              <a:t>earth.</a:t>
            </a:r>
            <a:endParaRPr lang="en-US" sz="2800" dirty="0"/>
          </a:p>
          <a:p>
            <a:r>
              <a:rPr lang="en-US" sz="2800" dirty="0"/>
              <a:t>This is increasing the temperature of the earth beyond its normal </a:t>
            </a:r>
            <a:r>
              <a:rPr lang="en-US" sz="2800" dirty="0" smtClean="0"/>
              <a:t>range.</a:t>
            </a:r>
            <a:endParaRPr lang="en-US" sz="2800" dirty="0"/>
          </a:p>
          <a:p>
            <a:r>
              <a:rPr lang="en-US" sz="2800" dirty="0" smtClean="0"/>
              <a:t>This </a:t>
            </a:r>
            <a:r>
              <a:rPr lang="en-US" sz="2800" dirty="0"/>
              <a:t>will result in disastrous consequences for life on </a:t>
            </a:r>
            <a:r>
              <a:rPr lang="en-US" sz="2800" dirty="0" smtClean="0"/>
              <a:t>earth.</a:t>
            </a:r>
            <a:endParaRPr lang="en-US" sz="2800" dirty="0"/>
          </a:p>
          <a:p>
            <a:r>
              <a:rPr lang="en-US" sz="2800" dirty="0"/>
              <a:t>The only way to avoid this is to reduce world CO</a:t>
            </a:r>
            <a:r>
              <a:rPr lang="en-US" sz="2800" baseline="-25000" dirty="0"/>
              <a:t>2</a:t>
            </a:r>
            <a:r>
              <a:rPr lang="en-US" sz="2800" dirty="0"/>
              <a:t> </a:t>
            </a:r>
            <a:r>
              <a:rPr lang="en-US" sz="2800" dirty="0" smtClean="0"/>
              <a:t>emissions.</a:t>
            </a:r>
            <a:endParaRPr lang="en-US" sz="2800" dirty="0"/>
          </a:p>
        </p:txBody>
      </p:sp>
      <p:sp>
        <p:nvSpPr>
          <p:cNvPr id="5" name="Rectangle 4"/>
          <p:cNvSpPr/>
          <p:nvPr/>
        </p:nvSpPr>
        <p:spPr>
          <a:xfrm>
            <a:off x="1" y="152400"/>
            <a:ext cx="9143999" cy="584775"/>
          </a:xfrm>
          <a:prstGeom prst="rect">
            <a:avLst/>
          </a:prstGeom>
        </p:spPr>
        <p:txBody>
          <a:bodyPr wrap="square">
            <a:spAutoFit/>
          </a:bodyPr>
          <a:lstStyle/>
          <a:p>
            <a:pPr algn="ctr"/>
            <a:r>
              <a:rPr lang="en-US" sz="3200" b="1" dirty="0" smtClean="0"/>
              <a:t>Global Warming Doctrine</a:t>
            </a:r>
            <a:endParaRPr lang="en-US" sz="3200" dirty="0"/>
          </a:p>
        </p:txBody>
      </p:sp>
    </p:spTree>
    <p:extLst>
      <p:ext uri="{BB962C8B-B14F-4D97-AF65-F5344CB8AC3E}">
        <p14:creationId xmlns="" xmlns:p14="http://schemas.microsoft.com/office/powerpoint/2010/main" val="3218502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 calcmode="lin" valueType="num">
                                      <p:cBhvr additive="base">
                                        <p:cTn id="7" dur="500" fill="hold"/>
                                        <p:tgtEl>
                                          <p:spTgt spid="1331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3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315">
                                            <p:txEl>
                                              <p:pRg st="1" end="1"/>
                                            </p:txEl>
                                          </p:spTgt>
                                        </p:tgtEl>
                                        <p:attrNameLst>
                                          <p:attrName>style.visibility</p:attrName>
                                        </p:attrNameLst>
                                      </p:cBhvr>
                                      <p:to>
                                        <p:strVal val="visible"/>
                                      </p:to>
                                    </p:set>
                                    <p:anim calcmode="lin" valueType="num">
                                      <p:cBhvr additive="base">
                                        <p:cTn id="13" dur="500" fill="hold"/>
                                        <p:tgtEl>
                                          <p:spTgt spid="1331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3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315">
                                            <p:txEl>
                                              <p:pRg st="2" end="2"/>
                                            </p:txEl>
                                          </p:spTgt>
                                        </p:tgtEl>
                                        <p:attrNameLst>
                                          <p:attrName>style.visibility</p:attrName>
                                        </p:attrNameLst>
                                      </p:cBhvr>
                                      <p:to>
                                        <p:strVal val="visible"/>
                                      </p:to>
                                    </p:set>
                                    <p:anim calcmode="lin" valueType="num">
                                      <p:cBhvr additive="base">
                                        <p:cTn id="19" dur="500" fill="hold"/>
                                        <p:tgtEl>
                                          <p:spTgt spid="1331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33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3315">
                                            <p:txEl>
                                              <p:pRg st="3" end="3"/>
                                            </p:txEl>
                                          </p:spTgt>
                                        </p:tgtEl>
                                        <p:attrNameLst>
                                          <p:attrName>style.visibility</p:attrName>
                                        </p:attrNameLst>
                                      </p:cBhvr>
                                      <p:to>
                                        <p:strVal val="visible"/>
                                      </p:to>
                                    </p:set>
                                    <p:anim calcmode="lin" valueType="num">
                                      <p:cBhvr additive="base">
                                        <p:cTn id="25" dur="500" fill="hold"/>
                                        <p:tgtEl>
                                          <p:spTgt spid="1331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331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3315">
                                            <p:txEl>
                                              <p:pRg st="4" end="4"/>
                                            </p:txEl>
                                          </p:spTgt>
                                        </p:tgtEl>
                                        <p:attrNameLst>
                                          <p:attrName>style.visibility</p:attrName>
                                        </p:attrNameLst>
                                      </p:cBhvr>
                                      <p:to>
                                        <p:strVal val="visible"/>
                                      </p:to>
                                    </p:set>
                                    <p:anim calcmode="lin" valueType="num">
                                      <p:cBhvr additive="base">
                                        <p:cTn id="31" dur="500" fill="hold"/>
                                        <p:tgtEl>
                                          <p:spTgt spid="1331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331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3315">
                                            <p:txEl>
                                              <p:pRg st="5" end="5"/>
                                            </p:txEl>
                                          </p:spTgt>
                                        </p:tgtEl>
                                        <p:attrNameLst>
                                          <p:attrName>style.visibility</p:attrName>
                                        </p:attrNameLst>
                                      </p:cBhvr>
                                      <p:to>
                                        <p:strVal val="visible"/>
                                      </p:to>
                                    </p:set>
                                    <p:anim calcmode="lin" valueType="num">
                                      <p:cBhvr additive="base">
                                        <p:cTn id="37" dur="500" fill="hold"/>
                                        <p:tgtEl>
                                          <p:spTgt spid="1331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331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rot="5400000">
            <a:off x="-669925" y="4554538"/>
            <a:ext cx="3049587" cy="1100138"/>
          </a:xfrm>
          <a:prstGeom prst="rect">
            <a:avLst/>
          </a:prstGeom>
          <a:solidFill>
            <a:srgbClr val="969696"/>
          </a:solidFill>
          <a:ln w="9525" algn="ctr">
            <a:solidFill>
              <a:schemeClr val="tx1"/>
            </a:solidFill>
            <a:miter lim="800000"/>
            <a:headEnd type="none" w="sm" len="sm"/>
            <a:tailEnd type="none" w="sm" len="sm"/>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4000"/>
          </a:p>
        </p:txBody>
      </p:sp>
      <p:sp>
        <p:nvSpPr>
          <p:cNvPr id="10243" name="Oval 3"/>
          <p:cNvSpPr>
            <a:spLocks noChangeArrowheads="1"/>
          </p:cNvSpPr>
          <p:nvPr/>
        </p:nvSpPr>
        <p:spPr bwMode="auto">
          <a:xfrm>
            <a:off x="557213" y="1066800"/>
            <a:ext cx="1652587" cy="1524000"/>
          </a:xfrm>
          <a:prstGeom prst="ellipse">
            <a:avLst/>
          </a:prstGeom>
          <a:solidFill>
            <a:srgbClr val="99CCFF"/>
          </a:solidFill>
          <a:ln w="9525" algn="ctr">
            <a:solidFill>
              <a:schemeClr val="tx1"/>
            </a:solidFill>
            <a:round/>
            <a:headEnd type="none" w="sm" len="sm"/>
            <a:tailEnd type="none" w="sm" len="sm"/>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sz="2000"/>
              <a:t> </a:t>
            </a:r>
            <a:endParaRPr lang="en-US" sz="2000">
              <a:solidFill>
                <a:srgbClr val="0000CC"/>
              </a:solidFill>
            </a:endParaRPr>
          </a:p>
        </p:txBody>
      </p:sp>
      <p:sp>
        <p:nvSpPr>
          <p:cNvPr id="10244" name="Rectangle 4"/>
          <p:cNvSpPr>
            <a:spLocks noChangeArrowheads="1"/>
          </p:cNvSpPr>
          <p:nvPr/>
        </p:nvSpPr>
        <p:spPr bwMode="auto">
          <a:xfrm>
            <a:off x="304800" y="212725"/>
            <a:ext cx="2005013" cy="701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type="none" w="sm" len="sm"/>
                <a:tailEnd type="none" w="sm" len="sm"/>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sz="2000"/>
              <a:t>Natural Climate </a:t>
            </a:r>
          </a:p>
          <a:p>
            <a:pPr algn="ctr" eaLnBrk="1" hangingPunct="1">
              <a:spcBef>
                <a:spcPct val="0"/>
              </a:spcBef>
              <a:buFontTx/>
              <a:buNone/>
            </a:pPr>
            <a:r>
              <a:rPr lang="en-US" sz="2000"/>
              <a:t>Variability</a:t>
            </a:r>
          </a:p>
        </p:txBody>
      </p:sp>
      <p:sp>
        <p:nvSpPr>
          <p:cNvPr id="10245" name="Rectangle 5"/>
          <p:cNvSpPr>
            <a:spLocks noChangeArrowheads="1"/>
          </p:cNvSpPr>
          <p:nvPr/>
        </p:nvSpPr>
        <p:spPr bwMode="auto">
          <a:xfrm>
            <a:off x="228600" y="3000375"/>
            <a:ext cx="3810000" cy="581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type="none" w="sm" len="sm"/>
                <a:tailEnd type="none" w="sm" len="sm"/>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80000"/>
              </a:lnSpc>
              <a:spcBef>
                <a:spcPct val="0"/>
              </a:spcBef>
              <a:buClr>
                <a:schemeClr val="tx2"/>
              </a:buClr>
              <a:buSzPct val="90000"/>
              <a:buFont typeface="Wingdings" panose="05000000000000000000" pitchFamily="2" charset="2"/>
              <a:buNone/>
            </a:pPr>
            <a:r>
              <a:rPr lang="en-US" sz="2000"/>
              <a:t>Anthropogenic Influences since the Industrial revolution</a:t>
            </a:r>
          </a:p>
        </p:txBody>
      </p:sp>
      <p:sp>
        <p:nvSpPr>
          <p:cNvPr id="10246" name="Text Box 6"/>
          <p:cNvSpPr txBox="1">
            <a:spLocks noChangeArrowheads="1"/>
          </p:cNvSpPr>
          <p:nvPr/>
        </p:nvSpPr>
        <p:spPr bwMode="auto">
          <a:xfrm>
            <a:off x="5638800" y="0"/>
            <a:ext cx="3352800" cy="6586538"/>
          </a:xfrm>
          <a:prstGeom prst="rect">
            <a:avLst/>
          </a:prstGeom>
          <a:noFill/>
          <a:ln w="9525" algn="ctr">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0000"/>
              </a:lnSpc>
              <a:spcBef>
                <a:spcPct val="0"/>
              </a:spcBef>
              <a:buFontTx/>
              <a:buNone/>
            </a:pPr>
            <a:r>
              <a:rPr lang="en-US" sz="1800" u="sng"/>
              <a:t>CLIMATE CHANGE</a:t>
            </a:r>
            <a:r>
              <a:rPr lang="en-US" sz="1800"/>
              <a:t> </a:t>
            </a:r>
          </a:p>
          <a:p>
            <a:pPr algn="ctr" eaLnBrk="1" hangingPunct="1">
              <a:lnSpc>
                <a:spcPct val="80000"/>
              </a:lnSpc>
              <a:spcBef>
                <a:spcPct val="0"/>
              </a:spcBef>
              <a:buFontTx/>
              <a:buNone/>
            </a:pPr>
            <a:endParaRPr lang="en-US" sz="1800"/>
          </a:p>
          <a:p>
            <a:pPr algn="ctr" eaLnBrk="1" hangingPunct="1">
              <a:lnSpc>
                <a:spcPct val="90000"/>
              </a:lnSpc>
              <a:spcBef>
                <a:spcPct val="0"/>
              </a:spcBef>
              <a:buFontTx/>
              <a:buNone/>
            </a:pPr>
            <a:r>
              <a:rPr lang="en-US" sz="1800"/>
              <a:t>Global Warming</a:t>
            </a:r>
          </a:p>
          <a:p>
            <a:pPr algn="ctr">
              <a:lnSpc>
                <a:spcPct val="90000"/>
              </a:lnSpc>
              <a:spcBef>
                <a:spcPct val="0"/>
              </a:spcBef>
              <a:buFontTx/>
              <a:buNone/>
            </a:pPr>
            <a:endParaRPr lang="en-US" sz="800"/>
          </a:p>
          <a:p>
            <a:pPr algn="ctr">
              <a:lnSpc>
                <a:spcPct val="90000"/>
              </a:lnSpc>
              <a:spcBef>
                <a:spcPct val="0"/>
              </a:spcBef>
              <a:buFontTx/>
              <a:buNone/>
            </a:pPr>
            <a:r>
              <a:rPr lang="en-US" sz="1800"/>
              <a:t>Increased Precipitation &amp; its Uneven Distribution</a:t>
            </a:r>
          </a:p>
          <a:p>
            <a:pPr algn="ctr">
              <a:lnSpc>
                <a:spcPct val="90000"/>
              </a:lnSpc>
              <a:spcBef>
                <a:spcPct val="0"/>
              </a:spcBef>
              <a:buFontTx/>
              <a:buNone/>
            </a:pPr>
            <a:endParaRPr lang="en-US" sz="1400"/>
          </a:p>
          <a:p>
            <a:pPr algn="ctr">
              <a:lnSpc>
                <a:spcPct val="90000"/>
              </a:lnSpc>
              <a:spcBef>
                <a:spcPct val="0"/>
              </a:spcBef>
              <a:buFontTx/>
              <a:buNone/>
            </a:pPr>
            <a:r>
              <a:rPr lang="en-US" sz="1800"/>
              <a:t>Melting of Glaciers &amp; Snow</a:t>
            </a:r>
          </a:p>
          <a:p>
            <a:pPr algn="ctr">
              <a:lnSpc>
                <a:spcPct val="90000"/>
              </a:lnSpc>
              <a:spcBef>
                <a:spcPct val="0"/>
              </a:spcBef>
              <a:buFontTx/>
              <a:buNone/>
            </a:pPr>
            <a:endParaRPr lang="en-US" sz="800"/>
          </a:p>
          <a:p>
            <a:pPr algn="ctr">
              <a:lnSpc>
                <a:spcPct val="90000"/>
              </a:lnSpc>
              <a:spcBef>
                <a:spcPct val="0"/>
              </a:spcBef>
              <a:buFontTx/>
              <a:buNone/>
            </a:pPr>
            <a:r>
              <a:rPr lang="en-US" sz="1800"/>
              <a:t>Sea level Rise</a:t>
            </a:r>
          </a:p>
          <a:p>
            <a:pPr algn="ctr">
              <a:lnSpc>
                <a:spcPct val="90000"/>
              </a:lnSpc>
              <a:spcBef>
                <a:spcPct val="0"/>
              </a:spcBef>
              <a:buFontTx/>
              <a:buNone/>
            </a:pPr>
            <a:endParaRPr lang="en-US" sz="800"/>
          </a:p>
          <a:p>
            <a:pPr algn="ctr">
              <a:lnSpc>
                <a:spcPct val="90000"/>
              </a:lnSpc>
              <a:spcBef>
                <a:spcPct val="0"/>
              </a:spcBef>
              <a:buFontTx/>
              <a:buNone/>
            </a:pPr>
            <a:r>
              <a:rPr lang="en-US" sz="1800"/>
              <a:t>Increase in Frequency &amp; Intensity of Extreme Weather Events</a:t>
            </a:r>
          </a:p>
          <a:p>
            <a:pPr algn="ctr">
              <a:lnSpc>
                <a:spcPct val="90000"/>
              </a:lnSpc>
              <a:spcBef>
                <a:spcPct val="0"/>
              </a:spcBef>
              <a:buFontTx/>
              <a:buNone/>
            </a:pPr>
            <a:r>
              <a:rPr lang="en-US" sz="1800"/>
              <a:t> </a:t>
            </a:r>
          </a:p>
          <a:p>
            <a:pPr algn="ctr">
              <a:lnSpc>
                <a:spcPct val="90000"/>
              </a:lnSpc>
              <a:spcBef>
                <a:spcPct val="0"/>
              </a:spcBef>
              <a:buFontTx/>
              <a:buNone/>
            </a:pPr>
            <a:endParaRPr lang="en-US" sz="800" u="sng"/>
          </a:p>
          <a:p>
            <a:pPr algn="ctr">
              <a:lnSpc>
                <a:spcPct val="90000"/>
              </a:lnSpc>
              <a:spcBef>
                <a:spcPct val="0"/>
              </a:spcBef>
              <a:buFontTx/>
              <a:buNone/>
            </a:pPr>
            <a:r>
              <a:rPr lang="en-US" sz="1600" u="sng"/>
              <a:t>IMPACTS</a:t>
            </a:r>
          </a:p>
          <a:p>
            <a:pPr algn="ctr">
              <a:lnSpc>
                <a:spcPct val="90000"/>
              </a:lnSpc>
              <a:spcBef>
                <a:spcPct val="0"/>
              </a:spcBef>
              <a:buFontTx/>
              <a:buNone/>
            </a:pPr>
            <a:endParaRPr lang="en-US" sz="1400"/>
          </a:p>
          <a:p>
            <a:pPr algn="ctr">
              <a:lnSpc>
                <a:spcPct val="90000"/>
              </a:lnSpc>
              <a:spcBef>
                <a:spcPct val="0"/>
              </a:spcBef>
              <a:buFontTx/>
              <a:buNone/>
            </a:pPr>
            <a:r>
              <a:rPr lang="en-US" sz="1800"/>
              <a:t>Uncertainty in Water Availability</a:t>
            </a:r>
          </a:p>
          <a:p>
            <a:pPr algn="ctr">
              <a:lnSpc>
                <a:spcPct val="90000"/>
              </a:lnSpc>
              <a:spcBef>
                <a:spcPct val="0"/>
              </a:spcBef>
              <a:buFontTx/>
              <a:buNone/>
            </a:pPr>
            <a:endParaRPr lang="en-US" sz="1000"/>
          </a:p>
          <a:p>
            <a:pPr algn="ctr">
              <a:lnSpc>
                <a:spcPct val="90000"/>
              </a:lnSpc>
              <a:spcBef>
                <a:spcPct val="0"/>
              </a:spcBef>
              <a:buFontTx/>
              <a:buNone/>
            </a:pPr>
            <a:r>
              <a:rPr lang="en-US" sz="1800"/>
              <a:t>  Decrease in Crop</a:t>
            </a:r>
          </a:p>
          <a:p>
            <a:pPr algn="ctr">
              <a:lnSpc>
                <a:spcPct val="90000"/>
              </a:lnSpc>
              <a:spcBef>
                <a:spcPct val="0"/>
              </a:spcBef>
              <a:buFontTx/>
              <a:buNone/>
            </a:pPr>
            <a:r>
              <a:rPr lang="en-US" sz="1800"/>
              <a:t> Yields</a:t>
            </a:r>
          </a:p>
          <a:p>
            <a:pPr algn="ctr">
              <a:lnSpc>
                <a:spcPct val="90000"/>
              </a:lnSpc>
              <a:spcBef>
                <a:spcPct val="0"/>
              </a:spcBef>
              <a:buFontTx/>
              <a:buNone/>
            </a:pPr>
            <a:endParaRPr lang="en-US" sz="1000"/>
          </a:p>
          <a:p>
            <a:pPr algn="ctr">
              <a:lnSpc>
                <a:spcPct val="90000"/>
              </a:lnSpc>
              <a:spcBef>
                <a:spcPct val="0"/>
              </a:spcBef>
              <a:buFontTx/>
              <a:buNone/>
            </a:pPr>
            <a:r>
              <a:rPr lang="en-US" sz="1800"/>
              <a:t>Newer perspective for sources of energy</a:t>
            </a:r>
          </a:p>
          <a:p>
            <a:pPr algn="ctr">
              <a:lnSpc>
                <a:spcPct val="90000"/>
              </a:lnSpc>
              <a:spcBef>
                <a:spcPct val="0"/>
              </a:spcBef>
              <a:buFontTx/>
              <a:buNone/>
            </a:pPr>
            <a:endParaRPr lang="en-US" sz="1000"/>
          </a:p>
          <a:p>
            <a:pPr algn="ctr">
              <a:lnSpc>
                <a:spcPct val="90000"/>
              </a:lnSpc>
              <a:spcBef>
                <a:spcPct val="0"/>
              </a:spcBef>
              <a:buFontTx/>
              <a:buNone/>
            </a:pPr>
            <a:r>
              <a:rPr lang="en-US" sz="1800"/>
              <a:t>Loss of Biodiversity</a:t>
            </a:r>
          </a:p>
          <a:p>
            <a:pPr algn="ctr">
              <a:lnSpc>
                <a:spcPct val="90000"/>
              </a:lnSpc>
              <a:spcBef>
                <a:spcPct val="0"/>
              </a:spcBef>
              <a:buFontTx/>
              <a:buNone/>
            </a:pPr>
            <a:endParaRPr lang="en-US" sz="1000"/>
          </a:p>
          <a:p>
            <a:pPr algn="ctr">
              <a:lnSpc>
                <a:spcPct val="90000"/>
              </a:lnSpc>
              <a:spcBef>
                <a:spcPct val="0"/>
              </a:spcBef>
              <a:buFontTx/>
              <a:buNone/>
            </a:pPr>
            <a:r>
              <a:rPr lang="en-US" sz="1800"/>
              <a:t>Increased</a:t>
            </a:r>
          </a:p>
          <a:p>
            <a:pPr algn="ctr">
              <a:lnSpc>
                <a:spcPct val="90000"/>
              </a:lnSpc>
              <a:spcBef>
                <a:spcPct val="0"/>
              </a:spcBef>
              <a:buFontTx/>
              <a:buNone/>
            </a:pPr>
            <a:r>
              <a:rPr lang="en-US" sz="1800"/>
              <a:t>Health Risks</a:t>
            </a:r>
          </a:p>
        </p:txBody>
      </p:sp>
      <p:pic>
        <p:nvPicPr>
          <p:cNvPr id="10247" name="Picture 7" descr="j023331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15913" y="5864225"/>
            <a:ext cx="1131887" cy="736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248" name="Rectangle 8"/>
          <p:cNvSpPr>
            <a:spLocks noChangeArrowheads="1"/>
          </p:cNvSpPr>
          <p:nvPr/>
        </p:nvSpPr>
        <p:spPr bwMode="auto">
          <a:xfrm>
            <a:off x="1447800" y="3581400"/>
            <a:ext cx="1676400" cy="3048000"/>
          </a:xfrm>
          <a:prstGeom prst="rect">
            <a:avLst/>
          </a:prstGeom>
          <a:solidFill>
            <a:srgbClr val="969696"/>
          </a:solidFill>
          <a:ln w="9525">
            <a:solidFill>
              <a:schemeClr val="tx1"/>
            </a:solidFill>
            <a:miter lim="800000"/>
            <a:headEnd/>
            <a:tailEnd/>
          </a:ln>
        </p:spPr>
        <p:txBody>
          <a:bodyPr lIns="92075" tIns="46038" rIns="92075" bIns="46038"/>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80000"/>
              </a:lnSpc>
              <a:buClr>
                <a:schemeClr val="tx2"/>
              </a:buClr>
              <a:buSzPct val="90000"/>
              <a:buFont typeface="Wingdings" panose="05000000000000000000" pitchFamily="2" charset="2"/>
              <a:buNone/>
            </a:pPr>
            <a:endParaRPr lang="en-US" sz="1000" b="1">
              <a:solidFill>
                <a:srgbClr val="FFFF99"/>
              </a:solidFill>
            </a:endParaRPr>
          </a:p>
          <a:p>
            <a:pPr algn="ctr" eaLnBrk="1" hangingPunct="1">
              <a:lnSpc>
                <a:spcPct val="80000"/>
              </a:lnSpc>
              <a:buClr>
                <a:schemeClr val="tx2"/>
              </a:buClr>
              <a:buSzPct val="90000"/>
              <a:buFont typeface="Wingdings" panose="05000000000000000000" pitchFamily="2" charset="2"/>
              <a:buNone/>
            </a:pPr>
            <a:r>
              <a:rPr lang="en-US" sz="1500"/>
              <a:t>Spiraling Population</a:t>
            </a:r>
          </a:p>
          <a:p>
            <a:pPr algn="ctr" eaLnBrk="1" hangingPunct="1">
              <a:lnSpc>
                <a:spcPct val="80000"/>
              </a:lnSpc>
              <a:buClr>
                <a:schemeClr val="tx2"/>
              </a:buClr>
              <a:buSzPct val="90000"/>
              <a:buFont typeface="Wingdings" panose="05000000000000000000" pitchFamily="2" charset="2"/>
              <a:buNone/>
            </a:pPr>
            <a:endParaRPr lang="en-US" sz="1500"/>
          </a:p>
          <a:p>
            <a:pPr algn="ctr" eaLnBrk="1" hangingPunct="1">
              <a:lnSpc>
                <a:spcPct val="80000"/>
              </a:lnSpc>
              <a:buClr>
                <a:schemeClr val="tx2"/>
              </a:buClr>
              <a:buSzPct val="90000"/>
              <a:buFont typeface="Wingdings" panose="05000000000000000000" pitchFamily="2" charset="2"/>
              <a:buNone/>
            </a:pPr>
            <a:r>
              <a:rPr lang="en-US" sz="1500"/>
              <a:t>High pace of Industrialization </a:t>
            </a:r>
          </a:p>
          <a:p>
            <a:pPr algn="ctr" eaLnBrk="1" hangingPunct="1">
              <a:lnSpc>
                <a:spcPct val="80000"/>
              </a:lnSpc>
              <a:buClr>
                <a:schemeClr val="tx2"/>
              </a:buClr>
              <a:buSzPct val="90000"/>
              <a:buFont typeface="Wingdings" panose="05000000000000000000" pitchFamily="2" charset="2"/>
              <a:buNone/>
            </a:pPr>
            <a:endParaRPr lang="en-US" sz="1500"/>
          </a:p>
          <a:p>
            <a:pPr algn="ctr" eaLnBrk="1" hangingPunct="1">
              <a:lnSpc>
                <a:spcPct val="80000"/>
              </a:lnSpc>
              <a:buClr>
                <a:schemeClr val="tx2"/>
              </a:buClr>
              <a:buSzPct val="90000"/>
              <a:buFont typeface="Wingdings" panose="05000000000000000000" pitchFamily="2" charset="2"/>
              <a:buNone/>
            </a:pPr>
            <a:r>
              <a:rPr lang="en-US" sz="1500"/>
              <a:t>Increasing use of Fossil Fuels in Industry &amp; Transport</a:t>
            </a:r>
          </a:p>
          <a:p>
            <a:pPr algn="ctr" eaLnBrk="1" hangingPunct="1">
              <a:lnSpc>
                <a:spcPct val="80000"/>
              </a:lnSpc>
              <a:buClr>
                <a:schemeClr val="tx2"/>
              </a:buClr>
              <a:buSzPct val="90000"/>
              <a:buFont typeface="Wingdings" panose="05000000000000000000" pitchFamily="2" charset="2"/>
              <a:buNone/>
            </a:pPr>
            <a:endParaRPr lang="en-US" sz="800"/>
          </a:p>
          <a:p>
            <a:pPr algn="ctr" eaLnBrk="1" hangingPunct="1">
              <a:lnSpc>
                <a:spcPct val="80000"/>
              </a:lnSpc>
              <a:buClr>
                <a:schemeClr val="tx2"/>
              </a:buClr>
              <a:buSzPct val="90000"/>
              <a:buFont typeface="Wingdings" panose="05000000000000000000" pitchFamily="2" charset="2"/>
              <a:buNone/>
            </a:pPr>
            <a:r>
              <a:rPr lang="en-US" sz="1500"/>
              <a:t>Deforestation for Agriculture and Urbanization</a:t>
            </a:r>
          </a:p>
        </p:txBody>
      </p:sp>
      <p:pic>
        <p:nvPicPr>
          <p:cNvPr id="10249" name="Picture 9" descr="MCNA00614_0000[1]"/>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304800" y="5297488"/>
            <a:ext cx="1066800" cy="5603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250" name="Freeform 10"/>
          <p:cNvSpPr>
            <a:spLocks/>
          </p:cNvSpPr>
          <p:nvPr/>
        </p:nvSpPr>
        <p:spPr bwMode="auto">
          <a:xfrm>
            <a:off x="590550" y="1501775"/>
            <a:ext cx="1524000" cy="355600"/>
          </a:xfrm>
          <a:custGeom>
            <a:avLst/>
            <a:gdLst>
              <a:gd name="T0" fmla="*/ 0 w 960"/>
              <a:gd name="T1" fmla="*/ 2147483646 h 224"/>
              <a:gd name="T2" fmla="*/ 2147483646 w 960"/>
              <a:gd name="T3" fmla="*/ 2147483646 h 224"/>
              <a:gd name="T4" fmla="*/ 2147483646 w 960"/>
              <a:gd name="T5" fmla="*/ 2147483646 h 224"/>
              <a:gd name="T6" fmla="*/ 2147483646 w 960"/>
              <a:gd name="T7" fmla="*/ 2147483646 h 224"/>
              <a:gd name="T8" fmla="*/ 2147483646 w 960"/>
              <a:gd name="T9" fmla="*/ 2147483646 h 224"/>
              <a:gd name="T10" fmla="*/ 2147483646 w 960"/>
              <a:gd name="T11" fmla="*/ 2147483646 h 224"/>
              <a:gd name="T12" fmla="*/ 2147483646 w 960"/>
              <a:gd name="T13" fmla="*/ 2147483646 h 224"/>
              <a:gd name="T14" fmla="*/ 0 60000 65536"/>
              <a:gd name="T15" fmla="*/ 0 60000 65536"/>
              <a:gd name="T16" fmla="*/ 0 60000 65536"/>
              <a:gd name="T17" fmla="*/ 0 60000 65536"/>
              <a:gd name="T18" fmla="*/ 0 60000 65536"/>
              <a:gd name="T19" fmla="*/ 0 60000 65536"/>
              <a:gd name="T20" fmla="*/ 0 60000 65536"/>
              <a:gd name="T21" fmla="*/ 0 w 960"/>
              <a:gd name="T22" fmla="*/ 0 h 224"/>
              <a:gd name="T23" fmla="*/ 960 w 960"/>
              <a:gd name="T24" fmla="*/ 224 h 2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60" h="224">
                <a:moveTo>
                  <a:pt x="0" y="112"/>
                </a:moveTo>
                <a:cubicBezTo>
                  <a:pt x="24" y="56"/>
                  <a:pt x="48" y="0"/>
                  <a:pt x="96" y="16"/>
                </a:cubicBezTo>
                <a:cubicBezTo>
                  <a:pt x="144" y="32"/>
                  <a:pt x="232" y="192"/>
                  <a:pt x="288" y="208"/>
                </a:cubicBezTo>
                <a:cubicBezTo>
                  <a:pt x="344" y="224"/>
                  <a:pt x="376" y="112"/>
                  <a:pt x="432" y="112"/>
                </a:cubicBezTo>
                <a:cubicBezTo>
                  <a:pt x="488" y="112"/>
                  <a:pt x="560" y="216"/>
                  <a:pt x="624" y="208"/>
                </a:cubicBezTo>
                <a:cubicBezTo>
                  <a:pt x="688" y="200"/>
                  <a:pt x="760" y="64"/>
                  <a:pt x="816" y="64"/>
                </a:cubicBezTo>
                <a:cubicBezTo>
                  <a:pt x="872" y="64"/>
                  <a:pt x="936" y="184"/>
                  <a:pt x="960" y="208"/>
                </a:cubicBezTo>
              </a:path>
            </a:pathLst>
          </a:custGeom>
          <a:noFill/>
          <a:ln w="25400">
            <a:solidFill>
              <a:schemeClr val="tx1"/>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0251" name="Oval 11"/>
          <p:cNvSpPr>
            <a:spLocks noChangeArrowheads="1"/>
          </p:cNvSpPr>
          <p:nvPr/>
        </p:nvSpPr>
        <p:spPr bwMode="auto">
          <a:xfrm>
            <a:off x="2971800" y="990600"/>
            <a:ext cx="1676400" cy="1600200"/>
          </a:xfrm>
          <a:prstGeom prst="ellipse">
            <a:avLst/>
          </a:prstGeom>
          <a:solidFill>
            <a:srgbClr val="99CCFF"/>
          </a:solidFill>
          <a:ln w="9525" algn="ctr">
            <a:solidFill>
              <a:schemeClr val="tx1"/>
            </a:solidFill>
            <a:round/>
            <a:headEnd type="none" w="sm" len="sm"/>
            <a:tailEnd type="none" w="sm" len="sm"/>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sz="2000"/>
              <a:t> </a:t>
            </a:r>
            <a:endParaRPr lang="en-US" sz="2000">
              <a:solidFill>
                <a:srgbClr val="0000CC"/>
              </a:solidFill>
            </a:endParaRPr>
          </a:p>
        </p:txBody>
      </p:sp>
      <p:sp>
        <p:nvSpPr>
          <p:cNvPr id="10252" name="Line 12"/>
          <p:cNvSpPr>
            <a:spLocks noChangeShapeType="1"/>
          </p:cNvSpPr>
          <p:nvPr/>
        </p:nvSpPr>
        <p:spPr bwMode="auto">
          <a:xfrm flipV="1">
            <a:off x="1385888" y="2590800"/>
            <a:ext cx="0" cy="457200"/>
          </a:xfrm>
          <a:prstGeom prst="line">
            <a:avLst/>
          </a:prstGeom>
          <a:noFill/>
          <a:ln w="69850">
            <a:solidFill>
              <a:schemeClr val="tx1"/>
            </a:solidFill>
            <a:round/>
            <a:headEnd type="none" w="sm" len="sm"/>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10253" name="Line 13"/>
          <p:cNvSpPr>
            <a:spLocks noChangeShapeType="1"/>
          </p:cNvSpPr>
          <p:nvPr/>
        </p:nvSpPr>
        <p:spPr bwMode="auto">
          <a:xfrm flipV="1">
            <a:off x="2205038" y="1752600"/>
            <a:ext cx="766762" cy="14288"/>
          </a:xfrm>
          <a:prstGeom prst="line">
            <a:avLst/>
          </a:prstGeom>
          <a:noFill/>
          <a:ln w="69850">
            <a:solidFill>
              <a:schemeClr val="tx1"/>
            </a:solidFill>
            <a:round/>
            <a:headEnd type="none" w="sm" len="sm"/>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10254" name="Freeform 14"/>
          <p:cNvSpPr>
            <a:spLocks/>
          </p:cNvSpPr>
          <p:nvPr/>
        </p:nvSpPr>
        <p:spPr bwMode="auto">
          <a:xfrm>
            <a:off x="3124200" y="1273175"/>
            <a:ext cx="1447800" cy="914400"/>
          </a:xfrm>
          <a:custGeom>
            <a:avLst/>
            <a:gdLst>
              <a:gd name="T0" fmla="*/ 0 w 816"/>
              <a:gd name="T1" fmla="*/ 2147483646 h 576"/>
              <a:gd name="T2" fmla="*/ 2147483646 w 816"/>
              <a:gd name="T3" fmla="*/ 2147483646 h 576"/>
              <a:gd name="T4" fmla="*/ 2147483646 w 816"/>
              <a:gd name="T5" fmla="*/ 2147483646 h 576"/>
              <a:gd name="T6" fmla="*/ 2147483646 w 816"/>
              <a:gd name="T7" fmla="*/ 2147483646 h 576"/>
              <a:gd name="T8" fmla="*/ 2147483646 w 816"/>
              <a:gd name="T9" fmla="*/ 2147483646 h 576"/>
              <a:gd name="T10" fmla="*/ 2147483646 w 816"/>
              <a:gd name="T11" fmla="*/ 2147483646 h 576"/>
              <a:gd name="T12" fmla="*/ 2147483646 w 816"/>
              <a:gd name="T13" fmla="*/ 2147483646 h 576"/>
              <a:gd name="T14" fmla="*/ 2147483646 w 816"/>
              <a:gd name="T15" fmla="*/ 2147483646 h 576"/>
              <a:gd name="T16" fmla="*/ 0 60000 65536"/>
              <a:gd name="T17" fmla="*/ 0 60000 65536"/>
              <a:gd name="T18" fmla="*/ 0 60000 65536"/>
              <a:gd name="T19" fmla="*/ 0 60000 65536"/>
              <a:gd name="T20" fmla="*/ 0 60000 65536"/>
              <a:gd name="T21" fmla="*/ 0 60000 65536"/>
              <a:gd name="T22" fmla="*/ 0 60000 65536"/>
              <a:gd name="T23" fmla="*/ 0 60000 65536"/>
              <a:gd name="T24" fmla="*/ 0 w 816"/>
              <a:gd name="T25" fmla="*/ 0 h 576"/>
              <a:gd name="T26" fmla="*/ 816 w 816"/>
              <a:gd name="T27" fmla="*/ 576 h 57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16" h="576">
                <a:moveTo>
                  <a:pt x="0" y="320"/>
                </a:moveTo>
                <a:cubicBezTo>
                  <a:pt x="36" y="160"/>
                  <a:pt x="72" y="0"/>
                  <a:pt x="96" y="32"/>
                </a:cubicBezTo>
                <a:cubicBezTo>
                  <a:pt x="120" y="64"/>
                  <a:pt x="120" y="496"/>
                  <a:pt x="144" y="512"/>
                </a:cubicBezTo>
                <a:cubicBezTo>
                  <a:pt x="168" y="528"/>
                  <a:pt x="208" y="120"/>
                  <a:pt x="240" y="128"/>
                </a:cubicBezTo>
                <a:cubicBezTo>
                  <a:pt x="272" y="136"/>
                  <a:pt x="288" y="576"/>
                  <a:pt x="336" y="560"/>
                </a:cubicBezTo>
                <a:cubicBezTo>
                  <a:pt x="384" y="544"/>
                  <a:pt x="480" y="48"/>
                  <a:pt x="528" y="32"/>
                </a:cubicBezTo>
                <a:cubicBezTo>
                  <a:pt x="576" y="16"/>
                  <a:pt x="576" y="440"/>
                  <a:pt x="624" y="464"/>
                </a:cubicBezTo>
                <a:cubicBezTo>
                  <a:pt x="672" y="488"/>
                  <a:pt x="784" y="224"/>
                  <a:pt x="816" y="176"/>
                </a:cubicBezTo>
              </a:path>
            </a:pathLst>
          </a:custGeom>
          <a:noFill/>
          <a:ln w="25400">
            <a:solidFill>
              <a:schemeClr val="tx1"/>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0255" name="Rectangle 15"/>
          <p:cNvSpPr>
            <a:spLocks noChangeArrowheads="1"/>
          </p:cNvSpPr>
          <p:nvPr/>
        </p:nvSpPr>
        <p:spPr bwMode="auto">
          <a:xfrm>
            <a:off x="2514600" y="228600"/>
            <a:ext cx="2928938" cy="701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type="none" w="sm" len="sm"/>
                <a:tailEnd type="none" w="sm" len="sm"/>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sz="2000"/>
              <a:t>Climate Change</a:t>
            </a:r>
          </a:p>
          <a:p>
            <a:pPr algn="ctr" eaLnBrk="1" hangingPunct="1">
              <a:spcBef>
                <a:spcPct val="0"/>
              </a:spcBef>
              <a:buFontTx/>
              <a:buNone/>
            </a:pPr>
            <a:r>
              <a:rPr lang="en-US" sz="2000"/>
              <a:t>Natural + Anthropogenic</a:t>
            </a:r>
          </a:p>
        </p:txBody>
      </p:sp>
      <p:graphicFrame>
        <p:nvGraphicFramePr>
          <p:cNvPr id="10256" name="Object 2"/>
          <p:cNvGraphicFramePr>
            <a:graphicFrameLocks noGrp="1" noChangeAspect="1"/>
          </p:cNvGraphicFramePr>
          <p:nvPr>
            <p:ph sz="half" idx="4294967295"/>
          </p:nvPr>
        </p:nvGraphicFramePr>
        <p:xfrm>
          <a:off x="457200" y="4568825"/>
          <a:ext cx="838200" cy="609600"/>
        </p:xfrm>
        <a:graphic>
          <a:graphicData uri="http://schemas.openxmlformats.org/presentationml/2006/ole">
            <p:oleObj spid="_x0000_s3078" name="Bitmap Image" r:id="rId6" imgW="733333" imgH="666667" progId="PBrush">
              <p:embed/>
            </p:oleObj>
          </a:graphicData>
        </a:graphic>
      </p:graphicFrame>
      <p:sp>
        <p:nvSpPr>
          <p:cNvPr id="10257" name="Line 17"/>
          <p:cNvSpPr>
            <a:spLocks noChangeShapeType="1"/>
          </p:cNvSpPr>
          <p:nvPr/>
        </p:nvSpPr>
        <p:spPr bwMode="auto">
          <a:xfrm flipV="1">
            <a:off x="4648200" y="1752600"/>
            <a:ext cx="990600" cy="0"/>
          </a:xfrm>
          <a:prstGeom prst="line">
            <a:avLst/>
          </a:prstGeom>
          <a:noFill/>
          <a:ln w="69850">
            <a:solidFill>
              <a:schemeClr val="tx1"/>
            </a:solidFill>
            <a:round/>
            <a:headEnd type="none" w="sm" len="sm"/>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10258" name="Line 18"/>
          <p:cNvSpPr>
            <a:spLocks noChangeShapeType="1"/>
          </p:cNvSpPr>
          <p:nvPr/>
        </p:nvSpPr>
        <p:spPr bwMode="auto">
          <a:xfrm>
            <a:off x="5638800" y="3048000"/>
            <a:ext cx="3352800" cy="0"/>
          </a:xfrm>
          <a:prstGeom prst="line">
            <a:avLst/>
          </a:prstGeom>
          <a:noFill/>
          <a:ln w="9525">
            <a:solidFill>
              <a:schemeClr val="tx1"/>
            </a:solidFill>
            <a:round/>
            <a:headEnd type="none" w="sm" len="sm"/>
            <a:tailEnd type="none" w="sm" len="sm"/>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10259" name="Object 3"/>
          <p:cNvGraphicFramePr>
            <a:graphicFrameLocks noGrp="1" noChangeAspect="1"/>
          </p:cNvGraphicFramePr>
          <p:nvPr>
            <p:ph sz="quarter" idx="4294967295"/>
          </p:nvPr>
        </p:nvGraphicFramePr>
        <p:xfrm>
          <a:off x="400050" y="3733800"/>
          <a:ext cx="914400" cy="723900"/>
        </p:xfrm>
        <a:graphic>
          <a:graphicData uri="http://schemas.openxmlformats.org/presentationml/2006/ole">
            <p:oleObj spid="_x0000_s3079" name="Bitmap Image" r:id="rId7" imgW="1571844" imgH="1066667" progId="PBrush">
              <p:embed/>
            </p:oleObj>
          </a:graphicData>
        </a:graphic>
      </p:graphicFrame>
      <p:sp>
        <p:nvSpPr>
          <p:cNvPr id="10260" name="Line 20"/>
          <p:cNvSpPr>
            <a:spLocks noChangeShapeType="1"/>
          </p:cNvSpPr>
          <p:nvPr/>
        </p:nvSpPr>
        <p:spPr bwMode="auto">
          <a:xfrm>
            <a:off x="7315200" y="3048000"/>
            <a:ext cx="0" cy="304800"/>
          </a:xfrm>
          <a:prstGeom prst="line">
            <a:avLst/>
          </a:prstGeom>
          <a:noFill/>
          <a:ln w="69850">
            <a:solidFill>
              <a:schemeClr val="tx1"/>
            </a:solidFill>
            <a:round/>
            <a:headEnd type="none" w="sm" len="sm"/>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Tree>
    <p:extLst>
      <p:ext uri="{BB962C8B-B14F-4D97-AF65-F5344CB8AC3E}">
        <p14:creationId xmlns="" xmlns:p14="http://schemas.microsoft.com/office/powerpoint/2010/main" val="20050574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a:picLocks noChangeAspect="1" noChangeArrowheads="1"/>
          </p:cNvPicPr>
          <p:nvPr/>
        </p:nvPicPr>
        <p:blipFill>
          <a:blip r:embed="rId2" cstate="print"/>
          <a:srcRect/>
          <a:stretch>
            <a:fillRect/>
          </a:stretch>
        </p:blipFill>
        <p:spPr bwMode="auto">
          <a:xfrm>
            <a:off x="304800" y="914400"/>
            <a:ext cx="8458200" cy="5391150"/>
          </a:xfrm>
          <a:prstGeom prst="rect">
            <a:avLst/>
          </a:prstGeom>
          <a:noFill/>
          <a:ln w="9525">
            <a:noFill/>
            <a:miter lim="800000"/>
            <a:headEnd/>
            <a:tailEnd/>
          </a:ln>
          <a:effectLst/>
        </p:spPr>
      </p:pic>
      <p:sp>
        <p:nvSpPr>
          <p:cNvPr id="5" name="Rectangle 4"/>
          <p:cNvSpPr/>
          <p:nvPr/>
        </p:nvSpPr>
        <p:spPr>
          <a:xfrm>
            <a:off x="0" y="152400"/>
            <a:ext cx="9143999" cy="646331"/>
          </a:xfrm>
          <a:prstGeom prst="rect">
            <a:avLst/>
          </a:prstGeom>
        </p:spPr>
        <p:txBody>
          <a:bodyPr wrap="square">
            <a:spAutoFit/>
          </a:bodyPr>
          <a:lstStyle/>
          <a:p>
            <a:pPr algn="ctr"/>
            <a:r>
              <a:rPr lang="en-US" sz="3600" dirty="0">
                <a:latin typeface="Calibri" panose="020F0502020204030204" pitchFamily="34" charset="0"/>
              </a:rPr>
              <a:t>Impacts On Pakistan</a:t>
            </a:r>
            <a:endParaRPr lang="en-US" sz="3600" dirty="0"/>
          </a:p>
        </p:txBody>
      </p:sp>
    </p:spTree>
    <p:extLst>
      <p:ext uri="{BB962C8B-B14F-4D97-AF65-F5344CB8AC3E}">
        <p14:creationId xmlns="" xmlns:p14="http://schemas.microsoft.com/office/powerpoint/2010/main" val="357182152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a:bodyPr>
          <a:lstStyle/>
          <a:p>
            <a:pPr eaLnBrk="1" hangingPunct="1"/>
            <a:r>
              <a:rPr lang="en-US" sz="3600" b="1" dirty="0" smtClean="0">
                <a:solidFill>
                  <a:schemeClr val="tx1"/>
                </a:solidFill>
              </a:rPr>
              <a:t>Potential impacts some insights</a:t>
            </a:r>
          </a:p>
        </p:txBody>
      </p:sp>
      <p:sp>
        <p:nvSpPr>
          <p:cNvPr id="13315" name="Content Placeholder 2"/>
          <p:cNvSpPr>
            <a:spLocks noGrp="1"/>
          </p:cNvSpPr>
          <p:nvPr>
            <p:ph type="body" idx="1"/>
          </p:nvPr>
        </p:nvSpPr>
        <p:spPr>
          <a:extLst>
            <a:ext uri="{91240B29-F687-4F45-9708-019B960494DF}">
              <a14:hiddenLine xmlns="" xmlns:a14="http://schemas.microsoft.com/office/drawing/2010/main" w="12700" cap="sq">
                <a:solidFill>
                  <a:schemeClr val="tx1"/>
                </a:solidFill>
                <a:miter lim="800000"/>
                <a:headEnd type="none" w="sm" len="sm"/>
                <a:tailEnd type="none" w="sm" len="sm"/>
              </a14:hiddenLine>
            </a:ext>
          </a:extLst>
        </p:spPr>
        <p:txBody>
          <a:bodyPr/>
          <a:lstStyle/>
          <a:p>
            <a:pPr marL="273050" indent="-273050" eaLnBrk="1" hangingPunct="1"/>
            <a:r>
              <a:rPr lang="en-US" smtClean="0"/>
              <a:t>Safe Water supply ↓ at the same time that </a:t>
            </a:r>
            <a:br>
              <a:rPr lang="en-US" smtClean="0"/>
            </a:br>
            <a:r>
              <a:rPr lang="en-US" smtClean="0"/>
              <a:t>water demand ↑ in growing urban areas</a:t>
            </a:r>
          </a:p>
          <a:p>
            <a:pPr marL="273050" indent="-273050" eaLnBrk="1" hangingPunct="1"/>
            <a:r>
              <a:rPr lang="en-US" smtClean="0"/>
              <a:t>Over 25% of the developing world's urban population,  including 392 million residents in Asia, lack adequate sanitation. </a:t>
            </a:r>
          </a:p>
          <a:p>
            <a:pPr marL="273050" indent="-273050" eaLnBrk="1" hangingPunct="1"/>
            <a:r>
              <a:rPr lang="en-US" smtClean="0"/>
              <a:t>Storage/treatment capacity would need to expand thus increasing system costs.</a:t>
            </a:r>
          </a:p>
        </p:txBody>
      </p:sp>
    </p:spTree>
    <p:extLst>
      <p:ext uri="{BB962C8B-B14F-4D97-AF65-F5344CB8AC3E}">
        <p14:creationId xmlns="" xmlns:p14="http://schemas.microsoft.com/office/powerpoint/2010/main" val="90195806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algn="l" eaLnBrk="1" hangingPunct="1"/>
            <a:r>
              <a:rPr lang="en-US" sz="4600" b="1" smtClean="0"/>
              <a:t>Potential impacts</a:t>
            </a:r>
          </a:p>
        </p:txBody>
      </p:sp>
      <p:sp>
        <p:nvSpPr>
          <p:cNvPr id="14339" name="Content Placeholder 2"/>
          <p:cNvSpPr>
            <a:spLocks noGrp="1"/>
          </p:cNvSpPr>
          <p:nvPr>
            <p:ph type="body" idx="1"/>
          </p:nvPr>
        </p:nvSpPr>
        <p:spPr>
          <a:xfrm>
            <a:off x="457200" y="1600200"/>
            <a:ext cx="5324475" cy="4525963"/>
          </a:xfrm>
          <a:extLst>
            <a:ext uri="{91240B29-F687-4F45-9708-019B960494DF}">
              <a14:hiddenLine xmlns="" xmlns:a14="http://schemas.microsoft.com/office/drawing/2010/main" w="12700" cap="sq">
                <a:solidFill>
                  <a:schemeClr val="tx1"/>
                </a:solidFill>
                <a:miter lim="800000"/>
                <a:headEnd type="none" w="sm" len="sm"/>
                <a:tailEnd type="none" w="sm" len="sm"/>
              </a14:hiddenLine>
            </a:ext>
          </a:extLst>
        </p:spPr>
        <p:txBody>
          <a:bodyPr/>
          <a:lstStyle/>
          <a:p>
            <a:pPr marL="273050" indent="-273050" eaLnBrk="1" hangingPunct="1"/>
            <a:r>
              <a:rPr lang="en-US" smtClean="0">
                <a:sym typeface="Wingdings" panose="05000000000000000000" pitchFamily="2" charset="2"/>
              </a:rPr>
              <a:t>Housing prices and insurance costs increase in flood zones</a:t>
            </a:r>
          </a:p>
          <a:p>
            <a:pPr marL="273050" indent="-273050" eaLnBrk="1" hangingPunct="1"/>
            <a:r>
              <a:rPr lang="en-US" smtClean="0">
                <a:sym typeface="Wingdings" panose="05000000000000000000" pitchFamily="2" charset="2"/>
              </a:rPr>
              <a:t>Loss of property/land from sea level rise and subsidence</a:t>
            </a:r>
          </a:p>
          <a:p>
            <a:pPr marL="273050" indent="-273050" eaLnBrk="1" hangingPunct="1">
              <a:buFontTx/>
              <a:buNone/>
            </a:pPr>
            <a:endParaRPr lang="en-US" i="1" smtClean="0"/>
          </a:p>
        </p:txBody>
      </p:sp>
      <p:pic>
        <p:nvPicPr>
          <p:cNvPr id="14340" name="Picture 16" descr="shanghai2.jpg"/>
          <p:cNvPicPr>
            <a:picLocks noChangeAspect="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765800" y="1041400"/>
            <a:ext cx="3378200" cy="2533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4341" name="Picture 11" descr="bangkok_klong2.jpg"/>
          <p:cNvPicPr>
            <a:picLocks noChangeAspect="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783263" y="3876675"/>
            <a:ext cx="3360737" cy="2139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9199599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274638"/>
            <a:ext cx="8229600" cy="865187"/>
          </a:xfrm>
        </p:spPr>
        <p:txBody>
          <a:bodyPr/>
          <a:lstStyle/>
          <a:p>
            <a:pPr eaLnBrk="1" hangingPunct="1"/>
            <a:r>
              <a:rPr lang="en-US" sz="4000" smtClean="0">
                <a:solidFill>
                  <a:schemeClr val="tx1"/>
                </a:solidFill>
              </a:rPr>
              <a:t>Future Changes in climate</a:t>
            </a:r>
          </a:p>
        </p:txBody>
      </p:sp>
      <p:sp>
        <p:nvSpPr>
          <p:cNvPr id="15363" name="Content Placeholder 2"/>
          <p:cNvSpPr>
            <a:spLocks/>
          </p:cNvSpPr>
          <p:nvPr/>
        </p:nvSpPr>
        <p:spPr bwMode="auto">
          <a:xfrm>
            <a:off x="914400" y="1143000"/>
            <a:ext cx="7772400" cy="5181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cap="sq">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lvl1pPr marL="273050" indent="-27305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15000"/>
              </a:spcBef>
              <a:spcAft>
                <a:spcPct val="15000"/>
              </a:spcAft>
              <a:buFont typeface="Webdings" panose="05030102010509060703" pitchFamily="18" charset="2"/>
              <a:buChar char="&lt;"/>
            </a:pPr>
            <a:r>
              <a:rPr lang="en-GB" sz="1800"/>
              <a:t>Rainfall</a:t>
            </a:r>
          </a:p>
          <a:p>
            <a:pPr lvl="1" eaLnBrk="1" hangingPunct="1">
              <a:spcBef>
                <a:spcPct val="15000"/>
              </a:spcBef>
              <a:spcAft>
                <a:spcPct val="15000"/>
              </a:spcAft>
              <a:buClr>
                <a:schemeClr val="hlink"/>
              </a:buClr>
              <a:buFont typeface="Webdings" panose="05030102010509060703" pitchFamily="18" charset="2"/>
              <a:buChar char="&lt;"/>
            </a:pPr>
            <a:r>
              <a:rPr lang="en-GB" sz="1800"/>
              <a:t>Increased water availability in moist tropics and high latitudes</a:t>
            </a:r>
          </a:p>
          <a:p>
            <a:pPr lvl="1" eaLnBrk="1" hangingPunct="1">
              <a:spcBef>
                <a:spcPct val="15000"/>
              </a:spcBef>
              <a:spcAft>
                <a:spcPct val="15000"/>
              </a:spcAft>
              <a:buClr>
                <a:schemeClr val="hlink"/>
              </a:buClr>
              <a:buFont typeface="Webdings" panose="05030102010509060703" pitchFamily="18" charset="2"/>
              <a:buChar char="&lt;"/>
            </a:pPr>
            <a:r>
              <a:rPr lang="en-GB" sz="1800"/>
              <a:t>Decreased water availability and drought in mid-latitudes and semi-arid low latitudes</a:t>
            </a:r>
          </a:p>
          <a:p>
            <a:pPr eaLnBrk="1" hangingPunct="1">
              <a:spcBef>
                <a:spcPct val="15000"/>
              </a:spcBef>
              <a:spcAft>
                <a:spcPct val="15000"/>
              </a:spcAft>
              <a:buFont typeface="Webdings" panose="05030102010509060703" pitchFamily="18" charset="2"/>
              <a:buChar char="&lt;"/>
            </a:pPr>
            <a:r>
              <a:rPr lang="en-GB" sz="1800"/>
              <a:t>Temperature</a:t>
            </a:r>
          </a:p>
          <a:p>
            <a:pPr lvl="1" eaLnBrk="1" hangingPunct="1">
              <a:spcBef>
                <a:spcPct val="15000"/>
              </a:spcBef>
              <a:spcAft>
                <a:spcPct val="15000"/>
              </a:spcAft>
              <a:buClr>
                <a:schemeClr val="hlink"/>
              </a:buClr>
              <a:buFont typeface="Webdings" panose="05030102010509060703" pitchFamily="18" charset="2"/>
              <a:buChar char="&lt;"/>
            </a:pPr>
            <a:r>
              <a:rPr lang="en-GB" sz="1800"/>
              <a:t>Global temperatures are likely to increase by 1.1 to 6.4°C from 1990 to 2100 (best estimates 1.8 to 5.4)</a:t>
            </a:r>
          </a:p>
          <a:p>
            <a:pPr eaLnBrk="1" hangingPunct="1">
              <a:spcBef>
                <a:spcPct val="15000"/>
              </a:spcBef>
              <a:spcAft>
                <a:spcPct val="15000"/>
              </a:spcAft>
              <a:buFont typeface="Webdings" panose="05030102010509060703" pitchFamily="18" charset="2"/>
              <a:buChar char="&lt;"/>
            </a:pPr>
            <a:r>
              <a:rPr lang="en-GB" sz="1800"/>
              <a:t>Sea level rise</a:t>
            </a:r>
          </a:p>
          <a:p>
            <a:pPr lvl="1" eaLnBrk="1" hangingPunct="1">
              <a:spcBef>
                <a:spcPct val="15000"/>
              </a:spcBef>
              <a:spcAft>
                <a:spcPct val="15000"/>
              </a:spcAft>
              <a:buClr>
                <a:schemeClr val="hlink"/>
              </a:buClr>
              <a:buFont typeface="Webdings" panose="05030102010509060703" pitchFamily="18" charset="2"/>
              <a:buChar char="&lt;"/>
            </a:pPr>
            <a:r>
              <a:rPr lang="en-GB" sz="1800"/>
              <a:t>Sea levels are likely to rise in the range of 22-34 cm between 1990 and the 2080s</a:t>
            </a:r>
          </a:p>
          <a:p>
            <a:pPr eaLnBrk="1" hangingPunct="1">
              <a:spcBef>
                <a:spcPct val="15000"/>
              </a:spcBef>
              <a:spcAft>
                <a:spcPct val="15000"/>
              </a:spcAft>
              <a:buFont typeface="Webdings" panose="05030102010509060703" pitchFamily="18" charset="2"/>
              <a:buChar char="&lt;"/>
            </a:pPr>
            <a:r>
              <a:rPr lang="en-GB" sz="1800"/>
              <a:t>Extreme events</a:t>
            </a:r>
          </a:p>
          <a:p>
            <a:pPr lvl="1" eaLnBrk="1" hangingPunct="1">
              <a:spcBef>
                <a:spcPct val="15000"/>
              </a:spcBef>
              <a:spcAft>
                <a:spcPct val="15000"/>
              </a:spcAft>
              <a:buClr>
                <a:schemeClr val="hlink"/>
              </a:buClr>
              <a:buFont typeface="Webdings" panose="05030102010509060703" pitchFamily="18" charset="2"/>
              <a:buChar char="&lt;"/>
            </a:pPr>
            <a:r>
              <a:rPr lang="en-GB" sz="1800"/>
              <a:t>Likely that future tropical cyclones, typhoons, and hurricanes will become more intense, with larger peak wind speeds and more heavy precipitation  </a:t>
            </a:r>
          </a:p>
          <a:p>
            <a:pPr lvl="1" eaLnBrk="1" hangingPunct="1">
              <a:spcBef>
                <a:spcPct val="15000"/>
              </a:spcBef>
              <a:spcAft>
                <a:spcPct val="15000"/>
              </a:spcAft>
              <a:buClr>
                <a:schemeClr val="hlink"/>
              </a:buClr>
              <a:buFont typeface="Webdings" panose="05030102010509060703" pitchFamily="18" charset="2"/>
              <a:buNone/>
            </a:pPr>
            <a:r>
              <a:rPr lang="en-GB" sz="1100"/>
              <a:t>Rahman and Alam, 2007</a:t>
            </a:r>
            <a:r>
              <a:rPr lang="en-GB" sz="1800"/>
              <a:t>           </a:t>
            </a:r>
            <a:r>
              <a:rPr lang="en-GB" sz="1100"/>
              <a:t>    </a:t>
            </a:r>
            <a:endParaRPr lang="en-US" sz="1100"/>
          </a:p>
        </p:txBody>
      </p:sp>
    </p:spTree>
    <p:extLst>
      <p:ext uri="{BB962C8B-B14F-4D97-AF65-F5344CB8AC3E}">
        <p14:creationId xmlns="" xmlns:p14="http://schemas.microsoft.com/office/powerpoint/2010/main" val="150271955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smtClean="0"/>
              <a:t>Economic impacts</a:t>
            </a:r>
          </a:p>
        </p:txBody>
      </p:sp>
      <p:sp>
        <p:nvSpPr>
          <p:cNvPr id="16387" name="Rectangle 3"/>
          <p:cNvSpPr>
            <a:spLocks noGrp="1" noChangeArrowheads="1"/>
          </p:cNvSpPr>
          <p:nvPr>
            <p:ph type="body" idx="1"/>
          </p:nvPr>
        </p:nvSpPr>
        <p:spPr/>
        <p:txBody>
          <a:bodyPr>
            <a:normAutofit lnSpcReduction="10000"/>
          </a:bodyPr>
          <a:lstStyle/>
          <a:p>
            <a:pPr eaLnBrk="1" hangingPunct="1">
              <a:lnSpc>
                <a:spcPct val="80000"/>
              </a:lnSpc>
            </a:pPr>
            <a:r>
              <a:rPr lang="en-US" sz="2800" smtClean="0"/>
              <a:t>Developing country economies most affected:</a:t>
            </a:r>
          </a:p>
          <a:p>
            <a:pPr lvl="1" eaLnBrk="1" hangingPunct="1">
              <a:lnSpc>
                <a:spcPct val="80000"/>
              </a:lnSpc>
            </a:pPr>
            <a:r>
              <a:rPr lang="en-US" sz="2400" smtClean="0"/>
              <a:t>Climate sensitive economies (agriculture, fishery)</a:t>
            </a:r>
          </a:p>
          <a:p>
            <a:pPr lvl="1" eaLnBrk="1" hangingPunct="1">
              <a:lnSpc>
                <a:spcPct val="80000"/>
              </a:lnSpc>
            </a:pPr>
            <a:r>
              <a:rPr lang="en-US" sz="2400" smtClean="0"/>
              <a:t>Low incomes</a:t>
            </a:r>
          </a:p>
          <a:p>
            <a:pPr lvl="1" eaLnBrk="1" hangingPunct="1">
              <a:lnSpc>
                <a:spcPct val="80000"/>
              </a:lnSpc>
            </a:pPr>
            <a:r>
              <a:rPr lang="en-US" sz="2400" smtClean="0"/>
              <a:t>vulnerable infrastructure</a:t>
            </a:r>
          </a:p>
          <a:p>
            <a:pPr lvl="1" eaLnBrk="1" hangingPunct="1">
              <a:lnSpc>
                <a:spcPct val="80000"/>
              </a:lnSpc>
            </a:pPr>
            <a:r>
              <a:rPr lang="en-US" sz="2400" smtClean="0"/>
              <a:t>threatens poverty eradication</a:t>
            </a:r>
          </a:p>
          <a:p>
            <a:pPr eaLnBrk="1" hangingPunct="1">
              <a:lnSpc>
                <a:spcPct val="80000"/>
              </a:lnSpc>
            </a:pPr>
            <a:r>
              <a:rPr lang="en-US" sz="2800" smtClean="0"/>
              <a:t>Global GDP:</a:t>
            </a:r>
          </a:p>
          <a:p>
            <a:pPr lvl="1" eaLnBrk="1" hangingPunct="1">
              <a:lnSpc>
                <a:spcPct val="80000"/>
              </a:lnSpc>
            </a:pPr>
            <a:r>
              <a:rPr lang="en-US" sz="2400" smtClean="0"/>
              <a:t>1-5% loss (4 degrees warming)</a:t>
            </a:r>
          </a:p>
          <a:p>
            <a:pPr lvl="1" eaLnBrk="1" hangingPunct="1">
              <a:lnSpc>
                <a:spcPct val="80000"/>
              </a:lnSpc>
            </a:pPr>
            <a:r>
              <a:rPr lang="en-US" sz="2400" smtClean="0"/>
              <a:t>Up to 10% loss(6 degrees warming)</a:t>
            </a:r>
          </a:p>
          <a:p>
            <a:pPr lvl="1" eaLnBrk="1" hangingPunct="1">
              <a:lnSpc>
                <a:spcPct val="80000"/>
              </a:lnSpc>
            </a:pPr>
            <a:r>
              <a:rPr lang="en-US" sz="2400" smtClean="0"/>
              <a:t>Stern: 5-20% loss (per capita consumption;7-9 degrees warming)</a:t>
            </a:r>
          </a:p>
          <a:p>
            <a:pPr lvl="1" eaLnBrk="1" hangingPunct="1">
              <a:lnSpc>
                <a:spcPct val="80000"/>
              </a:lnSpc>
            </a:pPr>
            <a:r>
              <a:rPr lang="en-US" sz="2400" smtClean="0"/>
              <a:t>Developing countries higher than average</a:t>
            </a:r>
          </a:p>
          <a:p>
            <a:pPr lvl="1" eaLnBrk="1" hangingPunct="1">
              <a:lnSpc>
                <a:spcPct val="80000"/>
              </a:lnSpc>
            </a:pPr>
            <a:r>
              <a:rPr lang="en-US" sz="2400" smtClean="0"/>
              <a:t>Catastrophic events big one-time losses</a:t>
            </a:r>
          </a:p>
        </p:txBody>
      </p:sp>
    </p:spTree>
    <p:extLst>
      <p:ext uri="{BB962C8B-B14F-4D97-AF65-F5344CB8AC3E}">
        <p14:creationId xmlns="" xmlns:p14="http://schemas.microsoft.com/office/powerpoint/2010/main" val="13849153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l="1980" t="1411" r="1980" b="8289"/>
          <a:stretch>
            <a:fillRect/>
          </a:stretch>
        </p:blipFill>
        <p:spPr bwMode="auto">
          <a:xfrm>
            <a:off x="381000" y="762000"/>
            <a:ext cx="8430816" cy="5562600"/>
          </a:xfrm>
          <a:prstGeom prst="rect">
            <a:avLst/>
          </a:prstGeom>
          <a:noFill/>
          <a:ln w="9525">
            <a:noFill/>
            <a:miter lim="800000"/>
            <a:headEnd/>
            <a:tailEnd/>
          </a:ln>
          <a:effectLst/>
        </p:spPr>
      </p:pic>
      <p:sp>
        <p:nvSpPr>
          <p:cNvPr id="5" name="Rectangle 4"/>
          <p:cNvSpPr/>
          <p:nvPr/>
        </p:nvSpPr>
        <p:spPr>
          <a:xfrm>
            <a:off x="0" y="115669"/>
            <a:ext cx="9143999" cy="584775"/>
          </a:xfrm>
          <a:prstGeom prst="rect">
            <a:avLst/>
          </a:prstGeom>
        </p:spPr>
        <p:txBody>
          <a:bodyPr wrap="square">
            <a:spAutoFit/>
          </a:bodyPr>
          <a:lstStyle/>
          <a:p>
            <a:pPr algn="ctr"/>
            <a:r>
              <a:rPr lang="en-US" sz="3200" dirty="0" smtClean="0">
                <a:latin typeface="Calibri" panose="020F0502020204030204" pitchFamily="34" charset="0"/>
              </a:rPr>
              <a:t>Impacts On Pakistan</a:t>
            </a:r>
            <a:endParaRPr lang="en-US" sz="3200" dirty="0"/>
          </a:p>
        </p:txBody>
      </p:sp>
    </p:spTree>
    <p:extLst>
      <p:ext uri="{BB962C8B-B14F-4D97-AF65-F5344CB8AC3E}">
        <p14:creationId xmlns="" xmlns:p14="http://schemas.microsoft.com/office/powerpoint/2010/main" val="403819407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l="4425" t="5384" r="6195" b="5649"/>
          <a:stretch>
            <a:fillRect/>
          </a:stretch>
        </p:blipFill>
        <p:spPr bwMode="auto">
          <a:xfrm>
            <a:off x="0" y="685799"/>
            <a:ext cx="9144000" cy="5703683"/>
          </a:xfrm>
          <a:prstGeom prst="rect">
            <a:avLst/>
          </a:prstGeom>
          <a:noFill/>
          <a:ln w="9525">
            <a:noFill/>
            <a:miter lim="800000"/>
            <a:headEnd/>
            <a:tailEnd/>
          </a:ln>
          <a:effectLst/>
        </p:spPr>
      </p:pic>
      <p:sp>
        <p:nvSpPr>
          <p:cNvPr id="5" name="Rectangle 4"/>
          <p:cNvSpPr/>
          <p:nvPr/>
        </p:nvSpPr>
        <p:spPr>
          <a:xfrm>
            <a:off x="0" y="0"/>
            <a:ext cx="9144000" cy="646331"/>
          </a:xfrm>
          <a:prstGeom prst="rect">
            <a:avLst/>
          </a:prstGeom>
        </p:spPr>
        <p:txBody>
          <a:bodyPr wrap="square">
            <a:spAutoFit/>
          </a:bodyPr>
          <a:lstStyle/>
          <a:p>
            <a:pPr algn="ctr"/>
            <a:r>
              <a:rPr lang="en-US" sz="3600" dirty="0">
                <a:latin typeface="Calibri" panose="020F0502020204030204" pitchFamily="34" charset="0"/>
              </a:rPr>
              <a:t>Impacts On Pakistan</a:t>
            </a:r>
            <a:endParaRPr lang="en-US" sz="3600" dirty="0"/>
          </a:p>
        </p:txBody>
      </p:sp>
    </p:spTree>
    <p:extLst>
      <p:ext uri="{BB962C8B-B14F-4D97-AF65-F5344CB8AC3E}">
        <p14:creationId xmlns="" xmlns:p14="http://schemas.microsoft.com/office/powerpoint/2010/main" val="105055462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1"/>
          <p:cNvPicPr>
            <a:picLocks noGrp="1" noChangeAspect="1" noChangeArrowheads="1"/>
          </p:cNvPicPr>
          <p:nvPr>
            <p:ph idx="1"/>
          </p:nvPr>
        </p:nvPicPr>
        <p:blipFill>
          <a:blip r:embed="rId2" cstate="print"/>
          <a:stretch>
            <a:fillRect/>
          </a:stretch>
        </p:blipFill>
        <p:spPr bwMode="auto">
          <a:xfrm>
            <a:off x="533400" y="2438400"/>
            <a:ext cx="7467600" cy="3890740"/>
          </a:xfrm>
          <a:prstGeom prst="rect">
            <a:avLst/>
          </a:prstGeom>
          <a:noFill/>
          <a:ln w="9525">
            <a:noFill/>
            <a:miter lim="800000"/>
            <a:headEnd/>
            <a:tailEnd/>
          </a:ln>
          <a:effectLst/>
        </p:spPr>
      </p:pic>
      <p:sp>
        <p:nvSpPr>
          <p:cNvPr id="4" name="Rectangle 4"/>
          <p:cNvSpPr>
            <a:spLocks noChangeArrowheads="1"/>
          </p:cNvSpPr>
          <p:nvPr/>
        </p:nvSpPr>
        <p:spPr bwMode="auto">
          <a:xfrm>
            <a:off x="0" y="685800"/>
            <a:ext cx="8686800" cy="1752599"/>
          </a:xfrm>
          <a:prstGeom prst="rect">
            <a:avLst/>
          </a:prstGeom>
          <a:noFill/>
          <a:ln w="9525">
            <a:noFill/>
            <a:miter lim="800000"/>
            <a:headEnd/>
            <a:tailEnd/>
          </a:ln>
          <a:effectLst/>
        </p:spPr>
        <p:txBody>
          <a:bodyPr/>
          <a:lstStyle/>
          <a:p>
            <a:pPr marL="342900" indent="-342900" eaLnBrk="1" hangingPunct="1">
              <a:spcBef>
                <a:spcPct val="20000"/>
              </a:spcBef>
              <a:buFontTx/>
              <a:buChar char="•"/>
            </a:pPr>
            <a:endParaRPr lang="en-US" sz="2400" b="1" dirty="0" smtClean="0"/>
          </a:p>
          <a:p>
            <a:pPr marL="342900" indent="-342900" eaLnBrk="1" hangingPunct="1">
              <a:spcBef>
                <a:spcPct val="20000"/>
              </a:spcBef>
              <a:buFontTx/>
              <a:buChar char="•"/>
            </a:pPr>
            <a:r>
              <a:rPr lang="en-US" sz="2400" b="1" dirty="0" smtClean="0"/>
              <a:t>Monsoon </a:t>
            </a:r>
            <a:r>
              <a:rPr lang="en-US" sz="2400" b="1" dirty="0"/>
              <a:t>rains in Pakistan last </a:t>
            </a:r>
            <a:r>
              <a:rPr lang="en-US" sz="2400" b="1" dirty="0" smtClean="0"/>
              <a:t>year, </a:t>
            </a:r>
            <a:r>
              <a:rPr lang="en-US" sz="2400" b="1" dirty="0"/>
              <a:t>all-time </a:t>
            </a:r>
            <a:r>
              <a:rPr lang="en-US" sz="2400" b="1" dirty="0" smtClean="0"/>
              <a:t>worst ,1400 died </a:t>
            </a:r>
            <a:r>
              <a:rPr lang="en-US" sz="2400" b="1" dirty="0"/>
              <a:t>in floods, 13,000,000 people </a:t>
            </a:r>
            <a:r>
              <a:rPr lang="en-US" sz="2400" b="1" dirty="0" smtClean="0"/>
              <a:t>displaced.</a:t>
            </a:r>
          </a:p>
          <a:p>
            <a:pPr marL="342900" indent="-342900" eaLnBrk="1" hangingPunct="1">
              <a:spcBef>
                <a:spcPct val="20000"/>
              </a:spcBef>
              <a:buFont typeface="Arial" pitchFamily="34" charset="0"/>
              <a:buChar char="•"/>
            </a:pPr>
            <a:r>
              <a:rPr lang="en-US" sz="2400" b="1" dirty="0" smtClean="0">
                <a:solidFill>
                  <a:schemeClr val="tx1">
                    <a:lumMod val="95000"/>
                    <a:lumOff val="5000"/>
                  </a:schemeClr>
                </a:solidFill>
              </a:rPr>
              <a:t>Shift in rain pattern as well as increase in annual rainfall.</a:t>
            </a:r>
          </a:p>
          <a:p>
            <a:pPr marL="342900" indent="-342900" eaLnBrk="1" hangingPunct="1">
              <a:spcBef>
                <a:spcPct val="20000"/>
              </a:spcBef>
            </a:pPr>
            <a:endParaRPr lang="en-US" sz="2400" b="1" dirty="0" smtClean="0"/>
          </a:p>
          <a:p>
            <a:pPr marL="342900" indent="-342900" eaLnBrk="1" hangingPunct="1">
              <a:spcBef>
                <a:spcPct val="20000"/>
              </a:spcBef>
            </a:pPr>
            <a:endParaRPr lang="en-US" sz="2400" b="1" dirty="0"/>
          </a:p>
        </p:txBody>
      </p:sp>
      <p:sp>
        <p:nvSpPr>
          <p:cNvPr id="7" name="Rectangle 6"/>
          <p:cNvSpPr/>
          <p:nvPr/>
        </p:nvSpPr>
        <p:spPr>
          <a:xfrm>
            <a:off x="2533226" y="115669"/>
            <a:ext cx="3974228" cy="646331"/>
          </a:xfrm>
          <a:prstGeom prst="rect">
            <a:avLst/>
          </a:prstGeom>
        </p:spPr>
        <p:txBody>
          <a:bodyPr wrap="none">
            <a:spAutoFit/>
          </a:bodyPr>
          <a:lstStyle/>
          <a:p>
            <a:pPr algn="ctr"/>
            <a:r>
              <a:rPr lang="en-US" sz="3600" dirty="0">
                <a:latin typeface="Calibri" panose="020F0502020204030204" pitchFamily="34" charset="0"/>
              </a:rPr>
              <a:t>Impacts On Pakistan</a:t>
            </a:r>
            <a:endParaRPr lang="en-US" sz="3600" dirty="0"/>
          </a:p>
        </p:txBody>
      </p:sp>
    </p:spTree>
    <p:extLst>
      <p:ext uri="{BB962C8B-B14F-4D97-AF65-F5344CB8AC3E}">
        <p14:creationId xmlns="" xmlns:p14="http://schemas.microsoft.com/office/powerpoint/2010/main" val="305413808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srcRect/>
          <a:stretch>
            <a:fillRect/>
          </a:stretch>
        </p:blipFill>
        <p:spPr bwMode="auto">
          <a:xfrm>
            <a:off x="304800" y="1600200"/>
            <a:ext cx="8534400" cy="4648199"/>
          </a:xfrm>
          <a:prstGeom prst="rect">
            <a:avLst/>
          </a:prstGeom>
          <a:noFill/>
          <a:ln w="9525">
            <a:noFill/>
            <a:miter lim="800000"/>
            <a:headEnd/>
            <a:tailEnd/>
          </a:ln>
          <a:effectLst/>
        </p:spPr>
      </p:pic>
      <p:sp>
        <p:nvSpPr>
          <p:cNvPr id="5" name="Rectangle 4"/>
          <p:cNvSpPr/>
          <p:nvPr/>
        </p:nvSpPr>
        <p:spPr>
          <a:xfrm>
            <a:off x="0" y="115669"/>
            <a:ext cx="9144000" cy="646331"/>
          </a:xfrm>
          <a:prstGeom prst="rect">
            <a:avLst/>
          </a:prstGeom>
        </p:spPr>
        <p:txBody>
          <a:bodyPr wrap="square">
            <a:spAutoFit/>
          </a:bodyPr>
          <a:lstStyle/>
          <a:p>
            <a:pPr algn="ctr"/>
            <a:r>
              <a:rPr lang="en-US" sz="3600" dirty="0">
                <a:latin typeface="Calibri" panose="020F0502020204030204" pitchFamily="34" charset="0"/>
              </a:rPr>
              <a:t>Impacts On Pakistan</a:t>
            </a:r>
            <a:endParaRPr lang="en-US" sz="3600" dirty="0"/>
          </a:p>
        </p:txBody>
      </p:sp>
      <p:sp>
        <p:nvSpPr>
          <p:cNvPr id="6" name="Rectangle 5"/>
          <p:cNvSpPr/>
          <p:nvPr/>
        </p:nvSpPr>
        <p:spPr>
          <a:xfrm>
            <a:off x="609600" y="1099268"/>
            <a:ext cx="8001000" cy="424732"/>
          </a:xfrm>
          <a:prstGeom prst="rect">
            <a:avLst/>
          </a:prstGeom>
        </p:spPr>
        <p:txBody>
          <a:bodyPr wrap="square">
            <a:spAutoFit/>
          </a:bodyPr>
          <a:lstStyle/>
          <a:p>
            <a:pPr>
              <a:lnSpc>
                <a:spcPct val="90000"/>
              </a:lnSpc>
              <a:buFont typeface="Arial" pitchFamily="34" charset="0"/>
              <a:buChar char="•"/>
            </a:pPr>
            <a:r>
              <a:rPr lang="en-US" sz="2400" b="1" dirty="0" smtClean="0"/>
              <a:t> Melting of Glaciers in Northern Areas.</a:t>
            </a:r>
            <a:endParaRPr lang="en-US" sz="2400" b="1" dirty="0"/>
          </a:p>
        </p:txBody>
      </p:sp>
    </p:spTree>
    <p:extLst>
      <p:ext uri="{BB962C8B-B14F-4D97-AF65-F5344CB8AC3E}">
        <p14:creationId xmlns="" xmlns:p14="http://schemas.microsoft.com/office/powerpoint/2010/main" val="48692345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ClrTx/>
              <a:buSzPct val="100000"/>
              <a:buFont typeface="Arial" pitchFamily="34" charset="0"/>
              <a:buChar char="•"/>
            </a:pPr>
            <a:r>
              <a:rPr lang="en-US" b="1" dirty="0" smtClean="0"/>
              <a:t>Melting of Glaciers predicted in the next 75 years, which will lead to:</a:t>
            </a:r>
          </a:p>
          <a:p>
            <a:pPr>
              <a:buClrTx/>
              <a:buFont typeface="Arial" pitchFamily="34" charset="0"/>
              <a:buChar char="•"/>
            </a:pPr>
            <a:endParaRPr lang="en-US" dirty="0" smtClean="0"/>
          </a:p>
          <a:p>
            <a:pPr>
              <a:buClrTx/>
              <a:buSzPct val="100000"/>
              <a:buFont typeface="Arial" pitchFamily="34" charset="0"/>
              <a:buChar char="•"/>
            </a:pPr>
            <a:r>
              <a:rPr lang="en-US" b="1" dirty="0" smtClean="0"/>
              <a:t>Agriculture losses.</a:t>
            </a:r>
          </a:p>
          <a:p>
            <a:pPr>
              <a:buClrTx/>
              <a:buSzPct val="100000"/>
              <a:buFont typeface="Arial" pitchFamily="34" charset="0"/>
              <a:buChar char="•"/>
            </a:pPr>
            <a:r>
              <a:rPr lang="en-US" b="1" dirty="0" smtClean="0"/>
              <a:t>Water shortages.</a:t>
            </a:r>
          </a:p>
          <a:p>
            <a:pPr>
              <a:buClrTx/>
              <a:buSzPct val="100000"/>
              <a:buFont typeface="Arial" pitchFamily="34" charset="0"/>
              <a:buChar char="•"/>
            </a:pPr>
            <a:r>
              <a:rPr lang="en-US" b="1" dirty="0" smtClean="0"/>
              <a:t>Massive drought.</a:t>
            </a:r>
          </a:p>
          <a:p>
            <a:pPr>
              <a:buClrTx/>
              <a:buSzPct val="100000"/>
              <a:buFont typeface="Arial" pitchFamily="34" charset="0"/>
              <a:buChar char="•"/>
            </a:pPr>
            <a:r>
              <a:rPr lang="en-US" b="1" dirty="0" smtClean="0"/>
              <a:t>Food shortages.</a:t>
            </a:r>
          </a:p>
          <a:p>
            <a:endParaRPr lang="en-US" dirty="0"/>
          </a:p>
        </p:txBody>
      </p:sp>
      <p:pic>
        <p:nvPicPr>
          <p:cNvPr id="5" name="Picture 6" descr="Drought%202"/>
          <p:cNvPicPr>
            <a:picLocks noChangeAspect="1" noChangeArrowheads="1"/>
          </p:cNvPicPr>
          <p:nvPr/>
        </p:nvPicPr>
        <p:blipFill>
          <a:blip r:embed="rId2" cstate="print"/>
          <a:srcRect/>
          <a:stretch>
            <a:fillRect/>
          </a:stretch>
        </p:blipFill>
        <p:spPr bwMode="auto">
          <a:xfrm>
            <a:off x="4648200" y="2667000"/>
            <a:ext cx="4011283" cy="3429000"/>
          </a:xfrm>
          <a:prstGeom prst="rect">
            <a:avLst/>
          </a:prstGeom>
          <a:noFill/>
        </p:spPr>
      </p:pic>
      <p:sp>
        <p:nvSpPr>
          <p:cNvPr id="6" name="Rectangle 5"/>
          <p:cNvSpPr/>
          <p:nvPr/>
        </p:nvSpPr>
        <p:spPr>
          <a:xfrm>
            <a:off x="0" y="152400"/>
            <a:ext cx="9143999" cy="646331"/>
          </a:xfrm>
          <a:prstGeom prst="rect">
            <a:avLst/>
          </a:prstGeom>
        </p:spPr>
        <p:txBody>
          <a:bodyPr wrap="square">
            <a:spAutoFit/>
          </a:bodyPr>
          <a:lstStyle/>
          <a:p>
            <a:pPr algn="ctr"/>
            <a:r>
              <a:rPr lang="en-US" sz="3600" dirty="0">
                <a:latin typeface="Calibri" panose="020F0502020204030204" pitchFamily="34" charset="0"/>
              </a:rPr>
              <a:t>Impacts On Pakistan</a:t>
            </a:r>
            <a:endParaRPr lang="en-US" sz="3600" dirty="0"/>
          </a:p>
        </p:txBody>
      </p:sp>
    </p:spTree>
    <p:extLst>
      <p:ext uri="{BB962C8B-B14F-4D97-AF65-F5344CB8AC3E}">
        <p14:creationId xmlns="" xmlns:p14="http://schemas.microsoft.com/office/powerpoint/2010/main" val="241663151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t="3030"/>
          <a:stretch>
            <a:fillRect/>
          </a:stretch>
        </p:blipFill>
        <p:spPr bwMode="auto">
          <a:xfrm>
            <a:off x="457200" y="1066800"/>
            <a:ext cx="8285017" cy="5257800"/>
          </a:xfrm>
          <a:prstGeom prst="rect">
            <a:avLst/>
          </a:prstGeom>
          <a:noFill/>
          <a:ln w="9525">
            <a:noFill/>
            <a:miter lim="800000"/>
            <a:headEnd/>
            <a:tailEnd/>
          </a:ln>
          <a:effectLst/>
        </p:spPr>
      </p:pic>
      <p:sp>
        <p:nvSpPr>
          <p:cNvPr id="5" name="Rectangle 4"/>
          <p:cNvSpPr/>
          <p:nvPr/>
        </p:nvSpPr>
        <p:spPr>
          <a:xfrm>
            <a:off x="0" y="115669"/>
            <a:ext cx="9143999" cy="646331"/>
          </a:xfrm>
          <a:prstGeom prst="rect">
            <a:avLst/>
          </a:prstGeom>
        </p:spPr>
        <p:txBody>
          <a:bodyPr wrap="square">
            <a:spAutoFit/>
          </a:bodyPr>
          <a:lstStyle/>
          <a:p>
            <a:pPr algn="ctr"/>
            <a:r>
              <a:rPr lang="en-US" sz="3600" dirty="0">
                <a:latin typeface="Calibri" panose="020F0502020204030204" pitchFamily="34" charset="0"/>
              </a:rPr>
              <a:t>Impacts On Pakistan</a:t>
            </a:r>
            <a:endParaRPr lang="en-US" sz="3600" dirty="0"/>
          </a:p>
        </p:txBody>
      </p:sp>
    </p:spTree>
    <p:extLst>
      <p:ext uri="{BB962C8B-B14F-4D97-AF65-F5344CB8AC3E}">
        <p14:creationId xmlns="" xmlns:p14="http://schemas.microsoft.com/office/powerpoint/2010/main" val="152110921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l="4902" t="4056" r="4902" b="5644"/>
          <a:stretch>
            <a:fillRect/>
          </a:stretch>
        </p:blipFill>
        <p:spPr bwMode="auto">
          <a:xfrm>
            <a:off x="762000" y="838200"/>
            <a:ext cx="7693539" cy="5410200"/>
          </a:xfrm>
          <a:prstGeom prst="rect">
            <a:avLst/>
          </a:prstGeom>
          <a:noFill/>
          <a:ln w="9525">
            <a:noFill/>
            <a:miter lim="800000"/>
            <a:headEnd/>
            <a:tailEnd/>
          </a:ln>
          <a:effectLst/>
        </p:spPr>
      </p:pic>
      <p:sp>
        <p:nvSpPr>
          <p:cNvPr id="5" name="Rectangle 4"/>
          <p:cNvSpPr/>
          <p:nvPr/>
        </p:nvSpPr>
        <p:spPr>
          <a:xfrm>
            <a:off x="0" y="115669"/>
            <a:ext cx="9144000" cy="646331"/>
          </a:xfrm>
          <a:prstGeom prst="rect">
            <a:avLst/>
          </a:prstGeom>
        </p:spPr>
        <p:txBody>
          <a:bodyPr wrap="square">
            <a:spAutoFit/>
          </a:bodyPr>
          <a:lstStyle/>
          <a:p>
            <a:pPr algn="ctr"/>
            <a:r>
              <a:rPr lang="en-US" sz="3600" dirty="0">
                <a:latin typeface="Calibri" panose="020F0502020204030204" pitchFamily="34" charset="0"/>
              </a:rPr>
              <a:t>Impacts On Pakistan</a:t>
            </a:r>
            <a:endParaRPr lang="en-US" sz="3600" dirty="0"/>
          </a:p>
        </p:txBody>
      </p:sp>
    </p:spTree>
    <p:extLst>
      <p:ext uri="{BB962C8B-B14F-4D97-AF65-F5344CB8AC3E}">
        <p14:creationId xmlns="" xmlns:p14="http://schemas.microsoft.com/office/powerpoint/2010/main" val="28927447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1000" y="1371600"/>
            <a:ext cx="8458200" cy="1708160"/>
          </a:xfrm>
          <a:prstGeom prst="rect">
            <a:avLst/>
          </a:prstGeom>
        </p:spPr>
        <p:txBody>
          <a:bodyPr wrap="square">
            <a:spAutoFit/>
          </a:bodyPr>
          <a:lstStyle/>
          <a:p>
            <a:pPr marL="342900" lvl="0" indent="-342900" fontAlgn="auto">
              <a:spcBef>
                <a:spcPct val="20000"/>
              </a:spcBef>
              <a:spcAft>
                <a:spcPts val="0"/>
              </a:spcAft>
              <a:buSzPct val="100000"/>
              <a:buFont typeface="Arial" pitchFamily="34" charset="0"/>
              <a:buChar char="•"/>
              <a:defRPr/>
            </a:pPr>
            <a:r>
              <a:rPr lang="en-US" sz="2500" b="1" dirty="0" smtClean="0">
                <a:latin typeface="+mn-lt"/>
              </a:rPr>
              <a:t>Widespread adverse health effects due to extreme weather conditions. </a:t>
            </a:r>
          </a:p>
          <a:p>
            <a:pPr marL="342900" lvl="0" indent="-342900" fontAlgn="auto">
              <a:spcBef>
                <a:spcPct val="20000"/>
              </a:spcBef>
              <a:spcAft>
                <a:spcPts val="0"/>
              </a:spcAft>
              <a:buSzPct val="100000"/>
              <a:buFont typeface="Arial" pitchFamily="34" charset="0"/>
              <a:buChar char="•"/>
              <a:defRPr/>
            </a:pPr>
            <a:r>
              <a:rPr lang="en-US" sz="2500" b="1" dirty="0" smtClean="0">
                <a:latin typeface="+mn-lt"/>
              </a:rPr>
              <a:t>Severe loss of marine life due to reduction in mangrove forests.</a:t>
            </a:r>
            <a:endParaRPr lang="en-US" sz="2500" b="1" dirty="0">
              <a:latin typeface="+mn-lt"/>
            </a:endParaRPr>
          </a:p>
        </p:txBody>
      </p:sp>
      <p:pic>
        <p:nvPicPr>
          <p:cNvPr id="5" name="Picture 9" descr="17722214138"/>
          <p:cNvPicPr>
            <a:picLocks noChangeAspect="1" noChangeArrowheads="1"/>
          </p:cNvPicPr>
          <p:nvPr/>
        </p:nvPicPr>
        <p:blipFill>
          <a:blip r:embed="rId2" cstate="print"/>
          <a:srcRect/>
          <a:stretch>
            <a:fillRect/>
          </a:stretch>
        </p:blipFill>
        <p:spPr bwMode="auto">
          <a:xfrm>
            <a:off x="533400" y="3276600"/>
            <a:ext cx="3657600" cy="2971800"/>
          </a:xfrm>
          <a:prstGeom prst="rect">
            <a:avLst/>
          </a:prstGeom>
          <a:noFill/>
        </p:spPr>
      </p:pic>
      <p:pic>
        <p:nvPicPr>
          <p:cNvPr id="6" name="Picture 11" descr="Starving-children-India"/>
          <p:cNvPicPr>
            <a:picLocks noChangeAspect="1" noChangeArrowheads="1"/>
          </p:cNvPicPr>
          <p:nvPr/>
        </p:nvPicPr>
        <p:blipFill>
          <a:blip r:embed="rId3" cstate="print"/>
          <a:srcRect/>
          <a:stretch>
            <a:fillRect/>
          </a:stretch>
        </p:blipFill>
        <p:spPr bwMode="auto">
          <a:xfrm>
            <a:off x="4572000" y="3276600"/>
            <a:ext cx="3962400" cy="2971800"/>
          </a:xfrm>
          <a:prstGeom prst="rect">
            <a:avLst/>
          </a:prstGeom>
          <a:noFill/>
        </p:spPr>
      </p:pic>
      <p:sp>
        <p:nvSpPr>
          <p:cNvPr id="7" name="Rectangle 6"/>
          <p:cNvSpPr/>
          <p:nvPr/>
        </p:nvSpPr>
        <p:spPr>
          <a:xfrm>
            <a:off x="0" y="228600"/>
            <a:ext cx="9143999" cy="646331"/>
          </a:xfrm>
          <a:prstGeom prst="rect">
            <a:avLst/>
          </a:prstGeom>
        </p:spPr>
        <p:txBody>
          <a:bodyPr wrap="square">
            <a:spAutoFit/>
          </a:bodyPr>
          <a:lstStyle/>
          <a:p>
            <a:pPr algn="ctr"/>
            <a:r>
              <a:rPr lang="en-US" sz="3600" dirty="0">
                <a:latin typeface="Calibri" panose="020F0502020204030204" pitchFamily="34" charset="0"/>
              </a:rPr>
              <a:t>Impacts On Pakistan</a:t>
            </a:r>
            <a:endParaRPr lang="en-US" sz="3600" dirty="0"/>
          </a:p>
        </p:txBody>
      </p:sp>
    </p:spTree>
    <p:extLst>
      <p:ext uri="{BB962C8B-B14F-4D97-AF65-F5344CB8AC3E}">
        <p14:creationId xmlns="" xmlns:p14="http://schemas.microsoft.com/office/powerpoint/2010/main" val="225301737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p:cNvPicPr>
            <a:picLocks noChangeAspect="1" noChangeArrowheads="1"/>
          </p:cNvPicPr>
          <p:nvPr/>
        </p:nvPicPr>
        <p:blipFill>
          <a:blip r:embed="rId2" cstate="print"/>
          <a:srcRect/>
          <a:stretch>
            <a:fillRect/>
          </a:stretch>
        </p:blipFill>
        <p:spPr bwMode="auto">
          <a:xfrm>
            <a:off x="0" y="762000"/>
            <a:ext cx="9144000" cy="6107049"/>
          </a:xfrm>
          <a:prstGeom prst="rect">
            <a:avLst/>
          </a:prstGeom>
          <a:noFill/>
          <a:ln w="9525">
            <a:noFill/>
            <a:miter lim="800000"/>
            <a:headEnd/>
            <a:tailEnd/>
          </a:ln>
          <a:effectLst/>
        </p:spPr>
      </p:pic>
      <p:sp>
        <p:nvSpPr>
          <p:cNvPr id="7" name="Rectangle 6"/>
          <p:cNvSpPr/>
          <p:nvPr/>
        </p:nvSpPr>
        <p:spPr>
          <a:xfrm>
            <a:off x="152400" y="914400"/>
            <a:ext cx="6781800" cy="369332"/>
          </a:xfrm>
          <a:prstGeom prst="rect">
            <a:avLst/>
          </a:prstGeom>
        </p:spPr>
        <p:txBody>
          <a:bodyPr wrap="square">
            <a:spAutoFit/>
          </a:bodyPr>
          <a:lstStyle/>
          <a:p>
            <a:pPr>
              <a:lnSpc>
                <a:spcPct val="90000"/>
              </a:lnSpc>
              <a:buFont typeface="Arial" pitchFamily="34" charset="0"/>
              <a:buChar char="•"/>
            </a:pPr>
            <a:r>
              <a:rPr lang="en-US" sz="2000" b="1" dirty="0" smtClean="0"/>
              <a:t>Increase in occurrence of Severe storms/ hurricanes.</a:t>
            </a:r>
            <a:endParaRPr lang="en-US" sz="2000" b="1" dirty="0"/>
          </a:p>
        </p:txBody>
      </p:sp>
      <p:sp>
        <p:nvSpPr>
          <p:cNvPr id="9" name="Rectangle 8"/>
          <p:cNvSpPr/>
          <p:nvPr/>
        </p:nvSpPr>
        <p:spPr>
          <a:xfrm>
            <a:off x="2838026" y="115669"/>
            <a:ext cx="3974228" cy="646331"/>
          </a:xfrm>
          <a:prstGeom prst="rect">
            <a:avLst/>
          </a:prstGeom>
        </p:spPr>
        <p:txBody>
          <a:bodyPr wrap="none">
            <a:spAutoFit/>
          </a:bodyPr>
          <a:lstStyle/>
          <a:p>
            <a:pPr algn="ctr"/>
            <a:r>
              <a:rPr lang="en-US" sz="3600" dirty="0">
                <a:latin typeface="Calibri" panose="020F0502020204030204" pitchFamily="34" charset="0"/>
              </a:rPr>
              <a:t>Impacts On Pakistan</a:t>
            </a:r>
            <a:endParaRPr lang="en-US" sz="3600" dirty="0"/>
          </a:p>
        </p:txBody>
      </p:sp>
    </p:spTree>
    <p:extLst>
      <p:ext uri="{BB962C8B-B14F-4D97-AF65-F5344CB8AC3E}">
        <p14:creationId xmlns="" xmlns:p14="http://schemas.microsoft.com/office/powerpoint/2010/main" val="19889080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Picture 2"/>
          <p:cNvPicPr>
            <a:picLocks noChangeAspect="1" noChangeArrowheads="1"/>
          </p:cNvPicPr>
          <p:nvPr/>
        </p:nvPicPr>
        <p:blipFill>
          <a:blip r:embed="rId2" cstate="print"/>
          <a:srcRect/>
          <a:stretch>
            <a:fillRect/>
          </a:stretch>
        </p:blipFill>
        <p:spPr bwMode="auto">
          <a:xfrm>
            <a:off x="0" y="762000"/>
            <a:ext cx="9144000" cy="6096000"/>
          </a:xfrm>
          <a:prstGeom prst="rect">
            <a:avLst/>
          </a:prstGeom>
          <a:noFill/>
          <a:ln w="9525">
            <a:noFill/>
            <a:miter lim="800000"/>
            <a:headEnd/>
            <a:tailEnd/>
          </a:ln>
          <a:effectLst/>
        </p:spPr>
      </p:pic>
      <p:sp>
        <p:nvSpPr>
          <p:cNvPr id="5" name="Rectangle 4"/>
          <p:cNvSpPr/>
          <p:nvPr/>
        </p:nvSpPr>
        <p:spPr>
          <a:xfrm>
            <a:off x="-97808" y="4953000"/>
            <a:ext cx="9372600" cy="355482"/>
          </a:xfrm>
          <a:prstGeom prst="rect">
            <a:avLst/>
          </a:prstGeom>
        </p:spPr>
        <p:txBody>
          <a:bodyPr wrap="square">
            <a:spAutoFit/>
          </a:bodyPr>
          <a:lstStyle/>
          <a:p>
            <a:pPr>
              <a:lnSpc>
                <a:spcPct val="90000"/>
              </a:lnSpc>
              <a:buFont typeface="Arial" pitchFamily="34" charset="0"/>
              <a:buChar char="•"/>
            </a:pPr>
            <a:r>
              <a:rPr lang="en-US" sz="1900" b="1" dirty="0" smtClean="0"/>
              <a:t> Formation of Attabad Lake in Baltistan due to severe land sliding / snowstorm.</a:t>
            </a:r>
            <a:endParaRPr lang="en-US" sz="1900" b="1" dirty="0"/>
          </a:p>
        </p:txBody>
      </p:sp>
      <p:sp>
        <p:nvSpPr>
          <p:cNvPr id="6" name="Rectangle 5"/>
          <p:cNvSpPr/>
          <p:nvPr/>
        </p:nvSpPr>
        <p:spPr>
          <a:xfrm>
            <a:off x="2838026" y="115669"/>
            <a:ext cx="3974228" cy="646331"/>
          </a:xfrm>
          <a:prstGeom prst="rect">
            <a:avLst/>
          </a:prstGeom>
        </p:spPr>
        <p:txBody>
          <a:bodyPr wrap="none">
            <a:spAutoFit/>
          </a:bodyPr>
          <a:lstStyle/>
          <a:p>
            <a:pPr algn="ctr"/>
            <a:r>
              <a:rPr lang="en-US" sz="3600" dirty="0">
                <a:latin typeface="Calibri" panose="020F0502020204030204" pitchFamily="34" charset="0"/>
              </a:rPr>
              <a:t>Impacts On Pakistan</a:t>
            </a:r>
            <a:endParaRPr lang="en-US" sz="3600" dirty="0"/>
          </a:p>
        </p:txBody>
      </p:sp>
    </p:spTree>
    <p:extLst>
      <p:ext uri="{BB962C8B-B14F-4D97-AF65-F5344CB8AC3E}">
        <p14:creationId xmlns="" xmlns:p14="http://schemas.microsoft.com/office/powerpoint/2010/main" val="230619884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srcRect/>
          <a:stretch>
            <a:fillRect/>
          </a:stretch>
        </p:blipFill>
        <p:spPr bwMode="auto">
          <a:xfrm>
            <a:off x="228600" y="1676399"/>
            <a:ext cx="8534400" cy="4662311"/>
          </a:xfrm>
          <a:prstGeom prst="rect">
            <a:avLst/>
          </a:prstGeom>
          <a:noFill/>
          <a:ln w="9525">
            <a:noFill/>
            <a:miter lim="800000"/>
            <a:headEnd/>
            <a:tailEnd/>
          </a:ln>
          <a:effectLst/>
        </p:spPr>
      </p:pic>
      <p:sp>
        <p:nvSpPr>
          <p:cNvPr id="5" name="Rectangle 4"/>
          <p:cNvSpPr/>
          <p:nvPr/>
        </p:nvSpPr>
        <p:spPr>
          <a:xfrm>
            <a:off x="0" y="152400"/>
            <a:ext cx="9143999" cy="646331"/>
          </a:xfrm>
          <a:prstGeom prst="rect">
            <a:avLst/>
          </a:prstGeom>
        </p:spPr>
        <p:txBody>
          <a:bodyPr wrap="square">
            <a:spAutoFit/>
          </a:bodyPr>
          <a:lstStyle/>
          <a:p>
            <a:pPr algn="ctr"/>
            <a:r>
              <a:rPr lang="en-US" sz="3600" dirty="0">
                <a:latin typeface="Calibri" panose="020F0502020204030204" pitchFamily="34" charset="0"/>
              </a:rPr>
              <a:t>Impacts On Pakistan</a:t>
            </a:r>
            <a:endParaRPr lang="en-US" sz="3600" dirty="0"/>
          </a:p>
        </p:txBody>
      </p:sp>
      <p:sp>
        <p:nvSpPr>
          <p:cNvPr id="6" name="Rectangle 5"/>
          <p:cNvSpPr/>
          <p:nvPr/>
        </p:nvSpPr>
        <p:spPr>
          <a:xfrm>
            <a:off x="304800" y="1066800"/>
            <a:ext cx="8839200" cy="424732"/>
          </a:xfrm>
          <a:prstGeom prst="rect">
            <a:avLst/>
          </a:prstGeom>
        </p:spPr>
        <p:txBody>
          <a:bodyPr wrap="square">
            <a:spAutoFit/>
          </a:bodyPr>
          <a:lstStyle/>
          <a:p>
            <a:pPr>
              <a:lnSpc>
                <a:spcPct val="90000"/>
              </a:lnSpc>
              <a:buFont typeface="Arial" pitchFamily="34" charset="0"/>
              <a:buChar char="•"/>
            </a:pPr>
            <a:r>
              <a:rPr lang="en-US" sz="2400" b="1" dirty="0" smtClean="0"/>
              <a:t> Rise in sea level resulting in extinction of coastal areas.</a:t>
            </a:r>
            <a:endParaRPr lang="en-US" sz="2400" b="1" dirty="0"/>
          </a:p>
        </p:txBody>
      </p:sp>
    </p:spTree>
    <p:extLst>
      <p:ext uri="{BB962C8B-B14F-4D97-AF65-F5344CB8AC3E}">
        <p14:creationId xmlns="" xmlns:p14="http://schemas.microsoft.com/office/powerpoint/2010/main" val="215646254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a:picLocks noChangeAspect="1" noChangeArrowheads="1"/>
          </p:cNvPicPr>
          <p:nvPr/>
        </p:nvPicPr>
        <p:blipFill>
          <a:blip r:embed="rId2" cstate="print"/>
          <a:srcRect b="12698"/>
          <a:stretch>
            <a:fillRect/>
          </a:stretch>
        </p:blipFill>
        <p:spPr bwMode="auto">
          <a:xfrm>
            <a:off x="749532" y="2209800"/>
            <a:ext cx="7708668" cy="3962400"/>
          </a:xfrm>
          <a:prstGeom prst="rect">
            <a:avLst/>
          </a:prstGeom>
          <a:noFill/>
          <a:ln w="9525">
            <a:noFill/>
            <a:miter lim="800000"/>
            <a:headEnd/>
            <a:tailEnd/>
          </a:ln>
          <a:effectLst/>
        </p:spPr>
      </p:pic>
      <p:sp>
        <p:nvSpPr>
          <p:cNvPr id="5" name="Rectangle 4"/>
          <p:cNvSpPr/>
          <p:nvPr/>
        </p:nvSpPr>
        <p:spPr>
          <a:xfrm>
            <a:off x="0" y="152400"/>
            <a:ext cx="9143999" cy="646331"/>
          </a:xfrm>
          <a:prstGeom prst="rect">
            <a:avLst/>
          </a:prstGeom>
        </p:spPr>
        <p:txBody>
          <a:bodyPr wrap="square">
            <a:spAutoFit/>
          </a:bodyPr>
          <a:lstStyle/>
          <a:p>
            <a:pPr algn="ctr"/>
            <a:r>
              <a:rPr lang="en-US" sz="3600" dirty="0">
                <a:latin typeface="Calibri" panose="020F0502020204030204" pitchFamily="34" charset="0"/>
              </a:rPr>
              <a:t>Impacts On Pakistan</a:t>
            </a:r>
            <a:endParaRPr lang="en-US" sz="3600" dirty="0"/>
          </a:p>
        </p:txBody>
      </p:sp>
      <p:sp>
        <p:nvSpPr>
          <p:cNvPr id="160769" name="Rectangle 1"/>
          <p:cNvSpPr>
            <a:spLocks noChangeArrowheads="1"/>
          </p:cNvSpPr>
          <p:nvPr/>
        </p:nvSpPr>
        <p:spPr bwMode="auto">
          <a:xfrm>
            <a:off x="533400" y="1143000"/>
            <a:ext cx="8229600"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tabLst/>
            </a:pPr>
            <a:r>
              <a:rPr kumimoji="0" lang="en-US" sz="2000" b="0" i="0" u="none" strike="noStrike" cap="none" normalizeH="0" baseline="-30000" dirty="0" smtClean="0">
                <a:ln>
                  <a:noFill/>
                </a:ln>
                <a:solidFill>
                  <a:schemeClr val="tx1"/>
                </a:solidFill>
                <a:effectLst/>
                <a:latin typeface="Arial" pitchFamily="34" charset="0"/>
                <a:ea typeface="Calibri" pitchFamily="34" charset="0"/>
                <a:cs typeface="Times New Roman" pitchFamily="18" charset="0"/>
              </a:rPr>
              <a:t> </a:t>
            </a:r>
            <a:r>
              <a:rPr kumimoji="0" lang="en-US" sz="20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Pakistan was categorized in 2003 as country under water stress, surpassed  by Ethiopia and </a:t>
            </a:r>
            <a:r>
              <a:rPr lang="en-US" sz="2000" b="1" dirty="0" smtClean="0">
                <a:ea typeface="Calibri" pitchFamily="34" charset="0"/>
                <a:cs typeface="Times New Roman" pitchFamily="18" charset="0"/>
              </a:rPr>
              <a:t>at</a:t>
            </a:r>
            <a:r>
              <a:rPr kumimoji="0" lang="en-US" sz="20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par with African countries such as Libya and Algeria.</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 xmlns:p14="http://schemas.microsoft.com/office/powerpoint/2010/main" val="45067585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52400"/>
            <a:ext cx="9143999" cy="646331"/>
          </a:xfrm>
          <a:prstGeom prst="rect">
            <a:avLst/>
          </a:prstGeom>
        </p:spPr>
        <p:txBody>
          <a:bodyPr wrap="square">
            <a:spAutoFit/>
          </a:bodyPr>
          <a:lstStyle/>
          <a:p>
            <a:pPr algn="ctr"/>
            <a:r>
              <a:rPr lang="en-US" sz="3600" dirty="0">
                <a:latin typeface="Calibri" panose="020F0502020204030204" pitchFamily="34" charset="0"/>
              </a:rPr>
              <a:t>Impacts On Pakistan</a:t>
            </a:r>
            <a:endParaRPr lang="en-US" sz="3600" dirty="0"/>
          </a:p>
        </p:txBody>
      </p:sp>
      <p:sp>
        <p:nvSpPr>
          <p:cNvPr id="5" name="Rectangle 4"/>
          <p:cNvSpPr/>
          <p:nvPr/>
        </p:nvSpPr>
        <p:spPr>
          <a:xfrm>
            <a:off x="419099" y="1336183"/>
            <a:ext cx="8305800" cy="3970318"/>
          </a:xfrm>
          <a:prstGeom prst="rect">
            <a:avLst/>
          </a:prstGeom>
        </p:spPr>
        <p:txBody>
          <a:bodyPr wrap="square">
            <a:spAutoFit/>
          </a:bodyPr>
          <a:lstStyle/>
          <a:p>
            <a:pPr algn="just"/>
            <a:r>
              <a:rPr lang="en-US" sz="3600" dirty="0" smtClean="0"/>
              <a:t>According to IPCC(Intergovernmental Panel on Climate Change)study for  countries most at risk from climate related threats, Pakistan is  rated :</a:t>
            </a:r>
          </a:p>
          <a:p>
            <a:endParaRPr lang="en-US" sz="3600" dirty="0" smtClean="0"/>
          </a:p>
          <a:p>
            <a:pPr>
              <a:buFont typeface="Arial" pitchFamily="34" charset="0"/>
              <a:buChar char="•"/>
            </a:pPr>
            <a:r>
              <a:rPr lang="en-US" sz="3600" dirty="0" smtClean="0"/>
              <a:t>  7</a:t>
            </a:r>
            <a:r>
              <a:rPr lang="en-US" sz="3600" baseline="30000" dirty="0" smtClean="0"/>
              <a:t>th</a:t>
            </a:r>
            <a:r>
              <a:rPr lang="en-US" sz="3600" dirty="0" smtClean="0"/>
              <a:t> in flood,</a:t>
            </a:r>
          </a:p>
          <a:p>
            <a:pPr>
              <a:buFont typeface="Arial" pitchFamily="34" charset="0"/>
              <a:buChar char="•"/>
            </a:pPr>
            <a:r>
              <a:rPr lang="en-US" sz="3600" dirty="0" smtClean="0"/>
              <a:t> 12</a:t>
            </a:r>
            <a:r>
              <a:rPr lang="en-US" sz="3600" baseline="30000" dirty="0" smtClean="0"/>
              <a:t>th</a:t>
            </a:r>
            <a:r>
              <a:rPr lang="en-US" sz="3600" dirty="0" smtClean="0"/>
              <a:t> in agriculture. </a:t>
            </a:r>
            <a:endParaRPr lang="en-US" sz="3600" dirty="0"/>
          </a:p>
        </p:txBody>
      </p:sp>
    </p:spTree>
    <p:extLst>
      <p:ext uri="{BB962C8B-B14F-4D97-AF65-F5344CB8AC3E}">
        <p14:creationId xmlns="" xmlns:p14="http://schemas.microsoft.com/office/powerpoint/2010/main" val="56871924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B7F3DC7F-0DC8-42F0-B349-ADB897506B1B}" type="slidenum">
              <a:rPr lang="en-US"/>
              <a:pPr/>
              <a:t>38</a:t>
            </a:fld>
            <a:endParaRPr lang="en-US"/>
          </a:p>
        </p:txBody>
      </p:sp>
      <p:sp>
        <p:nvSpPr>
          <p:cNvPr id="76802" name="Rectangle 2"/>
          <p:cNvSpPr>
            <a:spLocks noGrp="1" noChangeArrowheads="1"/>
          </p:cNvSpPr>
          <p:nvPr>
            <p:ph type="title"/>
          </p:nvPr>
        </p:nvSpPr>
        <p:spPr>
          <a:xfrm>
            <a:off x="321971" y="277746"/>
            <a:ext cx="8564451" cy="1262130"/>
          </a:xfrm>
        </p:spPr>
        <p:txBody>
          <a:bodyPr/>
          <a:lstStyle/>
          <a:p>
            <a:r>
              <a:rPr lang="en-US" sz="3200" b="1" dirty="0"/>
              <a:t>Major CC-related Concerns of Pakistan</a:t>
            </a:r>
            <a:endParaRPr lang="en-US" sz="3000" b="1" dirty="0"/>
          </a:p>
        </p:txBody>
      </p:sp>
      <p:sp>
        <p:nvSpPr>
          <p:cNvPr id="76803" name="Rectangle 3"/>
          <p:cNvSpPr>
            <a:spLocks noGrp="1" noChangeArrowheads="1"/>
          </p:cNvSpPr>
          <p:nvPr>
            <p:ph type="body" idx="1"/>
          </p:nvPr>
        </p:nvSpPr>
        <p:spPr>
          <a:xfrm>
            <a:off x="228600" y="1676400"/>
            <a:ext cx="8400245" cy="4441065"/>
          </a:xfrm>
        </p:spPr>
        <p:txBody>
          <a:bodyPr/>
          <a:lstStyle/>
          <a:p>
            <a:pPr>
              <a:lnSpc>
                <a:spcPct val="95000"/>
              </a:lnSpc>
              <a:spcAft>
                <a:spcPct val="65000"/>
              </a:spcAft>
            </a:pPr>
            <a:r>
              <a:rPr lang="en-US" sz="2500" dirty="0"/>
              <a:t>Key sectors: Water and Agriculture at greatest risk</a:t>
            </a:r>
          </a:p>
          <a:p>
            <a:pPr>
              <a:lnSpc>
                <a:spcPct val="95000"/>
              </a:lnSpc>
              <a:spcAft>
                <a:spcPct val="65000"/>
              </a:spcAft>
            </a:pPr>
            <a:r>
              <a:rPr lang="en-US" sz="2500" dirty="0"/>
              <a:t>Increased risks of floods and landslides, droughts, typhoons and tropical storms, forest fires etc. due to increase in frequency and intensity of extreme events</a:t>
            </a:r>
          </a:p>
          <a:p>
            <a:pPr>
              <a:lnSpc>
                <a:spcPct val="95000"/>
              </a:lnSpc>
              <a:spcAft>
                <a:spcPct val="65000"/>
              </a:spcAft>
            </a:pPr>
            <a:r>
              <a:rPr lang="en-US" sz="2500" dirty="0"/>
              <a:t>Severe water-stressed conditions in arid and semi-arid regions due to reduced rainfall, increased temp., and depletion of soil moisture  –  May lead to expansion of deserts</a:t>
            </a:r>
          </a:p>
        </p:txBody>
      </p:sp>
    </p:spTree>
    <p:extLst>
      <p:ext uri="{BB962C8B-B14F-4D97-AF65-F5344CB8AC3E}">
        <p14:creationId xmlns="" xmlns:p14="http://schemas.microsoft.com/office/powerpoint/2010/main" val="4239464196"/>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F4599CB1-C540-4FF6-82D5-109F08547CD3}" type="slidenum">
              <a:rPr lang="en-US"/>
              <a:pPr/>
              <a:t>39</a:t>
            </a:fld>
            <a:endParaRPr lang="en-US"/>
          </a:p>
        </p:txBody>
      </p:sp>
      <p:sp>
        <p:nvSpPr>
          <p:cNvPr id="77826" name="Rectangle 2"/>
          <p:cNvSpPr>
            <a:spLocks noGrp="1" noChangeArrowheads="1"/>
          </p:cNvSpPr>
          <p:nvPr>
            <p:ph type="title"/>
          </p:nvPr>
        </p:nvSpPr>
        <p:spPr>
          <a:xfrm>
            <a:off x="533400" y="152400"/>
            <a:ext cx="8229600" cy="1143000"/>
          </a:xfrm>
        </p:spPr>
        <p:txBody>
          <a:bodyPr>
            <a:normAutofit/>
          </a:bodyPr>
          <a:lstStyle/>
          <a:p>
            <a:r>
              <a:rPr lang="en-US" sz="3600" b="1" dirty="0" smtClean="0"/>
              <a:t>Major </a:t>
            </a:r>
            <a:r>
              <a:rPr lang="en-US" sz="3600" b="1" dirty="0"/>
              <a:t>CC-related Concerns of Pakistan</a:t>
            </a:r>
          </a:p>
        </p:txBody>
      </p:sp>
      <p:sp>
        <p:nvSpPr>
          <p:cNvPr id="77827" name="Rectangle 3"/>
          <p:cNvSpPr>
            <a:spLocks noGrp="1" noChangeArrowheads="1"/>
          </p:cNvSpPr>
          <p:nvPr>
            <p:ph type="body" idx="1"/>
          </p:nvPr>
        </p:nvSpPr>
        <p:spPr>
          <a:xfrm>
            <a:off x="247650" y="1804116"/>
            <a:ext cx="8515350" cy="4094408"/>
          </a:xfrm>
        </p:spPr>
        <p:txBody>
          <a:bodyPr>
            <a:normAutofit lnSpcReduction="10000"/>
          </a:bodyPr>
          <a:lstStyle/>
          <a:p>
            <a:pPr algn="just">
              <a:lnSpc>
                <a:spcPct val="110000"/>
              </a:lnSpc>
              <a:spcAft>
                <a:spcPct val="70000"/>
              </a:spcAft>
              <a:buClr>
                <a:srgbClr val="FFCC99"/>
              </a:buClr>
            </a:pPr>
            <a:r>
              <a:rPr lang="en-US" sz="2100" dirty="0"/>
              <a:t>More rapid recession of Hindu Kush (HKH) Glaciers due to increase in temp. and seasonal variability of precipitation  may lead to increased summer flows in Indus river system for a few decades, followed by reduction in flows as Glaciers disappear;</a:t>
            </a:r>
          </a:p>
          <a:p>
            <a:pPr algn="just">
              <a:lnSpc>
                <a:spcPct val="110000"/>
              </a:lnSpc>
              <a:spcAft>
                <a:spcPct val="70000"/>
              </a:spcAft>
              <a:buClr>
                <a:srgbClr val="FFCC99"/>
              </a:buClr>
            </a:pPr>
            <a:r>
              <a:rPr lang="en-US" sz="2100" dirty="0"/>
              <a:t>Reduction in capacity of natural reservoirs due to rise in snowline on mountains with increase in surface temp. – May increase risk of floods during the wet season;</a:t>
            </a:r>
          </a:p>
          <a:p>
            <a:pPr algn="just">
              <a:lnSpc>
                <a:spcPct val="110000"/>
              </a:lnSpc>
              <a:spcAft>
                <a:spcPct val="70000"/>
              </a:spcAft>
              <a:buClr>
                <a:srgbClr val="FFCC99"/>
              </a:buClr>
            </a:pPr>
            <a:r>
              <a:rPr lang="en-US" sz="2100" dirty="0"/>
              <a:t>Agriculture productivity likely to suffer severe losses due to high temp., droughts, flood conditions and soil degradation – Would endanger food security of the country;</a:t>
            </a:r>
          </a:p>
        </p:txBody>
      </p:sp>
    </p:spTree>
    <p:extLst>
      <p:ext uri="{BB962C8B-B14F-4D97-AF65-F5344CB8AC3E}">
        <p14:creationId xmlns="" xmlns:p14="http://schemas.microsoft.com/office/powerpoint/2010/main" val="1214310014"/>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C64100CC-9F4B-41A1-BF9B-91203B083664}" type="slidenum">
              <a:rPr lang="en-US"/>
              <a:pPr/>
              <a:t>40</a:t>
            </a:fld>
            <a:endParaRPr lang="en-US"/>
          </a:p>
        </p:txBody>
      </p:sp>
      <p:sp>
        <p:nvSpPr>
          <p:cNvPr id="78850" name="Rectangle 2"/>
          <p:cNvSpPr>
            <a:spLocks noGrp="1" noChangeArrowheads="1"/>
          </p:cNvSpPr>
          <p:nvPr>
            <p:ph type="title"/>
          </p:nvPr>
        </p:nvSpPr>
        <p:spPr>
          <a:xfrm>
            <a:off x="533400" y="0"/>
            <a:ext cx="8153400" cy="1371600"/>
          </a:xfrm>
        </p:spPr>
        <p:txBody>
          <a:bodyPr>
            <a:normAutofit/>
          </a:bodyPr>
          <a:lstStyle/>
          <a:p>
            <a:r>
              <a:rPr lang="en-US" sz="3600" b="1" dirty="0"/>
              <a:t>Major CC-related Concerns of Pakistan</a:t>
            </a:r>
            <a:endParaRPr lang="en-US" sz="4800" dirty="0">
              <a:solidFill>
                <a:srgbClr val="0000FF"/>
              </a:solidFill>
            </a:endParaRPr>
          </a:p>
        </p:txBody>
      </p:sp>
      <p:sp>
        <p:nvSpPr>
          <p:cNvPr id="78851" name="Rectangle 3"/>
          <p:cNvSpPr>
            <a:spLocks noGrp="1" noChangeArrowheads="1"/>
          </p:cNvSpPr>
          <p:nvPr>
            <p:ph type="body" idx="1"/>
          </p:nvPr>
        </p:nvSpPr>
        <p:spPr>
          <a:xfrm>
            <a:off x="533400" y="1663521"/>
            <a:ext cx="7950558" cy="4028941"/>
          </a:xfrm>
        </p:spPr>
        <p:txBody>
          <a:bodyPr>
            <a:normAutofit lnSpcReduction="10000"/>
          </a:bodyPr>
          <a:lstStyle/>
          <a:p>
            <a:pPr>
              <a:lnSpc>
                <a:spcPct val="120000"/>
              </a:lnSpc>
              <a:spcAft>
                <a:spcPct val="65000"/>
              </a:spcAft>
            </a:pPr>
            <a:r>
              <a:rPr lang="en-US" sz="2100" dirty="0"/>
              <a:t>Large reduction in productivity of both warm water  and cold water fish due to oxygen depletion in aquatic systems</a:t>
            </a:r>
          </a:p>
          <a:p>
            <a:pPr>
              <a:lnSpc>
                <a:spcPct val="120000"/>
              </a:lnSpc>
              <a:spcAft>
                <a:spcPct val="65000"/>
              </a:spcAft>
            </a:pPr>
            <a:r>
              <a:rPr lang="en-US" sz="2100" dirty="0"/>
              <a:t>As a result of sea level rise, large scale inundation of coastline and recession of flat sandy beaches;  upstream incursion of saline water in the Indus delta; and risk to mangroves, coral reefs and breeding grounds of fish</a:t>
            </a:r>
          </a:p>
          <a:p>
            <a:pPr>
              <a:lnSpc>
                <a:spcPct val="120000"/>
              </a:lnSpc>
              <a:spcAft>
                <a:spcPct val="65000"/>
              </a:spcAft>
            </a:pPr>
            <a:r>
              <a:rPr lang="en-US" sz="2100" dirty="0"/>
              <a:t>Enhanced risk to life and property in coastal areas due to increased intensity of tropical cyclones, combined with sea level rise; High risk for Karachi and other coastal areas of Sindh-</a:t>
            </a:r>
            <a:r>
              <a:rPr lang="en-US" sz="2100" dirty="0" err="1"/>
              <a:t>Makran</a:t>
            </a:r>
            <a:r>
              <a:rPr lang="en-US" sz="2100" dirty="0"/>
              <a:t> coast</a:t>
            </a:r>
          </a:p>
        </p:txBody>
      </p:sp>
    </p:spTree>
    <p:extLst>
      <p:ext uri="{BB962C8B-B14F-4D97-AF65-F5344CB8AC3E}">
        <p14:creationId xmlns="" xmlns:p14="http://schemas.microsoft.com/office/powerpoint/2010/main" val="277555710"/>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0524892-7A8C-486F-A720-6366DC250B37}" type="slidenum">
              <a:rPr lang="en-US"/>
              <a:pPr/>
              <a:t>41</a:t>
            </a:fld>
            <a:endParaRPr lang="en-US"/>
          </a:p>
        </p:txBody>
      </p:sp>
      <p:sp>
        <p:nvSpPr>
          <p:cNvPr id="79874" name="Rectangle 2"/>
          <p:cNvSpPr>
            <a:spLocks noGrp="1" noChangeArrowheads="1"/>
          </p:cNvSpPr>
          <p:nvPr>
            <p:ph type="title"/>
          </p:nvPr>
        </p:nvSpPr>
        <p:spPr>
          <a:xfrm>
            <a:off x="533400" y="228600"/>
            <a:ext cx="8153400" cy="1371600"/>
          </a:xfrm>
        </p:spPr>
        <p:txBody>
          <a:bodyPr>
            <a:normAutofit/>
          </a:bodyPr>
          <a:lstStyle/>
          <a:p>
            <a:r>
              <a:rPr lang="en-US" sz="3600" b="1" dirty="0"/>
              <a:t>Major CC-related Concerns of Pakistan</a:t>
            </a:r>
            <a:endParaRPr lang="en-US" sz="4800" dirty="0">
              <a:solidFill>
                <a:srgbClr val="0000FF"/>
              </a:solidFill>
            </a:endParaRPr>
          </a:p>
        </p:txBody>
      </p:sp>
      <p:sp>
        <p:nvSpPr>
          <p:cNvPr id="79875" name="Rectangle 3"/>
          <p:cNvSpPr>
            <a:spLocks noGrp="1" noChangeArrowheads="1"/>
          </p:cNvSpPr>
          <p:nvPr>
            <p:ph type="body" idx="1"/>
          </p:nvPr>
        </p:nvSpPr>
        <p:spPr>
          <a:xfrm>
            <a:off x="533400" y="1750230"/>
            <a:ext cx="7886163" cy="4456090"/>
          </a:xfrm>
        </p:spPr>
        <p:txBody>
          <a:bodyPr>
            <a:normAutofit/>
          </a:bodyPr>
          <a:lstStyle/>
          <a:p>
            <a:pPr>
              <a:lnSpc>
                <a:spcPct val="110000"/>
              </a:lnSpc>
              <a:spcAft>
                <a:spcPct val="90000"/>
              </a:spcAft>
            </a:pPr>
            <a:r>
              <a:rPr lang="en-US" sz="2400" dirty="0"/>
              <a:t>Higher incidence of Malaria and other vector-borne, water-borne and heat-related diseases due to warmer and wetter conditions</a:t>
            </a:r>
          </a:p>
          <a:p>
            <a:pPr>
              <a:lnSpc>
                <a:spcPct val="110000"/>
              </a:lnSpc>
              <a:spcAft>
                <a:spcPct val="90000"/>
              </a:spcAft>
            </a:pPr>
            <a:r>
              <a:rPr lang="en-US" sz="2400" dirty="0"/>
              <a:t>Risk to fragile ecology of Mountain and Highland systems  due to synergetic effects of Climate Change</a:t>
            </a:r>
          </a:p>
          <a:p>
            <a:pPr>
              <a:lnSpc>
                <a:spcPct val="110000"/>
              </a:lnSpc>
              <a:spcAft>
                <a:spcPct val="90000"/>
              </a:spcAft>
            </a:pPr>
            <a:r>
              <a:rPr lang="en-US" sz="2400" dirty="0"/>
              <a:t>Increased threat to biodiversity, which is already at risk due to land-use/cover change and population pressure</a:t>
            </a:r>
          </a:p>
        </p:txBody>
      </p:sp>
    </p:spTree>
    <p:extLst>
      <p:ext uri="{BB962C8B-B14F-4D97-AF65-F5344CB8AC3E}">
        <p14:creationId xmlns="" xmlns:p14="http://schemas.microsoft.com/office/powerpoint/2010/main" val="215795071"/>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41E84E3D-89C1-47C6-A970-A5C8402BE25F}" type="slidenum">
              <a:rPr lang="en-US"/>
              <a:pPr/>
              <a:t>42</a:t>
            </a:fld>
            <a:endParaRPr lang="en-US"/>
          </a:p>
        </p:txBody>
      </p:sp>
      <p:sp>
        <p:nvSpPr>
          <p:cNvPr id="80898" name="Rectangle 2"/>
          <p:cNvSpPr>
            <a:spLocks noGrp="1" noChangeArrowheads="1"/>
          </p:cNvSpPr>
          <p:nvPr>
            <p:ph type="title"/>
          </p:nvPr>
        </p:nvSpPr>
        <p:spPr>
          <a:xfrm>
            <a:off x="457200" y="503238"/>
            <a:ext cx="8229600" cy="563562"/>
          </a:xfrm>
        </p:spPr>
        <p:txBody>
          <a:bodyPr>
            <a:noAutofit/>
          </a:bodyPr>
          <a:lstStyle/>
          <a:p>
            <a:r>
              <a:rPr lang="en-US" sz="4000" b="1" dirty="0" smtClean="0"/>
              <a:t>Conclusion</a:t>
            </a:r>
            <a:endParaRPr lang="en-US" sz="4000" b="1" dirty="0"/>
          </a:p>
        </p:txBody>
      </p:sp>
      <p:sp>
        <p:nvSpPr>
          <p:cNvPr id="80899" name="Rectangle 3"/>
          <p:cNvSpPr>
            <a:spLocks noGrp="1" noChangeArrowheads="1"/>
          </p:cNvSpPr>
          <p:nvPr>
            <p:ph type="body" idx="1"/>
          </p:nvPr>
        </p:nvSpPr>
        <p:spPr>
          <a:xfrm>
            <a:off x="457200" y="1545465"/>
            <a:ext cx="8039637" cy="4317642"/>
          </a:xfrm>
        </p:spPr>
        <p:txBody>
          <a:bodyPr/>
          <a:lstStyle/>
          <a:p>
            <a:pPr marL="342900" indent="-342900" algn="just">
              <a:lnSpc>
                <a:spcPct val="80000"/>
              </a:lnSpc>
            </a:pPr>
            <a:r>
              <a:rPr lang="en-US" sz="2400" dirty="0"/>
              <a:t>Temperature increases both past and projected are higher over Pakistan compared to the global changes and as such the country is more vulnerable to climate change. Intensive research is needed to study the adverse impacts of climate change on different socio-economic sectors such as water resources, agriculture production etc. </a:t>
            </a:r>
          </a:p>
          <a:p>
            <a:pPr marL="342900" indent="-342900" algn="just">
              <a:lnSpc>
                <a:spcPct val="80000"/>
              </a:lnSpc>
            </a:pPr>
            <a:endParaRPr lang="en-US" sz="2400" dirty="0"/>
          </a:p>
          <a:p>
            <a:pPr marL="342900" indent="-342900" algn="just">
              <a:lnSpc>
                <a:spcPct val="80000"/>
              </a:lnSpc>
            </a:pPr>
            <a:r>
              <a:rPr lang="en-US" sz="2400" dirty="0"/>
              <a:t>Pakistan has more glaciers than any other land outside the North and South Poles </a:t>
            </a:r>
            <a:r>
              <a:rPr lang="en-GB" sz="2400" dirty="0"/>
              <a:t>with sizeable ones in the Karakoram ranges. Glacier melt, in the wake of climate change, is a big threat to the country’s water resources and needs systematic studies to be carried out on the mass balance of glaciers</a:t>
            </a:r>
          </a:p>
          <a:p>
            <a:pPr marL="342900" indent="-342900" algn="just">
              <a:lnSpc>
                <a:spcPct val="80000"/>
              </a:lnSpc>
              <a:buFont typeface="Wingdings" panose="05000000000000000000" pitchFamily="2" charset="2"/>
              <a:buNone/>
            </a:pPr>
            <a:endParaRPr lang="en-GB" sz="2400" dirty="0"/>
          </a:p>
        </p:txBody>
      </p:sp>
    </p:spTree>
    <p:extLst>
      <p:ext uri="{BB962C8B-B14F-4D97-AF65-F5344CB8AC3E}">
        <p14:creationId xmlns="" xmlns:p14="http://schemas.microsoft.com/office/powerpoint/2010/main" val="383819544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7D4FB526-2EFC-4869-8486-AA59DE1EE08D}" type="slidenum">
              <a:rPr lang="en-US"/>
              <a:pPr/>
              <a:t>43</a:t>
            </a:fld>
            <a:endParaRPr lang="en-US"/>
          </a:p>
        </p:txBody>
      </p:sp>
      <p:sp>
        <p:nvSpPr>
          <p:cNvPr id="81922" name="Rectangle 2"/>
          <p:cNvSpPr>
            <a:spLocks noGrp="1" noChangeArrowheads="1"/>
          </p:cNvSpPr>
          <p:nvPr>
            <p:ph type="title"/>
          </p:nvPr>
        </p:nvSpPr>
        <p:spPr>
          <a:xfrm>
            <a:off x="574675" y="304800"/>
            <a:ext cx="8001000" cy="842963"/>
          </a:xfrm>
        </p:spPr>
        <p:txBody>
          <a:bodyPr>
            <a:normAutofit/>
          </a:bodyPr>
          <a:lstStyle/>
          <a:p>
            <a:r>
              <a:rPr lang="en-US" sz="4000" b="1" dirty="0"/>
              <a:t>Conclusion</a:t>
            </a:r>
            <a:endParaRPr lang="en-US" sz="3600" b="1" dirty="0">
              <a:solidFill>
                <a:srgbClr val="0000FF"/>
              </a:solidFill>
            </a:endParaRPr>
          </a:p>
        </p:txBody>
      </p:sp>
      <p:sp>
        <p:nvSpPr>
          <p:cNvPr id="81923" name="Rectangle 3"/>
          <p:cNvSpPr>
            <a:spLocks noGrp="1" noChangeArrowheads="1"/>
          </p:cNvSpPr>
          <p:nvPr>
            <p:ph type="body" idx="1"/>
          </p:nvPr>
        </p:nvSpPr>
        <p:spPr>
          <a:xfrm>
            <a:off x="228600" y="1676400"/>
            <a:ext cx="8610600" cy="4267200"/>
          </a:xfrm>
        </p:spPr>
        <p:txBody>
          <a:bodyPr/>
          <a:lstStyle/>
          <a:p>
            <a:pPr marL="342900" indent="-342900" algn="just">
              <a:lnSpc>
                <a:spcPct val="90000"/>
              </a:lnSpc>
            </a:pPr>
            <a:r>
              <a:rPr lang="en-US" sz="2400" dirty="0"/>
              <a:t>Capacity Building in the use development and modification of mathematical models for use in climate change related studies, needs to be enhanced</a:t>
            </a:r>
          </a:p>
          <a:p>
            <a:pPr marL="342900" indent="-342900" algn="just">
              <a:lnSpc>
                <a:spcPct val="90000"/>
              </a:lnSpc>
            </a:pPr>
            <a:r>
              <a:rPr lang="en-US" sz="2400" dirty="0"/>
              <a:t>A clear cut climate change policy spelling out the government policy and plan of action needs to be formulated to counter the adverse impacts of climate change</a:t>
            </a:r>
          </a:p>
          <a:p>
            <a:pPr marL="342900" indent="-342900" algn="just">
              <a:lnSpc>
                <a:spcPct val="90000"/>
              </a:lnSpc>
              <a:buFont typeface="Wingdings" panose="05000000000000000000" pitchFamily="2" charset="2"/>
              <a:buNone/>
            </a:pPr>
            <a:r>
              <a:rPr lang="en-US" sz="2400" dirty="0"/>
              <a:t>      And finally</a:t>
            </a:r>
          </a:p>
          <a:p>
            <a:pPr marL="342900" indent="-342900" algn="just">
              <a:lnSpc>
                <a:spcPct val="90000"/>
              </a:lnSpc>
            </a:pPr>
            <a:r>
              <a:rPr lang="en-US" sz="2400" dirty="0"/>
              <a:t>This new field of climate change, being an emerging component of natural sciences, needs to be taken up as part of the curricula of studies at the college and university level</a:t>
            </a:r>
          </a:p>
        </p:txBody>
      </p:sp>
    </p:spTree>
    <p:extLst>
      <p:ext uri="{BB962C8B-B14F-4D97-AF65-F5344CB8AC3E}">
        <p14:creationId xmlns="" xmlns:p14="http://schemas.microsoft.com/office/powerpoint/2010/main" val="182170501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smtClean="0"/>
              <a:t>Global Response</a:t>
            </a:r>
          </a:p>
        </p:txBody>
      </p:sp>
      <p:sp>
        <p:nvSpPr>
          <p:cNvPr id="17411" name="Rectangle 3"/>
          <p:cNvSpPr>
            <a:spLocks noGrp="1" noChangeArrowheads="1"/>
          </p:cNvSpPr>
          <p:nvPr>
            <p:ph type="body" idx="1"/>
          </p:nvPr>
        </p:nvSpPr>
        <p:spPr/>
        <p:txBody>
          <a:bodyPr/>
          <a:lstStyle/>
          <a:p>
            <a:pPr eaLnBrk="1" hangingPunct="1">
              <a:lnSpc>
                <a:spcPct val="75000"/>
              </a:lnSpc>
            </a:pPr>
            <a:r>
              <a:rPr lang="en-US" sz="2400" smtClean="0"/>
              <a:t>Climate Change is being addressed by several national research programs in all developed countries:</a:t>
            </a:r>
          </a:p>
          <a:p>
            <a:pPr eaLnBrk="1" hangingPunct="1">
              <a:lnSpc>
                <a:spcPct val="75000"/>
              </a:lnSpc>
            </a:pPr>
            <a:endParaRPr lang="en-US" sz="2400" smtClean="0"/>
          </a:p>
          <a:p>
            <a:pPr eaLnBrk="1" hangingPunct="1">
              <a:lnSpc>
                <a:spcPct val="75000"/>
              </a:lnSpc>
            </a:pPr>
            <a:r>
              <a:rPr lang="en-US" sz="2400" smtClean="0"/>
              <a:t>A number of developing countries are also actively pursuing climate change research, e.g.</a:t>
            </a:r>
          </a:p>
          <a:p>
            <a:pPr eaLnBrk="1" hangingPunct="1">
              <a:lnSpc>
                <a:spcPct val="75000"/>
              </a:lnSpc>
            </a:pPr>
            <a:endParaRPr lang="en-US" sz="2400" smtClean="0"/>
          </a:p>
          <a:p>
            <a:pPr lvl="1" eaLnBrk="1" hangingPunct="1">
              <a:lnSpc>
                <a:spcPct val="75000"/>
              </a:lnSpc>
            </a:pPr>
            <a:r>
              <a:rPr lang="en-US" sz="2000" smtClean="0"/>
              <a:t>In South Asia region, India has some 20 establishments and Bangladesh, Nepal and Sri Lanka are also engaged in CC research</a:t>
            </a:r>
          </a:p>
          <a:p>
            <a:pPr lvl="1" eaLnBrk="1" hangingPunct="1">
              <a:lnSpc>
                <a:spcPct val="75000"/>
              </a:lnSpc>
            </a:pPr>
            <a:r>
              <a:rPr lang="en-US" sz="2000" smtClean="0"/>
              <a:t>In Pakistan universities set up academic programs on climate change e-g PIDE. NGOs initiated CC research programs like SDPI, LEAD-Pakistan, IUCN, WWF, OXFAM, </a:t>
            </a:r>
          </a:p>
          <a:p>
            <a:pPr lvl="1" eaLnBrk="1" hangingPunct="1">
              <a:lnSpc>
                <a:spcPct val="75000"/>
              </a:lnSpc>
            </a:pPr>
            <a:r>
              <a:rPr lang="en-US" sz="2000" smtClean="0"/>
              <a:t>China has a large number of establishments engaged in CC research.</a:t>
            </a:r>
            <a:r>
              <a:rPr lang="en-US" sz="1800" smtClean="0"/>
              <a:t> </a:t>
            </a:r>
          </a:p>
          <a:p>
            <a:pPr eaLnBrk="1" hangingPunct="1">
              <a:lnSpc>
                <a:spcPct val="80000"/>
              </a:lnSpc>
            </a:pPr>
            <a:endParaRPr lang="en-US" sz="2000" smtClean="0"/>
          </a:p>
          <a:p>
            <a:pPr eaLnBrk="1" hangingPunct="1">
              <a:lnSpc>
                <a:spcPct val="80000"/>
              </a:lnSpc>
            </a:pPr>
            <a:endParaRPr lang="en-US" sz="2000" smtClean="0"/>
          </a:p>
        </p:txBody>
      </p:sp>
    </p:spTree>
    <p:extLst>
      <p:ext uri="{BB962C8B-B14F-4D97-AF65-F5344CB8AC3E}">
        <p14:creationId xmlns="" xmlns:p14="http://schemas.microsoft.com/office/powerpoint/2010/main" val="124014513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94</TotalTime>
  <Words>2096</Words>
  <Application>Microsoft Office PowerPoint</Application>
  <PresentationFormat>On-screen Show (4:3)</PresentationFormat>
  <Paragraphs>324</Paragraphs>
  <Slides>44</Slides>
  <Notes>6</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44</vt:i4>
      </vt:variant>
    </vt:vector>
  </HeadingPairs>
  <TitlesOfParts>
    <vt:vector size="47" baseType="lpstr">
      <vt:lpstr>Office Theme</vt:lpstr>
      <vt:lpstr>Worksheet</vt:lpstr>
      <vt:lpstr>Bitmap Image</vt:lpstr>
      <vt:lpstr>Lecture 22 NATURAL RESOURCE PLANNING AND MANAGEMENT</vt:lpstr>
      <vt:lpstr>Recap Lecture 21</vt:lpstr>
      <vt:lpstr>Background</vt:lpstr>
      <vt:lpstr>Climate Change: Some Definitions</vt:lpstr>
      <vt:lpstr>Different Definitions of Climate Change</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Potential impacts some insights</vt:lpstr>
      <vt:lpstr>Potential impacts</vt:lpstr>
      <vt:lpstr>Future Changes in climate</vt:lpstr>
      <vt:lpstr>Economic impacts</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Major CC-related Concerns of Pakistan</vt:lpstr>
      <vt:lpstr>Major CC-related Concerns of Pakistan</vt:lpstr>
      <vt:lpstr>Major CC-related Concerns of Pakistan</vt:lpstr>
      <vt:lpstr>Major CC-related Concerns of Pakistan</vt:lpstr>
      <vt:lpstr>Conclusion</vt:lpstr>
      <vt:lpstr>Conclusion</vt:lpstr>
      <vt:lpstr>Global Response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Salman</dc:creator>
  <cp:lastModifiedBy>NTS</cp:lastModifiedBy>
  <cp:revision>8</cp:revision>
  <dcterms:created xsi:type="dcterms:W3CDTF">2014-06-23T22:31:56Z</dcterms:created>
  <dcterms:modified xsi:type="dcterms:W3CDTF">2014-06-24T13:23:06Z</dcterms:modified>
</cp:coreProperties>
</file>