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85" r:id="rId2"/>
    <p:sldId id="28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1356" y="-10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CE82B70-065A-4648-B34A-B0684FC27A60}" type="datetimeFigureOut">
              <a:rPr lang="en-US" smtClean="0"/>
              <a:pPr/>
              <a:t>6/24/2014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435035-4690-43EA-BF8D-44EE7E471688}" type="slidenum">
              <a:rPr lang="en-US" smtClean="0"/>
              <a:pPr/>
              <a:t>‹#›</a:t>
            </a:fld>
            <a:endParaRPr lang="en-US"/>
          </a:p>
        </p:txBody>
      </p:sp>
    </p:spTree>
    <p:extLst>
      <p:ext uri="{BB962C8B-B14F-4D97-AF65-F5344CB8AC3E}">
        <p14:creationId xmlns:p14="http://schemas.microsoft.com/office/powerpoint/2010/main" xmlns="" val="42647677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CE82B70-065A-4648-B34A-B0684FC27A60}" type="datetimeFigureOut">
              <a:rPr lang="en-US" smtClean="0"/>
              <a:pPr/>
              <a:t>6/24/2014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435035-4690-43EA-BF8D-44EE7E471688}" type="slidenum">
              <a:rPr lang="en-US" smtClean="0"/>
              <a:pPr/>
              <a:t>‹#›</a:t>
            </a:fld>
            <a:endParaRPr lang="en-US"/>
          </a:p>
        </p:txBody>
      </p:sp>
    </p:spTree>
    <p:extLst>
      <p:ext uri="{BB962C8B-B14F-4D97-AF65-F5344CB8AC3E}">
        <p14:creationId xmlns:p14="http://schemas.microsoft.com/office/powerpoint/2010/main" xmlns="" val="6554097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CE82B70-065A-4648-B34A-B0684FC27A60}" type="datetimeFigureOut">
              <a:rPr lang="en-US" smtClean="0"/>
              <a:pPr/>
              <a:t>6/24/2014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435035-4690-43EA-BF8D-44EE7E471688}" type="slidenum">
              <a:rPr lang="en-US" smtClean="0"/>
              <a:pPr/>
              <a:t>‹#›</a:t>
            </a:fld>
            <a:endParaRPr lang="en-US"/>
          </a:p>
        </p:txBody>
      </p:sp>
    </p:spTree>
    <p:extLst>
      <p:ext uri="{BB962C8B-B14F-4D97-AF65-F5344CB8AC3E}">
        <p14:creationId xmlns:p14="http://schemas.microsoft.com/office/powerpoint/2010/main" xmlns="" val="5024814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CE82B70-065A-4648-B34A-B0684FC27A60}" type="datetimeFigureOut">
              <a:rPr lang="en-US" smtClean="0"/>
              <a:pPr/>
              <a:t>6/24/2014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435035-4690-43EA-BF8D-44EE7E471688}" type="slidenum">
              <a:rPr lang="en-US" smtClean="0"/>
              <a:pPr/>
              <a:t>‹#›</a:t>
            </a:fld>
            <a:endParaRPr lang="en-US"/>
          </a:p>
        </p:txBody>
      </p:sp>
    </p:spTree>
    <p:extLst>
      <p:ext uri="{BB962C8B-B14F-4D97-AF65-F5344CB8AC3E}">
        <p14:creationId xmlns:p14="http://schemas.microsoft.com/office/powerpoint/2010/main" xmlns="" val="35584613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CE82B70-065A-4648-B34A-B0684FC27A60}" type="datetimeFigureOut">
              <a:rPr lang="en-US" smtClean="0"/>
              <a:pPr/>
              <a:t>6/24/2014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435035-4690-43EA-BF8D-44EE7E471688}" type="slidenum">
              <a:rPr lang="en-US" smtClean="0"/>
              <a:pPr/>
              <a:t>‹#›</a:t>
            </a:fld>
            <a:endParaRPr lang="en-US"/>
          </a:p>
        </p:txBody>
      </p:sp>
    </p:spTree>
    <p:extLst>
      <p:ext uri="{BB962C8B-B14F-4D97-AF65-F5344CB8AC3E}">
        <p14:creationId xmlns:p14="http://schemas.microsoft.com/office/powerpoint/2010/main" xmlns="" val="21294923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CE82B70-065A-4648-B34A-B0684FC27A60}" type="datetimeFigureOut">
              <a:rPr lang="en-US" smtClean="0"/>
              <a:pPr/>
              <a:t>6/24/2014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435035-4690-43EA-BF8D-44EE7E471688}" type="slidenum">
              <a:rPr lang="en-US" smtClean="0"/>
              <a:pPr/>
              <a:t>‹#›</a:t>
            </a:fld>
            <a:endParaRPr lang="en-US"/>
          </a:p>
        </p:txBody>
      </p:sp>
    </p:spTree>
    <p:extLst>
      <p:ext uri="{BB962C8B-B14F-4D97-AF65-F5344CB8AC3E}">
        <p14:creationId xmlns:p14="http://schemas.microsoft.com/office/powerpoint/2010/main" xmlns="" val="11539542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E82B70-065A-4648-B34A-B0684FC27A60}" type="datetimeFigureOut">
              <a:rPr lang="en-US" smtClean="0"/>
              <a:pPr/>
              <a:t>6/24/2014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435035-4690-43EA-BF8D-44EE7E471688}" type="slidenum">
              <a:rPr lang="en-US" smtClean="0"/>
              <a:pPr/>
              <a:t>‹#›</a:t>
            </a:fld>
            <a:endParaRPr lang="en-US"/>
          </a:p>
        </p:txBody>
      </p:sp>
    </p:spTree>
    <p:extLst>
      <p:ext uri="{BB962C8B-B14F-4D97-AF65-F5344CB8AC3E}">
        <p14:creationId xmlns:p14="http://schemas.microsoft.com/office/powerpoint/2010/main" xmlns="" val="2731188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E82B70-065A-4648-B34A-B0684FC27A60}" type="datetimeFigureOut">
              <a:rPr lang="en-US" smtClean="0"/>
              <a:pPr/>
              <a:t>6/24/2014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435035-4690-43EA-BF8D-44EE7E471688}" type="slidenum">
              <a:rPr lang="en-US" smtClean="0"/>
              <a:pPr/>
              <a:t>‹#›</a:t>
            </a:fld>
            <a:endParaRPr lang="en-US"/>
          </a:p>
        </p:txBody>
      </p:sp>
    </p:spTree>
    <p:extLst>
      <p:ext uri="{BB962C8B-B14F-4D97-AF65-F5344CB8AC3E}">
        <p14:creationId xmlns:p14="http://schemas.microsoft.com/office/powerpoint/2010/main" xmlns="" val="864215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E82B70-065A-4648-B34A-B0684FC27A60}" type="datetimeFigureOut">
              <a:rPr lang="en-US" smtClean="0"/>
              <a:pPr/>
              <a:t>6/24/2014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435035-4690-43EA-BF8D-44EE7E471688}" type="slidenum">
              <a:rPr lang="en-US" smtClean="0"/>
              <a:pPr/>
              <a:t>‹#›</a:t>
            </a:fld>
            <a:endParaRPr lang="en-US"/>
          </a:p>
        </p:txBody>
      </p:sp>
    </p:spTree>
    <p:extLst>
      <p:ext uri="{BB962C8B-B14F-4D97-AF65-F5344CB8AC3E}">
        <p14:creationId xmlns:p14="http://schemas.microsoft.com/office/powerpoint/2010/main" xmlns="" val="2119963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CE82B70-065A-4648-B34A-B0684FC27A60}" type="datetimeFigureOut">
              <a:rPr lang="en-US" smtClean="0"/>
              <a:pPr/>
              <a:t>6/24/2014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435035-4690-43EA-BF8D-44EE7E471688}" type="slidenum">
              <a:rPr lang="en-US" smtClean="0"/>
              <a:pPr/>
              <a:t>‹#›</a:t>
            </a:fld>
            <a:endParaRPr lang="en-US"/>
          </a:p>
        </p:txBody>
      </p:sp>
    </p:spTree>
    <p:extLst>
      <p:ext uri="{BB962C8B-B14F-4D97-AF65-F5344CB8AC3E}">
        <p14:creationId xmlns:p14="http://schemas.microsoft.com/office/powerpoint/2010/main" xmlns="" val="8168759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CE82B70-065A-4648-B34A-B0684FC27A60}" type="datetimeFigureOut">
              <a:rPr lang="en-US" smtClean="0"/>
              <a:pPr/>
              <a:t>6/24/2014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435035-4690-43EA-BF8D-44EE7E471688}" type="slidenum">
              <a:rPr lang="en-US" smtClean="0"/>
              <a:pPr/>
              <a:t>‹#›</a:t>
            </a:fld>
            <a:endParaRPr lang="en-US"/>
          </a:p>
        </p:txBody>
      </p:sp>
    </p:spTree>
    <p:extLst>
      <p:ext uri="{BB962C8B-B14F-4D97-AF65-F5344CB8AC3E}">
        <p14:creationId xmlns:p14="http://schemas.microsoft.com/office/powerpoint/2010/main" xmlns="" val="15522103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E82B70-065A-4648-B34A-B0684FC27A60}" type="datetimeFigureOut">
              <a:rPr lang="en-US" smtClean="0"/>
              <a:pPr/>
              <a:t>6/24/2014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435035-4690-43EA-BF8D-44EE7E471688}" type="slidenum">
              <a:rPr lang="en-US" smtClean="0"/>
              <a:pPr/>
              <a:t>‹#›</a:t>
            </a:fld>
            <a:endParaRPr lang="en-US"/>
          </a:p>
        </p:txBody>
      </p:sp>
    </p:spTree>
    <p:extLst>
      <p:ext uri="{BB962C8B-B14F-4D97-AF65-F5344CB8AC3E}">
        <p14:creationId xmlns:p14="http://schemas.microsoft.com/office/powerpoint/2010/main" xmlns="" val="36255145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000" b="1" dirty="0">
                <a:latin typeface="+mn-lt"/>
                <a:ea typeface="Times New Roman"/>
                <a:cs typeface="Times New Roman"/>
                <a:sym typeface="Times New Roman"/>
              </a:rPr>
              <a:t>Lecture </a:t>
            </a:r>
            <a:r>
              <a:rPr lang="en-US" sz="3000" b="1" dirty="0" smtClean="0">
                <a:latin typeface="+mn-lt"/>
                <a:ea typeface="Times New Roman"/>
                <a:cs typeface="Times New Roman"/>
                <a:sym typeface="Times New Roman"/>
              </a:rPr>
              <a:t>21</a:t>
            </a:r>
            <a:r>
              <a:rPr lang="en-US" sz="3000" b="1" dirty="0">
                <a:latin typeface="+mn-lt"/>
                <a:ea typeface="Times New Roman"/>
                <a:cs typeface="Times New Roman"/>
                <a:sym typeface="Times New Roman"/>
              </a:rPr>
              <a:t/>
            </a:r>
            <a:br>
              <a:rPr lang="en-US" sz="3000" b="1" dirty="0">
                <a:latin typeface="+mn-lt"/>
                <a:ea typeface="Times New Roman"/>
                <a:cs typeface="Times New Roman"/>
                <a:sym typeface="Times New Roman"/>
              </a:rPr>
            </a:br>
            <a:r>
              <a:rPr lang="en-US" sz="3000" b="1" dirty="0">
                <a:latin typeface="+mn-lt"/>
              </a:rPr>
              <a:t>NATURAL RESOURCE PLANNING AND MANAGEMENT</a:t>
            </a:r>
          </a:p>
        </p:txBody>
      </p:sp>
      <p:sp>
        <p:nvSpPr>
          <p:cNvPr id="3" name="Subtitle 2"/>
          <p:cNvSpPr>
            <a:spLocks noGrp="1"/>
          </p:cNvSpPr>
          <p:nvPr>
            <p:ph type="subTitle" idx="1"/>
          </p:nvPr>
        </p:nvSpPr>
        <p:spPr/>
        <p:txBody>
          <a:bodyPr>
            <a:normAutofit lnSpcReduction="10000"/>
          </a:bodyPr>
          <a:lstStyle/>
          <a:p>
            <a:r>
              <a:rPr lang="en-US" dirty="0" smtClean="0"/>
              <a:t>Dr. </a:t>
            </a:r>
            <a:r>
              <a:rPr lang="en-US" dirty="0" err="1" smtClean="0"/>
              <a:t>Aneel</a:t>
            </a:r>
            <a:r>
              <a:rPr lang="en-US" dirty="0" smtClean="0"/>
              <a:t> SALMAN</a:t>
            </a:r>
          </a:p>
          <a:p>
            <a:r>
              <a:rPr lang="en-US" dirty="0" smtClean="0"/>
              <a:t>Department of Management Sciences</a:t>
            </a:r>
          </a:p>
          <a:p>
            <a:r>
              <a:rPr lang="en-US" dirty="0" smtClean="0"/>
              <a:t>COMSATS Institute of Information Technology, Islamabad</a:t>
            </a:r>
            <a:endParaRPr lang="en-US" dirty="0"/>
          </a:p>
        </p:txBody>
      </p:sp>
    </p:spTree>
    <p:extLst>
      <p:ext uri="{BB962C8B-B14F-4D97-AF65-F5344CB8AC3E}">
        <p14:creationId xmlns:p14="http://schemas.microsoft.com/office/powerpoint/2010/main" xmlns="" val="30190983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50" b="1" dirty="0"/>
              <a:t>Recap </a:t>
            </a:r>
            <a:r>
              <a:rPr lang="en-US" sz="4050" b="1" dirty="0" smtClean="0"/>
              <a:t>Lecture 20 </a:t>
            </a:r>
            <a:endParaRPr lang="en-US" sz="4050" b="1" dirty="0"/>
          </a:p>
        </p:txBody>
      </p:sp>
      <p:sp>
        <p:nvSpPr>
          <p:cNvPr id="3" name="Content Placeholder 2"/>
          <p:cNvSpPr>
            <a:spLocks noGrp="1"/>
          </p:cNvSpPr>
          <p:nvPr>
            <p:ph idx="1"/>
          </p:nvPr>
        </p:nvSpPr>
        <p:spPr/>
        <p:txBody>
          <a:bodyPr/>
          <a:lstStyle/>
          <a:p>
            <a:r>
              <a:rPr lang="en-US" dirty="0" smtClean="0">
                <a:ea typeface="ＭＳ Ｐゴシック" panose="020B0600070205080204" pitchFamily="34" charset="-128"/>
              </a:rPr>
              <a:t>Land-Use </a:t>
            </a:r>
            <a:r>
              <a:rPr lang="en-US" dirty="0" smtClean="0">
                <a:ea typeface="ＭＳ Ｐゴシック" panose="020B0600070205080204" pitchFamily="34" charset="-128"/>
              </a:rPr>
              <a:t>Planning</a:t>
            </a:r>
          </a:p>
          <a:p>
            <a:r>
              <a:rPr lang="en-US" dirty="0" smtClean="0">
                <a:ea typeface="ＭＳ Ｐゴシック" panose="020B0600070205080204" pitchFamily="34" charset="-128"/>
              </a:rPr>
              <a:t>Elements </a:t>
            </a:r>
            <a:r>
              <a:rPr lang="en-US" dirty="0" smtClean="0">
                <a:ea typeface="ＭＳ Ｐゴシック" panose="020B0600070205080204" pitchFamily="34" charset="-128"/>
              </a:rPr>
              <a:t>of the planning </a:t>
            </a:r>
            <a:r>
              <a:rPr lang="en-US" dirty="0" smtClean="0">
                <a:ea typeface="ＭＳ Ｐゴシック" panose="020B0600070205080204" pitchFamily="34" charset="-128"/>
              </a:rPr>
              <a:t>process</a:t>
            </a:r>
          </a:p>
          <a:p>
            <a:r>
              <a:rPr lang="en-US" dirty="0" smtClean="0">
                <a:ea typeface="ＭＳ Ｐゴシック" panose="020B0600070205080204" pitchFamily="34" charset="-128"/>
              </a:rPr>
              <a:t>Urban </a:t>
            </a:r>
            <a:r>
              <a:rPr lang="en-US" dirty="0" smtClean="0">
                <a:ea typeface="ＭＳ Ｐゴシック" panose="020B0600070205080204" pitchFamily="34" charset="-128"/>
              </a:rPr>
              <a:t>sprawl</a:t>
            </a:r>
          </a:p>
          <a:p>
            <a:r>
              <a:rPr lang="en-US" dirty="0" smtClean="0">
                <a:ea typeface="ＭＳ Ｐゴシック" panose="020B0600070205080204" pitchFamily="34" charset="-128"/>
              </a:rPr>
              <a:t>Smart </a:t>
            </a:r>
            <a:r>
              <a:rPr lang="en-US" dirty="0" smtClean="0">
                <a:ea typeface="ＭＳ Ｐゴシック" panose="020B0600070205080204" pitchFamily="34" charset="-128"/>
              </a:rPr>
              <a:t>Growth</a:t>
            </a:r>
          </a:p>
          <a:p>
            <a:r>
              <a:rPr lang="en-US" dirty="0" err="1" smtClean="0">
                <a:ea typeface="ＭＳ Ｐゴシック" panose="020B0600070205080204" pitchFamily="34" charset="-128"/>
              </a:rPr>
              <a:t>Greenspace</a:t>
            </a:r>
            <a:endParaRPr lang="en-US" dirty="0" smtClean="0">
              <a:ea typeface="ＭＳ Ｐゴシック" panose="020B0600070205080204" pitchFamily="34" charset="-128"/>
            </a:endParaRPr>
          </a:p>
          <a:p>
            <a:r>
              <a:rPr lang="en-US" dirty="0" smtClean="0"/>
              <a:t>Land Use Planning in </a:t>
            </a:r>
            <a:r>
              <a:rPr lang="en-US" dirty="0" smtClean="0"/>
              <a:t>Pakistan</a:t>
            </a:r>
          </a:p>
          <a:p>
            <a:endParaRPr lang="en-US" dirty="0"/>
          </a:p>
        </p:txBody>
      </p:sp>
    </p:spTree>
    <p:extLst>
      <p:ext uri="{BB962C8B-B14F-4D97-AF65-F5344CB8AC3E}">
        <p14:creationId xmlns:p14="http://schemas.microsoft.com/office/powerpoint/2010/main" xmlns="" val="19225447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ctrTitle"/>
          </p:nvPr>
        </p:nvSpPr>
        <p:spPr>
          <a:xfrm>
            <a:off x="2195945" y="2382983"/>
            <a:ext cx="4800600" cy="1828800"/>
          </a:xfrm>
        </p:spPr>
        <p:txBody>
          <a:bodyPr/>
          <a:lstStyle/>
          <a:p>
            <a:pPr eaLnBrk="1" hangingPunct="1"/>
            <a:r>
              <a:rPr lang="en-US" sz="4000" b="1" cap="none" dirty="0" smtClean="0"/>
              <a:t>PUBLIC POLICY ASSESSMENT TOOLS</a:t>
            </a:r>
          </a:p>
        </p:txBody>
      </p:sp>
    </p:spTree>
    <p:extLst>
      <p:ext uri="{BB962C8B-B14F-4D97-AF65-F5344CB8AC3E}">
        <p14:creationId xmlns:p14="http://schemas.microsoft.com/office/powerpoint/2010/main" xmlns="" val="41036323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p:cNvSpPr>
          <p:nvPr>
            <p:ph type="title"/>
          </p:nvPr>
        </p:nvSpPr>
        <p:spPr>
          <a:xfrm>
            <a:off x="609600" y="228600"/>
            <a:ext cx="8153400" cy="990600"/>
          </a:xfrm>
        </p:spPr>
        <p:txBody>
          <a:bodyPr/>
          <a:lstStyle/>
          <a:p>
            <a:r>
              <a:rPr lang="en-US" b="1" smtClean="0"/>
              <a:t>Policy Process</a:t>
            </a:r>
          </a:p>
        </p:txBody>
      </p:sp>
      <p:sp>
        <p:nvSpPr>
          <p:cNvPr id="10243" name="Rectangle 3"/>
          <p:cNvSpPr>
            <a:spLocks noGrp="1"/>
          </p:cNvSpPr>
          <p:nvPr>
            <p:ph type="body" idx="1"/>
          </p:nvPr>
        </p:nvSpPr>
        <p:spPr>
          <a:xfrm>
            <a:off x="612775" y="1600200"/>
            <a:ext cx="8153400" cy="4525963"/>
          </a:xfrm>
        </p:spPr>
        <p:txBody>
          <a:bodyPr/>
          <a:lstStyle/>
          <a:p>
            <a:pPr>
              <a:lnSpc>
                <a:spcPct val="90000"/>
              </a:lnSpc>
            </a:pPr>
            <a:r>
              <a:rPr lang="en-US" sz="2500" b="1" smtClean="0"/>
              <a:t>Understanding the policy issue or problem </a:t>
            </a:r>
            <a:r>
              <a:rPr lang="en-US" sz="2500" smtClean="0"/>
              <a:t>(agenda-setting)</a:t>
            </a:r>
          </a:p>
          <a:p>
            <a:pPr>
              <a:lnSpc>
                <a:spcPct val="90000"/>
              </a:lnSpc>
            </a:pPr>
            <a:r>
              <a:rPr lang="en-US" sz="2500" b="1" smtClean="0"/>
              <a:t>Exploring possible options for resolving the problem</a:t>
            </a:r>
          </a:p>
          <a:p>
            <a:pPr>
              <a:lnSpc>
                <a:spcPct val="90000"/>
              </a:lnSpc>
            </a:pPr>
            <a:r>
              <a:rPr lang="en-US" sz="2500" b="1" smtClean="0"/>
              <a:t>Weighing up the costs and benefits of each option</a:t>
            </a:r>
          </a:p>
          <a:p>
            <a:pPr>
              <a:lnSpc>
                <a:spcPct val="90000"/>
              </a:lnSpc>
            </a:pPr>
            <a:r>
              <a:rPr lang="en-US" sz="2500" b="1" smtClean="0"/>
              <a:t>Making a rational choice about the best option </a:t>
            </a:r>
            <a:r>
              <a:rPr lang="en-US" sz="2500" smtClean="0"/>
              <a:t>(decision-making)</a:t>
            </a:r>
          </a:p>
          <a:p>
            <a:pPr>
              <a:lnSpc>
                <a:spcPct val="90000"/>
              </a:lnSpc>
            </a:pPr>
            <a:r>
              <a:rPr lang="en-US" sz="2500" b="1" smtClean="0"/>
              <a:t>Implementing the policy</a:t>
            </a:r>
          </a:p>
          <a:p>
            <a:pPr>
              <a:lnSpc>
                <a:spcPct val="90000"/>
              </a:lnSpc>
            </a:pPr>
            <a:r>
              <a:rPr lang="en-US" sz="2500" b="1" smtClean="0"/>
              <a:t>Evaluation </a:t>
            </a:r>
            <a:r>
              <a:rPr lang="en-US" sz="2500" smtClean="0"/>
              <a:t>(possibly)</a:t>
            </a:r>
          </a:p>
        </p:txBody>
      </p:sp>
    </p:spTree>
    <p:extLst>
      <p:ext uri="{BB962C8B-B14F-4D97-AF65-F5344CB8AC3E}">
        <p14:creationId xmlns:p14="http://schemas.microsoft.com/office/powerpoint/2010/main" xmlns="" val="32983610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p:cNvSpPr>
          <p:nvPr>
            <p:ph type="title"/>
          </p:nvPr>
        </p:nvSpPr>
        <p:spPr>
          <a:xfrm>
            <a:off x="609600" y="228600"/>
            <a:ext cx="8153400" cy="990600"/>
          </a:xfrm>
        </p:spPr>
        <p:txBody>
          <a:bodyPr>
            <a:normAutofit fontScale="90000"/>
          </a:bodyPr>
          <a:lstStyle/>
          <a:p>
            <a:r>
              <a:rPr lang="en-US" sz="4000" b="1" smtClean="0"/>
              <a:t>Object-Domain of Public Policy Analysis</a:t>
            </a:r>
          </a:p>
        </p:txBody>
      </p:sp>
      <p:sp>
        <p:nvSpPr>
          <p:cNvPr id="11267" name="Rectangle 3"/>
          <p:cNvSpPr>
            <a:spLocks noGrp="1"/>
          </p:cNvSpPr>
          <p:nvPr>
            <p:ph type="body" idx="1"/>
          </p:nvPr>
        </p:nvSpPr>
        <p:spPr>
          <a:xfrm>
            <a:off x="612775" y="1600200"/>
            <a:ext cx="8153400" cy="4525963"/>
          </a:xfrm>
        </p:spPr>
        <p:txBody>
          <a:bodyPr/>
          <a:lstStyle/>
          <a:p>
            <a:pPr>
              <a:lnSpc>
                <a:spcPct val="90000"/>
              </a:lnSpc>
            </a:pPr>
            <a:r>
              <a:rPr lang="en-US" sz="2100" b="1" dirty="0" smtClean="0"/>
              <a:t>I – POLICY FORMULATION</a:t>
            </a:r>
          </a:p>
          <a:p>
            <a:pPr lvl="2">
              <a:lnSpc>
                <a:spcPct val="90000"/>
              </a:lnSpc>
              <a:buFont typeface="Wingdings" panose="05000000000000000000" pitchFamily="2" charset="2"/>
              <a:buNone/>
            </a:pPr>
            <a:r>
              <a:rPr lang="en-US" sz="1900" dirty="0" smtClean="0"/>
              <a:t>1 – Policy problems</a:t>
            </a:r>
          </a:p>
          <a:p>
            <a:pPr lvl="2">
              <a:lnSpc>
                <a:spcPct val="90000"/>
              </a:lnSpc>
              <a:buFont typeface="Wingdings" panose="05000000000000000000" pitchFamily="2" charset="2"/>
              <a:buNone/>
            </a:pPr>
            <a:r>
              <a:rPr lang="en-US" sz="1900" dirty="0" smtClean="0"/>
              <a:t>2 – Policy objectives</a:t>
            </a:r>
          </a:p>
          <a:p>
            <a:pPr lvl="2">
              <a:lnSpc>
                <a:spcPct val="90000"/>
              </a:lnSpc>
              <a:buFont typeface="Wingdings" panose="05000000000000000000" pitchFamily="2" charset="2"/>
              <a:buNone/>
            </a:pPr>
            <a:r>
              <a:rPr lang="en-US" sz="1900" dirty="0" smtClean="0"/>
              <a:t>3 –Policy contents (action plans and resources)</a:t>
            </a:r>
          </a:p>
          <a:p>
            <a:pPr>
              <a:lnSpc>
                <a:spcPct val="90000"/>
              </a:lnSpc>
            </a:pPr>
            <a:r>
              <a:rPr lang="en-US" sz="2100" b="1" dirty="0" smtClean="0"/>
              <a:t>II – POLICY IMPLEMENTATION</a:t>
            </a:r>
          </a:p>
          <a:p>
            <a:pPr lvl="2">
              <a:lnSpc>
                <a:spcPct val="90000"/>
              </a:lnSpc>
              <a:buFont typeface="Wingdings" panose="05000000000000000000" pitchFamily="2" charset="2"/>
              <a:buNone/>
            </a:pPr>
            <a:r>
              <a:rPr lang="en-US" sz="1900" dirty="0" smtClean="0"/>
              <a:t>4 – Policy decisions and legislation</a:t>
            </a:r>
          </a:p>
          <a:p>
            <a:pPr lvl="2">
              <a:lnSpc>
                <a:spcPct val="90000"/>
              </a:lnSpc>
              <a:buFont typeface="Wingdings" panose="05000000000000000000" pitchFamily="2" charset="2"/>
              <a:buNone/>
            </a:pPr>
            <a:r>
              <a:rPr lang="en-US" sz="1900" dirty="0" smtClean="0"/>
              <a:t>5 – Policy implementation</a:t>
            </a:r>
          </a:p>
          <a:p>
            <a:pPr lvl="2">
              <a:lnSpc>
                <a:spcPct val="90000"/>
              </a:lnSpc>
              <a:buFont typeface="Wingdings" panose="05000000000000000000" pitchFamily="2" charset="2"/>
              <a:buNone/>
            </a:pPr>
            <a:r>
              <a:rPr lang="en-US" sz="1900" dirty="0" smtClean="0"/>
              <a:t>6 – Policy outcomes and impacts</a:t>
            </a:r>
          </a:p>
          <a:p>
            <a:pPr>
              <a:lnSpc>
                <a:spcPct val="90000"/>
              </a:lnSpc>
            </a:pPr>
            <a:r>
              <a:rPr lang="en-US" sz="2100" b="1" dirty="0" smtClean="0"/>
              <a:t>III – POLICY REVIEW</a:t>
            </a:r>
          </a:p>
          <a:p>
            <a:pPr lvl="2">
              <a:lnSpc>
                <a:spcPct val="90000"/>
              </a:lnSpc>
              <a:buFont typeface="Wingdings" panose="05000000000000000000" pitchFamily="2" charset="2"/>
              <a:buNone/>
            </a:pPr>
            <a:r>
              <a:rPr lang="en-US" sz="1900" dirty="0" smtClean="0"/>
              <a:t>7 – Policy monitoring</a:t>
            </a:r>
          </a:p>
          <a:p>
            <a:pPr lvl="2">
              <a:lnSpc>
                <a:spcPct val="90000"/>
              </a:lnSpc>
              <a:buFont typeface="Wingdings" panose="05000000000000000000" pitchFamily="2" charset="2"/>
              <a:buNone/>
            </a:pPr>
            <a:r>
              <a:rPr lang="en-US" sz="1900" dirty="0" smtClean="0"/>
              <a:t>8 – </a:t>
            </a:r>
            <a:r>
              <a:rPr lang="en-US" sz="2900" b="1" dirty="0" smtClean="0">
                <a:solidFill>
                  <a:srgbClr val="FF0000"/>
                </a:solidFill>
              </a:rPr>
              <a:t>Policy evaluation</a:t>
            </a:r>
          </a:p>
          <a:p>
            <a:pPr lvl="2">
              <a:lnSpc>
                <a:spcPct val="90000"/>
              </a:lnSpc>
              <a:buFont typeface="Wingdings" panose="05000000000000000000" pitchFamily="2" charset="2"/>
              <a:buNone/>
            </a:pPr>
            <a:r>
              <a:rPr lang="en-US" sz="1900" dirty="0" smtClean="0"/>
              <a:t>9 – Policy reporting</a:t>
            </a:r>
          </a:p>
        </p:txBody>
      </p:sp>
    </p:spTree>
    <p:extLst>
      <p:ext uri="{BB962C8B-B14F-4D97-AF65-F5344CB8AC3E}">
        <p14:creationId xmlns:p14="http://schemas.microsoft.com/office/powerpoint/2010/main" xmlns="" val="14487742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p:cNvSpPr>
          <p:nvPr>
            <p:ph type="title"/>
          </p:nvPr>
        </p:nvSpPr>
        <p:spPr>
          <a:xfrm>
            <a:off x="609600" y="228600"/>
            <a:ext cx="8153400" cy="990600"/>
          </a:xfrm>
        </p:spPr>
        <p:txBody>
          <a:bodyPr/>
          <a:lstStyle/>
          <a:p>
            <a:r>
              <a:rPr lang="en-US" b="1" smtClean="0"/>
              <a:t>A Legitimation Issue</a:t>
            </a:r>
          </a:p>
        </p:txBody>
      </p:sp>
      <p:sp>
        <p:nvSpPr>
          <p:cNvPr id="12291" name="Rectangle 3"/>
          <p:cNvSpPr>
            <a:spLocks noGrp="1"/>
          </p:cNvSpPr>
          <p:nvPr>
            <p:ph type="body" idx="1"/>
          </p:nvPr>
        </p:nvSpPr>
        <p:spPr>
          <a:xfrm>
            <a:off x="612775" y="1600200"/>
            <a:ext cx="8153400" cy="4525963"/>
          </a:xfrm>
        </p:spPr>
        <p:txBody>
          <a:bodyPr/>
          <a:lstStyle/>
          <a:p>
            <a:r>
              <a:rPr lang="en-US" b="1" dirty="0" smtClean="0"/>
              <a:t>Policy makers feel that they lack </a:t>
            </a:r>
            <a:r>
              <a:rPr lang="en-US" b="1" i="1" dirty="0" smtClean="0">
                <a:solidFill>
                  <a:srgbClr val="FF0000"/>
                </a:solidFill>
              </a:rPr>
              <a:t>legitimation</a:t>
            </a:r>
            <a:r>
              <a:rPr lang="en-US" b="1" dirty="0" smtClean="0"/>
              <a:t> in their policy making process.</a:t>
            </a:r>
          </a:p>
          <a:p>
            <a:pPr lvl="1"/>
            <a:r>
              <a:rPr lang="en-US" dirty="0" smtClean="0"/>
              <a:t>Mistrust between public opinion, experts and policy makers.</a:t>
            </a:r>
          </a:p>
          <a:p>
            <a:pPr lvl="1"/>
            <a:r>
              <a:rPr lang="en-US" dirty="0" smtClean="0"/>
              <a:t>Information society and information circulation and availability.</a:t>
            </a:r>
          </a:p>
          <a:p>
            <a:pPr lvl="1"/>
            <a:r>
              <a:rPr lang="en-US" dirty="0" smtClean="0"/>
              <a:t>Social fragmentation.</a:t>
            </a:r>
          </a:p>
          <a:p>
            <a:pPr lvl="1"/>
            <a:r>
              <a:rPr lang="en-US" dirty="0" smtClean="0"/>
              <a:t>Short agendas vs. long term concerns.</a:t>
            </a:r>
          </a:p>
        </p:txBody>
      </p:sp>
    </p:spTree>
    <p:extLst>
      <p:ext uri="{BB962C8B-B14F-4D97-AF65-F5344CB8AC3E}">
        <p14:creationId xmlns:p14="http://schemas.microsoft.com/office/powerpoint/2010/main" xmlns="" val="7091077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p:cNvSpPr>
          <p:nvPr>
            <p:ph type="title"/>
          </p:nvPr>
        </p:nvSpPr>
        <p:spPr>
          <a:xfrm>
            <a:off x="609600" y="228600"/>
            <a:ext cx="8153400" cy="990600"/>
          </a:xfrm>
        </p:spPr>
        <p:txBody>
          <a:bodyPr>
            <a:normAutofit fontScale="90000"/>
          </a:bodyPr>
          <a:lstStyle/>
          <a:p>
            <a:r>
              <a:rPr lang="en-US" sz="4000" b="1" smtClean="0"/>
              <a:t>What is a Public Decision Process?</a:t>
            </a:r>
          </a:p>
        </p:txBody>
      </p:sp>
      <p:sp>
        <p:nvSpPr>
          <p:cNvPr id="13315" name="Rectangle 3"/>
          <p:cNvSpPr>
            <a:spLocks noGrp="1"/>
          </p:cNvSpPr>
          <p:nvPr>
            <p:ph type="body" idx="1"/>
          </p:nvPr>
        </p:nvSpPr>
        <p:spPr>
          <a:xfrm>
            <a:off x="612775" y="1600200"/>
            <a:ext cx="8153400" cy="4525963"/>
          </a:xfrm>
        </p:spPr>
        <p:txBody>
          <a:bodyPr/>
          <a:lstStyle/>
          <a:p>
            <a:r>
              <a:rPr lang="en-US" smtClean="0"/>
              <a:t>Distributed Decision Power (several stakeholders).</a:t>
            </a:r>
          </a:p>
          <a:p>
            <a:r>
              <a:rPr lang="en-US" smtClean="0"/>
              <a:t>Different Rationalities.</a:t>
            </a:r>
          </a:p>
          <a:p>
            <a:r>
              <a:rPr lang="en-US" smtClean="0"/>
              <a:t>Participation “de facto”.</a:t>
            </a:r>
          </a:p>
          <a:p>
            <a:r>
              <a:rPr lang="en-US" smtClean="0"/>
              <a:t>Public Deliberation.</a:t>
            </a:r>
          </a:p>
          <a:p>
            <a:r>
              <a:rPr lang="en-US" smtClean="0"/>
              <a:t>Social Outcomes.</a:t>
            </a:r>
          </a:p>
          <a:p>
            <a:r>
              <a:rPr lang="en-US" smtClean="0"/>
              <a:t>Long Time Horizon.</a:t>
            </a:r>
          </a:p>
        </p:txBody>
      </p:sp>
    </p:spTree>
    <p:extLst>
      <p:ext uri="{BB962C8B-B14F-4D97-AF65-F5344CB8AC3E}">
        <p14:creationId xmlns:p14="http://schemas.microsoft.com/office/powerpoint/2010/main" xmlns="" val="34040770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p:cNvSpPr>
          <p:nvPr>
            <p:ph type="title"/>
          </p:nvPr>
        </p:nvSpPr>
        <p:spPr>
          <a:xfrm>
            <a:off x="609600" y="228600"/>
            <a:ext cx="8153400" cy="990600"/>
          </a:xfrm>
        </p:spPr>
        <p:txBody>
          <a:bodyPr/>
          <a:lstStyle/>
          <a:p>
            <a:r>
              <a:rPr lang="en-US" b="1" smtClean="0"/>
              <a:t>Specificities</a:t>
            </a:r>
          </a:p>
        </p:txBody>
      </p:sp>
      <p:sp>
        <p:nvSpPr>
          <p:cNvPr id="14339" name="Rectangle 3"/>
          <p:cNvSpPr>
            <a:spLocks noGrp="1"/>
          </p:cNvSpPr>
          <p:nvPr>
            <p:ph type="body" idx="1"/>
          </p:nvPr>
        </p:nvSpPr>
        <p:spPr>
          <a:xfrm>
            <a:off x="612775" y="1600200"/>
            <a:ext cx="8153400" cy="4525963"/>
          </a:xfrm>
        </p:spPr>
        <p:txBody>
          <a:bodyPr/>
          <a:lstStyle/>
          <a:p>
            <a:pPr algn="ctr">
              <a:lnSpc>
                <a:spcPct val="80000"/>
              </a:lnSpc>
              <a:buFont typeface="Wingdings" panose="05000000000000000000" pitchFamily="2" charset="2"/>
              <a:buNone/>
            </a:pPr>
            <a:r>
              <a:rPr lang="en-US" b="1" smtClean="0"/>
              <a:t>What is specific in Public Policies?</a:t>
            </a:r>
          </a:p>
          <a:p>
            <a:pPr>
              <a:lnSpc>
                <a:spcPct val="80000"/>
              </a:lnSpc>
            </a:pPr>
            <a:r>
              <a:rPr lang="en-US" sz="2500" smtClean="0"/>
              <a:t>Different types of Actors:</a:t>
            </a:r>
          </a:p>
          <a:p>
            <a:pPr lvl="1">
              <a:lnSpc>
                <a:spcPct val="80000"/>
              </a:lnSpc>
            </a:pPr>
            <a:r>
              <a:rPr lang="en-US" sz="2200" smtClean="0"/>
              <a:t>Political actors (short term political agendas).</a:t>
            </a:r>
          </a:p>
          <a:p>
            <a:pPr lvl="1">
              <a:lnSpc>
                <a:spcPct val="80000"/>
              </a:lnSpc>
            </a:pPr>
            <a:r>
              <a:rPr lang="en-US" sz="2200" smtClean="0"/>
              <a:t>Officials and Experts (medium term knowledge based agendas).</a:t>
            </a:r>
          </a:p>
          <a:p>
            <a:pPr lvl="1">
              <a:lnSpc>
                <a:spcPct val="80000"/>
              </a:lnSpc>
            </a:pPr>
            <a:r>
              <a:rPr lang="en-US" sz="2200" smtClean="0"/>
              <a:t>Social groups more or less fragmented.</a:t>
            </a:r>
          </a:p>
          <a:p>
            <a:pPr>
              <a:lnSpc>
                <a:spcPct val="80000"/>
              </a:lnSpc>
            </a:pPr>
            <a:r>
              <a:rPr lang="en-US" sz="2500" smtClean="0"/>
              <a:t>Different types of stakes.</a:t>
            </a:r>
          </a:p>
          <a:p>
            <a:pPr lvl="1">
              <a:lnSpc>
                <a:spcPct val="80000"/>
              </a:lnSpc>
            </a:pPr>
            <a:r>
              <a:rPr lang="en-US" sz="2200" smtClean="0"/>
              <a:t>From long term and/or affecting large parts of territory and population, to</a:t>
            </a:r>
          </a:p>
          <a:p>
            <a:pPr lvl="1">
              <a:lnSpc>
                <a:spcPct val="80000"/>
              </a:lnSpc>
            </a:pPr>
            <a:r>
              <a:rPr lang="en-US" sz="2200" smtClean="0"/>
              <a:t>short term individual “opportunistic” stakes.</a:t>
            </a:r>
          </a:p>
          <a:p>
            <a:pPr>
              <a:lnSpc>
                <a:spcPct val="80000"/>
              </a:lnSpc>
            </a:pPr>
            <a:r>
              <a:rPr lang="en-US" sz="2500" smtClean="0"/>
              <a:t>Heterogeneous resources such as: knowledge, trust, money, land, authority, power etc. are committed in the process.</a:t>
            </a:r>
          </a:p>
        </p:txBody>
      </p:sp>
    </p:spTree>
    <p:extLst>
      <p:ext uri="{BB962C8B-B14F-4D97-AF65-F5344CB8AC3E}">
        <p14:creationId xmlns:p14="http://schemas.microsoft.com/office/powerpoint/2010/main" xmlns="" val="21778427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p:cNvSpPr>
          <p:nvPr>
            <p:ph type="title"/>
          </p:nvPr>
        </p:nvSpPr>
        <p:spPr>
          <a:xfrm>
            <a:off x="609600" y="228600"/>
            <a:ext cx="8153400" cy="990600"/>
          </a:xfrm>
        </p:spPr>
        <p:txBody>
          <a:bodyPr/>
          <a:lstStyle/>
          <a:p>
            <a:r>
              <a:rPr lang="en-US" b="1" smtClean="0"/>
              <a:t>Consequences</a:t>
            </a:r>
          </a:p>
        </p:txBody>
      </p:sp>
      <p:sp>
        <p:nvSpPr>
          <p:cNvPr id="15363" name="Rectangle 3"/>
          <p:cNvSpPr>
            <a:spLocks noGrp="1"/>
          </p:cNvSpPr>
          <p:nvPr>
            <p:ph type="body" idx="1"/>
          </p:nvPr>
        </p:nvSpPr>
        <p:spPr>
          <a:xfrm>
            <a:off x="612775" y="1600200"/>
            <a:ext cx="8153400" cy="4525963"/>
          </a:xfrm>
        </p:spPr>
        <p:txBody>
          <a:bodyPr/>
          <a:lstStyle/>
          <a:p>
            <a:pPr algn="ctr">
              <a:buFont typeface="Wingdings" panose="05000000000000000000" pitchFamily="2" charset="2"/>
              <a:buNone/>
            </a:pPr>
            <a:r>
              <a:rPr lang="en-US" sz="2500" b="1" smtClean="0"/>
              <a:t>What are the consequences?</a:t>
            </a:r>
          </a:p>
          <a:p>
            <a:r>
              <a:rPr lang="en-US" sz="2500" smtClean="0"/>
              <a:t>Conflicting opinions, priorities, actions.</a:t>
            </a:r>
          </a:p>
          <a:p>
            <a:r>
              <a:rPr lang="en-US" sz="2500" smtClean="0"/>
              <a:t>Conflicting information and interpretations.</a:t>
            </a:r>
          </a:p>
          <a:p>
            <a:r>
              <a:rPr lang="en-US" sz="2500" smtClean="0"/>
              <a:t>Different languages and communication patterns.</a:t>
            </a:r>
          </a:p>
          <a:p>
            <a:r>
              <a:rPr lang="en-US" sz="2500" smtClean="0"/>
              <a:t>Mutually adaptive behaviour along time.</a:t>
            </a:r>
          </a:p>
          <a:p>
            <a:pPr algn="ctr">
              <a:buFont typeface="Wingdings" panose="05000000000000000000" pitchFamily="2" charset="2"/>
              <a:buNone/>
            </a:pPr>
            <a:r>
              <a:rPr lang="en-US" sz="2500" b="1" smtClean="0"/>
              <a:t>What does it mean?</a:t>
            </a:r>
          </a:p>
          <a:p>
            <a:r>
              <a:rPr lang="en-US" sz="2500" smtClean="0"/>
              <a:t>Accountability, Legitimation, Consensus, Evidence</a:t>
            </a:r>
          </a:p>
        </p:txBody>
      </p:sp>
    </p:spTree>
    <p:extLst>
      <p:ext uri="{BB962C8B-B14F-4D97-AF65-F5344CB8AC3E}">
        <p14:creationId xmlns:p14="http://schemas.microsoft.com/office/powerpoint/2010/main" xmlns="" val="28270740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p:cNvSpPr>
          <p:nvPr>
            <p:ph type="title"/>
          </p:nvPr>
        </p:nvSpPr>
        <p:spPr>
          <a:xfrm>
            <a:off x="609600" y="228600"/>
            <a:ext cx="8153400" cy="990600"/>
          </a:xfrm>
        </p:spPr>
        <p:txBody>
          <a:bodyPr>
            <a:normAutofit fontScale="90000"/>
          </a:bodyPr>
          <a:lstStyle/>
          <a:p>
            <a:r>
              <a:rPr lang="en-US" sz="4000" b="1" smtClean="0"/>
              <a:t>Formal Models in Public Policy Assessment</a:t>
            </a:r>
          </a:p>
        </p:txBody>
      </p:sp>
      <p:sp>
        <p:nvSpPr>
          <p:cNvPr id="16387" name="Rectangle 3"/>
          <p:cNvSpPr>
            <a:spLocks noGrp="1"/>
          </p:cNvSpPr>
          <p:nvPr>
            <p:ph type="body" idx="1"/>
          </p:nvPr>
        </p:nvSpPr>
        <p:spPr>
          <a:xfrm>
            <a:off x="612775" y="1600200"/>
            <a:ext cx="8153400" cy="4525963"/>
          </a:xfrm>
        </p:spPr>
        <p:txBody>
          <a:bodyPr/>
          <a:lstStyle/>
          <a:p>
            <a:pPr algn="ctr">
              <a:buFont typeface="Wingdings" panose="05000000000000000000" pitchFamily="2" charset="2"/>
              <a:buNone/>
            </a:pPr>
            <a:r>
              <a:rPr lang="en-US" b="1" smtClean="0"/>
              <a:t>Advantages</a:t>
            </a:r>
          </a:p>
          <a:p>
            <a:r>
              <a:rPr lang="en-US" smtClean="0"/>
              <a:t>Common language.</a:t>
            </a:r>
          </a:p>
          <a:p>
            <a:r>
              <a:rPr lang="en-US" smtClean="0"/>
              <a:t>Improved accountability.</a:t>
            </a:r>
          </a:p>
          <a:p>
            <a:r>
              <a:rPr lang="en-US" smtClean="0"/>
              <a:t>Basis for participative decision making.</a:t>
            </a:r>
          </a:p>
          <a:p>
            <a:r>
              <a:rPr lang="en-US" smtClean="0"/>
              <a:t>Exploring less “obvious aspects” (better insight).</a:t>
            </a:r>
          </a:p>
          <a:p>
            <a:r>
              <a:rPr lang="en-US" smtClean="0"/>
              <a:t>Avoiding intuitive errors.</a:t>
            </a:r>
          </a:p>
        </p:txBody>
      </p:sp>
    </p:spTree>
    <p:extLst>
      <p:ext uri="{BB962C8B-B14F-4D97-AF65-F5344CB8AC3E}">
        <p14:creationId xmlns:p14="http://schemas.microsoft.com/office/powerpoint/2010/main" xmlns="" val="5795620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p:cNvSpPr>
          <p:nvPr>
            <p:ph type="title"/>
          </p:nvPr>
        </p:nvSpPr>
        <p:spPr>
          <a:xfrm>
            <a:off x="609600" y="228600"/>
            <a:ext cx="8153400" cy="990600"/>
          </a:xfrm>
        </p:spPr>
        <p:txBody>
          <a:bodyPr>
            <a:normAutofit fontScale="90000"/>
          </a:bodyPr>
          <a:lstStyle/>
          <a:p>
            <a:r>
              <a:rPr lang="en-US" sz="4000" b="1" smtClean="0"/>
              <a:t>Formal Models in Public Policy Assessment</a:t>
            </a:r>
          </a:p>
        </p:txBody>
      </p:sp>
      <p:sp>
        <p:nvSpPr>
          <p:cNvPr id="17411" name="Rectangle 3"/>
          <p:cNvSpPr>
            <a:spLocks noGrp="1"/>
          </p:cNvSpPr>
          <p:nvPr>
            <p:ph type="body" idx="1"/>
          </p:nvPr>
        </p:nvSpPr>
        <p:spPr>
          <a:xfrm>
            <a:off x="612775" y="1600200"/>
            <a:ext cx="8153400" cy="4525963"/>
          </a:xfrm>
        </p:spPr>
        <p:txBody>
          <a:bodyPr/>
          <a:lstStyle/>
          <a:p>
            <a:pPr algn="ctr">
              <a:buFont typeface="Wingdings" panose="05000000000000000000" pitchFamily="2" charset="2"/>
              <a:buNone/>
            </a:pPr>
            <a:r>
              <a:rPr lang="en-US" b="1" smtClean="0"/>
              <a:t>Drawbacks</a:t>
            </a:r>
          </a:p>
          <a:p>
            <a:r>
              <a:rPr lang="en-US" smtClean="0"/>
              <a:t>Possible loss of a global insight.</a:t>
            </a:r>
          </a:p>
          <a:p>
            <a:r>
              <a:rPr lang="en-US" smtClean="0"/>
              <a:t>Possible loss of creative thinking.</a:t>
            </a:r>
          </a:p>
          <a:p>
            <a:r>
              <a:rPr lang="en-US" smtClean="0"/>
              <a:t>Too much structuring of the decision process.</a:t>
            </a:r>
          </a:p>
          <a:p>
            <a:r>
              <a:rPr lang="en-US" smtClean="0"/>
              <a:t>Does everybody understand formal models?</a:t>
            </a:r>
          </a:p>
          <a:p>
            <a:r>
              <a:rPr lang="en-US" smtClean="0"/>
              <a:t>Cost of using formal models.</a:t>
            </a:r>
          </a:p>
        </p:txBody>
      </p:sp>
    </p:spTree>
    <p:extLst>
      <p:ext uri="{BB962C8B-B14F-4D97-AF65-F5344CB8AC3E}">
        <p14:creationId xmlns:p14="http://schemas.microsoft.com/office/powerpoint/2010/main" xmlns="" val="39395087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p:cNvSpPr>
          <p:nvPr>
            <p:ph type="title"/>
          </p:nvPr>
        </p:nvSpPr>
        <p:spPr>
          <a:xfrm>
            <a:off x="609600" y="228600"/>
            <a:ext cx="8153400" cy="990600"/>
          </a:xfrm>
        </p:spPr>
        <p:txBody>
          <a:bodyPr/>
          <a:lstStyle/>
          <a:p>
            <a:r>
              <a:rPr lang="en-US" b="1" smtClean="0"/>
              <a:t>What does it mean?</a:t>
            </a:r>
          </a:p>
        </p:txBody>
      </p:sp>
      <p:sp>
        <p:nvSpPr>
          <p:cNvPr id="18435" name="Rectangle 3"/>
          <p:cNvSpPr>
            <a:spLocks noGrp="1"/>
          </p:cNvSpPr>
          <p:nvPr>
            <p:ph type="body" idx="1"/>
          </p:nvPr>
        </p:nvSpPr>
        <p:spPr>
          <a:xfrm>
            <a:off x="612775" y="1600200"/>
            <a:ext cx="8153400" cy="4525963"/>
          </a:xfrm>
        </p:spPr>
        <p:txBody>
          <a:bodyPr/>
          <a:lstStyle/>
          <a:p>
            <a:pPr algn="ctr">
              <a:buFont typeface="Wingdings" panose="05000000000000000000" pitchFamily="2" charset="2"/>
              <a:buNone/>
            </a:pPr>
            <a:r>
              <a:rPr lang="en-US" b="1" smtClean="0"/>
              <a:t>95% of rural households in XYZ village do not have tap water available.</a:t>
            </a:r>
          </a:p>
          <a:p>
            <a:endParaRPr lang="en-US" sz="2500" smtClean="0"/>
          </a:p>
          <a:p>
            <a:endParaRPr lang="en-US" sz="2500" smtClean="0"/>
          </a:p>
          <a:p>
            <a:r>
              <a:rPr lang="en-US" sz="2500" smtClean="0"/>
              <a:t>For us this is a serious problem and evidence of poverty, but for the locals it is not.</a:t>
            </a:r>
          </a:p>
          <a:p>
            <a:r>
              <a:rPr lang="en-US" sz="2500" smtClean="0"/>
              <a:t>For the local men this is not a problem, while it is for the local women.</a:t>
            </a:r>
          </a:p>
        </p:txBody>
      </p:sp>
    </p:spTree>
    <p:extLst>
      <p:ext uri="{BB962C8B-B14F-4D97-AF65-F5344CB8AC3E}">
        <p14:creationId xmlns:p14="http://schemas.microsoft.com/office/powerpoint/2010/main" xmlns="" val="10984782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p:cNvSpPr>
          <p:nvPr>
            <p:ph type="title"/>
          </p:nvPr>
        </p:nvSpPr>
        <p:spPr>
          <a:xfrm>
            <a:off x="609600" y="228600"/>
            <a:ext cx="8153400" cy="990600"/>
          </a:xfrm>
        </p:spPr>
        <p:txBody>
          <a:bodyPr/>
          <a:lstStyle/>
          <a:p>
            <a:r>
              <a:rPr lang="en-US" b="1" smtClean="0"/>
              <a:t>Differences of Perspective</a:t>
            </a:r>
          </a:p>
        </p:txBody>
      </p:sp>
      <p:sp>
        <p:nvSpPr>
          <p:cNvPr id="19459" name="Rectangle 3"/>
          <p:cNvSpPr>
            <a:spLocks noGrp="1"/>
          </p:cNvSpPr>
          <p:nvPr>
            <p:ph type="body" idx="1"/>
          </p:nvPr>
        </p:nvSpPr>
        <p:spPr>
          <a:xfrm>
            <a:off x="612775" y="1600200"/>
            <a:ext cx="8153400" cy="4525963"/>
          </a:xfrm>
        </p:spPr>
        <p:txBody>
          <a:bodyPr/>
          <a:lstStyle/>
          <a:p>
            <a:r>
              <a:rPr lang="en-US" smtClean="0"/>
              <a:t>Different standards and thresholds.</a:t>
            </a:r>
          </a:p>
          <a:p>
            <a:r>
              <a:rPr lang="en-US" smtClean="0"/>
              <a:t>Different cultures.</a:t>
            </a:r>
          </a:p>
          <a:p>
            <a:r>
              <a:rPr lang="en-US" smtClean="0"/>
              <a:t>Different stakeholders.</a:t>
            </a:r>
          </a:p>
          <a:p>
            <a:r>
              <a:rPr lang="en-US" smtClean="0"/>
              <a:t>Different concerns.</a:t>
            </a:r>
          </a:p>
          <a:p>
            <a:r>
              <a:rPr lang="en-US" smtClean="0"/>
              <a:t>Different resources.</a:t>
            </a:r>
          </a:p>
        </p:txBody>
      </p:sp>
    </p:spTree>
    <p:extLst>
      <p:ext uri="{BB962C8B-B14F-4D97-AF65-F5344CB8AC3E}">
        <p14:creationId xmlns:p14="http://schemas.microsoft.com/office/powerpoint/2010/main" xmlns="" val="48452709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p:cNvSpPr>
          <p:nvPr>
            <p:ph type="title"/>
          </p:nvPr>
        </p:nvSpPr>
        <p:spPr>
          <a:xfrm>
            <a:off x="609600" y="228600"/>
            <a:ext cx="8153400" cy="990600"/>
          </a:xfrm>
        </p:spPr>
        <p:txBody>
          <a:bodyPr>
            <a:normAutofit fontScale="90000"/>
          </a:bodyPr>
          <a:lstStyle/>
          <a:p>
            <a:r>
              <a:rPr lang="en-US" sz="4000" b="1" smtClean="0"/>
              <a:t>Different Ways to Construct Evidence</a:t>
            </a:r>
          </a:p>
        </p:txBody>
      </p:sp>
      <p:sp>
        <p:nvSpPr>
          <p:cNvPr id="20483" name="Rectangle 3"/>
          <p:cNvSpPr>
            <a:spLocks noGrp="1"/>
          </p:cNvSpPr>
          <p:nvPr>
            <p:ph type="body" idx="1"/>
          </p:nvPr>
        </p:nvSpPr>
        <p:spPr>
          <a:xfrm>
            <a:off x="612775" y="1600200"/>
            <a:ext cx="8153400" cy="4525963"/>
          </a:xfrm>
        </p:spPr>
        <p:txBody>
          <a:bodyPr/>
          <a:lstStyle/>
          <a:p>
            <a:r>
              <a:rPr lang="en-US" smtClean="0"/>
              <a:t>Different ways to establish a majority.</a:t>
            </a:r>
          </a:p>
          <a:p>
            <a:r>
              <a:rPr lang="en-US" smtClean="0"/>
              <a:t>Different ways to compute an average.</a:t>
            </a:r>
          </a:p>
          <a:p>
            <a:r>
              <a:rPr lang="en-US" smtClean="0"/>
              <a:t>Different ways to take into account the importance of ...</a:t>
            </a:r>
          </a:p>
          <a:p>
            <a:r>
              <a:rPr lang="en-US" smtClean="0"/>
              <a:t>Positive and Negative reasons/arguments.</a:t>
            </a:r>
          </a:p>
        </p:txBody>
      </p:sp>
    </p:spTree>
    <p:extLst>
      <p:ext uri="{BB962C8B-B14F-4D97-AF65-F5344CB8AC3E}">
        <p14:creationId xmlns:p14="http://schemas.microsoft.com/office/powerpoint/2010/main" xmlns="" val="42772584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idx="4294967295"/>
          </p:nvPr>
        </p:nvSpPr>
        <p:spPr/>
        <p:txBody>
          <a:bodyPr/>
          <a:lstStyle/>
          <a:p>
            <a:pPr eaLnBrk="1" hangingPunct="1"/>
            <a:r>
              <a:rPr lang="en-US" b="1" smtClean="0"/>
              <a:t>Policy Analysis/Assessment</a:t>
            </a:r>
          </a:p>
        </p:txBody>
      </p:sp>
      <p:sp>
        <p:nvSpPr>
          <p:cNvPr id="21507" name="Content Placeholder 2"/>
          <p:cNvSpPr>
            <a:spLocks noGrp="1"/>
          </p:cNvSpPr>
          <p:nvPr>
            <p:ph idx="4294967295"/>
          </p:nvPr>
        </p:nvSpPr>
        <p:spPr/>
        <p:txBody>
          <a:bodyPr/>
          <a:lstStyle/>
          <a:p>
            <a:pPr eaLnBrk="1" hangingPunct="1"/>
            <a:r>
              <a:rPr lang="en-US" sz="2500" smtClean="0"/>
              <a:t>Multi-method (quantitative, qualitative)</a:t>
            </a:r>
          </a:p>
          <a:p>
            <a:pPr eaLnBrk="1" hangingPunct="1"/>
            <a:r>
              <a:rPr lang="en-US" sz="2500" smtClean="0"/>
              <a:t>Multi-disciplinary (social sciences)</a:t>
            </a:r>
          </a:p>
          <a:p>
            <a:pPr eaLnBrk="1" hangingPunct="1"/>
            <a:r>
              <a:rPr lang="en-US" sz="2500" smtClean="0"/>
              <a:t>Problem-focused</a:t>
            </a:r>
          </a:p>
          <a:p>
            <a:pPr eaLnBrk="1" hangingPunct="1"/>
            <a:r>
              <a:rPr lang="en-US" sz="2500" smtClean="0"/>
              <a:t>Mapping the context</a:t>
            </a:r>
          </a:p>
          <a:p>
            <a:pPr eaLnBrk="1" hangingPunct="1"/>
            <a:r>
              <a:rPr lang="en-US" sz="2500" smtClean="0"/>
              <a:t>Options and effects</a:t>
            </a:r>
          </a:p>
          <a:p>
            <a:pPr eaLnBrk="1" hangingPunct="1"/>
            <a:r>
              <a:rPr lang="en-US" sz="2500" smtClean="0"/>
              <a:t>Analysis:</a:t>
            </a:r>
          </a:p>
          <a:p>
            <a:pPr lvl="1" eaLnBrk="1" hangingPunct="1"/>
            <a:r>
              <a:rPr lang="en-US" sz="2200" smtClean="0"/>
              <a:t>Of policy =&gt; theories (determination, content, evaluation)</a:t>
            </a:r>
          </a:p>
          <a:p>
            <a:pPr lvl="1" eaLnBrk="1" hangingPunct="1"/>
            <a:r>
              <a:rPr lang="en-US" sz="2200" smtClean="0"/>
              <a:t>For policy =&gt; prescriptive, applied (techniques)</a:t>
            </a:r>
          </a:p>
        </p:txBody>
      </p:sp>
    </p:spTree>
    <p:extLst>
      <p:ext uri="{BB962C8B-B14F-4D97-AF65-F5344CB8AC3E}">
        <p14:creationId xmlns:p14="http://schemas.microsoft.com/office/powerpoint/2010/main" xmlns="" val="29657352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p:cNvSpPr>
          <p:nvPr>
            <p:ph type="title"/>
          </p:nvPr>
        </p:nvSpPr>
        <p:spPr>
          <a:xfrm>
            <a:off x="609600" y="228600"/>
            <a:ext cx="8153400" cy="990600"/>
          </a:xfrm>
        </p:spPr>
        <p:txBody>
          <a:bodyPr/>
          <a:lstStyle/>
          <a:p>
            <a:r>
              <a:rPr lang="en-US" b="1" smtClean="0"/>
              <a:t>Policy Analysis Tools</a:t>
            </a:r>
          </a:p>
        </p:txBody>
      </p:sp>
      <p:sp>
        <p:nvSpPr>
          <p:cNvPr id="22531" name="Rectangle 3"/>
          <p:cNvSpPr>
            <a:spLocks noGrp="1"/>
          </p:cNvSpPr>
          <p:nvPr>
            <p:ph type="body" idx="1"/>
          </p:nvPr>
        </p:nvSpPr>
        <p:spPr>
          <a:xfrm>
            <a:off x="612775" y="1600200"/>
            <a:ext cx="8153400" cy="4525963"/>
          </a:xfrm>
        </p:spPr>
        <p:txBody>
          <a:bodyPr/>
          <a:lstStyle/>
          <a:p>
            <a:pPr>
              <a:lnSpc>
                <a:spcPct val="90000"/>
              </a:lnSpc>
            </a:pPr>
            <a:r>
              <a:rPr lang="en-US" sz="2500" smtClean="0"/>
              <a:t>Decision analysis, Sensitivity analysis and Systems analysis</a:t>
            </a:r>
          </a:p>
          <a:p>
            <a:pPr>
              <a:lnSpc>
                <a:spcPct val="90000"/>
              </a:lnSpc>
            </a:pPr>
            <a:r>
              <a:rPr lang="en-US" sz="2500" smtClean="0"/>
              <a:t>Cost-benefit analysis</a:t>
            </a:r>
          </a:p>
          <a:p>
            <a:pPr>
              <a:lnSpc>
                <a:spcPct val="90000"/>
              </a:lnSpc>
            </a:pPr>
            <a:r>
              <a:rPr lang="en-US" sz="2500" smtClean="0"/>
              <a:t>Implementation research, financial auditing and reporting tools</a:t>
            </a:r>
          </a:p>
          <a:p>
            <a:pPr>
              <a:lnSpc>
                <a:spcPct val="90000"/>
              </a:lnSpc>
            </a:pPr>
            <a:r>
              <a:rPr lang="en-US" sz="2500" smtClean="0"/>
              <a:t>Evaluation research, environmental and social impact assessment. </a:t>
            </a:r>
          </a:p>
          <a:p>
            <a:pPr>
              <a:lnSpc>
                <a:spcPct val="90000"/>
              </a:lnSpc>
            </a:pPr>
            <a:r>
              <a:rPr lang="en-US" sz="2500" smtClean="0"/>
              <a:t>Additional tools include: </a:t>
            </a:r>
          </a:p>
          <a:p>
            <a:pPr lvl="1">
              <a:lnSpc>
                <a:spcPct val="90000"/>
              </a:lnSpc>
            </a:pPr>
            <a:r>
              <a:rPr lang="en-US" sz="2200" smtClean="0"/>
              <a:t>Project management; social indicators; management information and reporting systems; total quality management; technology assessment; forecasting; scenario writing; creativity techniques; idealised design</a:t>
            </a:r>
          </a:p>
        </p:txBody>
      </p:sp>
    </p:spTree>
    <p:extLst>
      <p:ext uri="{BB962C8B-B14F-4D97-AF65-F5344CB8AC3E}">
        <p14:creationId xmlns:p14="http://schemas.microsoft.com/office/powerpoint/2010/main" xmlns="" val="288739000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a:xfrm>
            <a:off x="609600" y="228600"/>
            <a:ext cx="8153400" cy="819150"/>
          </a:xfrm>
        </p:spPr>
        <p:txBody>
          <a:bodyPr/>
          <a:lstStyle/>
          <a:p>
            <a:pPr eaLnBrk="1" hangingPunct="1"/>
            <a:r>
              <a:rPr lang="en-US" b="1" smtClean="0"/>
              <a:t>Policy Evaluation</a:t>
            </a:r>
          </a:p>
        </p:txBody>
      </p:sp>
      <p:sp>
        <p:nvSpPr>
          <p:cNvPr id="23555" name="Rectangle 3"/>
          <p:cNvSpPr>
            <a:spLocks noGrp="1" noChangeArrowheads="1"/>
          </p:cNvSpPr>
          <p:nvPr>
            <p:ph type="body" idx="4294967295"/>
          </p:nvPr>
        </p:nvSpPr>
        <p:spPr>
          <a:xfrm>
            <a:off x="609600" y="1600200"/>
            <a:ext cx="8153400" cy="4525963"/>
          </a:xfrm>
        </p:spPr>
        <p:txBody>
          <a:bodyPr/>
          <a:lstStyle/>
          <a:p>
            <a:pPr eaLnBrk="1" hangingPunct="1"/>
            <a:r>
              <a:rPr lang="en-US" smtClean="0"/>
              <a:t>Final step in policy making</a:t>
            </a:r>
          </a:p>
          <a:p>
            <a:pPr eaLnBrk="1" hangingPunct="1"/>
            <a:r>
              <a:rPr lang="en-US" smtClean="0"/>
              <a:t>Process to know impact of any public policy</a:t>
            </a:r>
          </a:p>
          <a:p>
            <a:pPr eaLnBrk="1" hangingPunct="1"/>
            <a:r>
              <a:rPr lang="en-US" smtClean="0"/>
              <a:t>It is about learning the consequences of public policy</a:t>
            </a:r>
            <a:r>
              <a:rPr lang="en-US" sz="2500" smtClean="0"/>
              <a:t> – </a:t>
            </a:r>
            <a:r>
              <a:rPr lang="en-US" sz="2500" i="1" smtClean="0"/>
              <a:t>Thomas Dye</a:t>
            </a:r>
          </a:p>
          <a:p>
            <a:pPr algn="ctr" eaLnBrk="1" hangingPunct="1">
              <a:buFont typeface="Wingdings" panose="05000000000000000000" pitchFamily="2" charset="2"/>
              <a:buNone/>
            </a:pPr>
            <a:endParaRPr lang="en-US" i="1" smtClean="0">
              <a:solidFill>
                <a:schemeClr val="tx2"/>
              </a:solidFill>
            </a:endParaRPr>
          </a:p>
          <a:p>
            <a:pPr algn="ctr" eaLnBrk="1" hangingPunct="1">
              <a:buFont typeface="Wingdings" panose="05000000000000000000" pitchFamily="2" charset="2"/>
              <a:buNone/>
            </a:pPr>
            <a:r>
              <a:rPr lang="en-US" i="1" smtClean="0">
                <a:solidFill>
                  <a:schemeClr val="tx2"/>
                </a:solidFill>
              </a:rPr>
              <a:t>The impact of any policy whether direct or indirect, immediate or futuristic, symbolic or  tangible is ascertained and measured through the process of evaluation.</a:t>
            </a:r>
            <a:endParaRPr lang="en-US" sz="2500" i="1" smtClean="0">
              <a:solidFill>
                <a:schemeClr val="tx2"/>
              </a:solidFill>
            </a:endParaRPr>
          </a:p>
          <a:p>
            <a:pPr algn="ctr" eaLnBrk="1" hangingPunct="1">
              <a:buFont typeface="Wingdings" panose="05000000000000000000" pitchFamily="2" charset="2"/>
              <a:buNone/>
            </a:pPr>
            <a:endParaRPr lang="en-US" i="1" smtClean="0"/>
          </a:p>
        </p:txBody>
      </p:sp>
    </p:spTree>
    <p:extLst>
      <p:ext uri="{BB962C8B-B14F-4D97-AF65-F5344CB8AC3E}">
        <p14:creationId xmlns:p14="http://schemas.microsoft.com/office/powerpoint/2010/main" xmlns="" val="320006283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a:xfrm>
            <a:off x="609600" y="228600"/>
            <a:ext cx="8153400" cy="752475"/>
          </a:xfrm>
        </p:spPr>
        <p:txBody>
          <a:bodyPr/>
          <a:lstStyle/>
          <a:p>
            <a:pPr eaLnBrk="1" hangingPunct="1"/>
            <a:r>
              <a:rPr lang="en-US" b="1" smtClean="0"/>
              <a:t>Criteria for Evaluation</a:t>
            </a:r>
          </a:p>
        </p:txBody>
      </p:sp>
      <p:sp>
        <p:nvSpPr>
          <p:cNvPr id="24579" name="Rectangle 3"/>
          <p:cNvSpPr>
            <a:spLocks noGrp="1" noChangeArrowheads="1"/>
          </p:cNvSpPr>
          <p:nvPr>
            <p:ph type="body" idx="4294967295"/>
          </p:nvPr>
        </p:nvSpPr>
        <p:spPr>
          <a:xfrm>
            <a:off x="457200" y="1447800"/>
            <a:ext cx="8229600" cy="4678363"/>
          </a:xfrm>
        </p:spPr>
        <p:txBody>
          <a:bodyPr/>
          <a:lstStyle/>
          <a:p>
            <a:pPr eaLnBrk="1" hangingPunct="1">
              <a:lnSpc>
                <a:spcPct val="90000"/>
              </a:lnSpc>
            </a:pPr>
            <a:r>
              <a:rPr lang="en-US" smtClean="0"/>
              <a:t>Effectiveness: </a:t>
            </a:r>
            <a:r>
              <a:rPr lang="en-US" sz="2500" smtClean="0"/>
              <a:t>Has a valued outcome been achieved?</a:t>
            </a:r>
          </a:p>
          <a:p>
            <a:pPr eaLnBrk="1" hangingPunct="1">
              <a:lnSpc>
                <a:spcPct val="90000"/>
              </a:lnSpc>
            </a:pPr>
            <a:r>
              <a:rPr lang="en-US" smtClean="0"/>
              <a:t>Efficiency: </a:t>
            </a:r>
            <a:r>
              <a:rPr lang="en-US" sz="2500" smtClean="0"/>
              <a:t>How much effort required to achieve outcomes?</a:t>
            </a:r>
          </a:p>
          <a:p>
            <a:pPr eaLnBrk="1" hangingPunct="1">
              <a:lnSpc>
                <a:spcPct val="90000"/>
              </a:lnSpc>
            </a:pPr>
            <a:r>
              <a:rPr lang="en-US" smtClean="0"/>
              <a:t>Adequacy: </a:t>
            </a:r>
            <a:r>
              <a:rPr lang="en-US" sz="2500" smtClean="0"/>
              <a:t>Does outcome resolve the problem?</a:t>
            </a:r>
            <a:r>
              <a:rPr lang="en-US" smtClean="0"/>
              <a:t> </a:t>
            </a:r>
          </a:p>
          <a:p>
            <a:pPr eaLnBrk="1" hangingPunct="1">
              <a:lnSpc>
                <a:spcPct val="90000"/>
              </a:lnSpc>
            </a:pPr>
            <a:r>
              <a:rPr lang="en-US" smtClean="0"/>
              <a:t>Equity: </a:t>
            </a:r>
            <a:r>
              <a:rPr lang="en-US" sz="2500" smtClean="0"/>
              <a:t>Are costs &amp; benefits distributed equitably?</a:t>
            </a:r>
          </a:p>
          <a:p>
            <a:pPr eaLnBrk="1" hangingPunct="1">
              <a:lnSpc>
                <a:spcPct val="90000"/>
              </a:lnSpc>
            </a:pPr>
            <a:r>
              <a:rPr lang="en-US" smtClean="0"/>
              <a:t>Responsiveness: </a:t>
            </a:r>
            <a:r>
              <a:rPr lang="en-US" sz="2500" smtClean="0"/>
              <a:t>Do outcomes satisfy needs of target groups?</a:t>
            </a:r>
          </a:p>
          <a:p>
            <a:pPr eaLnBrk="1" hangingPunct="1">
              <a:lnSpc>
                <a:spcPct val="90000"/>
              </a:lnSpc>
            </a:pPr>
            <a:r>
              <a:rPr lang="en-US" smtClean="0"/>
              <a:t>Appropriateness: </a:t>
            </a:r>
            <a:r>
              <a:rPr lang="en-US" sz="2500" smtClean="0"/>
              <a:t>Are the outcomes/objectives worthy?</a:t>
            </a:r>
          </a:p>
        </p:txBody>
      </p:sp>
    </p:spTree>
    <p:extLst>
      <p:ext uri="{BB962C8B-B14F-4D97-AF65-F5344CB8AC3E}">
        <p14:creationId xmlns:p14="http://schemas.microsoft.com/office/powerpoint/2010/main" xmlns="" val="325678518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idx="4294967295"/>
          </p:nvPr>
        </p:nvSpPr>
        <p:spPr>
          <a:xfrm>
            <a:off x="609600" y="228600"/>
            <a:ext cx="8153400" cy="685800"/>
          </a:xfrm>
        </p:spPr>
        <p:txBody>
          <a:bodyPr>
            <a:normAutofit fontScale="90000"/>
          </a:bodyPr>
          <a:lstStyle/>
          <a:p>
            <a:pPr eaLnBrk="1" hangingPunct="1"/>
            <a:r>
              <a:rPr lang="en-US" b="1" smtClean="0"/>
              <a:t>Approaches to Evaluation</a:t>
            </a:r>
          </a:p>
        </p:txBody>
      </p:sp>
      <p:sp>
        <p:nvSpPr>
          <p:cNvPr id="25603" name="Rectangle 3"/>
          <p:cNvSpPr>
            <a:spLocks noGrp="1" noChangeArrowheads="1"/>
          </p:cNvSpPr>
          <p:nvPr>
            <p:ph type="body" idx="4294967295"/>
          </p:nvPr>
        </p:nvSpPr>
        <p:spPr>
          <a:xfrm>
            <a:off x="533400" y="1676400"/>
            <a:ext cx="8229600" cy="4648200"/>
          </a:xfrm>
        </p:spPr>
        <p:txBody>
          <a:bodyPr/>
          <a:lstStyle/>
          <a:p>
            <a:pPr eaLnBrk="1" hangingPunct="1"/>
            <a:r>
              <a:rPr lang="en-US" smtClean="0"/>
              <a:t>Before versus after comparisons</a:t>
            </a:r>
          </a:p>
          <a:p>
            <a:pPr eaLnBrk="1" hangingPunct="1"/>
            <a:r>
              <a:rPr lang="en-US" smtClean="0"/>
              <a:t>Projected trend line versus post policy comparisons</a:t>
            </a:r>
          </a:p>
          <a:p>
            <a:pPr eaLnBrk="1" hangingPunct="1"/>
            <a:r>
              <a:rPr lang="en-US" smtClean="0"/>
              <a:t>Comparisons between jurisdictions with or without policy</a:t>
            </a:r>
          </a:p>
          <a:p>
            <a:pPr eaLnBrk="1" hangingPunct="1"/>
            <a:r>
              <a:rPr lang="en-US" smtClean="0"/>
              <a:t>Comparisons between control and experimental groups before and after policy implementation</a:t>
            </a:r>
          </a:p>
        </p:txBody>
      </p:sp>
    </p:spTree>
    <p:extLst>
      <p:ext uri="{BB962C8B-B14F-4D97-AF65-F5344CB8AC3E}">
        <p14:creationId xmlns:p14="http://schemas.microsoft.com/office/powerpoint/2010/main" xmlns="" val="123419286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idx="4294967295"/>
          </p:nvPr>
        </p:nvSpPr>
        <p:spPr/>
        <p:txBody>
          <a:bodyPr/>
          <a:lstStyle/>
          <a:p>
            <a:pPr eaLnBrk="1" hangingPunct="1"/>
            <a:r>
              <a:rPr lang="en-US" sz="4000" b="1" smtClean="0"/>
              <a:t>National Climate Change Policy-Pakistan Analysis</a:t>
            </a:r>
          </a:p>
        </p:txBody>
      </p:sp>
      <p:sp>
        <p:nvSpPr>
          <p:cNvPr id="26627" name="Content Placeholder 2"/>
          <p:cNvSpPr>
            <a:spLocks noGrp="1"/>
          </p:cNvSpPr>
          <p:nvPr>
            <p:ph idx="4294967295"/>
          </p:nvPr>
        </p:nvSpPr>
        <p:spPr/>
        <p:txBody>
          <a:bodyPr/>
          <a:lstStyle/>
          <a:p>
            <a:r>
              <a:rPr lang="en-US" smtClean="0"/>
              <a:t>Framework Analysis (FA)</a:t>
            </a:r>
          </a:p>
          <a:p>
            <a:r>
              <a:rPr lang="en-US" smtClean="0"/>
              <a:t>Cost-Benefit Analysis (CBA)</a:t>
            </a:r>
          </a:p>
          <a:p>
            <a:r>
              <a:rPr lang="en-US" smtClean="0"/>
              <a:t>Policy Process Analysis (PPA)</a:t>
            </a:r>
          </a:p>
          <a:p>
            <a:r>
              <a:rPr lang="en-US" smtClean="0"/>
              <a:t>Discourse Analysis (DA)</a:t>
            </a:r>
          </a:p>
          <a:p>
            <a:r>
              <a:rPr lang="en-US" smtClean="0"/>
              <a:t>Linguistic approach (Fløttum and Dahl 2012)</a:t>
            </a:r>
          </a:p>
          <a:p>
            <a:r>
              <a:rPr lang="en-US" smtClean="0"/>
              <a:t>Keeley and Scoones Framework (2003)</a:t>
            </a:r>
          </a:p>
          <a:p>
            <a:endParaRPr lang="en-US" smtClean="0"/>
          </a:p>
          <a:p>
            <a:endParaRPr lang="en-US" smtClean="0"/>
          </a:p>
        </p:txBody>
      </p:sp>
    </p:spTree>
    <p:extLst>
      <p:ext uri="{BB962C8B-B14F-4D97-AF65-F5344CB8AC3E}">
        <p14:creationId xmlns:p14="http://schemas.microsoft.com/office/powerpoint/2010/main" xmlns="" val="15013893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p:cNvSpPr>
          <p:nvPr>
            <p:ph type="title"/>
          </p:nvPr>
        </p:nvSpPr>
        <p:spPr>
          <a:xfrm>
            <a:off x="609600" y="228600"/>
            <a:ext cx="8153400" cy="990600"/>
          </a:xfrm>
        </p:spPr>
        <p:txBody>
          <a:bodyPr/>
          <a:lstStyle/>
          <a:p>
            <a:r>
              <a:rPr lang="en-US" b="1" smtClean="0"/>
              <a:t>Framework Analysis (FA)</a:t>
            </a:r>
          </a:p>
        </p:txBody>
      </p:sp>
      <p:sp>
        <p:nvSpPr>
          <p:cNvPr id="27651" name="Rectangle 3"/>
          <p:cNvSpPr>
            <a:spLocks noGrp="1"/>
          </p:cNvSpPr>
          <p:nvPr>
            <p:ph type="body" idx="1"/>
          </p:nvPr>
        </p:nvSpPr>
        <p:spPr>
          <a:xfrm>
            <a:off x="609600" y="1600200"/>
            <a:ext cx="8153400" cy="4525963"/>
          </a:xfrm>
        </p:spPr>
        <p:txBody>
          <a:bodyPr/>
          <a:lstStyle/>
          <a:p>
            <a:r>
              <a:rPr lang="en-US" smtClean="0"/>
              <a:t>Qualitative method used in applied policy research and analysis.</a:t>
            </a:r>
            <a:r>
              <a:rPr lang="en-US" sz="1700" smtClean="0"/>
              <a:t> </a:t>
            </a:r>
          </a:p>
          <a:p>
            <a:r>
              <a:rPr lang="en-US" smtClean="0"/>
              <a:t>Better adapted to research that has specific questions, a limited time frame, a pre-designed sample (e.g. professional participants) and priori issues (e.g. organizational and integration issues) that need to be dealt with </a:t>
            </a:r>
            <a:r>
              <a:rPr lang="en-US" sz="1700" smtClean="0"/>
              <a:t>(Srivastava and Thomson 2009).</a:t>
            </a:r>
          </a:p>
        </p:txBody>
      </p:sp>
    </p:spTree>
    <p:extLst>
      <p:ext uri="{BB962C8B-B14F-4D97-AF65-F5344CB8AC3E}">
        <p14:creationId xmlns:p14="http://schemas.microsoft.com/office/powerpoint/2010/main" xmlns="" val="163622050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p:cNvSpPr>
          <p:nvPr>
            <p:ph type="title"/>
          </p:nvPr>
        </p:nvSpPr>
        <p:spPr>
          <a:xfrm>
            <a:off x="609600" y="228600"/>
            <a:ext cx="8153400" cy="990600"/>
          </a:xfrm>
        </p:spPr>
        <p:txBody>
          <a:bodyPr/>
          <a:lstStyle/>
          <a:p>
            <a:r>
              <a:rPr lang="en-US" b="1" smtClean="0"/>
              <a:t>Cost-Benefit Analysis (CBA)</a:t>
            </a:r>
          </a:p>
        </p:txBody>
      </p:sp>
      <p:sp>
        <p:nvSpPr>
          <p:cNvPr id="28675" name="Rectangle 3"/>
          <p:cNvSpPr>
            <a:spLocks noGrp="1"/>
          </p:cNvSpPr>
          <p:nvPr>
            <p:ph type="body" idx="1"/>
          </p:nvPr>
        </p:nvSpPr>
        <p:spPr>
          <a:xfrm>
            <a:off x="612775" y="1600200"/>
            <a:ext cx="8153400" cy="4525963"/>
          </a:xfrm>
        </p:spPr>
        <p:txBody>
          <a:bodyPr/>
          <a:lstStyle/>
          <a:p>
            <a:r>
              <a:rPr lang="en-US" smtClean="0"/>
              <a:t>Method to assess monetary costs and benefits of a capital investment project [policy] for a given period of time (Hanley 2001). </a:t>
            </a:r>
          </a:p>
          <a:p>
            <a:r>
              <a:rPr lang="en-US" smtClean="0"/>
              <a:t>Considers only the economic implications of a project [policy] (Eliasson 2009). </a:t>
            </a:r>
          </a:p>
        </p:txBody>
      </p:sp>
    </p:spTree>
    <p:extLst>
      <p:ext uri="{BB962C8B-B14F-4D97-AF65-F5344CB8AC3E}">
        <p14:creationId xmlns:p14="http://schemas.microsoft.com/office/powerpoint/2010/main" xmlns="" val="256701886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p:cNvSpPr>
          <p:nvPr>
            <p:ph type="title"/>
          </p:nvPr>
        </p:nvSpPr>
        <p:spPr>
          <a:xfrm>
            <a:off x="609600" y="228600"/>
            <a:ext cx="8153400" cy="990600"/>
          </a:xfrm>
        </p:spPr>
        <p:txBody>
          <a:bodyPr/>
          <a:lstStyle/>
          <a:p>
            <a:r>
              <a:rPr lang="en-US" sz="4000" b="1" smtClean="0"/>
              <a:t>Policy Process Analysis (PPA)</a:t>
            </a:r>
          </a:p>
        </p:txBody>
      </p:sp>
      <p:sp>
        <p:nvSpPr>
          <p:cNvPr id="29699" name="Rectangle 3"/>
          <p:cNvSpPr>
            <a:spLocks noGrp="1"/>
          </p:cNvSpPr>
          <p:nvPr>
            <p:ph type="body" idx="1"/>
          </p:nvPr>
        </p:nvSpPr>
        <p:spPr>
          <a:xfrm>
            <a:off x="612775" y="1600200"/>
            <a:ext cx="8153400" cy="4525963"/>
          </a:xfrm>
        </p:spPr>
        <p:txBody>
          <a:bodyPr/>
          <a:lstStyle/>
          <a:p>
            <a:r>
              <a:rPr lang="en-US" smtClean="0"/>
              <a:t>Concentrates solely on the process of a policy, whether the policy follows the actual steps or not.</a:t>
            </a:r>
          </a:p>
        </p:txBody>
      </p:sp>
    </p:spTree>
    <p:extLst>
      <p:ext uri="{BB962C8B-B14F-4D97-AF65-F5344CB8AC3E}">
        <p14:creationId xmlns:p14="http://schemas.microsoft.com/office/powerpoint/2010/main" xmlns="" val="268750225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p:cNvSpPr>
          <p:nvPr>
            <p:ph type="title"/>
          </p:nvPr>
        </p:nvSpPr>
        <p:spPr>
          <a:xfrm>
            <a:off x="609600" y="228600"/>
            <a:ext cx="8153400" cy="990600"/>
          </a:xfrm>
        </p:spPr>
        <p:txBody>
          <a:bodyPr/>
          <a:lstStyle/>
          <a:p>
            <a:r>
              <a:rPr lang="en-US" b="1" smtClean="0"/>
              <a:t>Discourse Analysis (DA)</a:t>
            </a:r>
          </a:p>
        </p:txBody>
      </p:sp>
      <p:sp>
        <p:nvSpPr>
          <p:cNvPr id="30723" name="Rectangle 3"/>
          <p:cNvSpPr>
            <a:spLocks noGrp="1"/>
          </p:cNvSpPr>
          <p:nvPr>
            <p:ph type="body" idx="1"/>
          </p:nvPr>
        </p:nvSpPr>
        <p:spPr>
          <a:xfrm>
            <a:off x="612775" y="1600200"/>
            <a:ext cx="8153400" cy="4525963"/>
          </a:xfrm>
        </p:spPr>
        <p:txBody>
          <a:bodyPr/>
          <a:lstStyle/>
          <a:p>
            <a:pPr>
              <a:buFont typeface="Wingdings" panose="05000000000000000000" pitchFamily="2" charset="2"/>
              <a:buChar char="¨"/>
            </a:pPr>
            <a:r>
              <a:rPr lang="en-US" smtClean="0"/>
              <a:t>Qualitative method that assesses the documented material or text of a policy in detail using analytical perspective (Peräkylä 2005). </a:t>
            </a:r>
          </a:p>
          <a:p>
            <a:r>
              <a:rPr lang="en-US" smtClean="0"/>
              <a:t>Suited for analyzing data consisting of media texts, policy documents or environmental movements (Kurz et al. 2005)</a:t>
            </a:r>
          </a:p>
        </p:txBody>
      </p:sp>
    </p:spTree>
    <p:extLst>
      <p:ext uri="{BB962C8B-B14F-4D97-AF65-F5344CB8AC3E}">
        <p14:creationId xmlns:p14="http://schemas.microsoft.com/office/powerpoint/2010/main" xmlns="" val="320883181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p:cNvSpPr>
          <p:nvPr>
            <p:ph type="title"/>
          </p:nvPr>
        </p:nvSpPr>
        <p:spPr>
          <a:xfrm>
            <a:off x="609600" y="228600"/>
            <a:ext cx="8153400" cy="990600"/>
          </a:xfrm>
        </p:spPr>
        <p:txBody>
          <a:bodyPr/>
          <a:lstStyle/>
          <a:p>
            <a:r>
              <a:rPr lang="en-US" b="1" smtClean="0"/>
              <a:t>Hajer Framework (2006)</a:t>
            </a:r>
          </a:p>
        </p:txBody>
      </p:sp>
      <p:sp>
        <p:nvSpPr>
          <p:cNvPr id="31747" name="Rectangle 3"/>
          <p:cNvSpPr>
            <a:spLocks noGrp="1"/>
          </p:cNvSpPr>
          <p:nvPr>
            <p:ph type="body" idx="1"/>
          </p:nvPr>
        </p:nvSpPr>
        <p:spPr>
          <a:xfrm>
            <a:off x="457200" y="1524000"/>
            <a:ext cx="8305800" cy="4724400"/>
          </a:xfrm>
        </p:spPr>
        <p:txBody>
          <a:bodyPr/>
          <a:lstStyle/>
          <a:p>
            <a:pPr>
              <a:lnSpc>
                <a:spcPct val="90000"/>
              </a:lnSpc>
              <a:buFont typeface="Wingdings" panose="05000000000000000000" pitchFamily="2" charset="2"/>
              <a:buChar char="q"/>
            </a:pPr>
            <a:r>
              <a:rPr lang="en-US" sz="2600" smtClean="0"/>
              <a:t>Desk Research– a first chronology and first reading of events</a:t>
            </a:r>
          </a:p>
          <a:p>
            <a:pPr>
              <a:lnSpc>
                <a:spcPct val="90000"/>
              </a:lnSpc>
              <a:buFont typeface="Wingdings" panose="05000000000000000000" pitchFamily="2" charset="2"/>
              <a:buChar char="q"/>
            </a:pPr>
            <a:r>
              <a:rPr lang="en-US" sz="2600" smtClean="0"/>
              <a:t>Helicopter Interviews–to gain an overview from different perspectives </a:t>
            </a:r>
          </a:p>
          <a:p>
            <a:pPr>
              <a:lnSpc>
                <a:spcPct val="90000"/>
              </a:lnSpc>
              <a:buFont typeface="Wingdings" panose="05000000000000000000" pitchFamily="2" charset="2"/>
              <a:buChar char="q"/>
            </a:pPr>
            <a:r>
              <a:rPr lang="en-US" sz="2600" smtClean="0"/>
              <a:t>Document Analysis–to identify story lines and metaphors, and the sites of discursive struggle</a:t>
            </a:r>
          </a:p>
          <a:p>
            <a:pPr>
              <a:lnSpc>
                <a:spcPct val="90000"/>
              </a:lnSpc>
              <a:buFont typeface="Wingdings" panose="05000000000000000000" pitchFamily="2" charset="2"/>
              <a:buChar char="q"/>
            </a:pPr>
            <a:r>
              <a:rPr lang="en-US" sz="2600" smtClean="0"/>
              <a:t>Interviews with key players–to construct interviewee discourses and shifts in recognition of alternative perspectives</a:t>
            </a:r>
          </a:p>
          <a:p>
            <a:pPr>
              <a:lnSpc>
                <a:spcPct val="90000"/>
              </a:lnSpc>
              <a:buFont typeface="Wingdings" panose="05000000000000000000" pitchFamily="2" charset="2"/>
              <a:buChar char="q"/>
            </a:pPr>
            <a:r>
              <a:rPr lang="en-US" sz="2600" smtClean="0"/>
              <a:t>Sites of argumentation–search data to account for argumentative exchange</a:t>
            </a:r>
          </a:p>
        </p:txBody>
      </p:sp>
    </p:spTree>
    <p:extLst>
      <p:ext uri="{BB962C8B-B14F-4D97-AF65-F5344CB8AC3E}">
        <p14:creationId xmlns:p14="http://schemas.microsoft.com/office/powerpoint/2010/main" xmlns="" val="203980340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p:cNvSpPr>
          <p:nvPr>
            <p:ph type="title"/>
          </p:nvPr>
        </p:nvSpPr>
        <p:spPr>
          <a:xfrm>
            <a:off x="609600" y="228600"/>
            <a:ext cx="8153400" cy="990600"/>
          </a:xfrm>
        </p:spPr>
        <p:txBody>
          <a:bodyPr/>
          <a:lstStyle/>
          <a:p>
            <a:r>
              <a:rPr lang="en-US" b="1" smtClean="0"/>
              <a:t>Hajer Framework (2006)</a:t>
            </a:r>
          </a:p>
        </p:txBody>
      </p:sp>
      <p:sp>
        <p:nvSpPr>
          <p:cNvPr id="32771" name="Rectangle 3"/>
          <p:cNvSpPr>
            <a:spLocks noGrp="1"/>
          </p:cNvSpPr>
          <p:nvPr>
            <p:ph type="body" idx="1"/>
          </p:nvPr>
        </p:nvSpPr>
        <p:spPr>
          <a:xfrm>
            <a:off x="457200" y="1600200"/>
            <a:ext cx="8305800" cy="4648200"/>
          </a:xfrm>
        </p:spPr>
        <p:txBody>
          <a:bodyPr/>
          <a:lstStyle/>
          <a:p>
            <a:pPr>
              <a:lnSpc>
                <a:spcPct val="80000"/>
              </a:lnSpc>
              <a:buFontTx/>
              <a:buChar char="•"/>
            </a:pPr>
            <a:endParaRPr lang="en-US" sz="2600" smtClean="0"/>
          </a:p>
          <a:p>
            <a:pPr>
              <a:lnSpc>
                <a:spcPct val="80000"/>
              </a:lnSpc>
              <a:buFontTx/>
              <a:buChar char="•"/>
            </a:pPr>
            <a:r>
              <a:rPr lang="en-US" sz="2600" smtClean="0"/>
              <a:t>Analyze for positioning effects–to show how people, institutions or nation-states get caught up in an interplay</a:t>
            </a:r>
          </a:p>
          <a:p>
            <a:pPr>
              <a:lnSpc>
                <a:spcPct val="80000"/>
              </a:lnSpc>
              <a:buFontTx/>
              <a:buChar char="•"/>
            </a:pPr>
            <a:r>
              <a:rPr lang="en-US" sz="2600" smtClean="0"/>
              <a:t>Identify key incidents–to understand the discursive dynamics and outcomes</a:t>
            </a:r>
          </a:p>
          <a:p>
            <a:pPr>
              <a:lnSpc>
                <a:spcPct val="80000"/>
              </a:lnSpc>
              <a:buFontTx/>
              <a:buChar char="•"/>
            </a:pPr>
            <a:r>
              <a:rPr lang="en-US" sz="2600" smtClean="0"/>
              <a:t>Analysis of practices in particular cases of argumentation–by going back to the data to see if the meaning of what is said can be related to the practices in which it was said.</a:t>
            </a:r>
          </a:p>
          <a:p>
            <a:pPr>
              <a:lnSpc>
                <a:spcPct val="80000"/>
              </a:lnSpc>
              <a:buFontTx/>
              <a:buChar char="•"/>
            </a:pPr>
            <a:r>
              <a:rPr lang="en-US" sz="2600" smtClean="0"/>
              <a:t>Interpretation– come up with an account of the discursive structures, practices, and sites of production</a:t>
            </a:r>
          </a:p>
        </p:txBody>
      </p:sp>
    </p:spTree>
    <p:extLst>
      <p:ext uri="{BB962C8B-B14F-4D97-AF65-F5344CB8AC3E}">
        <p14:creationId xmlns:p14="http://schemas.microsoft.com/office/powerpoint/2010/main" xmlns="" val="139149145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p:cNvSpPr>
          <p:nvPr>
            <p:ph type="title"/>
          </p:nvPr>
        </p:nvSpPr>
        <p:spPr>
          <a:xfrm>
            <a:off x="609600" y="228600"/>
            <a:ext cx="8153400" cy="990600"/>
          </a:xfrm>
        </p:spPr>
        <p:txBody>
          <a:bodyPr>
            <a:normAutofit fontScale="90000"/>
          </a:bodyPr>
          <a:lstStyle/>
          <a:p>
            <a:r>
              <a:rPr lang="en-US" sz="3600" b="1" smtClean="0"/>
              <a:t>Linguistic Approach (Fløttum and Dahl 2012)</a:t>
            </a:r>
          </a:p>
        </p:txBody>
      </p:sp>
      <p:sp>
        <p:nvSpPr>
          <p:cNvPr id="33795" name="Rectangle 3"/>
          <p:cNvSpPr>
            <a:spLocks noGrp="1"/>
          </p:cNvSpPr>
          <p:nvPr>
            <p:ph type="body" idx="1"/>
          </p:nvPr>
        </p:nvSpPr>
        <p:spPr>
          <a:xfrm>
            <a:off x="612775" y="1600200"/>
            <a:ext cx="8153400" cy="4525963"/>
          </a:xfrm>
        </p:spPr>
        <p:txBody>
          <a:bodyPr/>
          <a:lstStyle/>
          <a:p>
            <a:endParaRPr lang="en-US" smtClean="0"/>
          </a:p>
        </p:txBody>
      </p:sp>
    </p:spTree>
    <p:extLst>
      <p:ext uri="{BB962C8B-B14F-4D97-AF65-F5344CB8AC3E}">
        <p14:creationId xmlns:p14="http://schemas.microsoft.com/office/powerpoint/2010/main" xmlns="" val="52239190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p:cNvSpPr>
          <p:nvPr>
            <p:ph type="title"/>
          </p:nvPr>
        </p:nvSpPr>
        <p:spPr>
          <a:xfrm>
            <a:off x="609600" y="228600"/>
            <a:ext cx="8153400" cy="990600"/>
          </a:xfrm>
        </p:spPr>
        <p:txBody>
          <a:bodyPr>
            <a:normAutofit fontScale="90000"/>
          </a:bodyPr>
          <a:lstStyle/>
          <a:p>
            <a:r>
              <a:rPr lang="en-US" sz="4000" b="1" smtClean="0"/>
              <a:t>Keeley and Scoones Framework (2003)</a:t>
            </a:r>
          </a:p>
        </p:txBody>
      </p:sp>
      <p:sp>
        <p:nvSpPr>
          <p:cNvPr id="34819" name="Rectangle 3"/>
          <p:cNvSpPr>
            <a:spLocks noGrp="1"/>
          </p:cNvSpPr>
          <p:nvPr>
            <p:ph type="body" idx="1"/>
          </p:nvPr>
        </p:nvSpPr>
        <p:spPr>
          <a:xfrm>
            <a:off x="612775" y="1600200"/>
            <a:ext cx="8153400" cy="4525963"/>
          </a:xfrm>
        </p:spPr>
        <p:txBody>
          <a:bodyPr/>
          <a:lstStyle/>
          <a:p>
            <a:r>
              <a:rPr lang="en-US" smtClean="0"/>
              <a:t>Knowledge and discourse - what is the ‘policy narrative’? How is it framed through science, research etc?</a:t>
            </a:r>
          </a:p>
          <a:p>
            <a:r>
              <a:rPr lang="en-US" smtClean="0"/>
              <a:t>Actors and networks- who is involved and how they are connected?</a:t>
            </a:r>
          </a:p>
          <a:p>
            <a:r>
              <a:rPr lang="en-US" smtClean="0"/>
              <a:t>Politics and interests- what are the underlying power dynamics?</a:t>
            </a:r>
          </a:p>
        </p:txBody>
      </p:sp>
    </p:spTree>
    <p:extLst>
      <p:ext uri="{BB962C8B-B14F-4D97-AF65-F5344CB8AC3E}">
        <p14:creationId xmlns:p14="http://schemas.microsoft.com/office/powerpoint/2010/main" xmlns="" val="139454118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idx="4294967295"/>
          </p:nvPr>
        </p:nvSpPr>
        <p:spPr>
          <a:xfrm>
            <a:off x="533400" y="304800"/>
            <a:ext cx="8229600" cy="868363"/>
          </a:xfrm>
        </p:spPr>
        <p:txBody>
          <a:bodyPr/>
          <a:lstStyle/>
          <a:p>
            <a:pPr eaLnBrk="1" hangingPunct="1"/>
            <a:r>
              <a:rPr lang="en-US" sz="4000" b="1" smtClean="0"/>
              <a:t>Concluding Remarks</a:t>
            </a:r>
          </a:p>
        </p:txBody>
      </p:sp>
      <p:sp>
        <p:nvSpPr>
          <p:cNvPr id="35843" name="Rectangle 3"/>
          <p:cNvSpPr>
            <a:spLocks noGrp="1" noChangeArrowheads="1"/>
          </p:cNvSpPr>
          <p:nvPr>
            <p:ph type="body" idx="4294967295"/>
          </p:nvPr>
        </p:nvSpPr>
        <p:spPr>
          <a:xfrm>
            <a:off x="457200" y="1524000"/>
            <a:ext cx="8229600" cy="4754563"/>
          </a:xfrm>
        </p:spPr>
        <p:txBody>
          <a:bodyPr/>
          <a:lstStyle/>
          <a:p>
            <a:pPr eaLnBrk="1" hangingPunct="1">
              <a:buFont typeface="Wingdings" panose="05000000000000000000" pitchFamily="2" charset="2"/>
              <a:buNone/>
            </a:pPr>
            <a:r>
              <a:rPr lang="en-US" sz="1900" i="1" smtClean="0"/>
              <a:t>Harvard Prof James Q. Wilson</a:t>
            </a:r>
          </a:p>
          <a:p>
            <a:pPr eaLnBrk="1" hangingPunct="1">
              <a:buFont typeface="Wingdings" panose="05000000000000000000" pitchFamily="2" charset="2"/>
              <a:buNone/>
            </a:pPr>
            <a:endParaRPr lang="en-US" sz="1900" smtClean="0"/>
          </a:p>
          <a:p>
            <a:pPr algn="ctr" eaLnBrk="1" hangingPunct="1">
              <a:buFont typeface="Wingdings" panose="05000000000000000000" pitchFamily="2" charset="2"/>
              <a:buNone/>
            </a:pPr>
            <a:r>
              <a:rPr lang="en-US" sz="1900" b="1" smtClean="0"/>
              <a:t>Wilson’s First Law :</a:t>
            </a:r>
          </a:p>
          <a:p>
            <a:pPr eaLnBrk="1" hangingPunct="1">
              <a:buFont typeface="Wingdings" panose="05000000000000000000" pitchFamily="2" charset="2"/>
              <a:buNone/>
            </a:pPr>
            <a:endParaRPr lang="en-US" sz="1900" b="1" i="1" smtClean="0"/>
          </a:p>
          <a:p>
            <a:pPr eaLnBrk="1" hangingPunct="1">
              <a:buFont typeface="Wingdings" panose="05000000000000000000" pitchFamily="2" charset="2"/>
              <a:buNone/>
            </a:pPr>
            <a:r>
              <a:rPr lang="en-US" sz="1900" i="1" smtClean="0"/>
              <a:t>	All policy interventions produce the intended  effects – if the research is carried out by those implementing the policy or by their friends.</a:t>
            </a:r>
          </a:p>
          <a:p>
            <a:pPr eaLnBrk="1" hangingPunct="1">
              <a:buFont typeface="Wingdings" panose="05000000000000000000" pitchFamily="2" charset="2"/>
              <a:buNone/>
            </a:pPr>
            <a:endParaRPr lang="en-US" sz="1900" smtClean="0"/>
          </a:p>
          <a:p>
            <a:pPr algn="ctr" eaLnBrk="1" hangingPunct="1">
              <a:buFont typeface="Wingdings" panose="05000000000000000000" pitchFamily="2" charset="2"/>
              <a:buNone/>
            </a:pPr>
            <a:r>
              <a:rPr lang="en-US" sz="1900" b="1" smtClean="0"/>
              <a:t>Wilson’s Second Law :</a:t>
            </a:r>
          </a:p>
          <a:p>
            <a:pPr eaLnBrk="1" hangingPunct="1">
              <a:buFont typeface="Wingdings" panose="05000000000000000000" pitchFamily="2" charset="2"/>
              <a:buNone/>
            </a:pPr>
            <a:endParaRPr lang="en-US" sz="1900" b="1" smtClean="0"/>
          </a:p>
          <a:p>
            <a:pPr eaLnBrk="1" hangingPunct="1">
              <a:buFont typeface="Wingdings" panose="05000000000000000000" pitchFamily="2" charset="2"/>
              <a:buNone/>
            </a:pPr>
            <a:r>
              <a:rPr lang="en-US" sz="1900" smtClean="0"/>
              <a:t>	</a:t>
            </a:r>
            <a:r>
              <a:rPr lang="en-US" sz="1900" i="1" smtClean="0"/>
              <a:t>No policy intervention produces the intended effect – if the research is carried out by independent third parties, especially those skeptical of the policy.</a:t>
            </a:r>
          </a:p>
        </p:txBody>
      </p:sp>
    </p:spTree>
    <p:extLst>
      <p:ext uri="{BB962C8B-B14F-4D97-AF65-F5344CB8AC3E}">
        <p14:creationId xmlns:p14="http://schemas.microsoft.com/office/powerpoint/2010/main" xmlns="" val="57724564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idx="4294967295"/>
          </p:nvPr>
        </p:nvSpPr>
        <p:spPr>
          <a:xfrm>
            <a:off x="533400" y="304800"/>
            <a:ext cx="8229600" cy="868363"/>
          </a:xfrm>
        </p:spPr>
        <p:txBody>
          <a:bodyPr/>
          <a:lstStyle/>
          <a:p>
            <a:pPr eaLnBrk="1" hangingPunct="1"/>
            <a:r>
              <a:rPr lang="en-US" sz="4000" b="1" smtClean="0"/>
              <a:t>Concluding Remarks</a:t>
            </a:r>
          </a:p>
        </p:txBody>
      </p:sp>
      <p:sp>
        <p:nvSpPr>
          <p:cNvPr id="36867" name="Rectangle 3"/>
          <p:cNvSpPr>
            <a:spLocks noGrp="1" noChangeArrowheads="1"/>
          </p:cNvSpPr>
          <p:nvPr>
            <p:ph type="body" idx="4294967295"/>
          </p:nvPr>
        </p:nvSpPr>
        <p:spPr>
          <a:xfrm>
            <a:off x="457200" y="1524000"/>
            <a:ext cx="8229600" cy="4754563"/>
          </a:xfrm>
        </p:spPr>
        <p:txBody>
          <a:bodyPr/>
          <a:lstStyle/>
          <a:p>
            <a:pPr eaLnBrk="1" hangingPunct="1"/>
            <a:r>
              <a:rPr lang="en-US" sz="3000" smtClean="0"/>
              <a:t>Different assessment tools for different types of policies.</a:t>
            </a:r>
          </a:p>
          <a:p>
            <a:pPr eaLnBrk="1" hangingPunct="1"/>
            <a:r>
              <a:rPr lang="en-US" sz="3000" smtClean="0"/>
              <a:t>Given how the NCCP has already been evaluated: Develop a data set or archive.</a:t>
            </a:r>
          </a:p>
          <a:p>
            <a:pPr eaLnBrk="1" hangingPunct="1"/>
            <a:r>
              <a:rPr lang="en-US" sz="3000" smtClean="0"/>
              <a:t>Come up with a holistic, indigenous and innovative ‘framework’ or ‘tool’ which suits our needs rather than merely using cookie cutter tools already developed that may or may not be useful.</a:t>
            </a:r>
            <a:endParaRPr lang="en-US" sz="3000" i="1" smtClean="0"/>
          </a:p>
        </p:txBody>
      </p:sp>
    </p:spTree>
    <p:extLst>
      <p:ext uri="{BB962C8B-B14F-4D97-AF65-F5344CB8AC3E}">
        <p14:creationId xmlns:p14="http://schemas.microsoft.com/office/powerpoint/2010/main" xmlns="" val="168772784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94</TotalTime>
  <Words>1285</Words>
  <Application>Microsoft Office PowerPoint</Application>
  <PresentationFormat>On-screen Show (4:3)</PresentationFormat>
  <Paragraphs>177</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Lecture 21 NATURAL RESOURCE PLANNING AND MANAGEMENT</vt:lpstr>
      <vt:lpstr>Recap Lecture 20 </vt:lpstr>
      <vt:lpstr>PUBLIC POLICY ASSESSMENT TOOLS</vt:lpstr>
      <vt:lpstr>Policy Process</vt:lpstr>
      <vt:lpstr>Object-Domain of Public Policy Analysis</vt:lpstr>
      <vt:lpstr>A Legitimation Issue</vt:lpstr>
      <vt:lpstr>What is a Public Decision Process?</vt:lpstr>
      <vt:lpstr>Specificities</vt:lpstr>
      <vt:lpstr>Consequences</vt:lpstr>
      <vt:lpstr>Formal Models in Public Policy Assessment</vt:lpstr>
      <vt:lpstr>Formal Models in Public Policy Assessment</vt:lpstr>
      <vt:lpstr>What does it mean?</vt:lpstr>
      <vt:lpstr>Differences of Perspective</vt:lpstr>
      <vt:lpstr>Different Ways to Construct Evidence</vt:lpstr>
      <vt:lpstr>Policy Analysis/Assessment</vt:lpstr>
      <vt:lpstr>Policy Analysis Tools</vt:lpstr>
      <vt:lpstr>Policy Evaluation</vt:lpstr>
      <vt:lpstr>Criteria for Evaluation</vt:lpstr>
      <vt:lpstr>Approaches to Evaluation</vt:lpstr>
      <vt:lpstr>National Climate Change Policy-Pakistan Analysis</vt:lpstr>
      <vt:lpstr>Framework Analysis (FA)</vt:lpstr>
      <vt:lpstr>Cost-Benefit Analysis (CBA)</vt:lpstr>
      <vt:lpstr>Policy Process Analysis (PPA)</vt:lpstr>
      <vt:lpstr>Discourse Analysis (DA)</vt:lpstr>
      <vt:lpstr>Hajer Framework (2006)</vt:lpstr>
      <vt:lpstr>Hajer Framework (2006)</vt:lpstr>
      <vt:lpstr>Linguistic Approach (Fløttum and Dahl 2012)</vt:lpstr>
      <vt:lpstr>Keeley and Scoones Framework (2003)</vt:lpstr>
      <vt:lpstr>Concluding Remarks</vt:lpstr>
      <vt:lpstr>Concluding Remarks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NATURAL RESOURCE PLANNING AND MANAGEMENT</dc:title>
  <dc:creator>Salman</dc:creator>
  <cp:lastModifiedBy>NTS</cp:lastModifiedBy>
  <cp:revision>4</cp:revision>
  <dcterms:created xsi:type="dcterms:W3CDTF">2014-06-24T05:11:51Z</dcterms:created>
  <dcterms:modified xsi:type="dcterms:W3CDTF">2014-06-24T12:14:51Z</dcterms:modified>
</cp:coreProperties>
</file>