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93" r:id="rId2"/>
    <p:sldId id="294" r:id="rId3"/>
    <p:sldId id="257"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5" r:id="rId18"/>
    <p:sldId id="276" r:id="rId19"/>
    <p:sldId id="280" r:id="rId20"/>
    <p:sldId id="281" r:id="rId21"/>
    <p:sldId id="282" r:id="rId22"/>
    <p:sldId id="283" r:id="rId23"/>
    <p:sldId id="284" r:id="rId24"/>
    <p:sldId id="295" r:id="rId25"/>
    <p:sldId id="296" r:id="rId26"/>
    <p:sldId id="297" r:id="rId27"/>
    <p:sldId id="298" r:id="rId28"/>
    <p:sldId id="299" r:id="rId29"/>
    <p:sldId id="300" r:id="rId30"/>
    <p:sldId id="301" r:id="rId31"/>
    <p:sldId id="302" r:id="rId32"/>
    <p:sldId id="30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p:scale>
          <a:sx n="66" d="100"/>
          <a:sy n="66" d="100"/>
        </p:scale>
        <p:origin x="-830" y="1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51202E-F047-48D6-999D-107CC78CFFE2}" type="datetimeFigureOut">
              <a:rPr lang="en-US" smtClean="0"/>
              <a:pPr/>
              <a:t>6/21/2014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EAE9F4-DA08-46BC-949E-4717B17EC7BA}" type="slidenum">
              <a:rPr lang="en-US" smtClean="0"/>
              <a:pPr/>
              <a:t>‹#›</a:t>
            </a:fld>
            <a:endParaRPr lang="en-US"/>
          </a:p>
        </p:txBody>
      </p:sp>
    </p:spTree>
    <p:extLst>
      <p:ext uri="{BB962C8B-B14F-4D97-AF65-F5344CB8AC3E}">
        <p14:creationId xmlns="" xmlns:p14="http://schemas.microsoft.com/office/powerpoint/2010/main" val="2923231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9A49E69C-9AE9-426E-B984-3414BA97CC98}" type="slidenum">
              <a:rPr lang="en-US" sz="1200">
                <a:solidFill>
                  <a:srgbClr val="000000"/>
                </a:solidFill>
              </a:rPr>
              <a:pPr eaLnBrk="1" hangingPunct="1"/>
              <a:t>3</a:t>
            </a:fld>
            <a:endParaRPr lang="en-US" sz="1200">
              <a:solidFill>
                <a:srgbClr val="000000"/>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685800" y="4343400"/>
            <a:ext cx="54864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ea typeface="ＭＳ Ｐゴシック" panose="020B0600070205080204" pitchFamily="34" charset="-128"/>
              </a:rPr>
              <a:t>Inform participants of full range of materials available and which one you will be focusing on during training</a:t>
            </a:r>
          </a:p>
        </p:txBody>
      </p:sp>
    </p:spTree>
    <p:extLst>
      <p:ext uri="{BB962C8B-B14F-4D97-AF65-F5344CB8AC3E}">
        <p14:creationId xmlns="" xmlns:p14="http://schemas.microsoft.com/office/powerpoint/2010/main" val="1455255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9030DF2E-1F5A-44B7-9F8C-C5C9C7443F04}" type="slidenum">
              <a:rPr lang="en-US" sz="1200">
                <a:solidFill>
                  <a:srgbClr val="000000"/>
                </a:solidFill>
              </a:rPr>
              <a:pPr eaLnBrk="1" hangingPunct="1"/>
              <a:t>4</a:t>
            </a:fld>
            <a:endParaRPr lang="en-US" sz="1200">
              <a:solidFill>
                <a:srgbClr val="000000"/>
              </a:solidFill>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685800" y="4343400"/>
            <a:ext cx="54864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ea typeface="ＭＳ Ｐゴシック" panose="020B0600070205080204" pitchFamily="34" charset="-128"/>
              </a:rPr>
              <a:t>Inform participants of full range of materials available and which one you will be focusing on during training</a:t>
            </a:r>
          </a:p>
        </p:txBody>
      </p:sp>
    </p:spTree>
    <p:extLst>
      <p:ext uri="{BB962C8B-B14F-4D97-AF65-F5344CB8AC3E}">
        <p14:creationId xmlns="" xmlns:p14="http://schemas.microsoft.com/office/powerpoint/2010/main" val="4251845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BE9CB8DA-639C-4BD8-8C08-FC9A21952D83}" type="slidenum">
              <a:rPr lang="en-US" sz="1200">
                <a:solidFill>
                  <a:srgbClr val="000000"/>
                </a:solidFill>
              </a:rPr>
              <a:pPr eaLnBrk="1" hangingPunct="1"/>
              <a:t>5</a:t>
            </a:fld>
            <a:endParaRPr lang="en-US" sz="1200">
              <a:solidFill>
                <a:srgbClr val="000000"/>
              </a:solidFill>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xfrm>
            <a:off x="685800" y="4343400"/>
            <a:ext cx="54864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ea typeface="ＭＳ Ｐゴシック" panose="020B0600070205080204" pitchFamily="34" charset="-128"/>
              </a:rPr>
              <a:t>Inform participants of full range of materials available and which one you will be focusing on during training</a:t>
            </a:r>
          </a:p>
        </p:txBody>
      </p:sp>
    </p:spTree>
    <p:extLst>
      <p:ext uri="{BB962C8B-B14F-4D97-AF65-F5344CB8AC3E}">
        <p14:creationId xmlns="" xmlns:p14="http://schemas.microsoft.com/office/powerpoint/2010/main" val="303212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62069DF5-6274-4FBA-8337-1EDA293CDDC4}" type="slidenum">
              <a:rPr lang="en-US" sz="1200"/>
              <a:pPr eaLnBrk="1" hangingPunct="1"/>
              <a:t>6</a:t>
            </a:fld>
            <a:endParaRPr 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685800" y="4343400"/>
            <a:ext cx="54864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ea typeface="ＭＳ Ｐゴシック" panose="020B0600070205080204" pitchFamily="34" charset="-128"/>
              </a:rPr>
              <a:t>Inform participants of full range of materials available and which one you will be focusing on during training</a:t>
            </a:r>
          </a:p>
        </p:txBody>
      </p:sp>
    </p:spTree>
    <p:extLst>
      <p:ext uri="{BB962C8B-B14F-4D97-AF65-F5344CB8AC3E}">
        <p14:creationId xmlns="" xmlns:p14="http://schemas.microsoft.com/office/powerpoint/2010/main" val="1155255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8F908FB8-C2D8-4A79-B911-EA8D0867BC38}" type="slidenum">
              <a:rPr lang="en-US" sz="1200"/>
              <a:pPr eaLnBrk="1" hangingPunct="1"/>
              <a:t>7</a:t>
            </a:fld>
            <a:endParaRPr 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3795346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0DB337FF-5601-49BD-8ACD-9A49DD09BBD5}" type="slidenum">
              <a:rPr lang="en-US" sz="1200"/>
              <a:pPr eaLnBrk="1" hangingPunct="1"/>
              <a:t>8</a:t>
            </a:fld>
            <a:endParaRPr 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598735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4C8ED477-5C4F-4D6C-BB7F-CAE084648209}" type="slidenum">
              <a:rPr lang="en-US" sz="1200"/>
              <a:pPr eaLnBrk="1" hangingPunct="1"/>
              <a:t>9</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2642728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28C18896-F39B-4EDE-A11A-1E0E26CB7EED}" type="slidenum">
              <a:rPr lang="en-US" sz="1200"/>
              <a:pPr eaLnBrk="1" hangingPunct="1"/>
              <a:t>10</a:t>
            </a:fld>
            <a:endParaRPr 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1238523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36874E11-2905-4688-B5B7-09012C800A84}" type="slidenum">
              <a:rPr lang="en-US" sz="1200"/>
              <a:pPr eaLnBrk="1" hangingPunct="1"/>
              <a:t>11</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241988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CE03EABE-B88E-4181-B9F6-4393A954052E}" type="slidenum">
              <a:rPr lang="en-US" sz="1200"/>
              <a:pPr eaLnBrk="1" hangingPunct="1"/>
              <a:t>12</a:t>
            </a:fld>
            <a:endParaRPr 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3883749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A9A88709-4F1F-4BC8-8F94-CAFC35A6DEE5}" type="slidenum">
              <a:rPr lang="en-US" sz="1200"/>
              <a:pPr eaLnBrk="1" hangingPunct="1"/>
              <a:t>13</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312187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8A4C60EE-F95B-498A-8CC0-BC25B01F9EDC}" type="slidenum">
              <a:rPr lang="en-US" sz="1200"/>
              <a:pPr eaLnBrk="1" hangingPunct="1"/>
              <a:t>14</a:t>
            </a:fld>
            <a:endParaRPr lang="en-US"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104486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07376BD9-CCF1-43D1-AF25-6F60BF74D0DE}" type="slidenum">
              <a:rPr lang="en-US" sz="1200"/>
              <a:pPr eaLnBrk="1" hangingPunct="1"/>
              <a:t>15</a:t>
            </a:fld>
            <a:endParaRPr lang="en-US"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4172242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B384E35F-35AE-4AF6-9609-44384048BE60}" type="slidenum">
              <a:rPr lang="en-US" sz="1200"/>
              <a:pPr eaLnBrk="1" hangingPunct="1"/>
              <a:t>16</a:t>
            </a:fld>
            <a:endParaRPr 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3556703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41274310-1924-4B47-B236-9809C0F244CD}" type="slidenum">
              <a:rPr lang="en-US" sz="1200"/>
              <a:pPr eaLnBrk="1" hangingPunct="1"/>
              <a:t>17</a:t>
            </a:fld>
            <a:endParaRPr 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4099882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AB717851-DE95-4BD8-90FE-BAD3CD64DCC4}" type="slidenum">
              <a:rPr lang="en-US" sz="1200"/>
              <a:pPr eaLnBrk="1" hangingPunct="1"/>
              <a:t>18</a:t>
            </a:fld>
            <a:endParaRPr lang="en-US"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2074496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C5B2EB55-19AC-4E3A-8683-22CA815E6646}" type="slidenum">
              <a:rPr lang="en-US" sz="1200">
                <a:solidFill>
                  <a:srgbClr val="000000"/>
                </a:solidFill>
              </a:rPr>
              <a:pPr eaLnBrk="1" hangingPunct="1"/>
              <a:t>19</a:t>
            </a:fld>
            <a:endParaRPr lang="en-US" sz="1200">
              <a:solidFill>
                <a:srgbClr val="000000"/>
              </a:solidFill>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3900427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624FB70-705F-4577-B73A-8286F123F779}" type="slidenum">
              <a:rPr lang="en-US" sz="1200">
                <a:solidFill>
                  <a:srgbClr val="000000"/>
                </a:solidFill>
              </a:rPr>
              <a:pPr eaLnBrk="1" hangingPunct="1"/>
              <a:t>20</a:t>
            </a:fld>
            <a:endParaRPr lang="en-US" sz="1200">
              <a:solidFill>
                <a:srgbClr val="000000"/>
              </a:solidFill>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3796051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8569864-917B-4FEA-8065-BDFA46DFB1AD}" type="slidenum">
              <a:rPr lang="en-US" sz="1200">
                <a:solidFill>
                  <a:srgbClr val="000000"/>
                </a:solidFill>
              </a:rPr>
              <a:pPr eaLnBrk="1" hangingPunct="1"/>
              <a:t>21</a:t>
            </a:fld>
            <a:endParaRPr lang="en-US" sz="1200">
              <a:solidFill>
                <a:srgbClr val="000000"/>
              </a:solidFill>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1508095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BAC6DB8-15E3-44A8-A3EC-D62E9C22262D}" type="slidenum">
              <a:rPr lang="en-US" sz="1200">
                <a:solidFill>
                  <a:srgbClr val="000000"/>
                </a:solidFill>
              </a:rPr>
              <a:pPr eaLnBrk="1" hangingPunct="1"/>
              <a:t>22</a:t>
            </a:fld>
            <a:endParaRPr lang="en-US" sz="1200">
              <a:solidFill>
                <a:srgbClr val="000000"/>
              </a:solidFill>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1396678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F04D8BE-8AF1-4759-838A-20B16FC707D8}" type="slidenum">
              <a:rPr lang="en-US" sz="1200">
                <a:solidFill>
                  <a:srgbClr val="000000"/>
                </a:solidFill>
              </a:rPr>
              <a:pPr eaLnBrk="1" hangingPunct="1"/>
              <a:t>23</a:t>
            </a:fld>
            <a:endParaRPr lang="en-US" sz="1200">
              <a:solidFill>
                <a:srgbClr val="000000"/>
              </a:solidFill>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2939303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326E037C-3178-4130-B279-F01472267180}" type="slidenum">
              <a:rPr lang="en-US" sz="1200">
                <a:solidFill>
                  <a:srgbClr val="000000"/>
                </a:solidFill>
              </a:rPr>
              <a:pPr eaLnBrk="1" hangingPunct="1"/>
              <a:t>32</a:t>
            </a:fld>
            <a:endParaRPr lang="en-US" sz="1200">
              <a:solidFill>
                <a:srgbClr val="000000"/>
              </a:solidFill>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900" i="1" smtClean="0">
                <a:ea typeface="ＭＳ Ｐゴシック" panose="020B0600070205080204" pitchFamily="34" charset="-128"/>
              </a:rPr>
              <a:t>Background information:</a:t>
            </a:r>
          </a:p>
          <a:p>
            <a:pPr eaLnBrk="1" hangingPunct="1">
              <a:lnSpc>
                <a:spcPct val="80000"/>
              </a:lnSpc>
            </a:pPr>
            <a:r>
              <a:rPr lang="en-US" sz="900" smtClean="0">
                <a:ea typeface="ＭＳ Ｐゴシック" panose="020B0600070205080204" pitchFamily="34" charset="-128"/>
              </a:rPr>
              <a:t>-Acoustic buffers are also important. They diminish the sounds of neighbors and traffic. However, studies have shown that vegetation performs rather poorly as an acoustical buffer; about 100 feet of forest is needed to decrease road sounds by five decibels. Regardless of the actual reduction in sound level, vegetation buffers still reduce the perceived annoyance of the sound source.</a:t>
            </a:r>
          </a:p>
          <a:p>
            <a:pPr eaLnBrk="1" hangingPunct="1">
              <a:lnSpc>
                <a:spcPct val="80000"/>
              </a:lnSpc>
            </a:pPr>
            <a:endParaRPr lang="en-US" sz="900" smtClean="0">
              <a:ea typeface="ＭＳ Ｐゴシック" panose="020B0600070205080204" pitchFamily="34" charset="-128"/>
            </a:endParaRPr>
          </a:p>
          <a:p>
            <a:pPr eaLnBrk="1" hangingPunct="1">
              <a:lnSpc>
                <a:spcPct val="80000"/>
              </a:lnSpc>
            </a:pPr>
            <a:r>
              <a:rPr lang="en-US" sz="900" smtClean="0">
                <a:ea typeface="ＭＳ Ｐゴシック" panose="020B0600070205080204" pitchFamily="34" charset="-128"/>
              </a:rPr>
              <a:t>- Trees strategically planted around a house can reduce heating and cooling costs by 10 to 80 percent. In addition, forested areas are typically 10 to 15 degrees cooler than adjacent paved areas baking under a summer sun. Trees also function as wind breaks that dramatically reduce wind chill in colder climates and funnel cooling breezes in hotter climates.</a:t>
            </a:r>
          </a:p>
          <a:p>
            <a:pPr eaLnBrk="1" hangingPunct="1">
              <a:lnSpc>
                <a:spcPct val="80000"/>
              </a:lnSpc>
            </a:pPr>
            <a:endParaRPr lang="en-US" sz="900" smtClean="0">
              <a:ea typeface="ＭＳ Ｐゴシック" panose="020B0600070205080204" pitchFamily="34" charset="-128"/>
            </a:endParaRPr>
          </a:p>
        </p:txBody>
      </p:sp>
    </p:spTree>
    <p:extLst>
      <p:ext uri="{BB962C8B-B14F-4D97-AF65-F5344CB8AC3E}">
        <p14:creationId xmlns="" xmlns:p14="http://schemas.microsoft.com/office/powerpoint/2010/main" val="3158277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43E934-518D-494E-89D3-0283AAF4B81F}"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328452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43E934-518D-494E-89D3-0283AAF4B81F}"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3633230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43E934-518D-494E-89D3-0283AAF4B81F}"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2255376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43E934-518D-494E-89D3-0283AAF4B81F}"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564580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43E934-518D-494E-89D3-0283AAF4B81F}" type="datetimeFigureOut">
              <a:rPr lang="en-US" smtClean="0"/>
              <a:pPr/>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1589165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443E934-518D-494E-89D3-0283AAF4B81F}" type="datetimeFigureOut">
              <a:rPr lang="en-US" smtClean="0"/>
              <a:pPr/>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786491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3E934-518D-494E-89D3-0283AAF4B81F}" type="datetimeFigureOut">
              <a:rPr lang="en-US" smtClean="0"/>
              <a:pPr/>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359438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43E934-518D-494E-89D3-0283AAF4B81F}"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1468044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43E934-518D-494E-89D3-0283AAF4B81F}"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3377210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43E934-518D-494E-89D3-0283AAF4B81F}"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1939783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43E934-518D-494E-89D3-0283AAF4B81F}"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3294242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07720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447800"/>
            <a:ext cx="8153400" cy="2247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9600" y="3848100"/>
            <a:ext cx="8153400" cy="2247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19917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43E934-518D-494E-89D3-0283AAF4B81F}" type="datetimeFigureOut">
              <a:rPr lang="en-US" smtClean="0"/>
              <a:pPr/>
              <a:t>6/21/2014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44CA6B-43A6-4039-9226-B43832A6DA56}" type="slidenum">
              <a:rPr lang="en-US" smtClean="0"/>
              <a:pPr/>
              <a:t>‹#›</a:t>
            </a:fld>
            <a:endParaRPr lang="en-US"/>
          </a:p>
        </p:txBody>
      </p:sp>
    </p:spTree>
    <p:extLst>
      <p:ext uri="{BB962C8B-B14F-4D97-AF65-F5344CB8AC3E}">
        <p14:creationId xmlns="" xmlns:p14="http://schemas.microsoft.com/office/powerpoint/2010/main" val="33920708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a:latin typeface="+mn-lt"/>
                <a:ea typeface="Times New Roman"/>
                <a:cs typeface="Times New Roman"/>
                <a:sym typeface="Times New Roman"/>
              </a:rPr>
              <a:t>Lecture </a:t>
            </a:r>
            <a:r>
              <a:rPr lang="en-US" sz="3000" b="1" dirty="0" smtClean="0">
                <a:latin typeface="+mn-lt"/>
                <a:ea typeface="Times New Roman"/>
                <a:cs typeface="Times New Roman"/>
                <a:sym typeface="Times New Roman"/>
              </a:rPr>
              <a:t>20</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 xmlns:p14="http://schemas.microsoft.com/office/powerpoint/2010/main" val="2498425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19</a:t>
            </a:r>
            <a:endParaRPr lang="en-US" sz="4050" b="1" dirty="0"/>
          </a:p>
        </p:txBody>
      </p:sp>
      <p:sp>
        <p:nvSpPr>
          <p:cNvPr id="3" name="Content Placeholder 2"/>
          <p:cNvSpPr>
            <a:spLocks noGrp="1"/>
          </p:cNvSpPr>
          <p:nvPr>
            <p:ph idx="1"/>
          </p:nvPr>
        </p:nvSpPr>
        <p:spPr/>
        <p:txBody>
          <a:bodyPr/>
          <a:lstStyle/>
          <a:p>
            <a:r>
              <a:rPr lang="en-US" dirty="0" smtClean="0"/>
              <a:t>PES From theory to practice</a:t>
            </a:r>
          </a:p>
          <a:p>
            <a:r>
              <a:rPr lang="en-US" dirty="0" smtClean="0"/>
              <a:t>Identifying environmental services</a:t>
            </a:r>
          </a:p>
          <a:p>
            <a:r>
              <a:rPr lang="en-US" dirty="0" smtClean="0"/>
              <a:t>Charging service users</a:t>
            </a:r>
          </a:p>
          <a:p>
            <a:r>
              <a:rPr lang="en-US" dirty="0" smtClean="0"/>
              <a:t>Payments to Service Providers</a:t>
            </a:r>
          </a:p>
          <a:p>
            <a:r>
              <a:rPr lang="en-US" dirty="0" smtClean="0"/>
              <a:t>Establishing the institutional framework</a:t>
            </a:r>
          </a:p>
          <a:p>
            <a:r>
              <a:rPr lang="en-US" dirty="0" smtClean="0"/>
              <a:t>Monitoring</a:t>
            </a:r>
          </a:p>
          <a:p>
            <a:endParaRPr lang="en-US" dirty="0"/>
          </a:p>
        </p:txBody>
      </p:sp>
    </p:spTree>
    <p:extLst>
      <p:ext uri="{BB962C8B-B14F-4D97-AF65-F5344CB8AC3E}">
        <p14:creationId xmlns="" xmlns:p14="http://schemas.microsoft.com/office/powerpoint/2010/main" val="2908685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09600" y="3048000"/>
            <a:ext cx="8077200" cy="914400"/>
          </a:xfrm>
        </p:spPr>
        <p:txBody>
          <a:bodyPr>
            <a:noAutofit/>
          </a:bodyPr>
          <a:lstStyle/>
          <a:p>
            <a:pPr algn="ctr" eaLnBrk="1" hangingPunct="1"/>
            <a:r>
              <a:rPr lang="en-US" sz="6000" b="1" dirty="0" smtClean="0">
                <a:ea typeface="ＭＳ Ｐゴシック" panose="020B0600070205080204" pitchFamily="34" charset="-128"/>
              </a:rPr>
              <a:t>Land-Use Planning</a:t>
            </a:r>
            <a:br>
              <a:rPr lang="en-US" sz="6000" b="1" dirty="0" smtClean="0">
                <a:ea typeface="ＭＳ Ｐゴシック" panose="020B0600070205080204" pitchFamily="34" charset="-128"/>
              </a:rPr>
            </a:br>
            <a:endParaRPr lang="en-US" sz="6000" b="1" dirty="0" smtClean="0">
              <a:ea typeface="ＭＳ Ｐゴシック" panose="020B0600070205080204" pitchFamily="34" charset="-128"/>
            </a:endParaRPr>
          </a:p>
        </p:txBody>
      </p:sp>
    </p:spTree>
    <p:extLst>
      <p:ext uri="{BB962C8B-B14F-4D97-AF65-F5344CB8AC3E}">
        <p14:creationId xmlns="" xmlns:p14="http://schemas.microsoft.com/office/powerpoint/2010/main" val="35755964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38150" y="412124"/>
            <a:ext cx="8077200" cy="914400"/>
          </a:xfrm>
        </p:spPr>
        <p:txBody>
          <a:bodyPr/>
          <a:lstStyle/>
          <a:p>
            <a:pPr eaLnBrk="1" hangingPunct="1"/>
            <a:r>
              <a:rPr lang="en-US" sz="4400" b="1" dirty="0" smtClean="0">
                <a:ea typeface="ＭＳ Ｐゴシック" panose="020B0600070205080204" pitchFamily="34" charset="-128"/>
              </a:rPr>
              <a:t>Introduction</a:t>
            </a:r>
          </a:p>
        </p:txBody>
      </p:sp>
      <p:sp>
        <p:nvSpPr>
          <p:cNvPr id="39939" name="Rectangle 3"/>
          <p:cNvSpPr>
            <a:spLocks noGrp="1" noChangeArrowheads="1"/>
          </p:cNvSpPr>
          <p:nvPr>
            <p:ph idx="1"/>
          </p:nvPr>
        </p:nvSpPr>
        <p:spPr/>
        <p:txBody>
          <a:bodyPr/>
          <a:lstStyle/>
          <a:p>
            <a:pPr marL="0" indent="0">
              <a:buFontTx/>
              <a:buNone/>
            </a:pPr>
            <a:r>
              <a:rPr lang="en-US" sz="2800" dirty="0" smtClean="0">
                <a:latin typeface="Verdana" panose="020B0604030504040204" pitchFamily="34" charset="0"/>
                <a:ea typeface="ＭＳ Ｐゴシック" panose="020B0600070205080204" pitchFamily="34" charset="-128"/>
              </a:rPr>
              <a:t>Land-use planning (also known as growth management, comprehensive planning): </a:t>
            </a:r>
          </a:p>
          <a:p>
            <a:pPr marL="0" indent="0">
              <a:buFontTx/>
              <a:buNone/>
            </a:pPr>
            <a:r>
              <a:rPr lang="en-US" sz="2800" dirty="0" smtClean="0">
                <a:latin typeface="Verdana" panose="020B0604030504040204" pitchFamily="34" charset="0"/>
                <a:ea typeface="ＭＳ Ｐゴシック" panose="020B0600070205080204" pitchFamily="34" charset="-128"/>
              </a:rPr>
              <a:t>to guide community development; helps people create a vision of how to provide resources for the future.</a:t>
            </a:r>
          </a:p>
          <a:p>
            <a:pPr marL="0" indent="0">
              <a:buFontTx/>
              <a:buNone/>
            </a:pPr>
            <a:endParaRPr lang="en-US" sz="28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13751379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02842" y="347730"/>
            <a:ext cx="8077200" cy="914400"/>
          </a:xfrm>
        </p:spPr>
        <p:txBody>
          <a:bodyPr/>
          <a:lstStyle/>
          <a:p>
            <a:pPr eaLnBrk="1" hangingPunct="1"/>
            <a:r>
              <a:rPr lang="en-US" sz="3200" b="1" dirty="0" smtClean="0">
                <a:ea typeface="ＭＳ Ｐゴシック" panose="020B0600070205080204" pitchFamily="34" charset="-128"/>
              </a:rPr>
              <a:t>Elements of the planning process</a:t>
            </a:r>
          </a:p>
        </p:txBody>
      </p:sp>
      <p:sp>
        <p:nvSpPr>
          <p:cNvPr id="40963" name="Rectangle 3"/>
          <p:cNvSpPr>
            <a:spLocks noGrp="1" noChangeArrowheads="1"/>
          </p:cNvSpPr>
          <p:nvPr>
            <p:ph idx="1"/>
          </p:nvPr>
        </p:nvSpPr>
        <p:spPr>
          <a:xfrm>
            <a:off x="914400" y="1524000"/>
            <a:ext cx="6934200" cy="4648200"/>
          </a:xfrm>
        </p:spPr>
        <p:txBody>
          <a:bodyPr/>
          <a:lstStyle/>
          <a:p>
            <a:pPr marL="609600" indent="-609600">
              <a:buFontTx/>
              <a:buAutoNum type="arabicPeriod"/>
            </a:pPr>
            <a:r>
              <a:rPr lang="en-US" sz="2800" dirty="0" smtClean="0">
                <a:latin typeface="Verdana" panose="020B0604030504040204" pitchFamily="34" charset="0"/>
                <a:ea typeface="ＭＳ Ｐゴシック" panose="020B0600070205080204" pitchFamily="34" charset="-128"/>
              </a:rPr>
              <a:t>Data gathering</a:t>
            </a:r>
          </a:p>
          <a:p>
            <a:pPr marL="609600" indent="-609600">
              <a:buFontTx/>
              <a:buAutoNum type="arabicPeriod"/>
            </a:pPr>
            <a:r>
              <a:rPr lang="en-US" sz="2800" dirty="0" smtClean="0">
                <a:latin typeface="Verdana" panose="020B0604030504040204" pitchFamily="34" charset="0"/>
                <a:ea typeface="ＭＳ Ｐゴシック" panose="020B0600070205080204" pitchFamily="34" charset="-128"/>
              </a:rPr>
              <a:t>Goal formation</a:t>
            </a:r>
          </a:p>
          <a:p>
            <a:pPr marL="609600" indent="-609600">
              <a:buFontTx/>
              <a:buAutoNum type="arabicPeriod"/>
            </a:pPr>
            <a:r>
              <a:rPr lang="en-US" sz="2800" dirty="0" smtClean="0">
                <a:latin typeface="Verdana" panose="020B0604030504040204" pitchFamily="34" charset="0"/>
                <a:ea typeface="ＭＳ Ｐゴシック" panose="020B0600070205080204" pitchFamily="34" charset="-128"/>
              </a:rPr>
              <a:t>Land-use decision</a:t>
            </a:r>
          </a:p>
          <a:p>
            <a:pPr marL="609600" indent="-609600">
              <a:buFontTx/>
              <a:buAutoNum type="arabicPeriod"/>
            </a:pPr>
            <a:r>
              <a:rPr lang="en-US" sz="2800" dirty="0" smtClean="0">
                <a:latin typeface="Verdana" panose="020B0604030504040204" pitchFamily="34" charset="0"/>
                <a:ea typeface="ＭＳ Ｐゴシック" panose="020B0600070205080204" pitchFamily="34" charset="-128"/>
              </a:rPr>
              <a:t>Public input</a:t>
            </a:r>
          </a:p>
          <a:p>
            <a:pPr marL="609600" indent="-609600">
              <a:buFontTx/>
              <a:buAutoNum type="arabicPeriod"/>
            </a:pPr>
            <a:r>
              <a:rPr lang="en-US" sz="2800" dirty="0" smtClean="0">
                <a:latin typeface="Verdana" panose="020B0604030504040204" pitchFamily="34" charset="0"/>
                <a:ea typeface="ＭＳ Ｐゴシック" panose="020B0600070205080204" pitchFamily="34" charset="-128"/>
              </a:rPr>
              <a:t>Action plan</a:t>
            </a:r>
          </a:p>
          <a:p>
            <a:pPr marL="609600" indent="-609600">
              <a:buFontTx/>
              <a:buAutoNum type="arabicPeriod"/>
            </a:pPr>
            <a:r>
              <a:rPr lang="en-US" sz="2800" dirty="0" smtClean="0">
                <a:latin typeface="Verdana" panose="020B0604030504040204" pitchFamily="34" charset="0"/>
                <a:ea typeface="ＭＳ Ｐゴシック" panose="020B0600070205080204" pitchFamily="34" charset="-128"/>
              </a:rPr>
              <a:t>Evaluation</a:t>
            </a:r>
          </a:p>
          <a:p>
            <a:pPr marL="609600" indent="-609600" eaLnBrk="1" hangingPunct="1">
              <a:lnSpc>
                <a:spcPct val="80000"/>
              </a:lnSpc>
              <a:buFontTx/>
              <a:buNone/>
            </a:pPr>
            <a:endParaRPr lang="en-US" sz="28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598205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28600" y="277813"/>
            <a:ext cx="8077200" cy="914400"/>
          </a:xfrm>
        </p:spPr>
        <p:txBody>
          <a:bodyPr/>
          <a:lstStyle/>
          <a:p>
            <a:pPr eaLnBrk="1" hangingPunct="1"/>
            <a:r>
              <a:rPr lang="en-US" sz="4400" b="1" dirty="0" smtClean="0">
                <a:ea typeface="ＭＳ Ｐゴシック" panose="020B0600070205080204" pitchFamily="34" charset="-128"/>
              </a:rPr>
              <a:t>Urban sprawl</a:t>
            </a:r>
            <a:endParaRPr lang="en-US" sz="4400" b="1" dirty="0" smtClean="0">
              <a:latin typeface="Verdana (Headings)" charset="0"/>
              <a:ea typeface="ＭＳ Ｐゴシック" panose="020B0600070205080204" pitchFamily="34" charset="-128"/>
            </a:endParaRPr>
          </a:p>
        </p:txBody>
      </p:sp>
      <p:sp>
        <p:nvSpPr>
          <p:cNvPr id="41988" name="Rectangle 5"/>
          <p:cNvSpPr>
            <a:spLocks noChangeArrowheads="1"/>
          </p:cNvSpPr>
          <p:nvPr/>
        </p:nvSpPr>
        <p:spPr bwMode="auto">
          <a:xfrm>
            <a:off x="2286000" y="2644775"/>
            <a:ext cx="5181600" cy="522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09600" indent="-609600"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AutoNum type="arabicPeriod"/>
            </a:pPr>
            <a:endParaRPr lang="en-US" sz="2800">
              <a:solidFill>
                <a:srgbClr val="525252"/>
              </a:solidFill>
              <a:latin typeface="Verdana" panose="020B0604030504040204" pitchFamily="34" charset="0"/>
            </a:endParaRPr>
          </a:p>
        </p:txBody>
      </p:sp>
      <p:sp>
        <p:nvSpPr>
          <p:cNvPr id="41989" name="Rectangle 8"/>
          <p:cNvSpPr>
            <a:spLocks noChangeArrowheads="1"/>
          </p:cNvSpPr>
          <p:nvPr/>
        </p:nvSpPr>
        <p:spPr bwMode="auto">
          <a:xfrm>
            <a:off x="228600" y="1524000"/>
            <a:ext cx="8305800" cy="31085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55563" indent="401638"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 typeface="Arial" panose="020B0604020202020204" pitchFamily="34" charset="0"/>
              <a:buChar char="•"/>
            </a:pPr>
            <a:r>
              <a:rPr lang="en-US" sz="2800" dirty="0">
                <a:latin typeface="Verdana" panose="020B0604030504040204" pitchFamily="34" charset="0"/>
              </a:rPr>
              <a:t>Characterized by unmanaged </a:t>
            </a:r>
            <a:r>
              <a:rPr lang="en-US" sz="2800" dirty="0" smtClean="0">
                <a:latin typeface="Verdana" panose="020B0604030504040204" pitchFamily="34" charset="0"/>
              </a:rPr>
              <a:t>widespread Growth</a:t>
            </a:r>
            <a:endParaRPr lang="en-US" sz="2800" dirty="0">
              <a:latin typeface="Verdana" panose="020B0604030504040204" pitchFamily="34" charset="0"/>
            </a:endParaRPr>
          </a:p>
          <a:p>
            <a:pPr algn="l" eaLnBrk="1" hangingPunct="1">
              <a:buFont typeface="Arial" panose="020B0604020202020204" pitchFamily="34" charset="0"/>
              <a:buChar char="•"/>
            </a:pPr>
            <a:endParaRPr lang="en-US" sz="2800" dirty="0">
              <a:latin typeface="Verdana" panose="020B0604030504040204" pitchFamily="34" charset="0"/>
            </a:endParaRPr>
          </a:p>
          <a:p>
            <a:pPr algn="l" eaLnBrk="1" hangingPunct="1">
              <a:buFont typeface="Arial" panose="020B0604020202020204" pitchFamily="34" charset="0"/>
              <a:buChar char="•"/>
            </a:pPr>
            <a:r>
              <a:rPr lang="en-US" sz="2800" dirty="0">
                <a:latin typeface="Verdana" panose="020B0604030504040204" pitchFamily="34" charset="0"/>
              </a:rPr>
              <a:t>Considered unattractive</a:t>
            </a:r>
          </a:p>
          <a:p>
            <a:pPr algn="l" eaLnBrk="1" hangingPunct="1">
              <a:buFont typeface="Arial" panose="020B0604020202020204" pitchFamily="34" charset="0"/>
              <a:buChar char="•"/>
            </a:pPr>
            <a:endParaRPr lang="en-US" sz="2800" dirty="0">
              <a:latin typeface="Verdana" panose="020B0604030504040204" pitchFamily="34" charset="0"/>
            </a:endParaRPr>
          </a:p>
          <a:p>
            <a:pPr algn="l" eaLnBrk="1" hangingPunct="1">
              <a:buFont typeface="Arial" panose="020B0604020202020204" pitchFamily="34" charset="0"/>
              <a:buChar char="•"/>
            </a:pPr>
            <a:r>
              <a:rPr lang="en-US" sz="2800" dirty="0" smtClean="0">
                <a:latin typeface="Verdana" panose="020B0604030504040204" pitchFamily="34" charset="0"/>
              </a:rPr>
              <a:t>Is </a:t>
            </a:r>
            <a:r>
              <a:rPr lang="en-US" sz="2800" dirty="0">
                <a:latin typeface="Verdana" panose="020B0604030504040204" pitchFamily="34" charset="0"/>
              </a:rPr>
              <a:t>environmentally and </a:t>
            </a:r>
            <a:r>
              <a:rPr lang="en-US" sz="2800" dirty="0" smtClean="0">
                <a:latin typeface="Verdana" panose="020B0604030504040204" pitchFamily="34" charset="0"/>
              </a:rPr>
              <a:t>economically unsustainable</a:t>
            </a:r>
            <a:endParaRPr lang="en-US" sz="2800" dirty="0">
              <a:latin typeface="Verdana" panose="020B0604030504040204" pitchFamily="34" charset="0"/>
            </a:endParaRPr>
          </a:p>
        </p:txBody>
      </p:sp>
    </p:spTree>
    <p:extLst>
      <p:ext uri="{BB962C8B-B14F-4D97-AF65-F5344CB8AC3E}">
        <p14:creationId xmlns="" xmlns:p14="http://schemas.microsoft.com/office/powerpoint/2010/main" val="31885259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28600" y="0"/>
            <a:ext cx="8077200" cy="914400"/>
          </a:xfrm>
        </p:spPr>
        <p:txBody>
          <a:bodyPr/>
          <a:lstStyle/>
          <a:p>
            <a:pPr eaLnBrk="1" hangingPunct="1"/>
            <a:r>
              <a:rPr lang="en-US" sz="4400" b="1" dirty="0" smtClean="0">
                <a:ea typeface="ＭＳ Ｐゴシック" panose="020B0600070205080204" pitchFamily="34" charset="-128"/>
              </a:rPr>
              <a:t>Ecological effects of sprawl</a:t>
            </a:r>
          </a:p>
        </p:txBody>
      </p:sp>
      <p:sp>
        <p:nvSpPr>
          <p:cNvPr id="43011" name="Rectangle 3"/>
          <p:cNvSpPr>
            <a:spLocks noGrp="1" noChangeArrowheads="1"/>
          </p:cNvSpPr>
          <p:nvPr>
            <p:ph type="body" sz="half" idx="1"/>
          </p:nvPr>
        </p:nvSpPr>
        <p:spPr>
          <a:xfrm>
            <a:off x="228600" y="1447800"/>
            <a:ext cx="6172200" cy="2817813"/>
          </a:xfrm>
        </p:spPr>
        <p:txBody>
          <a:bodyPr>
            <a:noAutofit/>
          </a:bodyPr>
          <a:lstStyle/>
          <a:p>
            <a:pPr>
              <a:lnSpc>
                <a:spcPct val="90000"/>
              </a:lnSpc>
            </a:pPr>
            <a:r>
              <a:rPr lang="en-US" sz="2400" dirty="0" smtClean="0">
                <a:latin typeface="Verdana" panose="020B0604030504040204" pitchFamily="34" charset="0"/>
                <a:ea typeface="ＭＳ Ｐゴシック" panose="020B0600070205080204" pitchFamily="34" charset="-128"/>
              </a:rPr>
              <a:t>Destruction of wildlife habitat</a:t>
            </a:r>
          </a:p>
          <a:p>
            <a:pPr>
              <a:lnSpc>
                <a:spcPct val="90000"/>
              </a:lnSpc>
              <a:buFontTx/>
              <a:buNone/>
            </a:pPr>
            <a:endParaRPr lang="en-US" sz="2400" dirty="0" smtClean="0">
              <a:latin typeface="Verdana" panose="020B0604030504040204" pitchFamily="34" charset="0"/>
              <a:ea typeface="ＭＳ Ｐゴシック" panose="020B0600070205080204" pitchFamily="34" charset="-128"/>
            </a:endParaRPr>
          </a:p>
          <a:p>
            <a:pPr>
              <a:lnSpc>
                <a:spcPct val="90000"/>
              </a:lnSpc>
            </a:pPr>
            <a:r>
              <a:rPr lang="en-US" sz="2400" dirty="0" smtClean="0">
                <a:latin typeface="Verdana" panose="020B0604030504040204" pitchFamily="34" charset="0"/>
                <a:ea typeface="ＭＳ Ｐゴシック" panose="020B0600070205080204" pitchFamily="34" charset="-128"/>
              </a:rPr>
              <a:t>Introduction of non-native species</a:t>
            </a:r>
          </a:p>
          <a:p>
            <a:pPr>
              <a:lnSpc>
                <a:spcPct val="90000"/>
              </a:lnSpc>
              <a:buFontTx/>
              <a:buNone/>
            </a:pPr>
            <a:endParaRPr lang="en-US" sz="2400" dirty="0" smtClean="0">
              <a:latin typeface="Verdana" panose="020B0604030504040204" pitchFamily="34" charset="0"/>
              <a:ea typeface="ＭＳ Ｐゴシック" panose="020B0600070205080204" pitchFamily="34" charset="-128"/>
            </a:endParaRPr>
          </a:p>
          <a:p>
            <a:pPr>
              <a:lnSpc>
                <a:spcPct val="90000"/>
              </a:lnSpc>
            </a:pPr>
            <a:r>
              <a:rPr lang="en-US" sz="2400" dirty="0" smtClean="0">
                <a:latin typeface="Verdana" panose="020B0604030504040204" pitchFamily="34" charset="0"/>
                <a:ea typeface="ＭＳ Ｐゴシック" panose="020B0600070205080204" pitchFamily="34" charset="-128"/>
              </a:rPr>
              <a:t>Increased risks of water pollution</a:t>
            </a:r>
          </a:p>
          <a:p>
            <a:pPr>
              <a:lnSpc>
                <a:spcPct val="90000"/>
              </a:lnSpc>
              <a:buFontTx/>
              <a:buNone/>
            </a:pPr>
            <a:endParaRPr lang="en-US" sz="2400" dirty="0" smtClean="0">
              <a:latin typeface="Verdana" panose="020B0604030504040204" pitchFamily="34" charset="0"/>
              <a:ea typeface="ＭＳ Ｐゴシック" panose="020B0600070205080204" pitchFamily="34" charset="-128"/>
            </a:endParaRPr>
          </a:p>
          <a:p>
            <a:pPr>
              <a:lnSpc>
                <a:spcPct val="90000"/>
              </a:lnSpc>
            </a:pPr>
            <a:r>
              <a:rPr lang="en-US" sz="2400" dirty="0" smtClean="0">
                <a:latin typeface="Verdana" panose="020B0604030504040204" pitchFamily="34" charset="0"/>
                <a:ea typeface="ＭＳ Ｐゴシック" panose="020B0600070205080204" pitchFamily="34" charset="-128"/>
              </a:rPr>
              <a:t>Increase potential for flooding</a:t>
            </a:r>
          </a:p>
          <a:p>
            <a:pPr>
              <a:lnSpc>
                <a:spcPct val="90000"/>
              </a:lnSpc>
              <a:buFontTx/>
              <a:buNone/>
            </a:pPr>
            <a:endParaRPr lang="en-US" sz="2400" dirty="0" smtClean="0">
              <a:latin typeface="Verdana" panose="020B0604030504040204" pitchFamily="34" charset="0"/>
              <a:ea typeface="ＭＳ Ｐゴシック" panose="020B0600070205080204" pitchFamily="34" charset="-128"/>
            </a:endParaRPr>
          </a:p>
          <a:p>
            <a:pPr>
              <a:lnSpc>
                <a:spcPct val="90000"/>
              </a:lnSpc>
            </a:pPr>
            <a:r>
              <a:rPr lang="en-US" sz="2400" dirty="0" smtClean="0">
                <a:latin typeface="Verdana" panose="020B0604030504040204" pitchFamily="34" charset="0"/>
                <a:ea typeface="ＭＳ Ｐゴシック" panose="020B0600070205080204" pitchFamily="34" charset="-128"/>
              </a:rPr>
              <a:t>Increased risk of wildfire</a:t>
            </a:r>
          </a:p>
          <a:p>
            <a:pPr eaLnBrk="1" hangingPunct="1"/>
            <a:endParaRPr lang="en-US" sz="24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1409962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57175" y="334851"/>
            <a:ext cx="8077200" cy="914400"/>
          </a:xfrm>
        </p:spPr>
        <p:txBody>
          <a:bodyPr/>
          <a:lstStyle/>
          <a:p>
            <a:pPr eaLnBrk="1" hangingPunct="1"/>
            <a:r>
              <a:rPr lang="en-US" sz="4400" b="1" dirty="0" smtClean="0">
                <a:ea typeface="ＭＳ Ｐゴシック" panose="020B0600070205080204" pitchFamily="34" charset="-128"/>
              </a:rPr>
              <a:t>Socio-economic effects</a:t>
            </a:r>
          </a:p>
        </p:txBody>
      </p:sp>
      <p:sp>
        <p:nvSpPr>
          <p:cNvPr id="44035" name="Rectangle 3"/>
          <p:cNvSpPr>
            <a:spLocks noGrp="1" noChangeArrowheads="1"/>
          </p:cNvSpPr>
          <p:nvPr>
            <p:ph type="body" sz="half" idx="1"/>
          </p:nvPr>
        </p:nvSpPr>
        <p:spPr>
          <a:xfrm>
            <a:off x="152400" y="1447799"/>
            <a:ext cx="8309020" cy="4785575"/>
          </a:xfrm>
        </p:spPr>
        <p:txBody>
          <a:bodyPr>
            <a:normAutofit lnSpcReduction="10000"/>
          </a:bodyPr>
          <a:lstStyle/>
          <a:p>
            <a:r>
              <a:rPr lang="en-US" sz="2800" dirty="0" smtClean="0">
                <a:latin typeface="Verdana" panose="020B0604030504040204" pitchFamily="34" charset="0"/>
                <a:ea typeface="ＭＳ Ｐゴシック" panose="020B0600070205080204" pitchFamily="34" charset="-128"/>
              </a:rPr>
              <a:t>Increased community costs for roads, </a:t>
            </a:r>
          </a:p>
          <a:p>
            <a:pPr>
              <a:buFontTx/>
              <a:buNone/>
            </a:pPr>
            <a:r>
              <a:rPr lang="en-US" sz="2800" dirty="0" smtClean="0">
                <a:latin typeface="Verdana" panose="020B0604030504040204" pitchFamily="34" charset="0"/>
                <a:ea typeface="ＭＳ Ｐゴシック" panose="020B0600070205080204" pitchFamily="34" charset="-128"/>
              </a:rPr>
              <a:t>   schools, and emergency services</a:t>
            </a:r>
          </a:p>
          <a:p>
            <a:pPr>
              <a:buFontTx/>
              <a:buNone/>
            </a:pPr>
            <a:endParaRPr lang="en-US" sz="2800" dirty="0" smtClean="0">
              <a:latin typeface="Verdana" panose="020B0604030504040204" pitchFamily="34" charset="0"/>
              <a:ea typeface="ＭＳ Ｐゴシック" panose="020B0600070205080204" pitchFamily="34" charset="-128"/>
            </a:endParaRPr>
          </a:p>
          <a:p>
            <a:r>
              <a:rPr lang="en-US" sz="2800" dirty="0" smtClean="0">
                <a:latin typeface="Verdana" panose="020B0604030504040204" pitchFamily="34" charset="0"/>
                <a:ea typeface="ＭＳ Ｐゴシック" panose="020B0600070205080204" pitchFamily="34" charset="-128"/>
              </a:rPr>
              <a:t>Increase need for automobiles, increased noise, traffic, and pollution</a:t>
            </a:r>
          </a:p>
          <a:p>
            <a:pPr>
              <a:buFontTx/>
              <a:buNone/>
            </a:pPr>
            <a:endParaRPr lang="en-US" sz="2800" dirty="0" smtClean="0">
              <a:latin typeface="Verdana" panose="020B0604030504040204" pitchFamily="34" charset="0"/>
              <a:ea typeface="ＭＳ Ｐゴシック" panose="020B0600070205080204" pitchFamily="34" charset="-128"/>
            </a:endParaRPr>
          </a:p>
          <a:p>
            <a:r>
              <a:rPr lang="en-US" sz="2800" dirty="0" smtClean="0">
                <a:latin typeface="Verdana" panose="020B0604030504040204" pitchFamily="34" charset="0"/>
                <a:ea typeface="ＭＳ Ｐゴシック" panose="020B0600070205080204" pitchFamily="34" charset="-128"/>
              </a:rPr>
              <a:t>Isolation of the young, poor, and elderly</a:t>
            </a:r>
          </a:p>
          <a:p>
            <a:pPr>
              <a:buFontTx/>
              <a:buNone/>
            </a:pPr>
            <a:endParaRPr lang="en-US" sz="2800" dirty="0" smtClean="0">
              <a:latin typeface="Verdana" panose="020B0604030504040204" pitchFamily="34" charset="0"/>
              <a:ea typeface="ＭＳ Ｐゴシック" panose="020B0600070205080204" pitchFamily="34" charset="-128"/>
            </a:endParaRPr>
          </a:p>
          <a:p>
            <a:r>
              <a:rPr lang="en-US" sz="2800" dirty="0" smtClean="0">
                <a:latin typeface="Verdana" panose="020B0604030504040204" pitchFamily="34" charset="0"/>
                <a:ea typeface="ＭＳ Ｐゴシック" panose="020B0600070205080204" pitchFamily="34" charset="-128"/>
              </a:rPr>
              <a:t>Increased costs and difficulty of providing public transit</a:t>
            </a:r>
          </a:p>
          <a:p>
            <a:pPr>
              <a:buFontTx/>
              <a:buNone/>
            </a:pPr>
            <a:endParaRPr lang="en-US" sz="28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24666890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02842" y="307975"/>
            <a:ext cx="8077200" cy="914400"/>
          </a:xfrm>
        </p:spPr>
        <p:txBody>
          <a:bodyPr>
            <a:normAutofit/>
          </a:bodyPr>
          <a:lstStyle/>
          <a:p>
            <a:pPr eaLnBrk="1" hangingPunct="1"/>
            <a:r>
              <a:rPr lang="en-US" sz="3600" b="1" dirty="0" smtClean="0">
                <a:ea typeface="ＭＳ Ｐゴシック" panose="020B0600070205080204" pitchFamily="34" charset="-128"/>
              </a:rPr>
              <a:t>Socio-economic effects (cont.)</a:t>
            </a:r>
          </a:p>
        </p:txBody>
      </p:sp>
      <p:sp>
        <p:nvSpPr>
          <p:cNvPr id="45059" name="Rectangle 3"/>
          <p:cNvSpPr txBox="1">
            <a:spLocks noChangeArrowheads="1"/>
          </p:cNvSpPr>
          <p:nvPr/>
        </p:nvSpPr>
        <p:spPr bwMode="auto">
          <a:xfrm>
            <a:off x="1066800" y="1600200"/>
            <a:ext cx="4000500" cy="464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a:spcBef>
                <a:spcPct val="20000"/>
              </a:spcBef>
            </a:pPr>
            <a:endParaRPr lang="en-US" sz="2800">
              <a:solidFill>
                <a:srgbClr val="525252"/>
              </a:solidFill>
              <a:latin typeface="Verdana" panose="020B0604030504040204" pitchFamily="34" charset="0"/>
            </a:endParaRPr>
          </a:p>
        </p:txBody>
      </p:sp>
      <p:sp>
        <p:nvSpPr>
          <p:cNvPr id="45060" name="Rectangle 4"/>
          <p:cNvSpPr>
            <a:spLocks noChangeArrowheads="1"/>
          </p:cNvSpPr>
          <p:nvPr/>
        </p:nvSpPr>
        <p:spPr bwMode="auto">
          <a:xfrm>
            <a:off x="533399" y="1600200"/>
            <a:ext cx="8005293" cy="427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eaLnBrk="1" hangingPunct="1">
              <a:buFont typeface="Arial" panose="020B0604020202020204" pitchFamily="34" charset="0"/>
              <a:buChar char="•"/>
            </a:pPr>
            <a:r>
              <a:rPr lang="en-US" dirty="0">
                <a:latin typeface="Verdana" panose="020B0604030504040204" pitchFamily="34" charset="0"/>
              </a:rPr>
              <a:t>Loss of agricultural and forestry jobs and traditional land practices</a:t>
            </a:r>
          </a:p>
          <a:p>
            <a:pPr algn="l" eaLnBrk="1" hangingPunct="1">
              <a:buFont typeface="Arial" panose="020B0604020202020204" pitchFamily="34" charset="0"/>
              <a:buChar char="•"/>
            </a:pPr>
            <a:endParaRPr lang="en-US" dirty="0">
              <a:latin typeface="Verdana" panose="020B0604030504040204" pitchFamily="34" charset="0"/>
            </a:endParaRPr>
          </a:p>
          <a:p>
            <a:pPr algn="l" eaLnBrk="1" hangingPunct="1">
              <a:buFont typeface="Arial" panose="020B0604020202020204" pitchFamily="34" charset="0"/>
              <a:buChar char="•"/>
            </a:pPr>
            <a:endParaRPr lang="en-US" sz="1000" dirty="0">
              <a:latin typeface="Verdana" panose="020B0604030504040204" pitchFamily="34" charset="0"/>
            </a:endParaRPr>
          </a:p>
          <a:p>
            <a:pPr algn="l" eaLnBrk="1" hangingPunct="1">
              <a:buFont typeface="Arial" panose="020B0604020202020204" pitchFamily="34" charset="0"/>
              <a:buChar char="•"/>
            </a:pPr>
            <a:r>
              <a:rPr lang="en-US" dirty="0">
                <a:latin typeface="Verdana" panose="020B0604030504040204" pitchFamily="34" charset="0"/>
              </a:rPr>
              <a:t>Increased ordinances regulating logging, noise, odors</a:t>
            </a:r>
          </a:p>
          <a:p>
            <a:pPr algn="l" eaLnBrk="1" hangingPunct="1">
              <a:buFont typeface="Arial" panose="020B0604020202020204" pitchFamily="34" charset="0"/>
              <a:buChar char="•"/>
            </a:pPr>
            <a:endParaRPr lang="en-US" dirty="0">
              <a:latin typeface="Verdana" panose="020B0604030504040204" pitchFamily="34" charset="0"/>
            </a:endParaRPr>
          </a:p>
          <a:p>
            <a:pPr algn="l" eaLnBrk="1" hangingPunct="1">
              <a:buFont typeface="Arial" panose="020B0604020202020204" pitchFamily="34" charset="0"/>
              <a:buChar char="•"/>
            </a:pPr>
            <a:endParaRPr lang="en-US" sz="1000" dirty="0">
              <a:latin typeface="Verdana" panose="020B0604030504040204" pitchFamily="34" charset="0"/>
            </a:endParaRPr>
          </a:p>
          <a:p>
            <a:pPr algn="l" eaLnBrk="1" hangingPunct="1">
              <a:buFont typeface="Arial" panose="020B0604020202020204" pitchFamily="34" charset="0"/>
              <a:buChar char="•"/>
            </a:pPr>
            <a:r>
              <a:rPr lang="en-US" dirty="0">
                <a:latin typeface="Verdana" panose="020B0604030504040204" pitchFamily="34" charset="0"/>
              </a:rPr>
              <a:t>Loss of rural character or community sense of place</a:t>
            </a:r>
          </a:p>
          <a:p>
            <a:pPr algn="l" eaLnBrk="1" hangingPunct="1">
              <a:buFont typeface="Arial" panose="020B0604020202020204" pitchFamily="34" charset="0"/>
              <a:buChar char="•"/>
            </a:pPr>
            <a:endParaRPr lang="en-US" dirty="0">
              <a:latin typeface="Verdana" panose="020B0604030504040204" pitchFamily="34" charset="0"/>
            </a:endParaRPr>
          </a:p>
          <a:p>
            <a:pPr algn="l" eaLnBrk="1" hangingPunct="1">
              <a:buFont typeface="Arial" panose="020B0604020202020204" pitchFamily="34" charset="0"/>
              <a:buChar char="•"/>
            </a:pPr>
            <a:endParaRPr lang="en-US" sz="1000" dirty="0">
              <a:latin typeface="Verdana" panose="020B0604030504040204" pitchFamily="34" charset="0"/>
            </a:endParaRPr>
          </a:p>
          <a:p>
            <a:pPr algn="l" eaLnBrk="1" hangingPunct="1">
              <a:buFont typeface="Arial" panose="020B0604020202020204" pitchFamily="34" charset="0"/>
              <a:buChar char="•"/>
            </a:pPr>
            <a:r>
              <a:rPr lang="en-US" dirty="0">
                <a:latin typeface="Verdana" panose="020B0604030504040204" pitchFamily="34" charset="0"/>
              </a:rPr>
              <a:t>Reduced walkability or </a:t>
            </a:r>
            <a:r>
              <a:rPr lang="en-US" dirty="0" err="1">
                <a:latin typeface="Verdana" panose="020B0604030504040204" pitchFamily="34" charset="0"/>
              </a:rPr>
              <a:t>bikability</a:t>
            </a:r>
            <a:endParaRPr lang="en-US" dirty="0">
              <a:latin typeface="Verdana" panose="020B0604030504040204" pitchFamily="34" charset="0"/>
            </a:endParaRPr>
          </a:p>
        </p:txBody>
      </p:sp>
    </p:spTree>
    <p:extLst>
      <p:ext uri="{BB962C8B-B14F-4D97-AF65-F5344CB8AC3E}">
        <p14:creationId xmlns="" xmlns:p14="http://schemas.microsoft.com/office/powerpoint/2010/main" val="807114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04800" y="381000"/>
            <a:ext cx="8077200" cy="914400"/>
          </a:xfrm>
        </p:spPr>
        <p:txBody>
          <a:bodyPr/>
          <a:lstStyle/>
          <a:p>
            <a:pPr eaLnBrk="1" hangingPunct="1"/>
            <a:r>
              <a:rPr lang="en-US" sz="4400" b="1" dirty="0" smtClean="0">
                <a:ea typeface="ＭＳ Ｐゴシック" panose="020B0600070205080204" pitchFamily="34" charset="-128"/>
              </a:rPr>
              <a:t>Smart Growth</a:t>
            </a:r>
          </a:p>
        </p:txBody>
      </p:sp>
      <p:sp>
        <p:nvSpPr>
          <p:cNvPr id="46083" name="Rectangle 3"/>
          <p:cNvSpPr txBox="1">
            <a:spLocks noChangeArrowheads="1"/>
          </p:cNvSpPr>
          <p:nvPr/>
        </p:nvSpPr>
        <p:spPr bwMode="auto">
          <a:xfrm>
            <a:off x="1066800" y="1600200"/>
            <a:ext cx="4000500" cy="464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a:spcBef>
                <a:spcPct val="20000"/>
              </a:spcBef>
            </a:pPr>
            <a:endParaRPr lang="en-US" sz="2800">
              <a:solidFill>
                <a:srgbClr val="525252"/>
              </a:solidFill>
              <a:latin typeface="Verdana" panose="020B0604030504040204" pitchFamily="34" charset="0"/>
            </a:endParaRPr>
          </a:p>
        </p:txBody>
      </p:sp>
      <p:sp>
        <p:nvSpPr>
          <p:cNvPr id="46084" name="Rectangle 5"/>
          <p:cNvSpPr>
            <a:spLocks noChangeArrowheads="1"/>
          </p:cNvSpPr>
          <p:nvPr/>
        </p:nvSpPr>
        <p:spPr bwMode="auto">
          <a:xfrm>
            <a:off x="304800" y="1905000"/>
            <a:ext cx="8311166"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eaLnBrk="1" hangingPunct="1">
              <a:buFont typeface="Arial" panose="020B0604020202020204" pitchFamily="34" charset="0"/>
              <a:buChar char="•"/>
            </a:pPr>
            <a:r>
              <a:rPr lang="en-US" sz="2800" dirty="0">
                <a:latin typeface="Verdana" panose="020B0604030504040204" pitchFamily="34" charset="0"/>
              </a:rPr>
              <a:t>Has different definitions in each community</a:t>
            </a:r>
          </a:p>
          <a:p>
            <a:pPr algn="l" eaLnBrk="1" hangingPunct="1">
              <a:buFont typeface="Arial" panose="020B0604020202020204" pitchFamily="34" charset="0"/>
              <a:buChar char="•"/>
            </a:pPr>
            <a:endParaRPr lang="en-US" sz="2800" dirty="0">
              <a:latin typeface="Verdana" panose="020B0604030504040204" pitchFamily="34" charset="0"/>
            </a:endParaRPr>
          </a:p>
          <a:p>
            <a:pPr algn="l" eaLnBrk="1" hangingPunct="1">
              <a:buFont typeface="Arial" panose="020B0604020202020204" pitchFamily="34" charset="0"/>
              <a:buChar char="•"/>
            </a:pPr>
            <a:r>
              <a:rPr lang="en-US" sz="2800" dirty="0">
                <a:latin typeface="Verdana" panose="020B0604030504040204" pitchFamily="34" charset="0"/>
              </a:rPr>
              <a:t>Promotes economic development, social equity, and environmental stewardship to improve overall quality of life</a:t>
            </a:r>
          </a:p>
        </p:txBody>
      </p:sp>
    </p:spTree>
    <p:extLst>
      <p:ext uri="{BB962C8B-B14F-4D97-AF65-F5344CB8AC3E}">
        <p14:creationId xmlns="" xmlns:p14="http://schemas.microsoft.com/office/powerpoint/2010/main" val="13565544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8600" y="0"/>
            <a:ext cx="8077200" cy="914400"/>
          </a:xfrm>
        </p:spPr>
        <p:txBody>
          <a:bodyPr/>
          <a:lstStyle/>
          <a:p>
            <a:pPr eaLnBrk="1" hangingPunct="1"/>
            <a:r>
              <a:rPr lang="en-US" sz="4400" b="1" dirty="0" smtClean="0">
                <a:ea typeface="ＭＳ Ｐゴシック" panose="020B0600070205080204" pitchFamily="34" charset="-128"/>
              </a:rPr>
              <a:t>Basic principles</a:t>
            </a:r>
          </a:p>
        </p:txBody>
      </p:sp>
      <p:sp>
        <p:nvSpPr>
          <p:cNvPr id="47107" name="Rectangle 3"/>
          <p:cNvSpPr>
            <a:spLocks noGrp="1" noChangeArrowheads="1"/>
          </p:cNvSpPr>
          <p:nvPr>
            <p:ph type="body" sz="half" idx="1"/>
          </p:nvPr>
        </p:nvSpPr>
        <p:spPr>
          <a:xfrm>
            <a:off x="476518" y="1171977"/>
            <a:ext cx="8332631" cy="5048519"/>
          </a:xfrm>
        </p:spPr>
        <p:txBody>
          <a:bodyPr>
            <a:normAutofit lnSpcReduction="10000"/>
          </a:bodyPr>
          <a:lstStyle/>
          <a:p>
            <a:pPr marL="609600" indent="-609600">
              <a:lnSpc>
                <a:spcPct val="90000"/>
              </a:lnSpc>
              <a:buFontTx/>
              <a:buAutoNum type="arabicParenR"/>
            </a:pPr>
            <a:r>
              <a:rPr lang="en-US" sz="2200" dirty="0" smtClean="0">
                <a:latin typeface="Verdana" panose="020B0604030504040204" pitchFamily="34" charset="0"/>
                <a:ea typeface="ＭＳ Ｐゴシック" panose="020B0600070205080204" pitchFamily="34" charset="-128"/>
              </a:rPr>
              <a:t>All levels of government play a role in creating and implementing policies that support Smart Growth.</a:t>
            </a:r>
          </a:p>
          <a:p>
            <a:pPr marL="609600" indent="-60960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609600" indent="-609600">
              <a:lnSpc>
                <a:spcPct val="90000"/>
              </a:lnSpc>
              <a:buFontTx/>
              <a:buAutoNum type="arabicParenR" startAt="2"/>
            </a:pPr>
            <a:r>
              <a:rPr lang="en-US" sz="2200" dirty="0" smtClean="0">
                <a:latin typeface="Verdana" panose="020B0604030504040204" pitchFamily="34" charset="0"/>
                <a:ea typeface="ＭＳ Ｐゴシック" panose="020B0600070205080204" pitchFamily="34" charset="-128"/>
              </a:rPr>
              <a:t>Development should conserve and enhance environmental and cultural resources.</a:t>
            </a:r>
          </a:p>
          <a:p>
            <a:pPr marL="609600" indent="-60960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609600" indent="-609600">
              <a:lnSpc>
                <a:spcPct val="90000"/>
              </a:lnSpc>
              <a:buFontTx/>
              <a:buAutoNum type="arabicParenR" startAt="3"/>
            </a:pPr>
            <a:r>
              <a:rPr lang="en-US" sz="2200" dirty="0" smtClean="0">
                <a:latin typeface="Verdana" panose="020B0604030504040204" pitchFamily="34" charset="0"/>
                <a:ea typeface="ＭＳ Ｐゴシック" panose="020B0600070205080204" pitchFamily="34" charset="-128"/>
              </a:rPr>
              <a:t>Development should promote vitality for urban centers.</a:t>
            </a:r>
          </a:p>
          <a:p>
            <a:pPr marL="609600" indent="-60960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609600" indent="-609600">
              <a:lnSpc>
                <a:spcPct val="90000"/>
              </a:lnSpc>
              <a:buFontTx/>
              <a:buNone/>
            </a:pPr>
            <a:r>
              <a:rPr lang="en-US" sz="2200" dirty="0" smtClean="0">
                <a:latin typeface="Verdana" panose="020B0604030504040204" pitchFamily="34" charset="0"/>
                <a:ea typeface="ＭＳ Ｐゴシック" panose="020B0600070205080204" pitchFamily="34" charset="-128"/>
              </a:rPr>
              <a:t>4)   Programs and policies need to encourage vital small towns and rural areas.</a:t>
            </a:r>
          </a:p>
          <a:p>
            <a:pPr marL="609600" indent="-60960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609600" indent="-609600">
              <a:lnSpc>
                <a:spcPct val="90000"/>
              </a:lnSpc>
              <a:buFontTx/>
              <a:buNone/>
            </a:pPr>
            <a:r>
              <a:rPr lang="en-US" sz="2200" dirty="0" smtClean="0">
                <a:latin typeface="Verdana" panose="020B0604030504040204" pitchFamily="34" charset="0"/>
                <a:ea typeface="ＭＳ Ｐゴシック" panose="020B0600070205080204" pitchFamily="34" charset="-128"/>
              </a:rPr>
              <a:t>5)   Land and infrastructure (streets, schools, etc.) should be used efficiently.</a:t>
            </a:r>
          </a:p>
          <a:p>
            <a:pPr marL="609600" indent="-609600" eaLnBrk="1" hangingPunct="1">
              <a:buFontTx/>
              <a:buNone/>
            </a:pPr>
            <a:endParaRPr lang="en-US" sz="28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2263263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8600" y="0"/>
            <a:ext cx="8077200" cy="914400"/>
          </a:xfrm>
        </p:spPr>
        <p:txBody>
          <a:bodyPr/>
          <a:lstStyle/>
          <a:p>
            <a:pPr eaLnBrk="1" hangingPunct="1"/>
            <a:r>
              <a:rPr lang="en-US" sz="4400" b="1" dirty="0" smtClean="0">
                <a:ea typeface="ＭＳ Ｐゴシック" panose="020B0600070205080204" pitchFamily="34" charset="-128"/>
              </a:rPr>
              <a:t>Basic principles (cont.)</a:t>
            </a:r>
          </a:p>
        </p:txBody>
      </p:sp>
      <p:sp>
        <p:nvSpPr>
          <p:cNvPr id="48131" name="Rectangle 3"/>
          <p:cNvSpPr>
            <a:spLocks noGrp="1" noChangeArrowheads="1"/>
          </p:cNvSpPr>
          <p:nvPr>
            <p:ph type="body" sz="half" idx="1"/>
          </p:nvPr>
        </p:nvSpPr>
        <p:spPr>
          <a:xfrm>
            <a:off x="762000" y="914400"/>
            <a:ext cx="8008513" cy="4984124"/>
          </a:xfrm>
        </p:spPr>
        <p:txBody>
          <a:bodyPr>
            <a:normAutofit fontScale="92500" lnSpcReduction="10000"/>
          </a:bodyPr>
          <a:lstStyle/>
          <a:p>
            <a:pPr marL="463550" indent="-463550">
              <a:lnSpc>
                <a:spcPct val="90000"/>
              </a:lnSpc>
              <a:buFontTx/>
              <a:buNone/>
            </a:pPr>
            <a:endParaRPr lang="en-US" sz="1000" dirty="0" smtClean="0">
              <a:ea typeface="ＭＳ Ｐゴシック" panose="020B0600070205080204" pitchFamily="34" charset="-128"/>
            </a:endParaRPr>
          </a:p>
          <a:p>
            <a:pPr marL="463550" indent="-463550">
              <a:lnSpc>
                <a:spcPct val="90000"/>
              </a:lnSpc>
              <a:buFontTx/>
              <a:buNone/>
            </a:pPr>
            <a:r>
              <a:rPr lang="en-US" sz="2200" dirty="0" smtClean="0">
                <a:latin typeface="Verdana" panose="020B0604030504040204" pitchFamily="34" charset="0"/>
                <a:ea typeface="ＭＳ Ｐゴシック" panose="020B0600070205080204" pitchFamily="34" charset="-128"/>
              </a:rPr>
              <a:t>6) A variety of housing choices and mixed-use (commercial + residential) centers should be accessible by multiple transportation options.</a:t>
            </a:r>
          </a:p>
          <a:p>
            <a:pPr marL="463550" indent="-46355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463550" indent="-463550">
              <a:lnSpc>
                <a:spcPct val="90000"/>
              </a:lnSpc>
              <a:buFontTx/>
              <a:buNone/>
            </a:pPr>
            <a:r>
              <a:rPr lang="en-US" sz="2200" dirty="0" smtClean="0">
                <a:latin typeface="Verdana" panose="020B0604030504040204" pitchFamily="34" charset="0"/>
                <a:ea typeface="ＭＳ Ｐゴシック" panose="020B0600070205080204" pitchFamily="34" charset="-128"/>
              </a:rPr>
              <a:t>7) Development should be considered on a regional scale.</a:t>
            </a:r>
          </a:p>
          <a:p>
            <a:pPr marL="463550" indent="-46355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463550" indent="-463550">
              <a:lnSpc>
                <a:spcPct val="90000"/>
              </a:lnSpc>
              <a:buFontTx/>
              <a:buNone/>
            </a:pPr>
            <a:r>
              <a:rPr lang="en-US" sz="2200" dirty="0" smtClean="0">
                <a:latin typeface="Verdana" panose="020B0604030504040204" pitchFamily="34" charset="0"/>
                <a:ea typeface="ＭＳ Ｐゴシック" panose="020B0600070205080204" pitchFamily="34" charset="-128"/>
              </a:rPr>
              <a:t>8) A “sense of place” should be fostered. This may include unique cultural, natural, or geographical features.</a:t>
            </a:r>
          </a:p>
          <a:p>
            <a:pPr marL="463550" indent="-46355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463550" indent="-463550">
              <a:lnSpc>
                <a:spcPct val="90000"/>
              </a:lnSpc>
              <a:buFontTx/>
              <a:buNone/>
            </a:pPr>
            <a:r>
              <a:rPr lang="en-US" sz="2200" dirty="0" smtClean="0">
                <a:latin typeface="Verdana" panose="020B0604030504040204" pitchFamily="34" charset="0"/>
                <a:ea typeface="ＭＳ Ｐゴシック" panose="020B0600070205080204" pitchFamily="34" charset="-128"/>
              </a:rPr>
              <a:t>9) Land-use planning should strive to promote equity and   involve its stakeholders in the planning process.</a:t>
            </a:r>
          </a:p>
          <a:p>
            <a:pPr marL="463550" indent="-463550">
              <a:lnSpc>
                <a:spcPct val="90000"/>
              </a:lnSpc>
              <a:buFontTx/>
              <a:buNone/>
            </a:pPr>
            <a:endParaRPr lang="en-US" sz="2200" dirty="0" smtClean="0">
              <a:latin typeface="Verdana" panose="020B0604030504040204" pitchFamily="34" charset="0"/>
              <a:ea typeface="ＭＳ Ｐゴシック" panose="020B0600070205080204" pitchFamily="34" charset="-128"/>
            </a:endParaRPr>
          </a:p>
          <a:p>
            <a:pPr marL="463550" indent="-463550">
              <a:lnSpc>
                <a:spcPct val="90000"/>
              </a:lnSpc>
              <a:buFontTx/>
              <a:buNone/>
            </a:pPr>
            <a:r>
              <a:rPr lang="en-US" sz="2200" dirty="0" smtClean="0">
                <a:latin typeface="Verdana" panose="020B0604030504040204" pitchFamily="34" charset="0"/>
                <a:ea typeface="ＭＳ Ｐゴシック" panose="020B0600070205080204" pitchFamily="34" charset="-128"/>
              </a:rPr>
              <a:t>10) One size doesn’t fit all. There are a variety of approaches to accomplish Smart Growth.</a:t>
            </a:r>
          </a:p>
          <a:p>
            <a:pPr marL="463550" indent="-463550" eaLnBrk="1" hangingPunct="1"/>
            <a:endParaRPr lang="en-US" sz="28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4117593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04800" y="0"/>
            <a:ext cx="8077200" cy="914400"/>
          </a:xfrm>
        </p:spPr>
        <p:txBody>
          <a:bodyPr/>
          <a:lstStyle/>
          <a:p>
            <a:pPr eaLnBrk="1" hangingPunct="1"/>
            <a:r>
              <a:rPr lang="en-US" sz="4400" b="1" dirty="0" smtClean="0">
                <a:ea typeface="ＭＳ Ｐゴシック" panose="020B0600070205080204" pitchFamily="34" charset="-128"/>
              </a:rPr>
              <a:t>Land conservation tools</a:t>
            </a:r>
          </a:p>
        </p:txBody>
      </p:sp>
      <p:sp>
        <p:nvSpPr>
          <p:cNvPr id="50179" name="Rectangle 3"/>
          <p:cNvSpPr>
            <a:spLocks noGrp="1" noChangeArrowheads="1"/>
          </p:cNvSpPr>
          <p:nvPr>
            <p:ph type="body" sz="half" idx="1"/>
          </p:nvPr>
        </p:nvSpPr>
        <p:spPr>
          <a:xfrm>
            <a:off x="0" y="2286000"/>
            <a:ext cx="5562600" cy="4038600"/>
          </a:xfrm>
        </p:spPr>
        <p:txBody>
          <a:bodyPr/>
          <a:lstStyle/>
          <a:p>
            <a:pPr marL="520700" lvl="1" indent="-406400">
              <a:buFontTx/>
              <a:buNone/>
              <a:tabLst>
                <a:tab pos="3024188" algn="l"/>
              </a:tabLst>
            </a:pPr>
            <a:endParaRPr lang="en-US" sz="1000" smtClean="0">
              <a:solidFill>
                <a:srgbClr val="525252"/>
              </a:solidFill>
              <a:latin typeface="Verdana" panose="020B0604030504040204" pitchFamily="34" charset="0"/>
              <a:ea typeface="ＭＳ Ｐゴシック" panose="020B0600070205080204" pitchFamily="34" charset="-128"/>
            </a:endParaRPr>
          </a:p>
          <a:p>
            <a:pPr eaLnBrk="1" hangingPunct="1">
              <a:tabLst>
                <a:tab pos="3024188" algn="l"/>
              </a:tabLst>
            </a:pPr>
            <a:endParaRPr lang="en-US" sz="2600" smtClean="0">
              <a:solidFill>
                <a:srgbClr val="605451"/>
              </a:solidFill>
              <a:latin typeface="Verdana" panose="020B0604030504040204" pitchFamily="34" charset="0"/>
              <a:ea typeface="ＭＳ Ｐゴシック" panose="020B0600070205080204" pitchFamily="34" charset="-128"/>
            </a:endParaRPr>
          </a:p>
        </p:txBody>
      </p:sp>
      <p:sp>
        <p:nvSpPr>
          <p:cNvPr id="50180" name="Rectangle 5"/>
          <p:cNvSpPr>
            <a:spLocks noChangeArrowheads="1"/>
          </p:cNvSpPr>
          <p:nvPr/>
        </p:nvSpPr>
        <p:spPr bwMode="auto">
          <a:xfrm>
            <a:off x="553792" y="1339404"/>
            <a:ext cx="7828208"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eaLnBrk="1" hangingPunct="1"/>
            <a:r>
              <a:rPr lang="en-US" sz="2800" dirty="0" err="1">
                <a:latin typeface="Verdana" panose="020B0604030504040204" pitchFamily="34" charset="0"/>
              </a:rPr>
              <a:t>Greenspace</a:t>
            </a:r>
            <a:r>
              <a:rPr lang="en-US" sz="2800" dirty="0">
                <a:latin typeface="Verdana" panose="020B0604030504040204" pitchFamily="34" charset="0"/>
              </a:rPr>
              <a:t>/open space:</a:t>
            </a:r>
          </a:p>
          <a:p>
            <a:pPr algn="l" eaLnBrk="1" hangingPunct="1"/>
            <a:endParaRPr lang="en-US" sz="2800" dirty="0">
              <a:latin typeface="Verdana" panose="020B0604030504040204" pitchFamily="34" charset="0"/>
            </a:endParaRPr>
          </a:p>
          <a:p>
            <a:pPr lvl="1" algn="l" eaLnBrk="1" hangingPunct="1">
              <a:buFont typeface="Arial" panose="020B0604020202020204" pitchFamily="34" charset="0"/>
              <a:buChar char="•"/>
            </a:pPr>
            <a:r>
              <a:rPr lang="en-US" sz="2800" dirty="0">
                <a:latin typeface="Verdana" panose="020B0604030504040204" pitchFamily="34" charset="0"/>
              </a:rPr>
              <a:t>Enhances forest and habitat connectivity</a:t>
            </a:r>
          </a:p>
          <a:p>
            <a:pPr lvl="1" algn="l" eaLnBrk="1" hangingPunct="1">
              <a:buFont typeface="Arial" panose="020B0604020202020204" pitchFamily="34" charset="0"/>
              <a:buChar char="•"/>
            </a:pPr>
            <a:r>
              <a:rPr lang="en-US" sz="2800" dirty="0">
                <a:latin typeface="Verdana" panose="020B0604030504040204" pitchFamily="34" charset="0"/>
              </a:rPr>
              <a:t>Provides recreational opportunities</a:t>
            </a:r>
          </a:p>
          <a:p>
            <a:pPr lvl="1" algn="l" eaLnBrk="1" hangingPunct="1">
              <a:buFont typeface="Arial" panose="020B0604020202020204" pitchFamily="34" charset="0"/>
              <a:buChar char="•"/>
            </a:pPr>
            <a:r>
              <a:rPr lang="en-US" sz="2800" dirty="0">
                <a:latin typeface="Verdana" panose="020B0604030504040204" pitchFamily="34" charset="0"/>
              </a:rPr>
              <a:t>Preserve wetlands and floodplain areas</a:t>
            </a:r>
          </a:p>
        </p:txBody>
      </p:sp>
    </p:spTree>
    <p:extLst>
      <p:ext uri="{BB962C8B-B14F-4D97-AF65-F5344CB8AC3E}">
        <p14:creationId xmlns="" xmlns:p14="http://schemas.microsoft.com/office/powerpoint/2010/main" val="1725304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04800" y="0"/>
            <a:ext cx="8077200" cy="914400"/>
          </a:xfrm>
        </p:spPr>
        <p:txBody>
          <a:bodyPr/>
          <a:lstStyle/>
          <a:p>
            <a:pPr eaLnBrk="1" hangingPunct="1"/>
            <a:r>
              <a:rPr lang="en-US" sz="4400" b="1" dirty="0" err="1" smtClean="0">
                <a:ea typeface="ＭＳ Ｐゴシック" panose="020B0600070205080204" pitchFamily="34" charset="-128"/>
              </a:rPr>
              <a:t>Greenspace</a:t>
            </a:r>
            <a:endParaRPr lang="en-US" sz="4400" b="1" dirty="0" smtClean="0">
              <a:ea typeface="ＭＳ Ｐゴシック" panose="020B0600070205080204" pitchFamily="34" charset="-128"/>
            </a:endParaRPr>
          </a:p>
        </p:txBody>
      </p:sp>
      <p:sp>
        <p:nvSpPr>
          <p:cNvPr id="51203" name="Rectangle 3"/>
          <p:cNvSpPr>
            <a:spLocks noGrp="1" noChangeArrowheads="1"/>
          </p:cNvSpPr>
          <p:nvPr>
            <p:ph type="body" sz="half" idx="1"/>
          </p:nvPr>
        </p:nvSpPr>
        <p:spPr>
          <a:xfrm>
            <a:off x="304800" y="1371600"/>
            <a:ext cx="8414197" cy="4333741"/>
          </a:xfrm>
        </p:spPr>
        <p:txBody>
          <a:bodyPr/>
          <a:lstStyle/>
          <a:p>
            <a:pPr>
              <a:buFontTx/>
              <a:buNone/>
            </a:pPr>
            <a:r>
              <a:rPr lang="en-US" sz="2800" dirty="0" err="1" smtClean="0">
                <a:latin typeface="Verdana" panose="020B0604030504040204" pitchFamily="34" charset="0"/>
                <a:ea typeface="ＭＳ Ｐゴシック" panose="020B0600070205080204" pitchFamily="34" charset="-128"/>
              </a:rPr>
              <a:t>Greenspace</a:t>
            </a:r>
            <a:r>
              <a:rPr lang="en-US" sz="2800" dirty="0" smtClean="0">
                <a:latin typeface="Verdana" panose="020B0604030504040204" pitchFamily="34" charset="0"/>
                <a:ea typeface="ＭＳ Ｐゴシック" panose="020B0600070205080204" pitchFamily="34" charset="-128"/>
              </a:rPr>
              <a:t> strips that create linear parks for recreation are called greenways.</a:t>
            </a:r>
          </a:p>
          <a:p>
            <a:pPr>
              <a:buFontTx/>
              <a:buNone/>
            </a:pPr>
            <a:endParaRPr lang="en-US" sz="2800" dirty="0" smtClean="0">
              <a:latin typeface="Verdana" panose="020B0604030504040204" pitchFamily="34" charset="0"/>
              <a:ea typeface="ＭＳ Ｐゴシック" panose="020B0600070205080204" pitchFamily="34" charset="-128"/>
            </a:endParaRPr>
          </a:p>
          <a:p>
            <a:pPr>
              <a:buFontTx/>
              <a:buNone/>
            </a:pPr>
            <a:r>
              <a:rPr lang="en-US" sz="2800" dirty="0" smtClean="0">
                <a:latin typeface="Verdana" panose="020B0604030504040204" pitchFamily="34" charset="0"/>
                <a:ea typeface="ＭＳ Ｐゴシック" panose="020B0600070205080204" pitchFamily="34" charset="-128"/>
              </a:rPr>
              <a:t>Greenway systems can:</a:t>
            </a:r>
          </a:p>
          <a:p>
            <a:r>
              <a:rPr lang="en-US" sz="2800" dirty="0" smtClean="0">
                <a:latin typeface="Verdana" panose="020B0604030504040204" pitchFamily="34" charset="0"/>
                <a:ea typeface="ＭＳ Ｐゴシック" panose="020B0600070205080204" pitchFamily="34" charset="-128"/>
              </a:rPr>
              <a:t>Connect people, communities, countryside</a:t>
            </a:r>
          </a:p>
          <a:p>
            <a:r>
              <a:rPr lang="en-US" sz="2800" dirty="0" smtClean="0">
                <a:latin typeface="Verdana" panose="020B0604030504040204" pitchFamily="34" charset="0"/>
                <a:ea typeface="ＭＳ Ｐゴシック" panose="020B0600070205080204" pitchFamily="34" charset="-128"/>
              </a:rPr>
              <a:t>Provide recreational opportunities</a:t>
            </a:r>
          </a:p>
          <a:p>
            <a:r>
              <a:rPr lang="en-US" sz="2800" dirty="0" smtClean="0">
                <a:latin typeface="Verdana" panose="020B0604030504040204" pitchFamily="34" charset="0"/>
                <a:ea typeface="ＭＳ Ｐゴシック" panose="020B0600070205080204" pitchFamily="34" charset="-128"/>
              </a:rPr>
              <a:t>Increase public access to cultural and historic sites</a:t>
            </a:r>
          </a:p>
          <a:p>
            <a:pPr eaLnBrk="1" hangingPunct="1"/>
            <a:endParaRPr lang="en-US" sz="22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1353826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0"/>
            <a:ext cx="8077200" cy="914400"/>
          </a:xfrm>
        </p:spPr>
        <p:txBody>
          <a:bodyPr/>
          <a:lstStyle/>
          <a:p>
            <a:pPr eaLnBrk="1" hangingPunct="1"/>
            <a:r>
              <a:rPr lang="en-US" sz="4400" b="1" dirty="0" smtClean="0">
                <a:ea typeface="ＭＳ Ｐゴシック" panose="020B0600070205080204" pitchFamily="34" charset="-128"/>
              </a:rPr>
              <a:t>Greenway systems can…</a:t>
            </a:r>
          </a:p>
        </p:txBody>
      </p:sp>
      <p:sp>
        <p:nvSpPr>
          <p:cNvPr id="52227" name="Rectangle 3"/>
          <p:cNvSpPr>
            <a:spLocks noGrp="1" noChangeArrowheads="1"/>
          </p:cNvSpPr>
          <p:nvPr>
            <p:ph type="body" sz="half" idx="1"/>
          </p:nvPr>
        </p:nvSpPr>
        <p:spPr>
          <a:xfrm>
            <a:off x="228600" y="1295400"/>
            <a:ext cx="8683580" cy="5334000"/>
          </a:xfrm>
        </p:spPr>
        <p:txBody>
          <a:bodyPr>
            <a:normAutofit fontScale="92500" lnSpcReduction="10000"/>
          </a:bodyPr>
          <a:lstStyle/>
          <a:p>
            <a:pPr>
              <a:lnSpc>
                <a:spcPct val="90000"/>
              </a:lnSpc>
            </a:pPr>
            <a:r>
              <a:rPr lang="en-US" sz="2800" dirty="0" smtClean="0">
                <a:latin typeface="Verdana" panose="020B0604030504040204" pitchFamily="34" charset="0"/>
                <a:ea typeface="ＭＳ Ｐゴシック" panose="020B0600070205080204" pitchFamily="34" charset="-128"/>
              </a:rPr>
              <a:t>Increase property values</a:t>
            </a:r>
          </a:p>
          <a:p>
            <a:pPr>
              <a:lnSpc>
                <a:spcPct val="90000"/>
              </a:lnSpc>
            </a:pPr>
            <a:endParaRPr lang="en-US" sz="2800" dirty="0" smtClean="0">
              <a:latin typeface="Verdana" panose="020B0604030504040204" pitchFamily="34" charset="0"/>
              <a:ea typeface="ＭＳ Ｐゴシック" panose="020B0600070205080204" pitchFamily="34" charset="-128"/>
            </a:endParaRPr>
          </a:p>
          <a:p>
            <a:pPr>
              <a:lnSpc>
                <a:spcPct val="90000"/>
              </a:lnSpc>
            </a:pPr>
            <a:r>
              <a:rPr lang="en-US" sz="2800" dirty="0" smtClean="0">
                <a:latin typeface="Verdana" panose="020B0604030504040204" pitchFamily="34" charset="0"/>
                <a:ea typeface="ＭＳ Ｐゴシック" panose="020B0600070205080204" pitchFamily="34" charset="-128"/>
              </a:rPr>
              <a:t>Provide refuge and migration routes for wildlife</a:t>
            </a:r>
          </a:p>
          <a:p>
            <a:pPr>
              <a:lnSpc>
                <a:spcPct val="90000"/>
              </a:lnSpc>
            </a:pPr>
            <a:endParaRPr lang="en-US" sz="2800" dirty="0" smtClean="0">
              <a:latin typeface="Verdana" panose="020B0604030504040204" pitchFamily="34" charset="0"/>
              <a:ea typeface="ＭＳ Ｐゴシック" panose="020B0600070205080204" pitchFamily="34" charset="-128"/>
            </a:endParaRPr>
          </a:p>
          <a:p>
            <a:pPr>
              <a:lnSpc>
                <a:spcPct val="90000"/>
              </a:lnSpc>
            </a:pPr>
            <a:r>
              <a:rPr lang="en-US" sz="2800" dirty="0" smtClean="0">
                <a:latin typeface="Verdana" panose="020B0604030504040204" pitchFamily="34" charset="0"/>
                <a:ea typeface="ＭＳ Ｐゴシック" panose="020B0600070205080204" pitchFamily="34" charset="-128"/>
              </a:rPr>
              <a:t>Provide alternative transportation routes for cyclists and pedestrians</a:t>
            </a:r>
          </a:p>
          <a:p>
            <a:pPr>
              <a:lnSpc>
                <a:spcPct val="90000"/>
              </a:lnSpc>
            </a:pPr>
            <a:endParaRPr lang="en-US" sz="2800" dirty="0" smtClean="0">
              <a:latin typeface="Verdana" panose="020B0604030504040204" pitchFamily="34" charset="0"/>
              <a:ea typeface="ＭＳ Ｐゴシック" panose="020B0600070205080204" pitchFamily="34" charset="-128"/>
            </a:endParaRPr>
          </a:p>
          <a:p>
            <a:pPr>
              <a:lnSpc>
                <a:spcPct val="90000"/>
              </a:lnSpc>
            </a:pPr>
            <a:r>
              <a:rPr lang="en-US" sz="2800" dirty="0" smtClean="0">
                <a:latin typeface="Verdana" panose="020B0604030504040204" pitchFamily="34" charset="0"/>
                <a:ea typeface="ＭＳ Ｐゴシック" panose="020B0600070205080204" pitchFamily="34" charset="-128"/>
              </a:rPr>
              <a:t>Enhance economic development and tourism</a:t>
            </a:r>
          </a:p>
          <a:p>
            <a:pPr>
              <a:lnSpc>
                <a:spcPct val="90000"/>
              </a:lnSpc>
            </a:pPr>
            <a:endParaRPr lang="en-US" sz="2800" dirty="0" smtClean="0">
              <a:latin typeface="Verdana" panose="020B0604030504040204" pitchFamily="34" charset="0"/>
              <a:ea typeface="ＭＳ Ｐゴシック" panose="020B0600070205080204" pitchFamily="34" charset="-128"/>
            </a:endParaRPr>
          </a:p>
          <a:p>
            <a:pPr>
              <a:lnSpc>
                <a:spcPct val="90000"/>
              </a:lnSpc>
            </a:pPr>
            <a:r>
              <a:rPr lang="en-US" sz="2800" dirty="0" smtClean="0">
                <a:latin typeface="Verdana" panose="020B0604030504040204" pitchFamily="34" charset="0"/>
                <a:ea typeface="ＭＳ Ｐゴシック" panose="020B0600070205080204" pitchFamily="34" charset="-128"/>
              </a:rPr>
              <a:t>Provide close-to-home access to </a:t>
            </a:r>
            <a:r>
              <a:rPr lang="en-US" sz="2800" dirty="0" err="1" smtClean="0">
                <a:latin typeface="Verdana" panose="020B0604030504040204" pitchFamily="34" charset="0"/>
                <a:ea typeface="ＭＳ Ｐゴシック" panose="020B0600070205080204" pitchFamily="34" charset="-128"/>
              </a:rPr>
              <a:t>greenspace</a:t>
            </a:r>
            <a:endParaRPr lang="en-US" sz="2800" dirty="0" smtClean="0">
              <a:latin typeface="Verdana" panose="020B0604030504040204" pitchFamily="34" charset="0"/>
              <a:ea typeface="ＭＳ Ｐゴシック" panose="020B0600070205080204" pitchFamily="34" charset="-128"/>
            </a:endParaRPr>
          </a:p>
          <a:p>
            <a:pPr>
              <a:lnSpc>
                <a:spcPct val="90000"/>
              </a:lnSpc>
              <a:buFontTx/>
              <a:buNone/>
            </a:pPr>
            <a:r>
              <a:rPr lang="en-US" sz="2800" dirty="0" smtClean="0">
                <a:latin typeface="Verdana" panose="020B0604030504040204" pitchFamily="34" charset="0"/>
                <a:ea typeface="ＭＳ Ｐゴシック" panose="020B0600070205080204" pitchFamily="34" charset="-128"/>
              </a:rPr>
              <a:t> </a:t>
            </a:r>
          </a:p>
          <a:p>
            <a:pPr>
              <a:lnSpc>
                <a:spcPct val="90000"/>
              </a:lnSpc>
            </a:pPr>
            <a:r>
              <a:rPr lang="en-US" sz="2800" dirty="0" smtClean="0">
                <a:latin typeface="Verdana" panose="020B0604030504040204" pitchFamily="34" charset="0"/>
                <a:ea typeface="ＭＳ Ｐゴシック" panose="020B0600070205080204" pitchFamily="34" charset="-128"/>
              </a:rPr>
              <a:t>Improve overall quality of life</a:t>
            </a:r>
          </a:p>
          <a:p>
            <a:pPr eaLnBrk="1" hangingPunct="1"/>
            <a:endParaRPr lang="en-US" sz="22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1596343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44488" y="0"/>
            <a:ext cx="8799512" cy="914400"/>
          </a:xfrm>
        </p:spPr>
        <p:txBody>
          <a:bodyPr/>
          <a:lstStyle/>
          <a:p>
            <a:pPr eaLnBrk="1" hangingPunct="1"/>
            <a:r>
              <a:rPr lang="en-US" sz="4400" b="1" dirty="0" smtClean="0">
                <a:ea typeface="ＭＳ Ｐゴシック" panose="020B0600070205080204" pitchFamily="34" charset="-128"/>
              </a:rPr>
              <a:t>Other land conservation tools</a:t>
            </a:r>
          </a:p>
        </p:txBody>
      </p:sp>
      <p:sp>
        <p:nvSpPr>
          <p:cNvPr id="53251" name="Rectangle 3"/>
          <p:cNvSpPr>
            <a:spLocks noGrp="1" noChangeArrowheads="1"/>
          </p:cNvSpPr>
          <p:nvPr>
            <p:ph type="body" sz="half" idx="1"/>
          </p:nvPr>
        </p:nvSpPr>
        <p:spPr>
          <a:xfrm>
            <a:off x="4191000" y="1447800"/>
            <a:ext cx="5257800" cy="2817813"/>
          </a:xfrm>
        </p:spPr>
        <p:txBody>
          <a:bodyPr/>
          <a:lstStyle/>
          <a:p>
            <a:pPr eaLnBrk="1" hangingPunct="1"/>
            <a:endParaRPr lang="en-US" sz="2800" smtClean="0">
              <a:solidFill>
                <a:srgbClr val="605451"/>
              </a:solidFill>
              <a:latin typeface="Verdana" panose="020B0604030504040204" pitchFamily="34" charset="0"/>
              <a:ea typeface="ＭＳ Ｐゴシック" panose="020B0600070205080204" pitchFamily="34" charset="-128"/>
            </a:endParaRPr>
          </a:p>
          <a:p>
            <a:pPr eaLnBrk="1" hangingPunct="1">
              <a:buFontTx/>
              <a:buNone/>
            </a:pPr>
            <a:endParaRPr lang="en-US" sz="2800" smtClean="0">
              <a:solidFill>
                <a:srgbClr val="525252"/>
              </a:solidFill>
              <a:latin typeface="Verdana" panose="020B0604030504040204" pitchFamily="34" charset="0"/>
              <a:ea typeface="ＭＳ Ｐゴシック" panose="020B0600070205080204" pitchFamily="34" charset="-128"/>
            </a:endParaRPr>
          </a:p>
          <a:p>
            <a:pPr eaLnBrk="1" hangingPunct="1"/>
            <a:endParaRPr lang="en-US" sz="2800" smtClean="0">
              <a:solidFill>
                <a:srgbClr val="605451"/>
              </a:solidFill>
              <a:latin typeface="Verdana" panose="020B0604030504040204" pitchFamily="34" charset="0"/>
              <a:ea typeface="ＭＳ Ｐゴシック" panose="020B0600070205080204" pitchFamily="34" charset="-128"/>
            </a:endParaRPr>
          </a:p>
        </p:txBody>
      </p:sp>
      <p:sp>
        <p:nvSpPr>
          <p:cNvPr id="53252" name="Rectangle 5"/>
          <p:cNvSpPr>
            <a:spLocks noChangeArrowheads="1"/>
          </p:cNvSpPr>
          <p:nvPr/>
        </p:nvSpPr>
        <p:spPr bwMode="auto">
          <a:xfrm>
            <a:off x="609600" y="1524000"/>
            <a:ext cx="8057882" cy="22467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eaLnBrk="1" hangingPunct="1">
              <a:buFont typeface="Arial" panose="020B0604020202020204" pitchFamily="34" charset="0"/>
              <a:buChar char="•"/>
            </a:pPr>
            <a:r>
              <a:rPr lang="en-US" sz="2800" dirty="0">
                <a:latin typeface="Verdana" panose="020B0604030504040204" pitchFamily="34" charset="0"/>
              </a:rPr>
              <a:t>Conservation easements or land preservation agreements</a:t>
            </a:r>
          </a:p>
          <a:p>
            <a:pPr algn="l" eaLnBrk="1" hangingPunct="1">
              <a:buFont typeface="Arial" panose="020B0604020202020204" pitchFamily="34" charset="0"/>
              <a:buChar char="•"/>
            </a:pPr>
            <a:endParaRPr lang="en-US" sz="2800" dirty="0">
              <a:latin typeface="Verdana" panose="020B0604030504040204" pitchFamily="34" charset="0"/>
            </a:endParaRPr>
          </a:p>
          <a:p>
            <a:pPr algn="l" eaLnBrk="1" hangingPunct="1">
              <a:buFont typeface="Arial" panose="020B0604020202020204" pitchFamily="34" charset="0"/>
              <a:buChar char="•"/>
            </a:pPr>
            <a:r>
              <a:rPr lang="en-US" sz="2800" dirty="0">
                <a:latin typeface="Verdana" panose="020B0604030504040204" pitchFamily="34" charset="0"/>
              </a:rPr>
              <a:t>Land acquisition programs by public agencies or private non-profit organizations</a:t>
            </a:r>
          </a:p>
        </p:txBody>
      </p:sp>
    </p:spTree>
    <p:extLst>
      <p:ext uri="{BB962C8B-B14F-4D97-AF65-F5344CB8AC3E}">
        <p14:creationId xmlns="" xmlns:p14="http://schemas.microsoft.com/office/powerpoint/2010/main" val="2042715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14300" y="231820"/>
            <a:ext cx="8077200" cy="914400"/>
          </a:xfrm>
        </p:spPr>
        <p:txBody>
          <a:bodyPr/>
          <a:lstStyle/>
          <a:p>
            <a:pPr eaLnBrk="1" hangingPunct="1"/>
            <a:r>
              <a:rPr lang="en-US" sz="4400" b="1" dirty="0" smtClean="0">
                <a:ea typeface="ＭＳ Ｐゴシック" panose="020B0600070205080204" pitchFamily="34" charset="-128"/>
              </a:rPr>
              <a:t>Growth boundaries</a:t>
            </a:r>
          </a:p>
        </p:txBody>
      </p:sp>
      <p:sp>
        <p:nvSpPr>
          <p:cNvPr id="56323" name="Rectangle 2"/>
          <p:cNvSpPr>
            <a:spLocks noChangeArrowheads="1"/>
          </p:cNvSpPr>
          <p:nvPr/>
        </p:nvSpPr>
        <p:spPr bwMode="auto">
          <a:xfrm>
            <a:off x="682580" y="1371600"/>
            <a:ext cx="7851820" cy="31085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609600" indent="-609600"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eaLnBrk="1" hangingPunct="1"/>
            <a:r>
              <a:rPr lang="en-US" sz="2800" dirty="0">
                <a:latin typeface="Verdana" panose="020B0604030504040204" pitchFamily="34" charset="0"/>
              </a:rPr>
              <a:t>     Urban growth boundaries are lines designated on planning and zoning maps that predict the limit of city services. They define land that can be urbanized outside of the current city limits and identify rural land where development will be discouraged. </a:t>
            </a:r>
          </a:p>
        </p:txBody>
      </p:sp>
    </p:spTree>
    <p:extLst>
      <p:ext uri="{BB962C8B-B14F-4D97-AF65-F5344CB8AC3E}">
        <p14:creationId xmlns="" xmlns:p14="http://schemas.microsoft.com/office/powerpoint/2010/main" val="46147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04800" y="0"/>
            <a:ext cx="8077200" cy="914400"/>
          </a:xfrm>
        </p:spPr>
        <p:txBody>
          <a:bodyPr/>
          <a:lstStyle/>
          <a:p>
            <a:pPr eaLnBrk="1" hangingPunct="1"/>
            <a:r>
              <a:rPr lang="en-US" sz="4400" b="1" dirty="0" smtClean="0">
                <a:ea typeface="ＭＳ Ｐゴシック" panose="020B0600070205080204" pitchFamily="34" charset="-128"/>
              </a:rPr>
              <a:t>Growth boundary example</a:t>
            </a:r>
          </a:p>
        </p:txBody>
      </p:sp>
      <p:sp>
        <p:nvSpPr>
          <p:cNvPr id="57347" name="Rectangle 5"/>
          <p:cNvSpPr>
            <a:spLocks noChangeArrowheads="1"/>
          </p:cNvSpPr>
          <p:nvPr/>
        </p:nvSpPr>
        <p:spPr bwMode="auto">
          <a:xfrm>
            <a:off x="381000" y="1371600"/>
            <a:ext cx="8534400" cy="310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l" eaLnBrk="1" hangingPunct="1"/>
            <a:r>
              <a:rPr lang="en-US" sz="2800" dirty="0">
                <a:latin typeface="Verdana" panose="020B0604030504040204" pitchFamily="34" charset="0"/>
              </a:rPr>
              <a:t>Example – In 1973 Oregon began requiring all cities to develop urban growth boundaries. Affordable housing was required to be developed within the boundary and protective zones were created outside. Urban services were not provided to houses built outside of the boundary.</a:t>
            </a:r>
          </a:p>
        </p:txBody>
      </p:sp>
    </p:spTree>
    <p:extLst>
      <p:ext uri="{BB962C8B-B14F-4D97-AF65-F5344CB8AC3E}">
        <p14:creationId xmlns="" xmlns:p14="http://schemas.microsoft.com/office/powerpoint/2010/main" val="2856184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04800" y="0"/>
            <a:ext cx="8077200" cy="914400"/>
          </a:xfrm>
        </p:spPr>
        <p:txBody>
          <a:bodyPr/>
          <a:lstStyle/>
          <a:p>
            <a:pPr eaLnBrk="1" hangingPunct="1"/>
            <a:r>
              <a:rPr lang="en-US" sz="4400" b="1" dirty="0" smtClean="0">
                <a:ea typeface="ＭＳ Ｐゴシック" panose="020B0600070205080204" pitchFamily="34" charset="-128"/>
              </a:rPr>
              <a:t>Technology</a:t>
            </a:r>
          </a:p>
        </p:txBody>
      </p:sp>
      <p:sp>
        <p:nvSpPr>
          <p:cNvPr id="61443" name="Rectangle 3"/>
          <p:cNvSpPr>
            <a:spLocks noGrp="1" noChangeArrowheads="1"/>
          </p:cNvSpPr>
          <p:nvPr>
            <p:ph type="body" sz="half" idx="1"/>
          </p:nvPr>
        </p:nvSpPr>
        <p:spPr>
          <a:xfrm>
            <a:off x="685800" y="1371600"/>
            <a:ext cx="8153400" cy="2817813"/>
          </a:xfrm>
        </p:spPr>
        <p:txBody>
          <a:bodyPr>
            <a:normAutofit fontScale="92500" lnSpcReduction="20000"/>
          </a:bodyPr>
          <a:lstStyle/>
          <a:p>
            <a:pPr marL="0" indent="0">
              <a:buFontTx/>
              <a:buNone/>
            </a:pPr>
            <a:r>
              <a:rPr lang="en-US" sz="2800" dirty="0" smtClean="0">
                <a:latin typeface="Verdana" panose="020B0604030504040204" pitchFamily="34" charset="0"/>
                <a:ea typeface="ＭＳ Ｐゴシック" panose="020B0600070205080204" pitchFamily="34" charset="-128"/>
              </a:rPr>
              <a:t>Technology provides many tools to reduce some of the negative effects of development.</a:t>
            </a:r>
          </a:p>
          <a:p>
            <a:pPr marL="0" indent="0">
              <a:buFontTx/>
              <a:buNone/>
            </a:pPr>
            <a:endParaRPr lang="en-US" sz="2800" dirty="0" smtClean="0">
              <a:latin typeface="Verdana" panose="020B0604030504040204" pitchFamily="34" charset="0"/>
              <a:ea typeface="ＭＳ Ｐゴシック" panose="020B0600070205080204" pitchFamily="34" charset="-128"/>
            </a:endParaRPr>
          </a:p>
          <a:p>
            <a:pPr marL="0" indent="0">
              <a:buFontTx/>
              <a:buNone/>
            </a:pPr>
            <a:r>
              <a:rPr lang="en-US" sz="2800" dirty="0" smtClean="0">
                <a:latin typeface="Verdana" panose="020B0604030504040204" pitchFamily="34" charset="0"/>
                <a:ea typeface="ＭＳ Ｐゴシック" panose="020B0600070205080204" pitchFamily="34" charset="-128"/>
              </a:rPr>
              <a:t>For example:</a:t>
            </a:r>
          </a:p>
          <a:p>
            <a:pPr lvl="1"/>
            <a:r>
              <a:rPr lang="en-US" dirty="0" err="1" smtClean="0">
                <a:latin typeface="Verdana" panose="020B0604030504040204" pitchFamily="34" charset="0"/>
                <a:ea typeface="ＭＳ Ｐゴシック" panose="020B0600070205080204" pitchFamily="34" charset="-128"/>
              </a:rPr>
              <a:t>CuSoil</a:t>
            </a:r>
            <a:endParaRPr lang="en-US" dirty="0" smtClean="0">
              <a:latin typeface="Verdana" panose="020B0604030504040204" pitchFamily="34" charset="0"/>
              <a:ea typeface="ＭＳ Ｐゴシック" panose="020B0600070205080204" pitchFamily="34" charset="-128"/>
            </a:endParaRPr>
          </a:p>
          <a:p>
            <a:pPr lvl="1"/>
            <a:r>
              <a:rPr lang="en-US" dirty="0" smtClean="0">
                <a:latin typeface="Verdana" panose="020B0604030504040204" pitchFamily="34" charset="0"/>
                <a:ea typeface="ＭＳ Ｐゴシック" panose="020B0600070205080204" pitchFamily="34" charset="-128"/>
              </a:rPr>
              <a:t>Permeable pavement</a:t>
            </a:r>
          </a:p>
          <a:p>
            <a:pPr lvl="1"/>
            <a:r>
              <a:rPr lang="en-US" dirty="0" smtClean="0">
                <a:latin typeface="Verdana" panose="020B0604030504040204" pitchFamily="34" charset="0"/>
                <a:ea typeface="ＭＳ Ｐゴシック" panose="020B0600070205080204" pitchFamily="34" charset="-128"/>
              </a:rPr>
              <a:t>Geographic Information Systems (GIS)</a:t>
            </a:r>
          </a:p>
          <a:p>
            <a:pPr lvl="1"/>
            <a:r>
              <a:rPr lang="en-US" dirty="0" smtClean="0">
                <a:latin typeface="Verdana" panose="020B0604030504040204" pitchFamily="34" charset="0"/>
                <a:ea typeface="ＭＳ Ｐゴシック" panose="020B0600070205080204" pitchFamily="34" charset="-128"/>
              </a:rPr>
              <a:t>Others?</a:t>
            </a:r>
          </a:p>
          <a:p>
            <a:pPr marL="0" indent="0" eaLnBrk="1" hangingPunct="1"/>
            <a:endParaRPr lang="en-US" sz="24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2278492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04800" y="223838"/>
            <a:ext cx="8077200" cy="914400"/>
          </a:xfrm>
        </p:spPr>
        <p:txBody>
          <a:bodyPr>
            <a:normAutofit/>
          </a:bodyPr>
          <a:lstStyle/>
          <a:p>
            <a:pPr eaLnBrk="1" hangingPunct="1"/>
            <a:r>
              <a:rPr lang="en-US" sz="4000" b="1" dirty="0" smtClean="0">
                <a:ea typeface="ＭＳ Ｐゴシック" panose="020B0600070205080204" pitchFamily="34" charset="-128"/>
              </a:rPr>
              <a:t>Typical subdivision development</a:t>
            </a:r>
          </a:p>
        </p:txBody>
      </p:sp>
      <p:sp>
        <p:nvSpPr>
          <p:cNvPr id="62467" name="Rectangle 3"/>
          <p:cNvSpPr>
            <a:spLocks noGrp="1" noChangeArrowheads="1"/>
          </p:cNvSpPr>
          <p:nvPr>
            <p:ph type="body" sz="half" idx="1"/>
          </p:nvPr>
        </p:nvSpPr>
        <p:spPr>
          <a:xfrm>
            <a:off x="457200" y="914400"/>
            <a:ext cx="8153400" cy="2817813"/>
          </a:xfrm>
        </p:spPr>
        <p:txBody>
          <a:bodyPr>
            <a:normAutofit fontScale="92500" lnSpcReduction="20000"/>
          </a:bodyPr>
          <a:lstStyle/>
          <a:p>
            <a:pPr>
              <a:buFontTx/>
              <a:buNone/>
            </a:pPr>
            <a:endParaRPr lang="en-US" sz="2800" dirty="0" smtClean="0">
              <a:latin typeface="Verdana" panose="020B0604030504040204" pitchFamily="34" charset="0"/>
              <a:ea typeface="ＭＳ Ｐゴシック" panose="020B0600070205080204" pitchFamily="34" charset="-128"/>
            </a:endParaRPr>
          </a:p>
          <a:p>
            <a:r>
              <a:rPr lang="en-US" sz="2800" dirty="0" smtClean="0">
                <a:latin typeface="Verdana" panose="020B0604030504040204" pitchFamily="34" charset="0"/>
                <a:ea typeface="ＭＳ Ｐゴシック" panose="020B0600070205080204" pitchFamily="34" charset="-128"/>
              </a:rPr>
              <a:t>Residential subdivisions typically consist of low-density, single-family homes, lacking connectivity within and between neighborhoods. </a:t>
            </a:r>
          </a:p>
          <a:p>
            <a:pPr>
              <a:buFontTx/>
              <a:buNone/>
            </a:pPr>
            <a:endParaRPr lang="en-US" sz="2800" dirty="0" smtClean="0">
              <a:latin typeface="Verdana" panose="020B0604030504040204" pitchFamily="34" charset="0"/>
              <a:ea typeface="ＭＳ Ｐゴシック" panose="020B0600070205080204" pitchFamily="34" charset="-128"/>
            </a:endParaRPr>
          </a:p>
          <a:p>
            <a:r>
              <a:rPr lang="en-US" sz="2800" dirty="0" smtClean="0">
                <a:latin typeface="Verdana" panose="020B0604030504040204" pitchFamily="34" charset="0"/>
                <a:ea typeface="ＭＳ Ｐゴシック" panose="020B0600070205080204" pitchFamily="34" charset="-128"/>
              </a:rPr>
              <a:t>New subdivisions are often developed on undeveloped land (greenfield sites). </a:t>
            </a:r>
          </a:p>
          <a:p>
            <a:pPr eaLnBrk="1" hangingPunct="1">
              <a:buFontTx/>
              <a:buNone/>
            </a:pPr>
            <a:endParaRPr lang="en-US" sz="24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38768189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04800" y="76200"/>
            <a:ext cx="8077200" cy="914400"/>
          </a:xfrm>
        </p:spPr>
        <p:txBody>
          <a:bodyPr/>
          <a:lstStyle/>
          <a:p>
            <a:pPr eaLnBrk="1" hangingPunct="1"/>
            <a:r>
              <a:rPr lang="en-US" sz="4400" b="1" dirty="0" smtClean="0">
                <a:ea typeface="ＭＳ Ｐゴシック" panose="020B0600070205080204" pitchFamily="34" charset="-128"/>
              </a:rPr>
              <a:t>Drawbacks</a:t>
            </a:r>
          </a:p>
        </p:txBody>
      </p:sp>
      <p:sp>
        <p:nvSpPr>
          <p:cNvPr id="63491" name="Rectangle 3"/>
          <p:cNvSpPr>
            <a:spLocks noGrp="1" noChangeArrowheads="1"/>
          </p:cNvSpPr>
          <p:nvPr>
            <p:ph type="body" sz="half" idx="1"/>
          </p:nvPr>
        </p:nvSpPr>
        <p:spPr>
          <a:xfrm>
            <a:off x="304800" y="1524000"/>
            <a:ext cx="8305800" cy="4419600"/>
          </a:xfrm>
        </p:spPr>
        <p:txBody>
          <a:bodyPr/>
          <a:lstStyle/>
          <a:p>
            <a:pPr marL="0" indent="0">
              <a:buClr>
                <a:srgbClr val="595959"/>
              </a:buClr>
            </a:pPr>
            <a:r>
              <a:rPr lang="en-US" sz="2400" dirty="0" smtClean="0">
                <a:ea typeface="ＭＳ Ｐゴシック" panose="020B0600070205080204" pitchFamily="34" charset="-128"/>
              </a:rPr>
              <a:t> </a:t>
            </a:r>
            <a:r>
              <a:rPr lang="en-US" sz="2800" dirty="0" smtClean="0">
                <a:ea typeface="ＭＳ Ｐゴシック" panose="020B0600070205080204" pitchFamily="34" charset="-128"/>
              </a:rPr>
              <a:t>Typical suburb development involves little  diversity of income and thus leads to class segregation.</a:t>
            </a:r>
          </a:p>
          <a:p>
            <a:pPr marL="0" indent="0">
              <a:buFontTx/>
              <a:buNone/>
            </a:pPr>
            <a:endParaRPr lang="en-US" sz="2800" dirty="0" smtClean="0">
              <a:ea typeface="ＭＳ Ｐゴシック" panose="020B0600070205080204" pitchFamily="34" charset="-128"/>
            </a:endParaRPr>
          </a:p>
          <a:p>
            <a:pPr marL="0" indent="0"/>
            <a:r>
              <a:rPr lang="en-US" sz="2800" dirty="0" smtClean="0">
                <a:ea typeface="ＭＳ Ｐゴシック" panose="020B0600070205080204" pitchFamily="34" charset="-128"/>
              </a:rPr>
              <a:t> The lack of mixed land uses means people have to </a:t>
            </a:r>
          </a:p>
          <a:p>
            <a:pPr marL="0" indent="0">
              <a:buFontTx/>
              <a:buNone/>
            </a:pPr>
            <a:r>
              <a:rPr lang="en-US" sz="2800" dirty="0" smtClean="0">
                <a:ea typeface="ＭＳ Ｐゴシック" panose="020B0600070205080204" pitchFamily="34" charset="-128"/>
              </a:rPr>
              <a:t>drive long distances to work  or shop. </a:t>
            </a:r>
          </a:p>
          <a:p>
            <a:pPr marL="0" indent="0"/>
            <a:endParaRPr lang="en-US" sz="24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7012071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04800" y="76200"/>
            <a:ext cx="8077200" cy="914400"/>
          </a:xfrm>
        </p:spPr>
        <p:txBody>
          <a:bodyPr/>
          <a:lstStyle/>
          <a:p>
            <a:pPr eaLnBrk="1" hangingPunct="1"/>
            <a:r>
              <a:rPr lang="en-US" sz="4400" b="1" dirty="0" smtClean="0">
                <a:ea typeface="ＭＳ Ｐゴシック" panose="020B0600070205080204" pitchFamily="34" charset="-128"/>
              </a:rPr>
              <a:t>Conservation development</a:t>
            </a:r>
          </a:p>
        </p:txBody>
      </p:sp>
      <p:sp>
        <p:nvSpPr>
          <p:cNvPr id="64515" name="Rectangle 3"/>
          <p:cNvSpPr>
            <a:spLocks noGrp="1" noChangeArrowheads="1"/>
          </p:cNvSpPr>
          <p:nvPr>
            <p:ph type="body" sz="half" idx="1"/>
          </p:nvPr>
        </p:nvSpPr>
        <p:spPr>
          <a:xfrm>
            <a:off x="304800" y="1447800"/>
            <a:ext cx="8077200" cy="3471930"/>
          </a:xfrm>
        </p:spPr>
        <p:txBody>
          <a:bodyPr/>
          <a:lstStyle/>
          <a:p>
            <a:pPr>
              <a:buFontTx/>
              <a:buNone/>
            </a:pPr>
            <a:r>
              <a:rPr lang="en-US" sz="2800" dirty="0" smtClean="0">
                <a:latin typeface="Verdana" panose="020B0604030504040204" pitchFamily="34" charset="0"/>
                <a:ea typeface="ＭＳ Ｐゴシック" panose="020B0600070205080204" pitchFamily="34" charset="-128"/>
              </a:rPr>
              <a:t>Conservation subdivisions</a:t>
            </a:r>
          </a:p>
          <a:p>
            <a:pPr>
              <a:buFontTx/>
              <a:buNone/>
            </a:pPr>
            <a:endParaRPr lang="en-US" sz="2800" dirty="0" smtClean="0">
              <a:latin typeface="Verdana" panose="020B0604030504040204" pitchFamily="34" charset="0"/>
              <a:ea typeface="ＭＳ Ｐゴシック" panose="020B0600070205080204" pitchFamily="34" charset="-128"/>
            </a:endParaRPr>
          </a:p>
          <a:p>
            <a:pPr lvl="1">
              <a:buFontTx/>
              <a:buChar char="•"/>
            </a:pPr>
            <a:r>
              <a:rPr lang="en-US" dirty="0" smtClean="0">
                <a:latin typeface="Verdana" panose="020B0604030504040204" pitchFamily="34" charset="0"/>
                <a:ea typeface="ＭＳ Ｐゴシック" panose="020B0600070205080204" pitchFamily="34" charset="-128"/>
              </a:rPr>
              <a:t>Employ Smart Growth principles</a:t>
            </a:r>
          </a:p>
          <a:p>
            <a:pPr lvl="1">
              <a:buFontTx/>
              <a:buChar char="•"/>
            </a:pPr>
            <a:r>
              <a:rPr lang="en-US" dirty="0" smtClean="0">
                <a:latin typeface="Verdana" panose="020B0604030504040204" pitchFamily="34" charset="0"/>
                <a:ea typeface="ＭＳ Ｐゴシック" panose="020B0600070205080204" pitchFamily="34" charset="-128"/>
              </a:rPr>
              <a:t>Create dense clusters of homes</a:t>
            </a:r>
          </a:p>
          <a:p>
            <a:pPr lvl="1">
              <a:buFontTx/>
              <a:buChar char="•"/>
            </a:pPr>
            <a:r>
              <a:rPr lang="en-US" dirty="0" smtClean="0">
                <a:latin typeface="Verdana" panose="020B0604030504040204" pitchFamily="34" charset="0"/>
                <a:ea typeface="ＭＳ Ｐゴシック" panose="020B0600070205080204" pitchFamily="34" charset="-128"/>
              </a:rPr>
              <a:t>Leave undeveloped </a:t>
            </a:r>
            <a:r>
              <a:rPr lang="en-US" dirty="0" err="1" smtClean="0">
                <a:latin typeface="Verdana" panose="020B0604030504040204" pitchFamily="34" charset="0"/>
                <a:ea typeface="ＭＳ Ｐゴシック" panose="020B0600070205080204" pitchFamily="34" charset="-128"/>
              </a:rPr>
              <a:t>greenspace</a:t>
            </a:r>
            <a:r>
              <a:rPr lang="en-US" dirty="0" smtClean="0">
                <a:latin typeface="Verdana" panose="020B0604030504040204" pitchFamily="34" charset="0"/>
                <a:ea typeface="ＭＳ Ｐゴシック" panose="020B0600070205080204" pitchFamily="34" charset="-128"/>
              </a:rPr>
              <a:t> for conservation and recreation</a:t>
            </a:r>
          </a:p>
          <a:p>
            <a:endParaRPr lang="en-US" sz="2400" dirty="0" smtClean="0">
              <a:latin typeface="Verdana" panose="020B0604030504040204" pitchFamily="34" charset="0"/>
              <a:ea typeface="ＭＳ Ｐゴシック" panose="020B0600070205080204" pitchFamily="34" charset="-128"/>
            </a:endParaRPr>
          </a:p>
        </p:txBody>
      </p:sp>
    </p:spTree>
    <p:extLst>
      <p:ext uri="{BB962C8B-B14F-4D97-AF65-F5344CB8AC3E}">
        <p14:creationId xmlns="" xmlns:p14="http://schemas.microsoft.com/office/powerpoint/2010/main" val="3362189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04800" y="76200"/>
            <a:ext cx="8077200" cy="914400"/>
          </a:xfrm>
        </p:spPr>
        <p:txBody>
          <a:bodyPr/>
          <a:lstStyle/>
          <a:p>
            <a:pPr eaLnBrk="1" hangingPunct="1"/>
            <a:r>
              <a:rPr lang="en-US" sz="4400" dirty="0" smtClean="0">
                <a:ea typeface="ＭＳ Ｐゴシック" panose="020B0600070205080204" pitchFamily="34" charset="-128"/>
              </a:rPr>
              <a:t>Characteristics</a:t>
            </a:r>
          </a:p>
        </p:txBody>
      </p:sp>
      <p:sp>
        <p:nvSpPr>
          <p:cNvPr id="65539" name="Rectangle 5"/>
          <p:cNvSpPr>
            <a:spLocks noChangeArrowheads="1"/>
          </p:cNvSpPr>
          <p:nvPr/>
        </p:nvSpPr>
        <p:spPr bwMode="auto">
          <a:xfrm>
            <a:off x="381000" y="1524000"/>
            <a:ext cx="78486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09600" indent="-609600"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 typeface="Wingdings" panose="05000000000000000000" pitchFamily="2" charset="2"/>
              <a:buAutoNum type="arabicPeriod"/>
            </a:pPr>
            <a:endParaRPr lang="en-US">
              <a:solidFill>
                <a:srgbClr val="525252"/>
              </a:solidFill>
              <a:latin typeface="Verdana" panose="020B0604030504040204" pitchFamily="34" charset="0"/>
            </a:endParaRPr>
          </a:p>
          <a:p>
            <a:pPr eaLnBrk="1" hangingPunct="1">
              <a:buFont typeface="Wingdings" panose="05000000000000000000" pitchFamily="2" charset="2"/>
              <a:buAutoNum type="arabicPeriod"/>
            </a:pPr>
            <a:endParaRPr lang="en-US">
              <a:solidFill>
                <a:srgbClr val="525252"/>
              </a:solidFill>
              <a:latin typeface="Verdana" panose="020B0604030504040204" pitchFamily="34" charset="0"/>
            </a:endParaRPr>
          </a:p>
        </p:txBody>
      </p:sp>
      <p:sp>
        <p:nvSpPr>
          <p:cNvPr id="65540" name="Rectangle 4"/>
          <p:cNvSpPr>
            <a:spLocks noChangeArrowheads="1"/>
          </p:cNvSpPr>
          <p:nvPr/>
        </p:nvSpPr>
        <p:spPr bwMode="auto">
          <a:xfrm>
            <a:off x="152400" y="1524000"/>
            <a:ext cx="8686800" cy="310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imes New Roman" panose="02020603050405020304" pitchFamily="18" charset="0"/>
                <a:ea typeface="ＭＳ Ｐゴシック" panose="020B0600070205080204" pitchFamily="34" charset="-128"/>
              </a:defRPr>
            </a:lvl1pPr>
            <a:lvl2pPr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lvl="1" algn="l" eaLnBrk="1" hangingPunct="1">
              <a:buFontTx/>
              <a:buChar char="•"/>
            </a:pPr>
            <a:r>
              <a:rPr lang="en-US" sz="2800" dirty="0">
                <a:latin typeface="Verdana" panose="020B0604030504040204" pitchFamily="34" charset="0"/>
              </a:rPr>
              <a:t>Homes are built on smaller lots and are situated to maximize views of the natural area</a:t>
            </a:r>
          </a:p>
          <a:p>
            <a:pPr lvl="1" algn="l" eaLnBrk="1" hangingPunct="1">
              <a:buFontTx/>
              <a:buChar char="•"/>
            </a:pPr>
            <a:endParaRPr lang="en-US" sz="2800" dirty="0">
              <a:latin typeface="Verdana" panose="020B0604030504040204" pitchFamily="34" charset="0"/>
            </a:endParaRPr>
          </a:p>
          <a:p>
            <a:pPr lvl="1" algn="l" eaLnBrk="1" hangingPunct="1">
              <a:buFontTx/>
              <a:buChar char="•"/>
            </a:pPr>
            <a:r>
              <a:rPr lang="en-US" sz="2800" dirty="0">
                <a:latin typeface="Verdana" panose="020B0604030504040204" pitchFamily="34" charset="0"/>
              </a:rPr>
              <a:t>Developments are walkable and </a:t>
            </a:r>
            <a:r>
              <a:rPr lang="en-US" sz="2800" dirty="0" err="1">
                <a:latin typeface="Verdana" panose="020B0604030504040204" pitchFamily="34" charset="0"/>
              </a:rPr>
              <a:t>bikable</a:t>
            </a:r>
            <a:r>
              <a:rPr lang="en-US" sz="2800" dirty="0">
                <a:latin typeface="Verdana" panose="020B0604030504040204" pitchFamily="34" charset="0"/>
              </a:rPr>
              <a:t> and may be placed close to shopping and jobs</a:t>
            </a:r>
          </a:p>
        </p:txBody>
      </p:sp>
    </p:spTree>
    <p:extLst>
      <p:ext uri="{BB962C8B-B14F-4D97-AF65-F5344CB8AC3E}">
        <p14:creationId xmlns="" xmlns:p14="http://schemas.microsoft.com/office/powerpoint/2010/main" val="24705615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96075" y="2438625"/>
            <a:ext cx="7886700" cy="1325563"/>
          </a:xfrm>
        </p:spPr>
        <p:txBody>
          <a:bodyPr/>
          <a:lstStyle/>
          <a:p>
            <a:r>
              <a:rPr lang="en-US" b="1" dirty="0" smtClean="0"/>
              <a:t>Land Use Planning in Pakistan</a:t>
            </a:r>
            <a:endParaRPr lang="en-US" b="1" dirty="0"/>
          </a:p>
        </p:txBody>
      </p:sp>
    </p:spTree>
    <p:extLst>
      <p:ext uri="{BB962C8B-B14F-4D97-AF65-F5344CB8AC3E}">
        <p14:creationId xmlns="" xmlns:p14="http://schemas.microsoft.com/office/powerpoint/2010/main" val="7693928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Land Use Planning</a:t>
            </a:r>
            <a:endParaRPr lang="en-US" b="1" dirty="0"/>
          </a:p>
        </p:txBody>
      </p:sp>
      <p:sp>
        <p:nvSpPr>
          <p:cNvPr id="4" name="Content Placeholder 3"/>
          <p:cNvSpPr>
            <a:spLocks noGrp="1"/>
          </p:cNvSpPr>
          <p:nvPr>
            <p:ph idx="1"/>
          </p:nvPr>
        </p:nvSpPr>
        <p:spPr>
          <a:xfrm>
            <a:off x="628650" y="1761230"/>
            <a:ext cx="7886700" cy="4351338"/>
          </a:xfrm>
        </p:spPr>
        <p:txBody>
          <a:bodyPr>
            <a:normAutofit/>
          </a:bodyPr>
          <a:lstStyle/>
          <a:p>
            <a:r>
              <a:rPr lang="en-US" dirty="0" smtClean="0"/>
              <a:t>The </a:t>
            </a:r>
            <a:r>
              <a:rPr lang="en-US" dirty="0"/>
              <a:t>purpose of land use planning is to regulate land use in an efficient and ethical way, thus preventing land-use conflicts. </a:t>
            </a:r>
          </a:p>
          <a:p>
            <a:r>
              <a:rPr lang="en-US" dirty="0" smtClean="0"/>
              <a:t>Land </a:t>
            </a:r>
            <a:r>
              <a:rPr lang="en-US" dirty="0"/>
              <a:t>use planning is land-use regulations, or zoning. </a:t>
            </a:r>
          </a:p>
          <a:p>
            <a:r>
              <a:rPr lang="en-US" dirty="0" smtClean="0"/>
              <a:t>Zoning </a:t>
            </a:r>
            <a:r>
              <a:rPr lang="en-US" dirty="0"/>
              <a:t>regulates the activities on a given piece of land, the amount of space devoted to those activities and the ways that buildings may be placed and shaped </a:t>
            </a:r>
          </a:p>
          <a:p>
            <a:endParaRPr lang="en-US" dirty="0"/>
          </a:p>
        </p:txBody>
      </p:sp>
    </p:spTree>
    <p:extLst>
      <p:ext uri="{BB962C8B-B14F-4D97-AF65-F5344CB8AC3E}">
        <p14:creationId xmlns="" xmlns:p14="http://schemas.microsoft.com/office/powerpoint/2010/main" val="24306836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9841" y="987426"/>
            <a:ext cx="2949178" cy="1069974"/>
          </a:xfrm>
        </p:spPr>
        <p:txBody>
          <a:bodyPr/>
          <a:lstStyle/>
          <a:p>
            <a:r>
              <a:rPr lang="en-US" b="1" dirty="0" smtClean="0"/>
              <a:t>Pakistan</a:t>
            </a:r>
            <a:endParaRPr lang="en-US" b="1" dirty="0"/>
          </a:p>
        </p:txBody>
      </p:sp>
      <p:pic>
        <p:nvPicPr>
          <p:cNvPr id="7" name="Picture Placeholder 6"/>
          <p:cNvPicPr>
            <a:picLocks noGrp="1" noChangeAspect="1"/>
          </p:cNvPicPr>
          <p:nvPr>
            <p:ph type="pic" idx="1"/>
          </p:nvPr>
        </p:nvPicPr>
        <p:blipFill>
          <a:blip r:embed="rId2">
            <a:extLst>
              <a:ext uri="{28A0092B-C50C-407E-A947-70E740481C1C}">
                <a14:useLocalDpi xmlns="" xmlns:a14="http://schemas.microsoft.com/office/drawing/2010/main" val="0"/>
              </a:ext>
            </a:extLst>
          </a:blip>
          <a:srcRect l="5769" r="5769"/>
          <a:stretch>
            <a:fillRect/>
          </a:stretch>
        </p:blipFill>
        <p:spPr/>
      </p:pic>
      <p:sp>
        <p:nvSpPr>
          <p:cNvPr id="6" name="Text Placeholder 5"/>
          <p:cNvSpPr>
            <a:spLocks noGrp="1"/>
          </p:cNvSpPr>
          <p:nvPr>
            <p:ph type="body" sz="half" idx="2"/>
          </p:nvPr>
        </p:nvSpPr>
        <p:spPr/>
        <p:txBody>
          <a:bodyPr>
            <a:normAutofit/>
          </a:bodyPr>
          <a:lstStyle/>
          <a:p>
            <a:r>
              <a:rPr lang="en-US" sz="2400" dirty="0" smtClean="0"/>
              <a:t>Total </a:t>
            </a:r>
            <a:r>
              <a:rPr lang="en-US" sz="2400" dirty="0"/>
              <a:t>Area: </a:t>
            </a:r>
          </a:p>
          <a:p>
            <a:r>
              <a:rPr lang="en-US" sz="2400" dirty="0" smtClean="0"/>
              <a:t>803,940 </a:t>
            </a:r>
            <a:r>
              <a:rPr lang="en-US" sz="2400" dirty="0" err="1"/>
              <a:t>sq</a:t>
            </a:r>
            <a:r>
              <a:rPr lang="en-US" sz="2400" dirty="0"/>
              <a:t> km </a:t>
            </a:r>
          </a:p>
          <a:p>
            <a:r>
              <a:rPr lang="en-US" sz="2400" dirty="0" smtClean="0"/>
              <a:t>land</a:t>
            </a:r>
            <a:r>
              <a:rPr lang="en-US" sz="2400" dirty="0"/>
              <a:t>: 778,720 </a:t>
            </a:r>
            <a:r>
              <a:rPr lang="en-US" sz="2400" dirty="0" err="1"/>
              <a:t>sq</a:t>
            </a:r>
            <a:r>
              <a:rPr lang="en-US" sz="2400" dirty="0"/>
              <a:t> km </a:t>
            </a:r>
          </a:p>
          <a:p>
            <a:r>
              <a:rPr lang="en-US" sz="2400" dirty="0" smtClean="0"/>
              <a:t>water</a:t>
            </a:r>
            <a:r>
              <a:rPr lang="en-US" sz="2400" dirty="0"/>
              <a:t>: 25,220 </a:t>
            </a:r>
            <a:r>
              <a:rPr lang="en-US" sz="2400" dirty="0" err="1"/>
              <a:t>sq</a:t>
            </a:r>
            <a:r>
              <a:rPr lang="en-US" sz="2400" dirty="0"/>
              <a:t> km </a:t>
            </a:r>
          </a:p>
          <a:p>
            <a:endParaRPr lang="en-US" sz="2400" dirty="0"/>
          </a:p>
        </p:txBody>
      </p:sp>
    </p:spTree>
    <p:extLst>
      <p:ext uri="{BB962C8B-B14F-4D97-AF65-F5344CB8AC3E}">
        <p14:creationId xmlns="" xmlns:p14="http://schemas.microsoft.com/office/powerpoint/2010/main" val="26261488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Land Use Planning Context</a:t>
            </a:r>
            <a:endParaRPr lang="en-US" b="1" dirty="0"/>
          </a:p>
        </p:txBody>
      </p:sp>
      <p:sp>
        <p:nvSpPr>
          <p:cNvPr id="6" name="Content Placeholder 5"/>
          <p:cNvSpPr>
            <a:spLocks noGrp="1"/>
          </p:cNvSpPr>
          <p:nvPr>
            <p:ph idx="1"/>
          </p:nvPr>
        </p:nvSpPr>
        <p:spPr/>
        <p:txBody>
          <a:bodyPr>
            <a:normAutofit lnSpcReduction="10000"/>
          </a:bodyPr>
          <a:lstStyle/>
          <a:p>
            <a:r>
              <a:rPr lang="en-US" dirty="0" smtClean="0"/>
              <a:t>Land </a:t>
            </a:r>
            <a:r>
              <a:rPr lang="en-US" dirty="0"/>
              <a:t>use in Pakistan have for centuries been defined by family or tribal relationships that allowed access to land on the basis of size of the household and kinship. </a:t>
            </a:r>
          </a:p>
          <a:p>
            <a:r>
              <a:rPr lang="en-US" dirty="0" smtClean="0"/>
              <a:t>The </a:t>
            </a:r>
            <a:r>
              <a:rPr lang="en-US" dirty="0"/>
              <a:t>increase in population and greater competition for control of land is putting enormous pressure on these systems. </a:t>
            </a:r>
          </a:p>
          <a:p>
            <a:r>
              <a:rPr lang="en-US" dirty="0" smtClean="0"/>
              <a:t>It </a:t>
            </a:r>
            <a:r>
              <a:rPr lang="en-US" dirty="0"/>
              <a:t>is important that modern and customary land tenure systems co-exist and are made compatible for local communities to participate in decision making processes pertaining to land. </a:t>
            </a:r>
          </a:p>
          <a:p>
            <a:endParaRPr lang="en-US" dirty="0"/>
          </a:p>
        </p:txBody>
      </p:sp>
    </p:spTree>
    <p:extLst>
      <p:ext uri="{BB962C8B-B14F-4D97-AF65-F5344CB8AC3E}">
        <p14:creationId xmlns="" xmlns:p14="http://schemas.microsoft.com/office/powerpoint/2010/main" val="33285177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Land Use Planning Challenges</a:t>
            </a:r>
            <a:endParaRPr lang="en-US" b="1" dirty="0"/>
          </a:p>
        </p:txBody>
      </p:sp>
      <p:sp>
        <p:nvSpPr>
          <p:cNvPr id="3" name="Content Placeholder 2"/>
          <p:cNvSpPr>
            <a:spLocks noGrp="1"/>
          </p:cNvSpPr>
          <p:nvPr>
            <p:ph idx="1"/>
          </p:nvPr>
        </p:nvSpPr>
        <p:spPr>
          <a:xfrm>
            <a:off x="628650" y="1690689"/>
            <a:ext cx="7886700" cy="4351338"/>
          </a:xfrm>
        </p:spPr>
        <p:txBody>
          <a:bodyPr>
            <a:normAutofit fontScale="92500" lnSpcReduction="20000"/>
          </a:bodyPr>
          <a:lstStyle/>
          <a:p>
            <a:r>
              <a:rPr lang="en-US" dirty="0" smtClean="0"/>
              <a:t>The </a:t>
            </a:r>
            <a:r>
              <a:rPr lang="en-US" dirty="0"/>
              <a:t>Poverty Reduction Strategy Paper, 2003, highlights the importance of the rural economy for poverty reduction and sustained economic growth. </a:t>
            </a:r>
          </a:p>
          <a:p>
            <a:r>
              <a:rPr lang="en-US" dirty="0" smtClean="0"/>
              <a:t>Inequalities </a:t>
            </a:r>
            <a:r>
              <a:rPr lang="en-US" dirty="0"/>
              <a:t>of land distribution, tenure insecurity and complex land administration and registration system impose constraints on poor. </a:t>
            </a:r>
          </a:p>
          <a:p>
            <a:r>
              <a:rPr lang="en-US" dirty="0" smtClean="0"/>
              <a:t>Land </a:t>
            </a:r>
            <a:r>
              <a:rPr lang="en-US" dirty="0"/>
              <a:t>transactions are relatively of high cost and land disputes are caused, by the inefficient land records system. </a:t>
            </a:r>
          </a:p>
          <a:p>
            <a:r>
              <a:rPr lang="en-US" dirty="0" smtClean="0"/>
              <a:t>As </a:t>
            </a:r>
            <a:r>
              <a:rPr lang="en-US" dirty="0"/>
              <a:t>a result land markets are thin and land prices are higher against potential agricultural production of land. </a:t>
            </a:r>
          </a:p>
          <a:p>
            <a:r>
              <a:rPr lang="en-US" dirty="0" smtClean="0"/>
              <a:t>The </a:t>
            </a:r>
            <a:r>
              <a:rPr lang="en-US" dirty="0"/>
              <a:t>low mobility of land contributes to highly unequal distribution of land and livelihood opportunities </a:t>
            </a:r>
          </a:p>
          <a:p>
            <a:endParaRPr lang="en-US" dirty="0"/>
          </a:p>
        </p:txBody>
      </p:sp>
    </p:spTree>
    <p:extLst>
      <p:ext uri="{BB962C8B-B14F-4D97-AF65-F5344CB8AC3E}">
        <p14:creationId xmlns="" xmlns:p14="http://schemas.microsoft.com/office/powerpoint/2010/main" val="32052591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Land Use Planning Challenges</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absence of adequate land use planning and supporting legislation is a major barrier in sustainable management of land resources. </a:t>
            </a:r>
          </a:p>
          <a:p>
            <a:r>
              <a:rPr lang="en-US" dirty="0" smtClean="0"/>
              <a:t>Land </a:t>
            </a:r>
            <a:r>
              <a:rPr lang="en-US" dirty="0"/>
              <a:t>use planning has never been high on Pakistan's agenda. </a:t>
            </a:r>
          </a:p>
          <a:p>
            <a:r>
              <a:rPr lang="en-US" dirty="0" smtClean="0"/>
              <a:t>Present </a:t>
            </a:r>
            <a:r>
              <a:rPr lang="en-US" dirty="0"/>
              <a:t>use of the land resources is not adapted to the potential of the land and its conservation requirements </a:t>
            </a:r>
          </a:p>
          <a:p>
            <a:r>
              <a:rPr lang="en-US" dirty="0" smtClean="0"/>
              <a:t>Land </a:t>
            </a:r>
            <a:r>
              <a:rPr lang="en-US" dirty="0"/>
              <a:t>use plans exist neither at national, provincial, district, tehsil or local levels. </a:t>
            </a:r>
          </a:p>
          <a:p>
            <a:endParaRPr lang="en-US" dirty="0"/>
          </a:p>
        </p:txBody>
      </p:sp>
    </p:spTree>
    <p:extLst>
      <p:ext uri="{BB962C8B-B14F-4D97-AF65-F5344CB8AC3E}">
        <p14:creationId xmlns="" xmlns:p14="http://schemas.microsoft.com/office/powerpoint/2010/main" val="26868993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Land Degradation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In </a:t>
            </a:r>
            <a:r>
              <a:rPr lang="en-US" dirty="0"/>
              <a:t>the 1970s, traditional systems of communal property management was abolished and an alternate system of state ownership of uncultivated land was introduced </a:t>
            </a:r>
          </a:p>
          <a:p>
            <a:r>
              <a:rPr lang="en-US" dirty="0" smtClean="0"/>
              <a:t>This </a:t>
            </a:r>
            <a:r>
              <a:rPr lang="en-US" dirty="0"/>
              <a:t>system is based on exclusionary principles, which places restriction on utilization of resources by local communities. </a:t>
            </a:r>
          </a:p>
          <a:p>
            <a:r>
              <a:rPr lang="en-US" dirty="0" smtClean="0"/>
              <a:t>State </a:t>
            </a:r>
            <a:r>
              <a:rPr lang="en-US" dirty="0"/>
              <a:t>ownership policy triggered land degradation because government control over land was weak and lacks ownership or tenure rights. </a:t>
            </a:r>
          </a:p>
          <a:p>
            <a:r>
              <a:rPr lang="en-US" dirty="0" smtClean="0"/>
              <a:t>No </a:t>
            </a:r>
            <a:r>
              <a:rPr lang="en-US" dirty="0"/>
              <a:t>incentives for local communities to protect and utilize natural resources sustainably. </a:t>
            </a:r>
          </a:p>
        </p:txBody>
      </p:sp>
    </p:spTree>
    <p:extLst>
      <p:ext uri="{BB962C8B-B14F-4D97-AF65-F5344CB8AC3E}">
        <p14:creationId xmlns="" xmlns:p14="http://schemas.microsoft.com/office/powerpoint/2010/main" val="24384693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Barriers</a:t>
            </a:r>
            <a:endParaRPr lang="en-US" b="1" dirty="0"/>
          </a:p>
        </p:txBody>
      </p:sp>
      <p:sp>
        <p:nvSpPr>
          <p:cNvPr id="3" name="Content Placeholder 2"/>
          <p:cNvSpPr>
            <a:spLocks noGrp="1"/>
          </p:cNvSpPr>
          <p:nvPr>
            <p:ph idx="1"/>
          </p:nvPr>
        </p:nvSpPr>
        <p:spPr/>
        <p:txBody>
          <a:bodyPr>
            <a:normAutofit lnSpcReduction="10000"/>
          </a:bodyPr>
          <a:lstStyle/>
          <a:p>
            <a:r>
              <a:rPr lang="en-US" dirty="0" smtClean="0"/>
              <a:t>Knowledge </a:t>
            </a:r>
            <a:r>
              <a:rPr lang="en-US" dirty="0"/>
              <a:t>Gaps: There is insufficient quantitative data on current land use in the country as well as status and trends of natural resources and their utilization. </a:t>
            </a:r>
          </a:p>
          <a:p>
            <a:r>
              <a:rPr lang="en-US" dirty="0" smtClean="0"/>
              <a:t>There </a:t>
            </a:r>
            <a:r>
              <a:rPr lang="en-US" dirty="0"/>
              <a:t>are severe deficiencies in knowledge related to land management, rehabilitation of degraded ecosystems, sustainable agriculture and livestock production. </a:t>
            </a:r>
          </a:p>
          <a:p>
            <a:r>
              <a:rPr lang="en-US" dirty="0" smtClean="0"/>
              <a:t>The </a:t>
            </a:r>
            <a:r>
              <a:rPr lang="en-US" dirty="0"/>
              <a:t>available information is scattered across many agencies/institutions and is not readily available to researchers, planners, and policy makers. </a:t>
            </a:r>
          </a:p>
        </p:txBody>
      </p:sp>
    </p:spTree>
    <p:extLst>
      <p:ext uri="{BB962C8B-B14F-4D97-AF65-F5344CB8AC3E}">
        <p14:creationId xmlns="" xmlns:p14="http://schemas.microsoft.com/office/powerpoint/2010/main" val="25028640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04800" y="76200"/>
            <a:ext cx="8077200" cy="914400"/>
          </a:xfrm>
        </p:spPr>
        <p:txBody>
          <a:bodyPr/>
          <a:lstStyle/>
          <a:p>
            <a:pPr eaLnBrk="1" hangingPunct="1"/>
            <a:r>
              <a:rPr lang="en-US" sz="4400" dirty="0" smtClean="0">
                <a:ea typeface="ＭＳ Ｐゴシック" panose="020B0600070205080204" pitchFamily="34" charset="-128"/>
              </a:rPr>
              <a:t>Summary</a:t>
            </a:r>
          </a:p>
        </p:txBody>
      </p:sp>
      <p:sp>
        <p:nvSpPr>
          <p:cNvPr id="71683" name="Rectangle 3"/>
          <p:cNvSpPr>
            <a:spLocks noGrp="1" noChangeArrowheads="1"/>
          </p:cNvSpPr>
          <p:nvPr>
            <p:ph type="body" sz="half" idx="1"/>
          </p:nvPr>
        </p:nvSpPr>
        <p:spPr>
          <a:xfrm>
            <a:off x="457200" y="1295400"/>
            <a:ext cx="8120130" cy="5234189"/>
          </a:xfrm>
        </p:spPr>
        <p:txBody>
          <a:bodyPr>
            <a:noAutofit/>
          </a:bodyPr>
          <a:lstStyle/>
          <a:p>
            <a:pPr>
              <a:lnSpc>
                <a:spcPct val="120000"/>
              </a:lnSpc>
            </a:pPr>
            <a:r>
              <a:rPr lang="en-US" sz="1400" dirty="0" smtClean="0">
                <a:latin typeface="Verdana" panose="020B0604030504040204" pitchFamily="34" charset="0"/>
                <a:ea typeface="ＭＳ Ｐゴシック" panose="020B0600070205080204" pitchFamily="34" charset="-128"/>
              </a:rPr>
              <a:t>Land-use planning is a visioning tool that helps communities guide development.</a:t>
            </a:r>
          </a:p>
          <a:p>
            <a:pPr>
              <a:lnSpc>
                <a:spcPct val="120000"/>
              </a:lnSpc>
            </a:pPr>
            <a:r>
              <a:rPr lang="en-US" sz="1400" dirty="0" smtClean="0">
                <a:latin typeface="Verdana" panose="020B0604030504040204" pitchFamily="34" charset="0"/>
                <a:ea typeface="ＭＳ Ｐゴシック" panose="020B0600070205080204" pitchFamily="34" charset="-128"/>
              </a:rPr>
              <a:t>The planning process involves 6 steps, 5 of which resource professionals can participate in.</a:t>
            </a:r>
          </a:p>
          <a:p>
            <a:pPr>
              <a:lnSpc>
                <a:spcPct val="120000"/>
              </a:lnSpc>
            </a:pPr>
            <a:r>
              <a:rPr lang="en-US" sz="1400" dirty="0" smtClean="0">
                <a:latin typeface="Verdana" panose="020B0604030504040204" pitchFamily="34" charset="0"/>
                <a:ea typeface="ＭＳ Ｐゴシック" panose="020B0600070205080204" pitchFamily="34" charset="-128"/>
              </a:rPr>
              <a:t>There are many ecological, social, and economic symptoms of urban sprawl.</a:t>
            </a:r>
          </a:p>
          <a:p>
            <a:pPr>
              <a:lnSpc>
                <a:spcPct val="120000"/>
              </a:lnSpc>
            </a:pPr>
            <a:r>
              <a:rPr lang="en-US" sz="1400" dirty="0" smtClean="0">
                <a:latin typeface="Verdana" panose="020B0604030504040204" pitchFamily="34" charset="0"/>
                <a:ea typeface="ＭＳ Ｐゴシック" panose="020B0600070205080204" pitchFamily="34" charset="-128"/>
              </a:rPr>
              <a:t>Smart Growth embodies a set of principles that promote quality of life, natural resource conservation, economic development, and social equity. One size does not fit all; approaches to achieve Smart Growth are different in every community.</a:t>
            </a:r>
          </a:p>
          <a:p>
            <a:pPr>
              <a:lnSpc>
                <a:spcPct val="120000"/>
              </a:lnSpc>
            </a:pPr>
            <a:r>
              <a:rPr lang="en-US" sz="1400" dirty="0" smtClean="0">
                <a:latin typeface="Verdana" panose="020B0604030504040204" pitchFamily="34" charset="0"/>
                <a:ea typeface="ＭＳ Ｐゴシック" panose="020B0600070205080204" pitchFamily="34" charset="-128"/>
              </a:rPr>
              <a:t>There </a:t>
            </a:r>
            <a:r>
              <a:rPr lang="en-US" sz="1400" dirty="0">
                <a:latin typeface="Verdana" panose="020B0604030504040204" pitchFamily="34" charset="0"/>
                <a:ea typeface="ＭＳ Ｐゴシック" panose="020B0600070205080204" pitchFamily="34" charset="-128"/>
              </a:rPr>
              <a:t>are a variety of land conservation tools including designating publicly owned </a:t>
            </a:r>
            <a:r>
              <a:rPr lang="en-US" sz="1400" dirty="0" err="1">
                <a:latin typeface="Verdana" panose="020B0604030504040204" pitchFamily="34" charset="0"/>
                <a:ea typeface="ＭＳ Ｐゴシック" panose="020B0600070205080204" pitchFamily="34" charset="-128"/>
              </a:rPr>
              <a:t>greenspace</a:t>
            </a:r>
            <a:r>
              <a:rPr lang="en-US" sz="1400" dirty="0">
                <a:latin typeface="Verdana" panose="020B0604030504040204" pitchFamily="34" charset="0"/>
                <a:ea typeface="ＭＳ Ｐゴシック" panose="020B0600070205080204" pitchFamily="34" charset="-128"/>
              </a:rPr>
              <a:t>, creating greenway systems, conservation easements, and land acquisition programs. </a:t>
            </a:r>
          </a:p>
          <a:p>
            <a:pPr>
              <a:lnSpc>
                <a:spcPct val="120000"/>
              </a:lnSpc>
            </a:pPr>
            <a:r>
              <a:rPr lang="en-US" sz="1400" dirty="0" smtClean="0">
                <a:latin typeface="Verdana" panose="020B0604030504040204" pitchFamily="34" charset="0"/>
                <a:ea typeface="ＭＳ Ｐゴシック" panose="020B0600070205080204" pitchFamily="34" charset="-128"/>
              </a:rPr>
              <a:t>Growth </a:t>
            </a:r>
            <a:r>
              <a:rPr lang="en-US" sz="1400" dirty="0">
                <a:latin typeface="Verdana" panose="020B0604030504040204" pitchFamily="34" charset="0"/>
                <a:ea typeface="ＭＳ Ｐゴシック" panose="020B0600070205080204" pitchFamily="34" charset="-128"/>
              </a:rPr>
              <a:t>boundaries restrict urban services in an effort to limit sprawl.</a:t>
            </a:r>
          </a:p>
          <a:p>
            <a:pPr>
              <a:lnSpc>
                <a:spcPct val="120000"/>
              </a:lnSpc>
            </a:pPr>
            <a:r>
              <a:rPr lang="en-US" sz="1400" dirty="0" smtClean="0">
                <a:latin typeface="Verdana" panose="020B0604030504040204" pitchFamily="34" charset="0"/>
                <a:ea typeface="ＭＳ Ｐゴシック" panose="020B0600070205080204" pitchFamily="34" charset="-128"/>
              </a:rPr>
              <a:t>Technology </a:t>
            </a:r>
            <a:r>
              <a:rPr lang="en-US" sz="1400" dirty="0">
                <a:latin typeface="Verdana" panose="020B0604030504040204" pitchFamily="34" charset="0"/>
                <a:ea typeface="ＭＳ Ｐゴシック" panose="020B0600070205080204" pitchFamily="34" charset="-128"/>
              </a:rPr>
              <a:t>can offer solutions to negative impacts from development.</a:t>
            </a:r>
          </a:p>
          <a:p>
            <a:pPr>
              <a:lnSpc>
                <a:spcPct val="120000"/>
              </a:lnSpc>
            </a:pPr>
            <a:r>
              <a:rPr lang="en-US" sz="1400" dirty="0" smtClean="0">
                <a:latin typeface="Verdana" panose="020B0604030504040204" pitchFamily="34" charset="0"/>
                <a:ea typeface="ＭＳ Ｐゴシック" panose="020B0600070205080204" pitchFamily="34" charset="-128"/>
              </a:rPr>
              <a:t>Conservation </a:t>
            </a:r>
            <a:r>
              <a:rPr lang="en-US" sz="1400" dirty="0">
                <a:latin typeface="Verdana" panose="020B0604030504040204" pitchFamily="34" charset="0"/>
                <a:ea typeface="ＭＳ Ｐゴシック" panose="020B0600070205080204" pitchFamily="34" charset="-128"/>
              </a:rPr>
              <a:t>development represents a set of development practices that work to conserve natural areas, cluster development, and promote Smart Growth </a:t>
            </a:r>
            <a:r>
              <a:rPr lang="en-US" sz="1400" dirty="0" smtClean="0">
                <a:latin typeface="Verdana" panose="020B0604030504040204" pitchFamily="34" charset="0"/>
                <a:ea typeface="ＭＳ Ｐゴシック" panose="020B0600070205080204" pitchFamily="34" charset="-128"/>
              </a:rPr>
              <a:t>principles</a:t>
            </a:r>
            <a:r>
              <a:rPr lang="en-US" sz="1400" dirty="0">
                <a:latin typeface="Verdana" panose="020B0604030504040204" pitchFamily="34" charset="0"/>
                <a:ea typeface="ＭＳ Ｐゴシック" panose="020B0600070205080204" pitchFamily="34" charset="-128"/>
              </a:rPr>
              <a:t>.</a:t>
            </a:r>
          </a:p>
        </p:txBody>
      </p:sp>
    </p:spTree>
    <p:extLst>
      <p:ext uri="{BB962C8B-B14F-4D97-AF65-F5344CB8AC3E}">
        <p14:creationId xmlns="" xmlns:p14="http://schemas.microsoft.com/office/powerpoint/2010/main" val="3389577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TotalTime>
  <Words>3889</Words>
  <Application>Microsoft Office PowerPoint</Application>
  <PresentationFormat>On-screen Show (4:3)</PresentationFormat>
  <Paragraphs>286</Paragraphs>
  <Slides>32</Slides>
  <Notes>22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Lecture 20 NATURAL RESOURCE PLANNING AND MANAGEMENT</vt:lpstr>
      <vt:lpstr>Recap Lecture 19</vt:lpstr>
      <vt:lpstr>Land-Use Planning </vt:lpstr>
      <vt:lpstr>Introduction</vt:lpstr>
      <vt:lpstr>Elements of the planning process</vt:lpstr>
      <vt:lpstr>Urban sprawl</vt:lpstr>
      <vt:lpstr>Ecological effects of sprawl</vt:lpstr>
      <vt:lpstr>Socio-economic effects</vt:lpstr>
      <vt:lpstr>Socio-economic effects (cont.)</vt:lpstr>
      <vt:lpstr>Smart Growth</vt:lpstr>
      <vt:lpstr>Basic principles</vt:lpstr>
      <vt:lpstr>Basic principles (cont.)</vt:lpstr>
      <vt:lpstr>Land conservation tools</vt:lpstr>
      <vt:lpstr>Greenspace</vt:lpstr>
      <vt:lpstr>Greenway systems can…</vt:lpstr>
      <vt:lpstr>Other land conservation tools</vt:lpstr>
      <vt:lpstr>Growth boundaries</vt:lpstr>
      <vt:lpstr>Growth boundary example</vt:lpstr>
      <vt:lpstr>Technology</vt:lpstr>
      <vt:lpstr>Typical subdivision development</vt:lpstr>
      <vt:lpstr>Drawbacks</vt:lpstr>
      <vt:lpstr>Conservation development</vt:lpstr>
      <vt:lpstr>Characteristics</vt:lpstr>
      <vt:lpstr>Land Use Planning in Pakistan</vt:lpstr>
      <vt:lpstr>Land Use Planning</vt:lpstr>
      <vt:lpstr>Pakistan</vt:lpstr>
      <vt:lpstr>Land Use Planning Context</vt:lpstr>
      <vt:lpstr>Land Use Planning Challenges</vt:lpstr>
      <vt:lpstr>Land Use Planning Challenges</vt:lpstr>
      <vt:lpstr>Land Degradation</vt:lpstr>
      <vt:lpstr>Barriers</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 NATURAL RESOURCE PLANNING AND MANAGEMENT</dc:title>
  <dc:creator>Salman</dc:creator>
  <cp:lastModifiedBy>stdc_lp</cp:lastModifiedBy>
  <cp:revision>6</cp:revision>
  <dcterms:created xsi:type="dcterms:W3CDTF">2014-06-21T08:38:42Z</dcterms:created>
  <dcterms:modified xsi:type="dcterms:W3CDTF">2014-06-22T04:17:01Z</dcterms:modified>
</cp:coreProperties>
</file>