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7" r:id="rId3"/>
    <p:sldId id="257" r:id="rId4"/>
    <p:sldId id="285" r:id="rId5"/>
    <p:sldId id="258" r:id="rId6"/>
    <p:sldId id="260" r:id="rId7"/>
    <p:sldId id="286" r:id="rId8"/>
    <p:sldId id="287" r:id="rId9"/>
    <p:sldId id="261" r:id="rId10"/>
    <p:sldId id="262" r:id="rId11"/>
    <p:sldId id="268" r:id="rId12"/>
    <p:sldId id="259" r:id="rId13"/>
    <p:sldId id="263" r:id="rId14"/>
    <p:sldId id="264" r:id="rId15"/>
    <p:sldId id="265" r:id="rId16"/>
    <p:sldId id="266" r:id="rId17"/>
    <p:sldId id="269"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40" d="100"/>
          <a:sy n="40" d="100"/>
        </p:scale>
        <p:origin x="-1114" y="-6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10126-D6B6-4693-97EB-B4F859CBCC3F}" type="datetimeFigureOut">
              <a:rPr lang="en-US" smtClean="0"/>
              <a:pPr/>
              <a:t>5/13/2014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E77F11-D69B-4B27-8126-DA03EE26E04B}" type="slidenum">
              <a:rPr lang="en-US" smtClean="0"/>
              <a:pPr/>
              <a:t>‹#›</a:t>
            </a:fld>
            <a:endParaRPr lang="en-US"/>
          </a:p>
        </p:txBody>
      </p:sp>
    </p:spTree>
    <p:extLst>
      <p:ext uri="{BB962C8B-B14F-4D97-AF65-F5344CB8AC3E}">
        <p14:creationId xmlns:p14="http://schemas.microsoft.com/office/powerpoint/2010/main" xmlns="" val="3151733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xmlns="" val="1284071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20F61C-C3F7-4DF0-BCAC-74B8212E7044}"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1718765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0F61C-C3F7-4DF0-BCAC-74B8212E7044}"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16185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20F61C-C3F7-4DF0-BCAC-74B8212E7044}"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1524862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20F61C-C3F7-4DF0-BCAC-74B8212E7044}"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3694012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20F61C-C3F7-4DF0-BCAC-74B8212E7044}" type="datetimeFigureOut">
              <a:rPr lang="en-US" smtClean="0"/>
              <a:pPr/>
              <a:t>5/13/2014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1866420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20F61C-C3F7-4DF0-BCAC-74B8212E7044}" type="datetimeFigureOut">
              <a:rPr lang="en-US" smtClean="0"/>
              <a:pPr/>
              <a:t>5/13/2014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1688410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0F61C-C3F7-4DF0-BCAC-74B8212E7044}" type="datetimeFigureOut">
              <a:rPr lang="en-US" smtClean="0"/>
              <a:pPr/>
              <a:t>5/13/2014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662338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20F61C-C3F7-4DF0-BCAC-74B8212E7044}"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372219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20F61C-C3F7-4DF0-BCAC-74B8212E7044}" type="datetimeFigureOut">
              <a:rPr lang="en-US" smtClean="0"/>
              <a:pPr/>
              <a:t>5/13/2014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294745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0F61C-C3F7-4DF0-BCAC-74B8212E7044}"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2502503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0F61C-C3F7-4DF0-BCAC-74B8212E7044}" type="datetimeFigureOut">
              <a:rPr lang="en-US" smtClean="0"/>
              <a:pPr/>
              <a:t>5/13/2014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1521785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0F61C-C3F7-4DF0-BCAC-74B8212E7044}" type="datetimeFigureOut">
              <a:rPr lang="en-US" smtClean="0"/>
              <a:pPr/>
              <a:t>5/13/2014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38AEC5-E839-4737-A281-33E893C49456}" type="slidenum">
              <a:rPr lang="en-US" smtClean="0"/>
              <a:pPr/>
              <a:t>‹#›</a:t>
            </a:fld>
            <a:endParaRPr lang="en-US"/>
          </a:p>
        </p:txBody>
      </p:sp>
    </p:spTree>
    <p:extLst>
      <p:ext uri="{BB962C8B-B14F-4D97-AF65-F5344CB8AC3E}">
        <p14:creationId xmlns:p14="http://schemas.microsoft.com/office/powerpoint/2010/main" xmlns="" val="3714660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latin typeface="+mn-lt"/>
                <a:ea typeface="Times New Roman"/>
                <a:cs typeface="Times New Roman"/>
                <a:sym typeface="Times New Roman"/>
              </a:rPr>
              <a:t>Lecture </a:t>
            </a:r>
            <a:r>
              <a:rPr lang="en-US" sz="4000" b="1" dirty="0" smtClean="0">
                <a:latin typeface="+mn-lt"/>
                <a:ea typeface="Times New Roman"/>
                <a:cs typeface="Times New Roman"/>
                <a:sym typeface="Times New Roman"/>
              </a:rPr>
              <a:t>02</a:t>
            </a:r>
            <a:br>
              <a:rPr lang="en-US" sz="4000" b="1" dirty="0" smtClean="0">
                <a:latin typeface="+mn-lt"/>
                <a:ea typeface="Times New Roman"/>
                <a:cs typeface="Times New Roman"/>
                <a:sym typeface="Times New Roman"/>
              </a:rPr>
            </a:br>
            <a:r>
              <a:rPr lang="en-US" sz="4000" b="1" dirty="0" smtClean="0">
                <a:latin typeface="+mn-lt"/>
                <a:ea typeface="Times New Roman"/>
                <a:cs typeface="Times New Roman"/>
                <a:sym typeface="Times New Roman"/>
              </a:rPr>
              <a:t/>
            </a:r>
            <a:br>
              <a:rPr lang="en-US" sz="4000" b="1" dirty="0" smtClean="0">
                <a:latin typeface="+mn-lt"/>
                <a:ea typeface="Times New Roman"/>
                <a:cs typeface="Times New Roman"/>
                <a:sym typeface="Times New Roman"/>
              </a:rPr>
            </a:br>
            <a:r>
              <a:rPr lang="en-US" sz="4000" b="1" dirty="0" smtClean="0">
                <a:latin typeface="+mn-lt"/>
              </a:rPr>
              <a:t>NATURAL RESOURCE PLANNING AND MANAGEMENT</a:t>
            </a:r>
            <a:endParaRPr lang="en-US" sz="4000" b="1" dirty="0">
              <a:latin typeface="+mn-lt"/>
            </a:endParaRPr>
          </a:p>
        </p:txBody>
      </p:sp>
      <p:sp>
        <p:nvSpPr>
          <p:cNvPr id="3" name="Subtitle 2"/>
          <p:cNvSpPr>
            <a:spLocks noGrp="1"/>
          </p:cNvSpPr>
          <p:nvPr>
            <p:ph type="subTitle" idx="1"/>
          </p:nvPr>
        </p:nvSpPr>
        <p:spPr/>
        <p:txBody>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1799944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77500" lnSpcReduction="20000"/>
          </a:bodyPr>
          <a:lstStyle/>
          <a:p>
            <a:pPr marL="0">
              <a:spcBef>
                <a:spcPts val="0"/>
              </a:spcBef>
            </a:pPr>
            <a:r>
              <a:rPr lang="en-US" dirty="0" smtClean="0"/>
              <a:t>Emphasizes the comprehensive planning process and human dimensions of resource management. </a:t>
            </a:r>
          </a:p>
          <a:p>
            <a:pPr marL="0">
              <a:spcBef>
                <a:spcPts val="0"/>
              </a:spcBef>
            </a:pPr>
            <a:r>
              <a:rPr lang="en-US" dirty="0" smtClean="0"/>
              <a:t>Students integrate biological, social, and institutional dimensions of management through lectures and readings</a:t>
            </a:r>
          </a:p>
          <a:p>
            <a:pPr marL="0">
              <a:spcBef>
                <a:spcPts val="0"/>
              </a:spcBef>
            </a:pPr>
            <a:endParaRPr lang="en-US" dirty="0" smtClean="0"/>
          </a:p>
          <a:p>
            <a:pPr lvl="1" indent="-457200">
              <a:spcBef>
                <a:spcPts val="0"/>
              </a:spcBef>
              <a:buFont typeface="+mj-lt"/>
              <a:buAutoNum type="arabicPeriod"/>
            </a:pPr>
            <a:r>
              <a:rPr lang="en-US" dirty="0" smtClean="0"/>
              <a:t>Outcome 1: Students will understand natural resource planning as a process with recognizable phases.</a:t>
            </a:r>
          </a:p>
          <a:p>
            <a:pPr lvl="1" indent="-457200">
              <a:spcBef>
                <a:spcPts val="0"/>
              </a:spcBef>
              <a:buFont typeface="+mj-lt"/>
              <a:buAutoNum type="arabicPeriod"/>
            </a:pPr>
            <a:endParaRPr lang="en-US" dirty="0" smtClean="0"/>
          </a:p>
          <a:p>
            <a:pPr lvl="1" indent="-457200">
              <a:spcBef>
                <a:spcPts val="0"/>
              </a:spcBef>
              <a:buFont typeface="+mj-lt"/>
              <a:buAutoNum type="arabicPeriod"/>
            </a:pPr>
            <a:r>
              <a:rPr lang="en-US" dirty="0" smtClean="0"/>
              <a:t>Outcome 2: Students will effectively consider the multiple dimensions (physical, biological, social, and institutional) of natural resources management.</a:t>
            </a:r>
          </a:p>
          <a:p>
            <a:pPr lvl="1" indent="-457200">
              <a:spcBef>
                <a:spcPts val="0"/>
              </a:spcBef>
              <a:buFont typeface="+mj-lt"/>
              <a:buAutoNum type="arabicPeriod"/>
            </a:pPr>
            <a:endParaRPr lang="en-US" dirty="0" smtClean="0"/>
          </a:p>
          <a:p>
            <a:pPr lvl="1" indent="-457200">
              <a:spcBef>
                <a:spcPts val="0"/>
              </a:spcBef>
              <a:buFont typeface="+mj-lt"/>
              <a:buAutoNum type="arabicPeriod"/>
            </a:pPr>
            <a:r>
              <a:rPr lang="en-US" dirty="0" smtClean="0"/>
              <a:t>Outcome 3: Students will learn to analyze a resource management problem, suggest explicit alternative management approaches, and identify potential consequences of those approaches.</a:t>
            </a:r>
          </a:p>
          <a:p>
            <a:pPr lvl="1" indent="-457200">
              <a:spcBef>
                <a:spcPts val="0"/>
              </a:spcBef>
              <a:buFont typeface="+mj-lt"/>
              <a:buAutoNum type="arabicPeriod"/>
            </a:pPr>
            <a:endParaRPr lang="en-US" dirty="0" smtClean="0"/>
          </a:p>
          <a:p>
            <a:pPr lvl="1" indent="-457200">
              <a:spcBef>
                <a:spcPts val="0"/>
              </a:spcBef>
              <a:buFont typeface="+mj-lt"/>
              <a:buAutoNum type="arabicPeriod"/>
            </a:pPr>
            <a:r>
              <a:rPr lang="en-US" dirty="0" smtClean="0"/>
              <a:t>Outcome 4: Students will become familiar with current issues in natural resources management.</a:t>
            </a:r>
          </a:p>
          <a:p>
            <a:pPr lvl="1" indent="-457200">
              <a:spcBef>
                <a:spcPts val="0"/>
              </a:spcBef>
              <a:buFont typeface="+mj-lt"/>
              <a:buAutoNum type="arabicPeriod"/>
            </a:pPr>
            <a:endParaRPr lang="en-US" dirty="0" smtClean="0"/>
          </a:p>
          <a:p>
            <a:pPr lvl="1" indent="-457200">
              <a:spcBef>
                <a:spcPts val="0"/>
              </a:spcBef>
              <a:buFont typeface="+mj-lt"/>
              <a:buAutoNum type="arabicPeriod"/>
            </a:pPr>
            <a:r>
              <a:rPr lang="en-US" dirty="0" smtClean="0"/>
              <a:t>Outcome 5: Students will develop their written and oral communications skills.</a:t>
            </a:r>
          </a:p>
          <a:p>
            <a:pPr lvl="1" indent="-457200">
              <a:spcBef>
                <a:spcPts val="0"/>
              </a:spcBef>
              <a:buFont typeface="+mj-lt"/>
              <a:buAutoNum type="arabicPeriod"/>
            </a:pPr>
            <a:endParaRPr lang="en-US" dirty="0" smtClean="0"/>
          </a:p>
          <a:p>
            <a:pPr lvl="1" indent="-457200">
              <a:spcBef>
                <a:spcPts val="0"/>
              </a:spcBef>
              <a:buFont typeface="+mj-lt"/>
              <a:buAutoNum type="arabicPeriod"/>
            </a:pPr>
            <a:r>
              <a:rPr lang="en-US" dirty="0" smtClean="0"/>
              <a:t>Outcome 6: Students will develop their abilities to analyze natural resource management policies</a:t>
            </a:r>
            <a:endParaRPr lang="en-US" dirty="0"/>
          </a:p>
        </p:txBody>
      </p:sp>
    </p:spTree>
    <p:extLst>
      <p:ext uri="{BB962C8B-B14F-4D97-AF65-F5344CB8AC3E}">
        <p14:creationId xmlns:p14="http://schemas.microsoft.com/office/powerpoint/2010/main" xmlns="" val="1469765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Basic Definitions</a:t>
            </a:r>
            <a:endParaRPr lang="en-US" b="1" dirty="0"/>
          </a:p>
        </p:txBody>
      </p:sp>
      <p:sp>
        <p:nvSpPr>
          <p:cNvPr id="3" name="Content Placeholder 2"/>
          <p:cNvSpPr>
            <a:spLocks noGrp="1"/>
          </p:cNvSpPr>
          <p:nvPr>
            <p:ph idx="1"/>
          </p:nvPr>
        </p:nvSpPr>
        <p:spPr/>
        <p:txBody>
          <a:bodyPr>
            <a:normAutofit/>
          </a:bodyPr>
          <a:lstStyle/>
          <a:p>
            <a:r>
              <a:rPr lang="en-US" sz="3600" dirty="0" smtClean="0"/>
              <a:t>Natural resources: Natural resources are the resources available in a nature like air, water, sunlight, soil, minerals, forests, wild life etc.</a:t>
            </a:r>
          </a:p>
          <a:p>
            <a:r>
              <a:rPr lang="en-US" sz="3600" dirty="0" smtClean="0"/>
              <a:t>Natural resources occur naturally within environments that exist relatively undisturbed by humanity, in a natural form. A natural resource is often characterized by amounts of biodiversity and </a:t>
            </a:r>
            <a:r>
              <a:rPr lang="en-US" sz="3600" dirty="0" err="1" smtClean="0"/>
              <a:t>geodiversity</a:t>
            </a:r>
            <a:r>
              <a:rPr lang="en-US" sz="3600" dirty="0" smtClean="0"/>
              <a:t> existent in various ecosystems.</a:t>
            </a:r>
          </a:p>
        </p:txBody>
      </p:sp>
    </p:spTree>
    <p:extLst>
      <p:ext uri="{BB962C8B-B14F-4D97-AF65-F5344CB8AC3E}">
        <p14:creationId xmlns:p14="http://schemas.microsoft.com/office/powerpoint/2010/main" xmlns="" val="2010993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t>Natural resources are of two main types. They are renewable and non-renewable natural resources.</a:t>
            </a:r>
          </a:p>
          <a:p>
            <a:r>
              <a:rPr lang="en-US" sz="3600" dirty="0" smtClean="0"/>
              <a:t>Renewable natural resources: Those resources which can be replenished in a short period of time like air, water, sunlight, forests etc.</a:t>
            </a:r>
          </a:p>
          <a:p>
            <a:endParaRPr lang="en-US" sz="3600" dirty="0"/>
          </a:p>
        </p:txBody>
      </p:sp>
    </p:spTree>
    <p:extLst>
      <p:ext uri="{BB962C8B-B14F-4D97-AF65-F5344CB8AC3E}">
        <p14:creationId xmlns:p14="http://schemas.microsoft.com/office/powerpoint/2010/main" xmlns="" val="42101054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t>Non-renewable natural resources: Those resources which cannot be replenished in a short period of time like minerals (coal, petroleum, natural gas, metals etc.) because they take millions of years to be formed.</a:t>
            </a:r>
          </a:p>
          <a:p>
            <a:r>
              <a:rPr lang="en-US" sz="3600" dirty="0" smtClean="0"/>
              <a:t>Human activities produce a lot of waste materials which are thrown away into the environment. These wastes cause pollution of natural resources like air, water and soil.  </a:t>
            </a:r>
          </a:p>
          <a:p>
            <a:endParaRPr lang="en-US" sz="3600" dirty="0"/>
          </a:p>
        </p:txBody>
      </p:sp>
    </p:spTree>
    <p:extLst>
      <p:ext uri="{BB962C8B-B14F-4D97-AF65-F5344CB8AC3E}">
        <p14:creationId xmlns:p14="http://schemas.microsoft.com/office/powerpoint/2010/main" xmlns="" val="5650826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Shape 59"/>
          <p:cNvPicPr preferRelativeResize="0"/>
          <p:nvPr/>
        </p:nvPicPr>
        <p:blipFill>
          <a:blip r:embed="rId3" cstate="print"/>
          <a:stretch>
            <a:fillRect/>
          </a:stretch>
        </p:blipFill>
        <p:spPr>
          <a:xfrm>
            <a:off x="7696200" y="4648200"/>
            <a:ext cx="2819400" cy="2133600"/>
          </a:xfrm>
          <a:prstGeom prst="rect">
            <a:avLst/>
          </a:prstGeom>
        </p:spPr>
      </p:pic>
      <p:pic>
        <p:nvPicPr>
          <p:cNvPr id="60" name="Shape 60"/>
          <p:cNvPicPr preferRelativeResize="0"/>
          <p:nvPr/>
        </p:nvPicPr>
        <p:blipFill>
          <a:blip r:embed="rId4" cstate="print"/>
          <a:stretch>
            <a:fillRect/>
          </a:stretch>
        </p:blipFill>
        <p:spPr>
          <a:xfrm>
            <a:off x="1752600" y="533400"/>
            <a:ext cx="2819400" cy="1981200"/>
          </a:xfrm>
          <a:prstGeom prst="rect">
            <a:avLst/>
          </a:prstGeom>
        </p:spPr>
      </p:pic>
      <p:pic>
        <p:nvPicPr>
          <p:cNvPr id="61" name="Shape 61"/>
          <p:cNvPicPr preferRelativeResize="0"/>
          <p:nvPr/>
        </p:nvPicPr>
        <p:blipFill>
          <a:blip r:embed="rId5" cstate="print"/>
          <a:stretch>
            <a:fillRect/>
          </a:stretch>
        </p:blipFill>
        <p:spPr>
          <a:xfrm>
            <a:off x="7696200" y="533400"/>
            <a:ext cx="2819400" cy="1981200"/>
          </a:xfrm>
          <a:prstGeom prst="rect">
            <a:avLst/>
          </a:prstGeom>
        </p:spPr>
      </p:pic>
      <p:pic>
        <p:nvPicPr>
          <p:cNvPr id="62" name="Shape 62"/>
          <p:cNvPicPr preferRelativeResize="0"/>
          <p:nvPr/>
        </p:nvPicPr>
        <p:blipFill>
          <a:blip r:embed="rId6" cstate="print"/>
          <a:stretch>
            <a:fillRect/>
          </a:stretch>
        </p:blipFill>
        <p:spPr>
          <a:xfrm>
            <a:off x="7696200" y="2590800"/>
            <a:ext cx="2819400" cy="1981200"/>
          </a:xfrm>
          <a:prstGeom prst="rect">
            <a:avLst/>
          </a:prstGeom>
        </p:spPr>
      </p:pic>
      <p:pic>
        <p:nvPicPr>
          <p:cNvPr id="63" name="Shape 63"/>
          <p:cNvPicPr preferRelativeResize="0"/>
          <p:nvPr/>
        </p:nvPicPr>
        <p:blipFill>
          <a:blip r:embed="rId7" cstate="print"/>
          <a:stretch>
            <a:fillRect/>
          </a:stretch>
        </p:blipFill>
        <p:spPr>
          <a:xfrm>
            <a:off x="1752601" y="2590800"/>
            <a:ext cx="2819399" cy="1981200"/>
          </a:xfrm>
          <a:prstGeom prst="rect">
            <a:avLst/>
          </a:prstGeom>
        </p:spPr>
      </p:pic>
      <p:pic>
        <p:nvPicPr>
          <p:cNvPr id="64" name="Shape 64"/>
          <p:cNvPicPr preferRelativeResize="0"/>
          <p:nvPr/>
        </p:nvPicPr>
        <p:blipFill>
          <a:blip r:embed="rId8" cstate="print"/>
          <a:stretch>
            <a:fillRect/>
          </a:stretch>
        </p:blipFill>
        <p:spPr>
          <a:xfrm>
            <a:off x="4724401" y="4648200"/>
            <a:ext cx="2819399" cy="2133600"/>
          </a:xfrm>
          <a:prstGeom prst="rect">
            <a:avLst/>
          </a:prstGeom>
        </p:spPr>
      </p:pic>
      <p:pic>
        <p:nvPicPr>
          <p:cNvPr id="65" name="Shape 65"/>
          <p:cNvPicPr preferRelativeResize="0"/>
          <p:nvPr/>
        </p:nvPicPr>
        <p:blipFill>
          <a:blip r:embed="rId9" cstate="print"/>
          <a:stretch>
            <a:fillRect/>
          </a:stretch>
        </p:blipFill>
        <p:spPr>
          <a:xfrm>
            <a:off x="1752601" y="4648201"/>
            <a:ext cx="2819399" cy="2133599"/>
          </a:xfrm>
          <a:prstGeom prst="rect">
            <a:avLst/>
          </a:prstGeom>
        </p:spPr>
      </p:pic>
      <p:pic>
        <p:nvPicPr>
          <p:cNvPr id="66" name="Shape 66"/>
          <p:cNvPicPr preferRelativeResize="0"/>
          <p:nvPr/>
        </p:nvPicPr>
        <p:blipFill>
          <a:blip r:embed="rId10" cstate="print"/>
          <a:stretch>
            <a:fillRect/>
          </a:stretch>
        </p:blipFill>
        <p:spPr>
          <a:xfrm>
            <a:off x="4724400" y="2590800"/>
            <a:ext cx="2819400" cy="1981200"/>
          </a:xfrm>
          <a:prstGeom prst="rect">
            <a:avLst/>
          </a:prstGeom>
        </p:spPr>
      </p:pic>
      <p:pic>
        <p:nvPicPr>
          <p:cNvPr id="67" name="Shape 67"/>
          <p:cNvPicPr preferRelativeResize="0"/>
          <p:nvPr/>
        </p:nvPicPr>
        <p:blipFill>
          <a:blip r:embed="rId11" cstate="print"/>
          <a:stretch>
            <a:fillRect/>
          </a:stretch>
        </p:blipFill>
        <p:spPr>
          <a:xfrm>
            <a:off x="4724400" y="533400"/>
            <a:ext cx="2824162" cy="1981200"/>
          </a:xfrm>
          <a:prstGeom prst="rect">
            <a:avLst/>
          </a:prstGeom>
        </p:spPr>
      </p:pic>
      <p:sp>
        <p:nvSpPr>
          <p:cNvPr id="68" name="Shape 68"/>
          <p:cNvSpPr/>
          <p:nvPr/>
        </p:nvSpPr>
        <p:spPr>
          <a:xfrm>
            <a:off x="4038600" y="0"/>
            <a:ext cx="5181600" cy="519112"/>
          </a:xfrm>
          <a:prstGeom prst="rect">
            <a:avLst/>
          </a:prstGeom>
          <a:noFill/>
          <a:ln>
            <a:noFill/>
          </a:ln>
        </p:spPr>
        <p:txBody>
          <a:bodyPr lIns="91425" tIns="45700" rIns="91425" bIns="45700" anchor="t" anchorCtr="0">
            <a:noAutofit/>
          </a:bodyPr>
          <a:lstStyle/>
          <a:p>
            <a:r>
              <a:rPr lang="en-US" sz="2800" b="1" dirty="0">
                <a:ea typeface="Times New Roman"/>
                <a:cs typeface="Times New Roman"/>
                <a:sym typeface="Times New Roman"/>
              </a:rPr>
              <a:t>NATURAL RESOURCES</a:t>
            </a:r>
          </a:p>
        </p:txBody>
      </p:sp>
    </p:spTree>
    <p:extLst>
      <p:ext uri="{BB962C8B-B14F-4D97-AF65-F5344CB8AC3E}">
        <p14:creationId xmlns:p14="http://schemas.microsoft.com/office/powerpoint/2010/main" xmlns="" val="33003164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by development</a:t>
            </a:r>
            <a:endParaRPr lang="en-US" dirty="0"/>
          </a:p>
        </p:txBody>
      </p:sp>
      <p:sp>
        <p:nvSpPr>
          <p:cNvPr id="3" name="Content Placeholder 2"/>
          <p:cNvSpPr>
            <a:spLocks noGrp="1"/>
          </p:cNvSpPr>
          <p:nvPr>
            <p:ph idx="1"/>
          </p:nvPr>
        </p:nvSpPr>
        <p:spPr/>
        <p:txBody>
          <a:bodyPr>
            <a:normAutofit lnSpcReduction="10000"/>
          </a:bodyPr>
          <a:lstStyle/>
          <a:p>
            <a:r>
              <a:rPr lang="en-US" dirty="0" smtClean="0"/>
              <a:t>Considering their stage of development, natural resources may be referred to in the following ways:</a:t>
            </a:r>
          </a:p>
          <a:p>
            <a:r>
              <a:rPr lang="en-US" dirty="0" smtClean="0"/>
              <a:t>Potential resources – Potential resources are those that exist in a region and may be used in the future. For example petroleum occurs with sedimentary rocks in various regions, but until the time it is actually drilled out and put into use, it remains a potential resource.</a:t>
            </a:r>
          </a:p>
          <a:p>
            <a:r>
              <a:rPr lang="en-US" dirty="0" smtClean="0"/>
              <a:t>Actual resources – Actual resources are those that have been surveyed, their quantity and quality determined and are being used in present times. The development of an actual resource, such as wood processing depends upon the technology available and the cost involved.</a:t>
            </a:r>
          </a:p>
          <a:p>
            <a:endParaRPr lang="en-US" dirty="0"/>
          </a:p>
        </p:txBody>
      </p:sp>
    </p:spTree>
    <p:extLst>
      <p:ext uri="{BB962C8B-B14F-4D97-AF65-F5344CB8AC3E}">
        <p14:creationId xmlns:p14="http://schemas.microsoft.com/office/powerpoint/2010/main" xmlns="" val="1361574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smtClean="0"/>
              <a:t>Reserve resources – The part of an actual resource which can be developed profitably in the future is called a reserve resource.</a:t>
            </a:r>
          </a:p>
          <a:p>
            <a:r>
              <a:rPr lang="en-US" sz="3200" dirty="0" smtClean="0"/>
              <a:t>Stock resources – Stock resources are those that have been surveyed but cannot be used by organisms due to lack of technology. For example: hydrogen.</a:t>
            </a:r>
          </a:p>
          <a:p>
            <a:endParaRPr lang="en-US" sz="3200" dirty="0"/>
          </a:p>
        </p:txBody>
      </p:sp>
    </p:spTree>
    <p:extLst>
      <p:ext uri="{BB962C8B-B14F-4D97-AF65-F5344CB8AC3E}">
        <p14:creationId xmlns:p14="http://schemas.microsoft.com/office/powerpoint/2010/main" xmlns="" val="23172194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4055"/>
            <a:ext cx="10515600" cy="985294"/>
          </a:xfrm>
        </p:spPr>
        <p:txBody>
          <a:bodyPr/>
          <a:lstStyle/>
          <a:p>
            <a:r>
              <a:rPr lang="en-US" b="1" dirty="0" smtClean="0"/>
              <a:t>The Three R’s to save the environment </a:t>
            </a:r>
            <a:endParaRPr lang="en-US" b="1" dirty="0"/>
          </a:p>
        </p:txBody>
      </p:sp>
      <p:sp>
        <p:nvSpPr>
          <p:cNvPr id="3" name="Content Placeholder 2"/>
          <p:cNvSpPr>
            <a:spLocks noGrp="1"/>
          </p:cNvSpPr>
          <p:nvPr>
            <p:ph idx="1"/>
          </p:nvPr>
        </p:nvSpPr>
        <p:spPr>
          <a:xfrm>
            <a:off x="838200" y="1319349"/>
            <a:ext cx="10515600" cy="4857614"/>
          </a:xfrm>
        </p:spPr>
        <p:txBody>
          <a:bodyPr>
            <a:noAutofit/>
          </a:bodyPr>
          <a:lstStyle/>
          <a:p>
            <a:r>
              <a:rPr lang="en-US" sz="3200" dirty="0" smtClean="0"/>
              <a:t>The three R’s to save the environment are Reduce, Recycle and Reuse.</a:t>
            </a:r>
          </a:p>
          <a:p>
            <a:r>
              <a:rPr lang="en-US" sz="3200" dirty="0" smtClean="0"/>
              <a:t>Reduce :- means using less of natural resources and avoiding wastage of natural resources.</a:t>
            </a:r>
          </a:p>
          <a:p>
            <a:r>
              <a:rPr lang="en-US" sz="3200" dirty="0" smtClean="0"/>
              <a:t>Recycle :- means the materials like paper, plastic, glass, metals </a:t>
            </a:r>
            <a:r>
              <a:rPr lang="en-US" sz="3200" dirty="0" err="1" smtClean="0"/>
              <a:t>etc</a:t>
            </a:r>
            <a:r>
              <a:rPr lang="en-US" sz="3200" dirty="0" smtClean="0"/>
              <a:t> used for making things  can again be used for making new things instead of synthesizing or extracting new paper, plastic, glass or metals.</a:t>
            </a:r>
          </a:p>
          <a:p>
            <a:r>
              <a:rPr lang="en-US" sz="3200" dirty="0" smtClean="0"/>
              <a:t>Reuse :- means using things again and again like the plastic bottles in which we buy jams, pickles </a:t>
            </a:r>
            <a:r>
              <a:rPr lang="en-US" sz="3200" dirty="0" err="1" smtClean="0"/>
              <a:t>etc</a:t>
            </a:r>
            <a:r>
              <a:rPr lang="en-US" sz="3200" dirty="0" smtClean="0"/>
              <a:t> can be again used for storing things in the kitchen. </a:t>
            </a:r>
            <a:endParaRPr lang="en-US" sz="3200" dirty="0"/>
          </a:p>
        </p:txBody>
      </p:sp>
    </p:spTree>
    <p:extLst>
      <p:ext uri="{BB962C8B-B14F-4D97-AF65-F5344CB8AC3E}">
        <p14:creationId xmlns:p14="http://schemas.microsoft.com/office/powerpoint/2010/main" xmlns="" val="16406411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Need for Management of Natural Resources</a:t>
            </a:r>
            <a:endParaRPr lang="en-US" b="1" dirty="0"/>
          </a:p>
        </p:txBody>
      </p:sp>
      <p:sp>
        <p:nvSpPr>
          <p:cNvPr id="3" name="Content Placeholder 2"/>
          <p:cNvSpPr>
            <a:spLocks noGrp="1"/>
          </p:cNvSpPr>
          <p:nvPr>
            <p:ph idx="1"/>
          </p:nvPr>
        </p:nvSpPr>
        <p:spPr>
          <a:xfrm>
            <a:off x="838200" y="1358537"/>
            <a:ext cx="10515600" cy="4818426"/>
          </a:xfrm>
        </p:spPr>
        <p:txBody>
          <a:bodyPr>
            <a:normAutofit fontScale="92500"/>
          </a:bodyPr>
          <a:lstStyle/>
          <a:p>
            <a:r>
              <a:rPr lang="en-US" dirty="0" smtClean="0"/>
              <a:t>All the things we use and consume are obtained from natural resources. </a:t>
            </a:r>
          </a:p>
          <a:p>
            <a:r>
              <a:rPr lang="en-US" dirty="0" smtClean="0"/>
              <a:t>Due to increase in population, industrialization and urbanization the demand for natural resources is increasing and their availability is limited . So  there is a need for proper management of natural resources. The proper management of natural resources consists of :-</a:t>
            </a:r>
          </a:p>
          <a:p>
            <a:pPr marL="914400" lvl="1" indent="-457200">
              <a:buFont typeface="+mj-lt"/>
              <a:buAutoNum type="arabicPeriod"/>
            </a:pPr>
            <a:r>
              <a:rPr lang="en-US" dirty="0" smtClean="0"/>
              <a:t>Judicious use of natural resources and avoiding wastage of natural resources.</a:t>
            </a:r>
          </a:p>
          <a:p>
            <a:pPr marL="914400" lvl="1" indent="-457200">
              <a:buFont typeface="+mj-lt"/>
              <a:buAutoNum type="arabicPeriod"/>
            </a:pPr>
            <a:r>
              <a:rPr lang="en-US" dirty="0" smtClean="0"/>
              <a:t>Long term planning for the use of natural resources so that it last not only for the present but also for future generations.</a:t>
            </a:r>
          </a:p>
          <a:p>
            <a:pPr marL="914400" lvl="1" indent="-457200">
              <a:buFont typeface="+mj-lt"/>
              <a:buAutoNum type="arabicPeriod"/>
            </a:pPr>
            <a:r>
              <a:rPr lang="en-US" dirty="0" smtClean="0"/>
              <a:t>The exploitation of natural resources should not be for the benefit of a few people but should be distributed equally for all.</a:t>
            </a:r>
          </a:p>
          <a:p>
            <a:pPr marL="914400" lvl="1" indent="-457200">
              <a:buFont typeface="+mj-lt"/>
              <a:buAutoNum type="arabicPeriod"/>
            </a:pPr>
            <a:r>
              <a:rPr lang="en-US" dirty="0" smtClean="0"/>
              <a:t>While extracting and using natural resources we should also plan for the safe disposal of wastes so that no damage is caused to the environment.</a:t>
            </a:r>
            <a:endParaRPr lang="en-US" dirty="0"/>
          </a:p>
        </p:txBody>
      </p:sp>
    </p:spTree>
    <p:extLst>
      <p:ext uri="{BB962C8B-B14F-4D97-AF65-F5344CB8AC3E}">
        <p14:creationId xmlns:p14="http://schemas.microsoft.com/office/powerpoint/2010/main" xmlns="" val="482441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t>FORESTS</a:t>
            </a:r>
            <a:endParaRPr lang="en-US" b="1" dirty="0"/>
          </a:p>
        </p:txBody>
      </p:sp>
    </p:spTree>
    <p:extLst>
      <p:ext uri="{BB962C8B-B14F-4D97-AF65-F5344CB8AC3E}">
        <p14:creationId xmlns:p14="http://schemas.microsoft.com/office/powerpoint/2010/main" xmlns="" val="3111576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069" y="352062"/>
            <a:ext cx="10515600" cy="1325563"/>
          </a:xfrm>
        </p:spPr>
        <p:txBody>
          <a:bodyPr/>
          <a:lstStyle/>
          <a:p>
            <a:r>
              <a:rPr lang="en-US" dirty="0" smtClean="0"/>
              <a:t>Importance of Forests</a:t>
            </a:r>
            <a:endParaRPr lang="en-US" dirty="0"/>
          </a:p>
        </p:txBody>
      </p:sp>
      <p:sp>
        <p:nvSpPr>
          <p:cNvPr id="3" name="Content Placeholder 2"/>
          <p:cNvSpPr>
            <a:spLocks noGrp="1"/>
          </p:cNvSpPr>
          <p:nvPr>
            <p:ph idx="1"/>
          </p:nvPr>
        </p:nvSpPr>
        <p:spPr>
          <a:xfrm>
            <a:off x="812074" y="1541418"/>
            <a:ext cx="10515600" cy="4962117"/>
          </a:xfrm>
        </p:spPr>
        <p:txBody>
          <a:bodyPr>
            <a:noAutofit/>
          </a:bodyPr>
          <a:lstStyle/>
          <a:p>
            <a:pPr marL="914400" lvl="1" indent="-457200">
              <a:buFont typeface="+mj-lt"/>
              <a:buAutoNum type="arabicPeriod"/>
            </a:pPr>
            <a:r>
              <a:rPr lang="en-US" sz="3200" dirty="0" smtClean="0"/>
              <a:t>Forests help to preserve biodiversity.</a:t>
            </a:r>
          </a:p>
          <a:p>
            <a:pPr marL="914400" lvl="1" indent="-457200">
              <a:buFont typeface="+mj-lt"/>
              <a:buAutoNum type="arabicPeriod"/>
            </a:pPr>
            <a:r>
              <a:rPr lang="en-US" sz="3200" dirty="0" smtClean="0"/>
              <a:t>Forests are natural habitats of plants and animals. </a:t>
            </a:r>
          </a:p>
          <a:p>
            <a:pPr marL="914400" lvl="1" indent="-457200">
              <a:buFont typeface="+mj-lt"/>
              <a:buAutoNum type="arabicPeriod"/>
            </a:pPr>
            <a:r>
              <a:rPr lang="en-US" sz="3200" dirty="0" smtClean="0"/>
              <a:t>Forests provide timber, wood, fuel, medicines, fodder, etc.</a:t>
            </a:r>
          </a:p>
          <a:p>
            <a:pPr marL="914400" lvl="1" indent="-457200">
              <a:buFont typeface="+mj-lt"/>
              <a:buAutoNum type="arabicPeriod"/>
            </a:pPr>
            <a:r>
              <a:rPr lang="en-US" sz="3200" dirty="0" smtClean="0"/>
              <a:t>Forests help to maintain ecological balance.</a:t>
            </a:r>
          </a:p>
          <a:p>
            <a:pPr marL="914400" lvl="1" indent="-457200">
              <a:buFont typeface="+mj-lt"/>
              <a:buAutoNum type="arabicPeriod"/>
            </a:pPr>
            <a:r>
              <a:rPr lang="en-US" sz="3200" dirty="0" smtClean="0"/>
              <a:t>Forests help to control climate and rainfall.</a:t>
            </a:r>
          </a:p>
          <a:p>
            <a:pPr marL="914400" lvl="1" indent="-457200">
              <a:buFont typeface="+mj-lt"/>
              <a:buAutoNum type="arabicPeriod"/>
            </a:pPr>
            <a:r>
              <a:rPr lang="en-US" sz="3200" dirty="0" smtClean="0"/>
              <a:t>Forests help to prevent soil erosion and controls floods.</a:t>
            </a:r>
          </a:p>
          <a:p>
            <a:pPr marL="914400" lvl="1" indent="-457200">
              <a:buFont typeface="+mj-lt"/>
              <a:buAutoNum type="arabicPeriod"/>
            </a:pPr>
            <a:r>
              <a:rPr lang="en-US" sz="3200" dirty="0" smtClean="0"/>
              <a:t>Forests help to maintain the oxygen–carbon dioxide balance in nature.</a:t>
            </a:r>
          </a:p>
          <a:p>
            <a:endParaRPr lang="en-US" sz="3600" dirty="0"/>
          </a:p>
        </p:txBody>
      </p:sp>
    </p:spTree>
    <p:extLst>
      <p:ext uri="{BB962C8B-B14F-4D97-AF65-F5344CB8AC3E}">
        <p14:creationId xmlns:p14="http://schemas.microsoft.com/office/powerpoint/2010/main" xmlns="" val="22976888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 holders of forests </a:t>
            </a:r>
            <a:endParaRPr lang="en-US" dirty="0"/>
          </a:p>
        </p:txBody>
      </p:sp>
      <p:sp>
        <p:nvSpPr>
          <p:cNvPr id="3" name="Content Placeholder 2"/>
          <p:cNvSpPr>
            <a:spLocks noGrp="1"/>
          </p:cNvSpPr>
          <p:nvPr>
            <p:ph idx="1"/>
          </p:nvPr>
        </p:nvSpPr>
        <p:spPr/>
        <p:txBody>
          <a:bodyPr>
            <a:normAutofit/>
          </a:bodyPr>
          <a:lstStyle/>
          <a:p>
            <a:r>
              <a:rPr lang="en-US" sz="3200" dirty="0" smtClean="0"/>
              <a:t>People who are associated with forests directly or indirectly are:</a:t>
            </a:r>
          </a:p>
          <a:p>
            <a:pPr marL="971550" lvl="1" indent="-514350">
              <a:buFont typeface="+mj-lt"/>
              <a:buAutoNum type="arabicPeriod"/>
            </a:pPr>
            <a:r>
              <a:rPr lang="en-US" sz="2800" dirty="0" smtClean="0"/>
              <a:t>People living in and around forests depend on forests for their livelihood.</a:t>
            </a:r>
          </a:p>
          <a:p>
            <a:pPr marL="971550" lvl="1" indent="-514350">
              <a:buFont typeface="+mj-lt"/>
              <a:buAutoNum type="arabicPeriod"/>
            </a:pPr>
            <a:r>
              <a:rPr lang="en-US" sz="2800" dirty="0" smtClean="0"/>
              <a:t> Industrialists who use the raw materials from forests for manufacturing  paper, medicines, furniture etc. </a:t>
            </a:r>
          </a:p>
          <a:p>
            <a:pPr marL="971550" lvl="1" indent="-514350">
              <a:buFont typeface="+mj-lt"/>
              <a:buAutoNum type="arabicPeriod"/>
            </a:pPr>
            <a:r>
              <a:rPr lang="en-US" sz="2800" dirty="0" smtClean="0"/>
              <a:t>Forest Department of the Government who owns the forests and controls the resources from the forests.</a:t>
            </a:r>
          </a:p>
          <a:p>
            <a:pPr marL="971550" lvl="1" indent="-514350">
              <a:buFont typeface="+mj-lt"/>
              <a:buAutoNum type="arabicPeriod"/>
            </a:pPr>
            <a:r>
              <a:rPr lang="en-US" sz="2800" dirty="0" smtClean="0"/>
              <a:t>Nature and wild life organizations who want to conserve and preserve forests.</a:t>
            </a:r>
          </a:p>
          <a:p>
            <a:endParaRPr lang="en-US" sz="3200" dirty="0"/>
          </a:p>
        </p:txBody>
      </p:sp>
    </p:spTree>
    <p:extLst>
      <p:ext uri="{BB962C8B-B14F-4D97-AF65-F5344CB8AC3E}">
        <p14:creationId xmlns:p14="http://schemas.microsoft.com/office/powerpoint/2010/main" xmlns="" val="144883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Conservation of forests</a:t>
            </a:r>
            <a:endParaRPr lang="en-US" dirty="0"/>
          </a:p>
        </p:txBody>
      </p:sp>
      <p:sp>
        <p:nvSpPr>
          <p:cNvPr id="3" name="Content Placeholder 2"/>
          <p:cNvSpPr>
            <a:spLocks noGrp="1"/>
          </p:cNvSpPr>
          <p:nvPr>
            <p:ph idx="1"/>
          </p:nvPr>
        </p:nvSpPr>
        <p:spPr/>
        <p:txBody>
          <a:bodyPr>
            <a:noAutofit/>
          </a:bodyPr>
          <a:lstStyle/>
          <a:p>
            <a:r>
              <a:rPr lang="en-US" sz="3600" dirty="0" smtClean="0"/>
              <a:t>Forests can be conserved by :-</a:t>
            </a:r>
          </a:p>
          <a:p>
            <a:pPr lvl="1"/>
            <a:r>
              <a:rPr lang="en-US" sz="3200" dirty="0" smtClean="0"/>
              <a:t>Afforestation – planting of more trees.</a:t>
            </a:r>
          </a:p>
          <a:p>
            <a:pPr lvl="1"/>
            <a:r>
              <a:rPr lang="en-US" sz="3200" dirty="0" smtClean="0"/>
              <a:t>Preventing or reducing deforestation.</a:t>
            </a:r>
          </a:p>
          <a:p>
            <a:pPr lvl="1"/>
            <a:r>
              <a:rPr lang="en-US" sz="3200" dirty="0" smtClean="0"/>
              <a:t>Preventing over grazing by cattle.</a:t>
            </a:r>
          </a:p>
          <a:p>
            <a:pPr lvl="1"/>
            <a:r>
              <a:rPr lang="en-US" sz="3200" dirty="0" smtClean="0"/>
              <a:t>By setting up wildlife sanctuaries, national parks, biosphere reserves etc.</a:t>
            </a:r>
          </a:p>
          <a:p>
            <a:pPr lvl="1"/>
            <a:r>
              <a:rPr lang="en-US" sz="3200" dirty="0" smtClean="0"/>
              <a:t>Undertaking social forestry programs like Van </a:t>
            </a:r>
            <a:r>
              <a:rPr lang="en-US" sz="3200" dirty="0" err="1" smtClean="0"/>
              <a:t>Mahotsav</a:t>
            </a:r>
            <a:r>
              <a:rPr lang="en-US" sz="3200" dirty="0" smtClean="0"/>
              <a:t>, </a:t>
            </a:r>
            <a:r>
              <a:rPr lang="en-US" sz="3200" dirty="0" err="1" smtClean="0"/>
              <a:t>Chipko</a:t>
            </a:r>
            <a:r>
              <a:rPr lang="en-US" sz="3200" dirty="0" smtClean="0"/>
              <a:t> movement for planting and protecting trees on a large scale.</a:t>
            </a:r>
          </a:p>
          <a:p>
            <a:endParaRPr lang="en-US" sz="3600" dirty="0"/>
          </a:p>
        </p:txBody>
      </p:sp>
    </p:spTree>
    <p:extLst>
      <p:ext uri="{BB962C8B-B14F-4D97-AF65-F5344CB8AC3E}">
        <p14:creationId xmlns:p14="http://schemas.microsoft.com/office/powerpoint/2010/main" xmlns="" val="258257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97"/>
          <p:cNvPicPr preferRelativeResize="0"/>
          <p:nvPr/>
        </p:nvPicPr>
        <p:blipFill>
          <a:blip r:embed="rId2" cstate="print"/>
          <a:stretch>
            <a:fillRect/>
          </a:stretch>
        </p:blipFill>
        <p:spPr>
          <a:xfrm>
            <a:off x="561704" y="3411537"/>
            <a:ext cx="4162695" cy="2401433"/>
          </a:xfrm>
          <a:prstGeom prst="rect">
            <a:avLst/>
          </a:prstGeom>
        </p:spPr>
      </p:pic>
      <p:pic>
        <p:nvPicPr>
          <p:cNvPr id="5" name="Shape 98"/>
          <p:cNvPicPr preferRelativeResize="0"/>
          <p:nvPr/>
        </p:nvPicPr>
        <p:blipFill>
          <a:blip r:embed="rId3" cstate="print"/>
          <a:stretch>
            <a:fillRect/>
          </a:stretch>
        </p:blipFill>
        <p:spPr>
          <a:xfrm>
            <a:off x="561704" y="613954"/>
            <a:ext cx="4162696" cy="2724559"/>
          </a:xfrm>
          <a:prstGeom prst="rect">
            <a:avLst/>
          </a:prstGeom>
        </p:spPr>
      </p:pic>
      <p:pic>
        <p:nvPicPr>
          <p:cNvPr id="6" name="Shape 99"/>
          <p:cNvPicPr preferRelativeResize="0"/>
          <p:nvPr/>
        </p:nvPicPr>
        <p:blipFill>
          <a:blip r:embed="rId4" cstate="print"/>
          <a:stretch>
            <a:fillRect/>
          </a:stretch>
        </p:blipFill>
        <p:spPr>
          <a:xfrm>
            <a:off x="4811480" y="3414712"/>
            <a:ext cx="3783880" cy="2398257"/>
          </a:xfrm>
          <a:prstGeom prst="rect">
            <a:avLst/>
          </a:prstGeom>
        </p:spPr>
      </p:pic>
      <p:pic>
        <p:nvPicPr>
          <p:cNvPr id="7" name="Shape 100"/>
          <p:cNvPicPr preferRelativeResize="0"/>
          <p:nvPr/>
        </p:nvPicPr>
        <p:blipFill>
          <a:blip r:embed="rId5" cstate="print"/>
          <a:stretch>
            <a:fillRect/>
          </a:stretch>
        </p:blipFill>
        <p:spPr>
          <a:xfrm>
            <a:off x="4811480" y="613954"/>
            <a:ext cx="3870961" cy="2724559"/>
          </a:xfrm>
          <a:prstGeom prst="rect">
            <a:avLst/>
          </a:prstGeom>
        </p:spPr>
      </p:pic>
      <p:pic>
        <p:nvPicPr>
          <p:cNvPr id="8" name="Shape 101"/>
          <p:cNvPicPr preferRelativeResize="0"/>
          <p:nvPr/>
        </p:nvPicPr>
        <p:blipFill>
          <a:blip r:embed="rId6" cstate="print"/>
          <a:stretch>
            <a:fillRect/>
          </a:stretch>
        </p:blipFill>
        <p:spPr>
          <a:xfrm>
            <a:off x="8725986" y="613954"/>
            <a:ext cx="3108961" cy="2724559"/>
          </a:xfrm>
          <a:prstGeom prst="rect">
            <a:avLst/>
          </a:prstGeom>
        </p:spPr>
      </p:pic>
      <p:pic>
        <p:nvPicPr>
          <p:cNvPr id="9" name="Shape 102"/>
          <p:cNvPicPr preferRelativeResize="0"/>
          <p:nvPr/>
        </p:nvPicPr>
        <p:blipFill>
          <a:blip r:embed="rId7" cstate="print"/>
          <a:stretch>
            <a:fillRect/>
          </a:stretch>
        </p:blipFill>
        <p:spPr>
          <a:xfrm>
            <a:off x="8725988" y="3338513"/>
            <a:ext cx="3108960" cy="2474456"/>
          </a:xfrm>
          <a:prstGeom prst="rect">
            <a:avLst/>
          </a:prstGeom>
        </p:spPr>
      </p:pic>
    </p:spTree>
    <p:extLst>
      <p:ext uri="{BB962C8B-B14F-4D97-AF65-F5344CB8AC3E}">
        <p14:creationId xmlns:p14="http://schemas.microsoft.com/office/powerpoint/2010/main" xmlns="" val="9423508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765" y="2442119"/>
            <a:ext cx="10515600" cy="1325563"/>
          </a:xfrm>
        </p:spPr>
        <p:txBody>
          <a:bodyPr>
            <a:normAutofit/>
          </a:bodyPr>
          <a:lstStyle/>
          <a:p>
            <a:pPr algn="ctr"/>
            <a:r>
              <a:rPr lang="en-US" sz="7200" b="1" dirty="0" smtClean="0"/>
              <a:t>Wild Life</a:t>
            </a:r>
            <a:endParaRPr lang="en-US" sz="7200" b="1" dirty="0"/>
          </a:p>
        </p:txBody>
      </p:sp>
      <p:pic>
        <p:nvPicPr>
          <p:cNvPr id="3" name="Shape 109"/>
          <p:cNvPicPr preferRelativeResize="0"/>
          <p:nvPr/>
        </p:nvPicPr>
        <p:blipFill>
          <a:blip r:embed="rId2" cstate="print"/>
          <a:stretch>
            <a:fillRect/>
          </a:stretch>
        </p:blipFill>
        <p:spPr>
          <a:xfrm>
            <a:off x="1753689" y="3767682"/>
            <a:ext cx="2667000" cy="2133599"/>
          </a:xfrm>
          <a:prstGeom prst="rect">
            <a:avLst/>
          </a:prstGeom>
        </p:spPr>
      </p:pic>
      <p:pic>
        <p:nvPicPr>
          <p:cNvPr id="4" name="Shape 110"/>
          <p:cNvPicPr preferRelativeResize="0"/>
          <p:nvPr/>
        </p:nvPicPr>
        <p:blipFill>
          <a:blip r:embed="rId3" cstate="print"/>
          <a:stretch>
            <a:fillRect/>
          </a:stretch>
        </p:blipFill>
        <p:spPr>
          <a:xfrm>
            <a:off x="4573089" y="3767682"/>
            <a:ext cx="2895599" cy="2133599"/>
          </a:xfrm>
          <a:prstGeom prst="rect">
            <a:avLst/>
          </a:prstGeom>
        </p:spPr>
      </p:pic>
      <p:pic>
        <p:nvPicPr>
          <p:cNvPr id="5" name="Shape 111"/>
          <p:cNvPicPr preferRelativeResize="0"/>
          <p:nvPr/>
        </p:nvPicPr>
        <p:blipFill>
          <a:blip r:embed="rId4" cstate="print"/>
          <a:stretch>
            <a:fillRect/>
          </a:stretch>
        </p:blipFill>
        <p:spPr>
          <a:xfrm>
            <a:off x="7592514" y="3767682"/>
            <a:ext cx="2924174" cy="2133600"/>
          </a:xfrm>
          <a:prstGeom prst="rect">
            <a:avLst/>
          </a:prstGeom>
        </p:spPr>
      </p:pic>
    </p:spTree>
    <p:extLst>
      <p:ext uri="{BB962C8B-B14F-4D97-AF65-F5344CB8AC3E}">
        <p14:creationId xmlns:p14="http://schemas.microsoft.com/office/powerpoint/2010/main" xmlns="" val="3301884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5400" dirty="0" smtClean="0"/>
              <a:t>Importance of wildlife </a:t>
            </a:r>
            <a:endParaRPr lang="en-US" sz="5400" dirty="0"/>
          </a:p>
        </p:txBody>
      </p:sp>
      <p:sp>
        <p:nvSpPr>
          <p:cNvPr id="4" name="Content Placeholder 3"/>
          <p:cNvSpPr>
            <a:spLocks noGrp="1"/>
          </p:cNvSpPr>
          <p:nvPr>
            <p:ph idx="1"/>
          </p:nvPr>
        </p:nvSpPr>
        <p:spPr/>
        <p:txBody>
          <a:bodyPr>
            <a:normAutofit/>
          </a:bodyPr>
          <a:lstStyle/>
          <a:p>
            <a:r>
              <a:rPr lang="en-US" sz="4000" dirty="0" smtClean="0"/>
              <a:t>Wildlife helps to preserve biodiversity.</a:t>
            </a:r>
          </a:p>
          <a:p>
            <a:r>
              <a:rPr lang="en-US" sz="4000" dirty="0" smtClean="0"/>
              <a:t>Wildlife helps to maintain food chains and food web.</a:t>
            </a:r>
          </a:p>
          <a:p>
            <a:r>
              <a:rPr lang="en-US" sz="4000" dirty="0" smtClean="0"/>
              <a:t>We get useful products from wildlife like food, medicines, leather, bones, honey, lac etc.</a:t>
            </a:r>
          </a:p>
        </p:txBody>
      </p:sp>
    </p:spTree>
    <p:extLst>
      <p:ext uri="{BB962C8B-B14F-4D97-AF65-F5344CB8AC3E}">
        <p14:creationId xmlns:p14="http://schemas.microsoft.com/office/powerpoint/2010/main" xmlns="" val="27609530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Conservation of wildlife</a:t>
            </a:r>
            <a:endParaRPr lang="en-US" sz="5400" dirty="0"/>
          </a:p>
        </p:txBody>
      </p:sp>
      <p:sp>
        <p:nvSpPr>
          <p:cNvPr id="3" name="Content Placeholder 2"/>
          <p:cNvSpPr>
            <a:spLocks noGrp="1"/>
          </p:cNvSpPr>
          <p:nvPr>
            <p:ph idx="1"/>
          </p:nvPr>
        </p:nvSpPr>
        <p:spPr/>
        <p:txBody>
          <a:bodyPr>
            <a:normAutofit/>
          </a:bodyPr>
          <a:lstStyle/>
          <a:p>
            <a:r>
              <a:rPr lang="en-US" sz="4000" dirty="0" smtClean="0"/>
              <a:t>Preserving the natural habitats of animals.</a:t>
            </a:r>
          </a:p>
          <a:p>
            <a:r>
              <a:rPr lang="en-US" sz="4000" dirty="0" smtClean="0"/>
              <a:t>Banning poaching of animals.</a:t>
            </a:r>
          </a:p>
          <a:p>
            <a:r>
              <a:rPr lang="en-US" sz="4000" dirty="0" smtClean="0"/>
              <a:t>Protecting endangered species of animals.</a:t>
            </a:r>
          </a:p>
          <a:p>
            <a:r>
              <a:rPr lang="en-US" sz="4000" dirty="0" smtClean="0"/>
              <a:t>Setting up of wildlife sanctuaries, national parks, biosphere reserves </a:t>
            </a:r>
            <a:r>
              <a:rPr lang="en-US" sz="4000" dirty="0" err="1" smtClean="0"/>
              <a:t>etc</a:t>
            </a:r>
            <a:endParaRPr lang="en-US" sz="4000" dirty="0" smtClean="0"/>
          </a:p>
          <a:p>
            <a:endParaRPr lang="en-US" sz="4000" dirty="0"/>
          </a:p>
        </p:txBody>
      </p:sp>
    </p:spTree>
    <p:extLst>
      <p:ext uri="{BB962C8B-B14F-4D97-AF65-F5344CB8AC3E}">
        <p14:creationId xmlns:p14="http://schemas.microsoft.com/office/powerpoint/2010/main" xmlns="" val="33151264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411</TotalTime>
  <Words>1035</Words>
  <Application>Microsoft Office PowerPoint</Application>
  <PresentationFormat>Custom</PresentationFormat>
  <Paragraphs>77</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Lecture 02  NATURAL RESOURCE PLANNING AND MANAGEMENT</vt:lpstr>
      <vt:lpstr>Recap</vt:lpstr>
      <vt:lpstr>Basic Definitions</vt:lpstr>
      <vt:lpstr>Slide 4</vt:lpstr>
      <vt:lpstr>Slide 5</vt:lpstr>
      <vt:lpstr>Slide 6</vt:lpstr>
      <vt:lpstr>Classification by development</vt:lpstr>
      <vt:lpstr>Slide 8</vt:lpstr>
      <vt:lpstr>The Three R’s to save the environment </vt:lpstr>
      <vt:lpstr>Need for Management of Natural Resources</vt:lpstr>
      <vt:lpstr>FORESTS</vt:lpstr>
      <vt:lpstr>Importance of Forests</vt:lpstr>
      <vt:lpstr>Stake holders of forests </vt:lpstr>
      <vt:lpstr>Conservation of forests</vt:lpstr>
      <vt:lpstr>Slide 15</vt:lpstr>
      <vt:lpstr>Wild Life</vt:lpstr>
      <vt:lpstr>Importance of wildlife </vt:lpstr>
      <vt:lpstr>Conservation of wildlife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II NATURAL RESOURCE PLANNING AND MANAGEMENT</dc:title>
  <dc:creator>Salman</dc:creator>
  <cp:lastModifiedBy>NTS</cp:lastModifiedBy>
  <cp:revision>17</cp:revision>
  <dcterms:created xsi:type="dcterms:W3CDTF">2014-05-12T20:46:29Z</dcterms:created>
  <dcterms:modified xsi:type="dcterms:W3CDTF">2014-05-13T05:40:16Z</dcterms:modified>
</cp:coreProperties>
</file>