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99" r:id="rId2"/>
    <p:sldId id="30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AF741A-3542-461A-8F22-5A8EA977C7BA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B501DF-F407-4BAE-AE92-1C3B61769B5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7711C7-BB61-4C38-B227-0D33C8538724}" type="slidenum">
              <a:rPr lang="en-US"/>
              <a:pPr/>
              <a:t>3</a:t>
            </a:fld>
            <a:endParaRPr lang="en-US"/>
          </a:p>
        </p:txBody>
      </p:sp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2847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1FFDB7-9E0F-416C-A633-505A23AC45E1}" type="slidenum">
              <a:rPr lang="en-US"/>
              <a:pPr/>
              <a:t>4</a:t>
            </a:fld>
            <a:endParaRPr lang="en-US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79079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2B13CA-558A-41BE-8CBB-FCC01E0011A2}" type="slidenum">
              <a:rPr lang="en-US"/>
              <a:pPr/>
              <a:t>5</a:t>
            </a:fld>
            <a:endParaRPr lang="en-US"/>
          </a:p>
        </p:txBody>
      </p:sp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70434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B0EAE9-046C-4810-96B1-DFFE197240C2}" type="slidenum">
              <a:rPr lang="en-US"/>
              <a:pPr/>
              <a:t>6</a:t>
            </a:fld>
            <a:endParaRPr lang="en-US"/>
          </a:p>
        </p:txBody>
      </p:sp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98173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374392-BC1A-4E55-BA44-2EA729282738}" type="slidenum">
              <a:rPr lang="en-US"/>
              <a:pPr/>
              <a:t>7</a:t>
            </a:fld>
            <a:endParaRPr lang="en-US"/>
          </a:p>
        </p:txBody>
      </p:sp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10783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D9862E-BE07-477B-A9CA-A5A76EA33E04}" type="slidenum">
              <a:rPr lang="en-US"/>
              <a:pPr/>
              <a:t>8</a:t>
            </a:fld>
            <a:endParaRPr lang="en-US"/>
          </a:p>
        </p:txBody>
      </p:sp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64623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9A5623-4330-4FC1-8AF4-A20A56FBBE90}" type="slidenum">
              <a:rPr lang="en-US"/>
              <a:pPr/>
              <a:t>9</a:t>
            </a:fld>
            <a:endParaRPr lang="en-US"/>
          </a:p>
        </p:txBody>
      </p:sp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28609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CD95A4-51EE-49EE-9D04-3D0741E425C1}" type="slidenum">
              <a:rPr lang="en-US"/>
              <a:pPr/>
              <a:t>10</a:t>
            </a:fld>
            <a:endParaRPr lang="en-US"/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99592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713DFC-55EE-422E-AECF-B7CAE5D18AB0}" type="slidenum">
              <a:rPr lang="en-US"/>
              <a:pPr/>
              <a:t>11</a:t>
            </a:fld>
            <a:endParaRPr lang="en-US"/>
          </a:p>
        </p:txBody>
      </p:sp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17983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E1A726-3EAF-410B-8591-0264D3047F2D}" type="slidenum">
              <a:rPr lang="en-US"/>
              <a:pPr/>
              <a:t>12</a:t>
            </a:fld>
            <a:endParaRPr lang="en-US"/>
          </a:p>
        </p:txBody>
      </p:sp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26957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45A836-3BA2-4DCB-8CCB-F7BAF3D9515A}" type="slidenum">
              <a:rPr lang="en-US"/>
              <a:pPr/>
              <a:t>13</a:t>
            </a:fld>
            <a:endParaRPr lang="en-US"/>
          </a:p>
        </p:txBody>
      </p:sp>
      <p:sp>
        <p:nvSpPr>
          <p:cNvPr id="19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05019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33FCCB-B16C-4162-8234-8B9B57684731}" type="slidenum">
              <a:rPr lang="en-US"/>
              <a:pPr/>
              <a:t>14</a:t>
            </a:fld>
            <a:endParaRPr lang="en-US"/>
          </a:p>
        </p:txBody>
      </p:sp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61420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B7A397-4CEF-4781-BE8C-B770F1DAA64C}" type="slidenum">
              <a:rPr lang="en-US"/>
              <a:pPr/>
              <a:t>15</a:t>
            </a:fld>
            <a:endParaRPr lang="en-US"/>
          </a:p>
        </p:txBody>
      </p:sp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09200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61E88B-2078-4143-A080-C2A1502A7772}" type="slidenum">
              <a:rPr lang="en-US"/>
              <a:pPr/>
              <a:t>16</a:t>
            </a:fld>
            <a:endParaRPr lang="en-US"/>
          </a:p>
        </p:txBody>
      </p:sp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87354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24B815-F37A-44E5-94AE-35FEEC997DE7}" type="slidenum">
              <a:rPr lang="en-US"/>
              <a:pPr/>
              <a:t>17</a:t>
            </a:fld>
            <a:endParaRPr lang="en-US"/>
          </a:p>
        </p:txBody>
      </p:sp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72654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02AC08-AB4C-4368-9DE7-336A28BE7546}" type="slidenum">
              <a:rPr lang="en-US"/>
              <a:pPr/>
              <a:t>18</a:t>
            </a:fld>
            <a:endParaRPr lang="en-US"/>
          </a:p>
        </p:txBody>
      </p:sp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938965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8EADE8-D131-40DC-830A-05BB2A31041E}" type="slidenum">
              <a:rPr lang="en-US"/>
              <a:pPr/>
              <a:t>19</a:t>
            </a:fld>
            <a:endParaRPr lang="en-US"/>
          </a:p>
        </p:txBody>
      </p:sp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21710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ADA546-52DD-4F8A-8AB2-B20B7E3781BE}" type="slidenum">
              <a:rPr lang="en-US"/>
              <a:pPr/>
              <a:t>20</a:t>
            </a:fld>
            <a:endParaRPr lang="en-US"/>
          </a:p>
        </p:txBody>
      </p:sp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12325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07CFE1-4A82-4816-B83C-FFAE440508F0}" type="slidenum">
              <a:rPr lang="en-US"/>
              <a:pPr/>
              <a:t>21</a:t>
            </a:fld>
            <a:endParaRPr lang="en-US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782806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C63F8C-E255-4914-A91F-94CC268E17E8}" type="slidenum">
              <a:rPr lang="en-US"/>
              <a:pPr/>
              <a:t>22</a:t>
            </a:fld>
            <a:endParaRPr lang="en-US"/>
          </a:p>
        </p:txBody>
      </p:sp>
      <p:sp>
        <p:nvSpPr>
          <p:cNvPr id="196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07369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B3A9AA-5BEF-4737-98DA-BDEE0F2A3D58}" type="slidenum">
              <a:rPr lang="en-US"/>
              <a:pPr/>
              <a:t>23</a:t>
            </a:fld>
            <a:endParaRPr lang="en-US"/>
          </a:p>
        </p:txBody>
      </p:sp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52155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00DD69-9DEA-46D4-A5C4-D9E133600231}" type="slidenum">
              <a:rPr lang="en-US"/>
              <a:pPr/>
              <a:t>24</a:t>
            </a:fld>
            <a:endParaRPr lang="en-US"/>
          </a:p>
        </p:txBody>
      </p:sp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40966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9076D3-5EFF-443D-9311-B9B7BFF199F9}" type="slidenum">
              <a:rPr lang="en-US"/>
              <a:pPr/>
              <a:t>25</a:t>
            </a:fld>
            <a:endParaRPr lang="en-US"/>
          </a:p>
        </p:txBody>
      </p:sp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96154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930AD6-6852-4764-86C9-2A70268181DB}" type="slidenum">
              <a:rPr lang="en-US"/>
              <a:pPr/>
              <a:t>26</a:t>
            </a:fld>
            <a:endParaRPr lang="en-US"/>
          </a:p>
        </p:txBody>
      </p:sp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69629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977101-9F95-4A56-B713-EF423175930F}" type="slidenum">
              <a:rPr lang="en-US"/>
              <a:pPr/>
              <a:t>27</a:t>
            </a:fld>
            <a:endParaRPr lang="en-US"/>
          </a:p>
        </p:txBody>
      </p:sp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87253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A583F1-8591-4313-8877-9FEECF609513}" type="slidenum">
              <a:rPr lang="en-US"/>
              <a:pPr/>
              <a:t>28</a:t>
            </a:fld>
            <a:endParaRPr lang="en-US"/>
          </a:p>
        </p:txBody>
      </p:sp>
      <p:sp>
        <p:nvSpPr>
          <p:cNvPr id="198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41797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C7BDB6-DF65-4961-8973-8B17152338D7}" type="slidenum">
              <a:rPr lang="en-US"/>
              <a:pPr/>
              <a:t>29</a:t>
            </a:fld>
            <a:endParaRPr lang="en-US"/>
          </a:p>
        </p:txBody>
      </p:sp>
      <p:sp>
        <p:nvSpPr>
          <p:cNvPr id="200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482778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709FBA-DDE3-4CE1-B6A0-DA47E10A37FD}" type="slidenum">
              <a:rPr lang="en-US"/>
              <a:pPr/>
              <a:t>30</a:t>
            </a:fld>
            <a:endParaRPr lang="en-US"/>
          </a:p>
        </p:txBody>
      </p:sp>
      <p:sp>
        <p:nvSpPr>
          <p:cNvPr id="202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158756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D4B37B-C601-4F14-93DB-20D2DFED967A}" type="slidenum">
              <a:rPr lang="en-US"/>
              <a:pPr/>
              <a:t>31</a:t>
            </a:fld>
            <a:endParaRPr lang="en-US"/>
          </a:p>
        </p:txBody>
      </p:sp>
      <p:sp>
        <p:nvSpPr>
          <p:cNvPr id="204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500278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BACA65-2E3E-407D-8672-338FD2F99CFE}" type="slidenum">
              <a:rPr lang="en-US"/>
              <a:pPr/>
              <a:t>32</a:t>
            </a:fld>
            <a:endParaRPr lang="en-US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310539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C17338-F714-4279-A956-F4AF74F89050}" type="slidenum">
              <a:rPr lang="en-US"/>
              <a:pPr/>
              <a:t>33</a:t>
            </a:fld>
            <a:endParaRPr lang="en-US"/>
          </a:p>
        </p:txBody>
      </p:sp>
      <p:sp>
        <p:nvSpPr>
          <p:cNvPr id="185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1558018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0F84E2-77D5-49E8-B2FB-964D336E4AC3}" type="slidenum">
              <a:rPr lang="en-US"/>
              <a:pPr/>
              <a:t>34</a:t>
            </a:fld>
            <a:endParaRPr lang="en-US"/>
          </a:p>
        </p:txBody>
      </p:sp>
      <p:sp>
        <p:nvSpPr>
          <p:cNvPr id="186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925866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69924D-DB84-4EEA-89C9-FD7E183293B2}" type="slidenum">
              <a:rPr lang="en-US"/>
              <a:pPr/>
              <a:t>35</a:t>
            </a:fld>
            <a:endParaRPr lang="en-US"/>
          </a:p>
        </p:txBody>
      </p:sp>
      <p:sp>
        <p:nvSpPr>
          <p:cNvPr id="187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26210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DFC331-E56B-43FE-98B5-D155AD67322F}" type="slidenum">
              <a:rPr lang="en-US"/>
              <a:pPr/>
              <a:t>39</a:t>
            </a:fld>
            <a:endParaRPr lang="en-US"/>
          </a:p>
        </p:txBody>
      </p:sp>
      <p:sp>
        <p:nvSpPr>
          <p:cNvPr id="189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5408566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40631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801038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700417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964188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2339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98ADA-1187-4A7B-8B8E-7605FFDEF0E4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18022-B324-43EC-AB50-B4A130EA6E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98ADA-1187-4A7B-8B8E-7605FFDEF0E4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18022-B324-43EC-AB50-B4A130EA6E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98ADA-1187-4A7B-8B8E-7605FFDEF0E4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18022-B324-43EC-AB50-B4A130EA6E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98ADA-1187-4A7B-8B8E-7605FFDEF0E4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18022-B324-43EC-AB50-B4A130EA6E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98ADA-1187-4A7B-8B8E-7605FFDEF0E4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18022-B324-43EC-AB50-B4A130EA6E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98ADA-1187-4A7B-8B8E-7605FFDEF0E4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18022-B324-43EC-AB50-B4A130EA6E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98ADA-1187-4A7B-8B8E-7605FFDEF0E4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18022-B324-43EC-AB50-B4A130EA6E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98ADA-1187-4A7B-8B8E-7605FFDEF0E4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18022-B324-43EC-AB50-B4A130EA6E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98ADA-1187-4A7B-8B8E-7605FFDEF0E4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18022-B324-43EC-AB50-B4A130EA6E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98ADA-1187-4A7B-8B8E-7605FFDEF0E4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18022-B324-43EC-AB50-B4A130EA6E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98ADA-1187-4A7B-8B8E-7605FFDEF0E4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18022-B324-43EC-AB50-B4A130EA6E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325" y="0"/>
            <a:ext cx="8702675" cy="1219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20700" y="1358900"/>
            <a:ext cx="8458200" cy="50720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 rot="-5400000">
            <a:off x="-3190875" y="3190875"/>
            <a:ext cx="68580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Introduction to payments for environmental services </a:t>
            </a:r>
          </a:p>
        </p:txBody>
      </p:sp>
    </p:spTree>
    <p:extLst>
      <p:ext uri="{BB962C8B-B14F-4D97-AF65-F5344CB8AC3E}">
        <p14:creationId xmlns:p14="http://schemas.microsoft.com/office/powerpoint/2010/main" xmlns="" val="31045451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325" y="0"/>
            <a:ext cx="8702675" cy="1219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20700" y="1358900"/>
            <a:ext cx="4152900" cy="5072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26000" y="1358900"/>
            <a:ext cx="4152900" cy="5072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 rot="-5400000">
            <a:off x="-3190875" y="3190875"/>
            <a:ext cx="68580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Introduction to payments for environmental services </a:t>
            </a:r>
          </a:p>
        </p:txBody>
      </p:sp>
    </p:spTree>
    <p:extLst>
      <p:ext uri="{BB962C8B-B14F-4D97-AF65-F5344CB8AC3E}">
        <p14:creationId xmlns:p14="http://schemas.microsoft.com/office/powerpoint/2010/main" xmlns="" val="172960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98ADA-1187-4A7B-8B8E-7605FFDEF0E4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18022-B324-43EC-AB50-B4A130EA6E3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000" b="1" dirty="0">
                <a:latin typeface="+mn-lt"/>
                <a:ea typeface="Times New Roman"/>
                <a:cs typeface="Times New Roman"/>
                <a:sym typeface="Times New Roman"/>
              </a:rPr>
              <a:t>Lecture </a:t>
            </a:r>
            <a:r>
              <a:rPr lang="en-US" sz="3000" b="1" dirty="0" smtClean="0">
                <a:latin typeface="+mn-lt"/>
                <a:ea typeface="Times New Roman"/>
                <a:cs typeface="Times New Roman"/>
                <a:sym typeface="Times New Roman"/>
              </a:rPr>
              <a:t>19</a:t>
            </a:r>
            <a:r>
              <a:rPr lang="en-US" sz="3000" b="1" dirty="0">
                <a:latin typeface="+mn-lt"/>
                <a:ea typeface="Times New Roman"/>
                <a:cs typeface="Times New Roman"/>
                <a:sym typeface="Times New Roman"/>
              </a:rPr>
              <a:t/>
            </a:r>
            <a:br>
              <a:rPr lang="en-US" sz="3000" b="1" dirty="0">
                <a:latin typeface="+mn-lt"/>
                <a:ea typeface="Times New Roman"/>
                <a:cs typeface="Times New Roman"/>
                <a:sym typeface="Times New Roman"/>
              </a:rPr>
            </a:br>
            <a:r>
              <a:rPr lang="en-US" sz="3000" b="1" dirty="0">
                <a:latin typeface="+mn-lt"/>
              </a:rPr>
              <a:t>NATURAL RESOURCE PLANNING AND MANAGEMENT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Dr. </a:t>
            </a:r>
            <a:r>
              <a:rPr lang="en-US" dirty="0" err="1" smtClean="0"/>
              <a:t>Aneel</a:t>
            </a:r>
            <a:r>
              <a:rPr lang="en-US" dirty="0" smtClean="0"/>
              <a:t> SALMAN</a:t>
            </a:r>
          </a:p>
          <a:p>
            <a:r>
              <a:rPr lang="en-US" dirty="0" smtClean="0"/>
              <a:t>Department of Management Sciences</a:t>
            </a:r>
          </a:p>
          <a:p>
            <a:r>
              <a:rPr lang="en-US" dirty="0" smtClean="0"/>
              <a:t>COMSATS Institute of Information Technology, Islamabad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58465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50" b="1" dirty="0"/>
              <a:t>Recap Lecture </a:t>
            </a:r>
            <a:r>
              <a:rPr lang="en-US" sz="4050" b="1" dirty="0" smtClean="0"/>
              <a:t>18</a:t>
            </a:r>
            <a:endParaRPr lang="en-US" sz="405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Value of Nature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Payments for Ecosystems</a:t>
            </a:r>
          </a:p>
          <a:p>
            <a:pPr>
              <a:defRPr/>
            </a:pPr>
            <a:r>
              <a:rPr lang="en-US" dirty="0"/>
              <a:t>Why ‘Payments’ for Ecosystem Services</a:t>
            </a:r>
            <a:r>
              <a:rPr lang="en-US" dirty="0" smtClean="0"/>
              <a:t>?</a:t>
            </a:r>
          </a:p>
          <a:p>
            <a:pPr>
              <a:defRPr/>
            </a:pPr>
            <a:r>
              <a:rPr lang="en-US" dirty="0"/>
              <a:t>What makes payments for environmental services attractive?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107574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/>
              <a:t>Payments for environmental services </a:t>
            </a:r>
            <a:r>
              <a:rPr lang="en-US"/>
              <a:t/>
            </a:r>
            <a:br>
              <a:rPr lang="en-US"/>
            </a:br>
            <a:r>
              <a:rPr lang="en-US" sz="4400"/>
              <a:t>National initiatives</a:t>
            </a:r>
            <a:endParaRPr lang="en-US"/>
          </a:p>
        </p:txBody>
      </p:sp>
      <p:graphicFrame>
        <p:nvGraphicFramePr>
          <p:cNvPr id="17451" name="Group 43"/>
          <p:cNvGraphicFramePr>
            <a:graphicFrameLocks noGrp="1"/>
          </p:cNvGraphicFramePr>
          <p:nvPr>
            <p:ph type="tbl" idx="1"/>
          </p:nvPr>
        </p:nvGraphicFramePr>
        <p:xfrm>
          <a:off x="600075" y="1325563"/>
          <a:ext cx="8543925" cy="5056189"/>
        </p:xfrm>
        <a:graphic>
          <a:graphicData uri="http://schemas.openxmlformats.org/drawingml/2006/table">
            <a:tbl>
              <a:tblPr/>
              <a:tblGrid>
                <a:gridCol w="1771650"/>
                <a:gridCol w="6772275"/>
              </a:tblGrid>
              <a:tr h="5508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1pPr>
                      <a:lvl2pPr marL="450850"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Colombia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233363" indent="-233363"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1pPr>
                      <a:lvl2pPr marL="450850"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233363" marR="0" lvl="0" indent="-2333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Cauca Valley water user associations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5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1pPr>
                      <a:lvl2pPr marL="450850"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Costa Rica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233363" indent="-233363"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1pPr>
                      <a:lvl2pPr marL="450850"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233363" marR="0" lvl="0" indent="-2333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s-ES_trad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FONAFIFO/</a:t>
                      </a:r>
                      <a:r>
                        <a:rPr kumimoji="0" lang="es-ES_tradnl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Pagos por servicios ambientales</a:t>
                      </a:r>
                      <a:r>
                        <a:rPr kumimoji="0" lang="en-US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(PSA)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33363" marR="0" lvl="0" indent="-2333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Heredia: Environmentally adjusted water tariff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70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1pPr>
                      <a:lvl2pPr marL="450850"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Ecuador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233363" indent="-233363"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1pPr>
                      <a:lvl2pPr marL="450850"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233363" marR="0" lvl="0" indent="-2333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Quito: FONAG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667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1pPr>
                      <a:lvl2pPr marL="450850"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El Salvador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233363" indent="-233363"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1pPr>
                      <a:lvl2pPr marL="450850"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233363" marR="0" lvl="0" indent="-2333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s-ES_tradnl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Mesa permanente</a:t>
                      </a:r>
                      <a:r>
                        <a:rPr kumimoji="0" lang="es-ES_tradn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s-ES_tradnl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de servicios ambientales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233363" marR="0" lvl="0" indent="-2333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Tacuba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, San Francisco de Menéndez,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Yamabal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239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1pPr>
                      <a:lvl2pPr marL="450850"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Mexico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233363" indent="-233363"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1pPr>
                      <a:lvl2pPr marL="687388" indent="-236538"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2pPr>
                      <a:lvl3pPr marL="917575"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233363" marR="0" lvl="0" indent="-2333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s-ES_tradnl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Pago por servicios ambientales Hidrológicos</a:t>
                      </a:r>
                      <a:r>
                        <a:rPr kumimoji="0" lang="en-US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(PSAH)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33363" marR="0" lvl="0" indent="-2333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Coatepec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40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1pPr>
                      <a:lvl2pPr marL="450850"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Venezuela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233363" indent="-233363"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1pPr>
                      <a:lvl2pPr marL="450850"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233363" marR="0" lvl="0" indent="-2333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CVG-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Edelca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payments for conservation of Río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Caroní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1pPr>
                      <a:lvl2pPr marL="450850"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South Africa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233363" indent="-233363"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1pPr>
                      <a:lvl2pPr marL="450850"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233363" marR="0" lvl="0" indent="-2333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Working for Water Program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34944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8"/>
          <p:cNvGrpSpPr>
            <a:grpSpLocks/>
          </p:cNvGrpSpPr>
          <p:nvPr/>
        </p:nvGrpSpPr>
        <p:grpSpPr bwMode="auto">
          <a:xfrm>
            <a:off x="1179513" y="1765300"/>
            <a:ext cx="7888287" cy="4519613"/>
            <a:chOff x="743" y="1112"/>
            <a:chExt cx="4969" cy="2847"/>
          </a:xfrm>
        </p:grpSpPr>
        <p:sp>
          <p:nvSpPr>
            <p:cNvPr id="19472" name="Oval 16"/>
            <p:cNvSpPr>
              <a:spLocks noChangeArrowheads="1"/>
            </p:cNvSpPr>
            <p:nvPr/>
          </p:nvSpPr>
          <p:spPr bwMode="auto">
            <a:xfrm>
              <a:off x="5184" y="1112"/>
              <a:ext cx="528" cy="201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5080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3" name="Freeform 17"/>
            <p:cNvSpPr>
              <a:spLocks/>
            </p:cNvSpPr>
            <p:nvPr/>
          </p:nvSpPr>
          <p:spPr bwMode="auto">
            <a:xfrm>
              <a:off x="2922" y="2936"/>
              <a:ext cx="2550" cy="902"/>
            </a:xfrm>
            <a:custGeom>
              <a:avLst/>
              <a:gdLst>
                <a:gd name="T0" fmla="*/ 0 w 2592"/>
                <a:gd name="T1" fmla="*/ 864 h 864"/>
                <a:gd name="T2" fmla="*/ 2160 w 2592"/>
                <a:gd name="T3" fmla="*/ 528 h 864"/>
                <a:gd name="T4" fmla="*/ 2592 w 2592"/>
                <a:gd name="T5" fmla="*/ 0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92" h="864">
                  <a:moveTo>
                    <a:pt x="0" y="864"/>
                  </a:moveTo>
                  <a:cubicBezTo>
                    <a:pt x="864" y="768"/>
                    <a:pt x="1728" y="672"/>
                    <a:pt x="2160" y="528"/>
                  </a:cubicBezTo>
                  <a:cubicBezTo>
                    <a:pt x="2592" y="384"/>
                    <a:pt x="2504" y="112"/>
                    <a:pt x="2592" y="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4" name="Text Box 18"/>
            <p:cNvSpPr txBox="1">
              <a:spLocks noChangeArrowheads="1"/>
            </p:cNvSpPr>
            <p:nvPr/>
          </p:nvSpPr>
          <p:spPr bwMode="auto">
            <a:xfrm>
              <a:off x="743" y="3688"/>
              <a:ext cx="1890" cy="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222250" indent="-2222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5635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0" hangingPunct="0"/>
              <a:r>
                <a:rPr lang="en-US" sz="2200" dirty="0">
                  <a:latin typeface="Calibri" panose="020F0502020204030204" pitchFamily="34" charset="0"/>
                </a:rPr>
                <a:t>2. Charging service users</a:t>
              </a:r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2432050" y="1235075"/>
            <a:ext cx="6313488" cy="3660775"/>
            <a:chOff x="1495" y="805"/>
            <a:chExt cx="3977" cy="2306"/>
          </a:xfrm>
        </p:grpSpPr>
        <p:sp>
          <p:nvSpPr>
            <p:cNvPr id="19459" name="Oval 3"/>
            <p:cNvSpPr>
              <a:spLocks noChangeArrowheads="1"/>
            </p:cNvSpPr>
            <p:nvPr/>
          </p:nvSpPr>
          <p:spPr bwMode="auto">
            <a:xfrm>
              <a:off x="1495" y="1108"/>
              <a:ext cx="3312" cy="2003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60" name="Text Box 4"/>
            <p:cNvSpPr txBox="1">
              <a:spLocks noChangeArrowheads="1"/>
            </p:cNvSpPr>
            <p:nvPr/>
          </p:nvSpPr>
          <p:spPr bwMode="auto">
            <a:xfrm>
              <a:off x="3829" y="805"/>
              <a:ext cx="1643" cy="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200" dirty="0">
                  <a:latin typeface="Calibri" panose="020F0502020204030204" pitchFamily="34" charset="0"/>
                </a:rPr>
                <a:t>… and the economics</a:t>
              </a:r>
              <a:endParaRPr lang="es-SV" sz="2200" dirty="0">
                <a:latin typeface="Calibri" panose="020F0502020204030204" pitchFamily="34" charset="0"/>
              </a:endParaRPr>
            </a:p>
          </p:txBody>
        </p:sp>
        <p:sp>
          <p:nvSpPr>
            <p:cNvPr id="19461" name="Line 5"/>
            <p:cNvSpPr>
              <a:spLocks noChangeShapeType="1"/>
            </p:cNvSpPr>
            <p:nvPr/>
          </p:nvSpPr>
          <p:spPr bwMode="auto">
            <a:xfrm flipH="1">
              <a:off x="4178" y="1074"/>
              <a:ext cx="184" cy="30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457200" y="1200150"/>
            <a:ext cx="6732588" cy="3709988"/>
            <a:chOff x="54" y="774"/>
            <a:chExt cx="4241" cy="2337"/>
          </a:xfrm>
        </p:grpSpPr>
        <p:sp>
          <p:nvSpPr>
            <p:cNvPr id="19463" name="Oval 7"/>
            <p:cNvSpPr>
              <a:spLocks noChangeArrowheads="1"/>
            </p:cNvSpPr>
            <p:nvPr/>
          </p:nvSpPr>
          <p:spPr bwMode="auto">
            <a:xfrm>
              <a:off x="983" y="1108"/>
              <a:ext cx="3312" cy="2003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64" name="Text Box 8"/>
            <p:cNvSpPr txBox="1">
              <a:spLocks noChangeArrowheads="1"/>
            </p:cNvSpPr>
            <p:nvPr/>
          </p:nvSpPr>
          <p:spPr bwMode="auto">
            <a:xfrm>
              <a:off x="54" y="774"/>
              <a:ext cx="1392" cy="4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200" dirty="0">
                  <a:latin typeface="Calibri" panose="020F0502020204030204" pitchFamily="34" charset="0"/>
                </a:rPr>
                <a:t>1. Understanding </a:t>
              </a:r>
            </a:p>
            <a:p>
              <a:pPr eaLnBrk="0" hangingPunct="0"/>
              <a:r>
                <a:rPr lang="en-US" sz="2200" dirty="0">
                  <a:latin typeface="Calibri" panose="020F0502020204030204" pitchFamily="34" charset="0"/>
                </a:rPr>
                <a:t>the science…</a:t>
              </a:r>
              <a:endParaRPr lang="es-SV" sz="2200" dirty="0">
                <a:latin typeface="Calibri" panose="020F0502020204030204" pitchFamily="34" charset="0"/>
              </a:endParaRPr>
            </a:p>
          </p:txBody>
        </p:sp>
        <p:sp>
          <p:nvSpPr>
            <p:cNvPr id="19465" name="Line 9"/>
            <p:cNvSpPr>
              <a:spLocks noChangeShapeType="1"/>
            </p:cNvSpPr>
            <p:nvPr/>
          </p:nvSpPr>
          <p:spPr bwMode="auto">
            <a:xfrm>
              <a:off x="1297" y="1103"/>
              <a:ext cx="284" cy="33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466" name="Rectangle 10"/>
          <p:cNvSpPr>
            <a:spLocks noGrp="1" noChangeArrowheads="1"/>
          </p:cNvSpPr>
          <p:nvPr>
            <p:ph type="title"/>
          </p:nvPr>
        </p:nvSpPr>
        <p:spPr>
          <a:xfrm>
            <a:off x="593725" y="300040"/>
            <a:ext cx="7886700" cy="835024"/>
          </a:xfrm>
        </p:spPr>
        <p:txBody>
          <a:bodyPr/>
          <a:lstStyle/>
          <a:p>
            <a:r>
              <a:rPr lang="en-US" b="1" dirty="0"/>
              <a:t>From theory to practice</a:t>
            </a:r>
          </a:p>
        </p:txBody>
      </p:sp>
      <p:grpSp>
        <p:nvGrpSpPr>
          <p:cNvPr id="5" name="Group 11"/>
          <p:cNvGrpSpPr>
            <a:grpSpLocks/>
          </p:cNvGrpSpPr>
          <p:nvPr/>
        </p:nvGrpSpPr>
        <p:grpSpPr bwMode="auto">
          <a:xfrm>
            <a:off x="593725" y="3162300"/>
            <a:ext cx="3765550" cy="3559175"/>
            <a:chOff x="176" y="1680"/>
            <a:chExt cx="2372" cy="2242"/>
          </a:xfrm>
        </p:grpSpPr>
        <p:sp>
          <p:nvSpPr>
            <p:cNvPr id="19468" name="Oval 12"/>
            <p:cNvSpPr>
              <a:spLocks noChangeArrowheads="1"/>
            </p:cNvSpPr>
            <p:nvPr/>
          </p:nvSpPr>
          <p:spPr bwMode="auto">
            <a:xfrm>
              <a:off x="240" y="1680"/>
              <a:ext cx="720" cy="144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69" name="Text Box 13"/>
            <p:cNvSpPr txBox="1">
              <a:spLocks noChangeArrowheads="1"/>
            </p:cNvSpPr>
            <p:nvPr/>
          </p:nvSpPr>
          <p:spPr bwMode="auto">
            <a:xfrm>
              <a:off x="528" y="3651"/>
              <a:ext cx="2020" cy="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222250" indent="-2222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5635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0" hangingPunct="0">
                <a:spcBef>
                  <a:spcPct val="20000"/>
                </a:spcBef>
              </a:pPr>
              <a:r>
                <a:rPr lang="en-US" sz="2200" dirty="0">
                  <a:latin typeface="Calibri" panose="020F0502020204030204" pitchFamily="34" charset="0"/>
                </a:rPr>
                <a:t>3. Paying service providers</a:t>
              </a:r>
            </a:p>
          </p:txBody>
        </p:sp>
        <p:sp>
          <p:nvSpPr>
            <p:cNvPr id="19470" name="Freeform 14"/>
            <p:cNvSpPr>
              <a:spLocks/>
            </p:cNvSpPr>
            <p:nvPr/>
          </p:nvSpPr>
          <p:spPr bwMode="auto">
            <a:xfrm>
              <a:off x="176" y="2496"/>
              <a:ext cx="352" cy="1248"/>
            </a:xfrm>
            <a:custGeom>
              <a:avLst/>
              <a:gdLst>
                <a:gd name="T0" fmla="*/ 304 w 304"/>
                <a:gd name="T1" fmla="*/ 1248 h 1248"/>
                <a:gd name="T2" fmla="*/ 16 w 304"/>
                <a:gd name="T3" fmla="*/ 576 h 1248"/>
                <a:gd name="T4" fmla="*/ 208 w 304"/>
                <a:gd name="T5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4" h="1248">
                  <a:moveTo>
                    <a:pt x="304" y="1248"/>
                  </a:moveTo>
                  <a:cubicBezTo>
                    <a:pt x="168" y="1016"/>
                    <a:pt x="32" y="784"/>
                    <a:pt x="16" y="576"/>
                  </a:cubicBezTo>
                  <a:cubicBezTo>
                    <a:pt x="0" y="368"/>
                    <a:pt x="104" y="184"/>
                    <a:pt x="208" y="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5"/>
          <p:cNvGrpSpPr>
            <a:grpSpLocks/>
          </p:cNvGrpSpPr>
          <p:nvPr/>
        </p:nvGrpSpPr>
        <p:grpSpPr bwMode="auto">
          <a:xfrm>
            <a:off x="1287463" y="2451100"/>
            <a:ext cx="7627937" cy="2884488"/>
            <a:chOff x="811" y="1544"/>
            <a:chExt cx="4805" cy="1817"/>
          </a:xfrm>
        </p:grpSpPr>
        <p:sp>
          <p:nvSpPr>
            <p:cNvPr id="19476" name="Line 20"/>
            <p:cNvSpPr>
              <a:spLocks noChangeShapeType="1"/>
            </p:cNvSpPr>
            <p:nvPr/>
          </p:nvSpPr>
          <p:spPr bwMode="auto">
            <a:xfrm>
              <a:off x="5472" y="1544"/>
              <a:ext cx="14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7" name="Line 21"/>
            <p:cNvSpPr>
              <a:spLocks noChangeShapeType="1"/>
            </p:cNvSpPr>
            <p:nvPr/>
          </p:nvSpPr>
          <p:spPr bwMode="auto">
            <a:xfrm>
              <a:off x="5472" y="2076"/>
              <a:ext cx="14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8" name="Line 22"/>
            <p:cNvSpPr>
              <a:spLocks noChangeShapeType="1"/>
            </p:cNvSpPr>
            <p:nvPr/>
          </p:nvSpPr>
          <p:spPr bwMode="auto">
            <a:xfrm>
              <a:off x="5472" y="2608"/>
              <a:ext cx="14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9" name="Line 23"/>
            <p:cNvSpPr>
              <a:spLocks noChangeShapeType="1"/>
            </p:cNvSpPr>
            <p:nvPr/>
          </p:nvSpPr>
          <p:spPr bwMode="auto">
            <a:xfrm>
              <a:off x="5616" y="1544"/>
              <a:ext cx="0" cy="172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0" name="Line 24"/>
            <p:cNvSpPr>
              <a:spLocks noChangeShapeType="1"/>
            </p:cNvSpPr>
            <p:nvPr/>
          </p:nvSpPr>
          <p:spPr bwMode="auto">
            <a:xfrm flipH="1">
              <a:off x="811" y="3272"/>
              <a:ext cx="4805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1" name="Line 25"/>
            <p:cNvSpPr>
              <a:spLocks noChangeShapeType="1"/>
            </p:cNvSpPr>
            <p:nvPr/>
          </p:nvSpPr>
          <p:spPr bwMode="auto">
            <a:xfrm flipV="1">
              <a:off x="820" y="2206"/>
              <a:ext cx="0" cy="106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2" name="Text Box 26"/>
            <p:cNvSpPr txBox="1">
              <a:spLocks noChangeArrowheads="1"/>
            </p:cNvSpPr>
            <p:nvPr/>
          </p:nvSpPr>
          <p:spPr bwMode="auto">
            <a:xfrm>
              <a:off x="2769" y="3128"/>
              <a:ext cx="888" cy="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Payment</a:t>
              </a:r>
            </a:p>
          </p:txBody>
        </p:sp>
      </p:grpSp>
      <p:grpSp>
        <p:nvGrpSpPr>
          <p:cNvPr id="7" name="Group 64"/>
          <p:cNvGrpSpPr>
            <a:grpSpLocks/>
          </p:cNvGrpSpPr>
          <p:nvPr/>
        </p:nvGrpSpPr>
        <p:grpSpPr bwMode="auto">
          <a:xfrm>
            <a:off x="606425" y="2117725"/>
            <a:ext cx="8007350" cy="2354263"/>
            <a:chOff x="382" y="1334"/>
            <a:chExt cx="5044" cy="1483"/>
          </a:xfrm>
        </p:grpSpPr>
        <p:sp>
          <p:nvSpPr>
            <p:cNvPr id="19484" name="Text Box 28"/>
            <p:cNvSpPr txBox="1">
              <a:spLocks noChangeArrowheads="1"/>
            </p:cNvSpPr>
            <p:nvPr/>
          </p:nvSpPr>
          <p:spPr bwMode="auto">
            <a:xfrm>
              <a:off x="382" y="1956"/>
              <a:ext cx="80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2000" dirty="0">
                  <a:latin typeface="Calibri" panose="020F0502020204030204" pitchFamily="34" charset="0"/>
                </a:rPr>
                <a:t>Land use</a:t>
              </a:r>
            </a:p>
          </p:txBody>
        </p:sp>
        <p:sp>
          <p:nvSpPr>
            <p:cNvPr id="19485" name="Text Box 29"/>
            <p:cNvSpPr txBox="1">
              <a:spLocks noChangeArrowheads="1"/>
            </p:cNvSpPr>
            <p:nvPr/>
          </p:nvSpPr>
          <p:spPr bwMode="auto">
            <a:xfrm>
              <a:off x="1697" y="1334"/>
              <a:ext cx="12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Hydrological effects</a:t>
              </a:r>
            </a:p>
          </p:txBody>
        </p:sp>
        <p:sp>
          <p:nvSpPr>
            <p:cNvPr id="19486" name="Line 30"/>
            <p:cNvSpPr>
              <a:spLocks noChangeShapeType="1"/>
            </p:cNvSpPr>
            <p:nvPr/>
          </p:nvSpPr>
          <p:spPr bwMode="auto">
            <a:xfrm>
              <a:off x="4201" y="2081"/>
              <a:ext cx="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7" name="Text Box 31"/>
            <p:cNvSpPr txBox="1">
              <a:spLocks noChangeArrowheads="1"/>
            </p:cNvSpPr>
            <p:nvPr/>
          </p:nvSpPr>
          <p:spPr bwMode="auto">
            <a:xfrm>
              <a:off x="4596" y="1879"/>
              <a:ext cx="791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Carbon buyers</a:t>
              </a:r>
            </a:p>
          </p:txBody>
        </p:sp>
        <p:sp>
          <p:nvSpPr>
            <p:cNvPr id="19488" name="Text Box 32"/>
            <p:cNvSpPr txBox="1">
              <a:spLocks noChangeArrowheads="1"/>
            </p:cNvSpPr>
            <p:nvPr/>
          </p:nvSpPr>
          <p:spPr bwMode="auto">
            <a:xfrm>
              <a:off x="4591" y="1334"/>
              <a:ext cx="801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Welfare of </a:t>
              </a:r>
            </a:p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water users</a:t>
              </a:r>
            </a:p>
          </p:txBody>
        </p:sp>
        <p:sp>
          <p:nvSpPr>
            <p:cNvPr id="19489" name="Text Box 33"/>
            <p:cNvSpPr txBox="1">
              <a:spLocks noChangeArrowheads="1"/>
            </p:cNvSpPr>
            <p:nvPr/>
          </p:nvSpPr>
          <p:spPr bwMode="auto">
            <a:xfrm>
              <a:off x="4557" y="2410"/>
              <a:ext cx="869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Welfare of </a:t>
              </a:r>
            </a:p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beneficiaries</a:t>
              </a:r>
            </a:p>
          </p:txBody>
        </p:sp>
        <p:sp>
          <p:nvSpPr>
            <p:cNvPr id="19491" name="Text Box 35"/>
            <p:cNvSpPr txBox="1">
              <a:spLocks noChangeArrowheads="1"/>
            </p:cNvSpPr>
            <p:nvPr/>
          </p:nvSpPr>
          <p:spPr bwMode="auto">
            <a:xfrm>
              <a:off x="3336" y="1879"/>
              <a:ext cx="849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Emission reductions</a:t>
              </a:r>
            </a:p>
          </p:txBody>
        </p:sp>
        <p:sp>
          <p:nvSpPr>
            <p:cNvPr id="19492" name="Text Box 36"/>
            <p:cNvSpPr txBox="1">
              <a:spLocks noChangeArrowheads="1"/>
            </p:cNvSpPr>
            <p:nvPr/>
          </p:nvSpPr>
          <p:spPr bwMode="auto">
            <a:xfrm>
              <a:off x="3277" y="2410"/>
              <a:ext cx="968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Ecosystem services</a:t>
              </a:r>
            </a:p>
          </p:txBody>
        </p:sp>
        <p:sp>
          <p:nvSpPr>
            <p:cNvPr id="19493" name="Text Box 37"/>
            <p:cNvSpPr txBox="1">
              <a:spLocks noChangeArrowheads="1"/>
            </p:cNvSpPr>
            <p:nvPr/>
          </p:nvSpPr>
          <p:spPr bwMode="auto">
            <a:xfrm>
              <a:off x="3397" y="1334"/>
              <a:ext cx="727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Water services</a:t>
              </a:r>
            </a:p>
          </p:txBody>
        </p:sp>
        <p:grpSp>
          <p:nvGrpSpPr>
            <p:cNvPr id="8" name="Group 38"/>
            <p:cNvGrpSpPr>
              <a:grpSpLocks/>
            </p:cNvGrpSpPr>
            <p:nvPr/>
          </p:nvGrpSpPr>
          <p:grpSpPr bwMode="auto">
            <a:xfrm>
              <a:off x="1239" y="1548"/>
              <a:ext cx="498" cy="1067"/>
              <a:chOff x="2640" y="1315"/>
              <a:chExt cx="498" cy="1200"/>
            </a:xfrm>
          </p:grpSpPr>
          <p:sp>
            <p:nvSpPr>
              <p:cNvPr id="19495" name="Line 39"/>
              <p:cNvSpPr>
                <a:spLocks noChangeShapeType="1"/>
              </p:cNvSpPr>
              <p:nvPr/>
            </p:nvSpPr>
            <p:spPr bwMode="auto">
              <a:xfrm>
                <a:off x="2640" y="1915"/>
                <a:ext cx="49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96" name="Line 40"/>
              <p:cNvSpPr>
                <a:spLocks noChangeShapeType="1"/>
              </p:cNvSpPr>
              <p:nvPr/>
            </p:nvSpPr>
            <p:spPr bwMode="auto">
              <a:xfrm>
                <a:off x="2850" y="1315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97" name="Line 41"/>
              <p:cNvSpPr>
                <a:spLocks noChangeShapeType="1"/>
              </p:cNvSpPr>
              <p:nvPr/>
            </p:nvSpPr>
            <p:spPr bwMode="auto">
              <a:xfrm>
                <a:off x="2850" y="2515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98" name="Line 42"/>
              <p:cNvSpPr>
                <a:spLocks noChangeShapeType="1"/>
              </p:cNvSpPr>
              <p:nvPr/>
            </p:nvSpPr>
            <p:spPr bwMode="auto">
              <a:xfrm flipV="1">
                <a:off x="2850" y="1315"/>
                <a:ext cx="0" cy="1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9499" name="Text Box 43"/>
            <p:cNvSpPr txBox="1">
              <a:spLocks noChangeArrowheads="1"/>
            </p:cNvSpPr>
            <p:nvPr/>
          </p:nvSpPr>
          <p:spPr bwMode="auto">
            <a:xfrm>
              <a:off x="1697" y="1879"/>
              <a:ext cx="12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Carbon sequestration</a:t>
              </a:r>
            </a:p>
          </p:txBody>
        </p:sp>
        <p:sp>
          <p:nvSpPr>
            <p:cNvPr id="19500" name="Text Box 44"/>
            <p:cNvSpPr txBox="1">
              <a:spLocks noChangeArrowheads="1"/>
            </p:cNvSpPr>
            <p:nvPr/>
          </p:nvSpPr>
          <p:spPr bwMode="auto">
            <a:xfrm>
              <a:off x="1697" y="2410"/>
              <a:ext cx="12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Biodiversity</a:t>
              </a:r>
            </a:p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conservation</a:t>
              </a:r>
            </a:p>
          </p:txBody>
        </p:sp>
        <p:grpSp>
          <p:nvGrpSpPr>
            <p:cNvPr id="9" name="Group 47"/>
            <p:cNvGrpSpPr>
              <a:grpSpLocks/>
            </p:cNvGrpSpPr>
            <p:nvPr/>
          </p:nvGrpSpPr>
          <p:grpSpPr bwMode="auto">
            <a:xfrm>
              <a:off x="2788" y="1442"/>
              <a:ext cx="498" cy="189"/>
              <a:chOff x="2640" y="1315"/>
              <a:chExt cx="498" cy="1200"/>
            </a:xfrm>
          </p:grpSpPr>
          <p:sp>
            <p:nvSpPr>
              <p:cNvPr id="19504" name="Line 48"/>
              <p:cNvSpPr>
                <a:spLocks noChangeShapeType="1"/>
              </p:cNvSpPr>
              <p:nvPr/>
            </p:nvSpPr>
            <p:spPr bwMode="auto">
              <a:xfrm>
                <a:off x="2640" y="1915"/>
                <a:ext cx="49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05" name="Line 49"/>
              <p:cNvSpPr>
                <a:spLocks noChangeShapeType="1"/>
              </p:cNvSpPr>
              <p:nvPr/>
            </p:nvSpPr>
            <p:spPr bwMode="auto">
              <a:xfrm>
                <a:off x="2850" y="1315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06" name="Line 50"/>
              <p:cNvSpPr>
                <a:spLocks noChangeShapeType="1"/>
              </p:cNvSpPr>
              <p:nvPr/>
            </p:nvSpPr>
            <p:spPr bwMode="auto">
              <a:xfrm>
                <a:off x="2850" y="2515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07" name="Line 51"/>
              <p:cNvSpPr>
                <a:spLocks noChangeShapeType="1"/>
              </p:cNvSpPr>
              <p:nvPr/>
            </p:nvSpPr>
            <p:spPr bwMode="auto">
              <a:xfrm flipV="1">
                <a:off x="2850" y="1315"/>
                <a:ext cx="0" cy="1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" name="Group 61"/>
            <p:cNvGrpSpPr>
              <a:grpSpLocks/>
            </p:cNvGrpSpPr>
            <p:nvPr/>
          </p:nvGrpSpPr>
          <p:grpSpPr bwMode="auto">
            <a:xfrm>
              <a:off x="4201" y="1442"/>
              <a:ext cx="288" cy="188"/>
              <a:chOff x="4192" y="1487"/>
              <a:chExt cx="288" cy="188"/>
            </a:xfrm>
          </p:grpSpPr>
          <p:sp>
            <p:nvSpPr>
              <p:cNvPr id="19501" name="Line 45"/>
              <p:cNvSpPr>
                <a:spLocks noChangeShapeType="1"/>
              </p:cNvSpPr>
              <p:nvPr/>
            </p:nvSpPr>
            <p:spPr bwMode="auto">
              <a:xfrm>
                <a:off x="4192" y="1487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02" name="Line 46"/>
              <p:cNvSpPr>
                <a:spLocks noChangeShapeType="1"/>
              </p:cNvSpPr>
              <p:nvPr/>
            </p:nvSpPr>
            <p:spPr bwMode="auto">
              <a:xfrm>
                <a:off x="4192" y="1585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08" name="Line 52"/>
              <p:cNvSpPr>
                <a:spLocks noChangeShapeType="1"/>
              </p:cNvSpPr>
              <p:nvPr/>
            </p:nvSpPr>
            <p:spPr bwMode="auto">
              <a:xfrm>
                <a:off x="4192" y="1675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9509" name="Line 53"/>
            <p:cNvSpPr>
              <a:spLocks noChangeShapeType="1"/>
            </p:cNvSpPr>
            <p:nvPr/>
          </p:nvSpPr>
          <p:spPr bwMode="auto">
            <a:xfrm>
              <a:off x="2795" y="2081"/>
              <a:ext cx="4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" name="Group 54"/>
            <p:cNvGrpSpPr>
              <a:grpSpLocks/>
            </p:cNvGrpSpPr>
            <p:nvPr/>
          </p:nvGrpSpPr>
          <p:grpSpPr bwMode="auto">
            <a:xfrm>
              <a:off x="2788" y="2518"/>
              <a:ext cx="498" cy="189"/>
              <a:chOff x="2640" y="1315"/>
              <a:chExt cx="498" cy="1200"/>
            </a:xfrm>
          </p:grpSpPr>
          <p:sp>
            <p:nvSpPr>
              <p:cNvPr id="19511" name="Line 55"/>
              <p:cNvSpPr>
                <a:spLocks noChangeShapeType="1"/>
              </p:cNvSpPr>
              <p:nvPr/>
            </p:nvSpPr>
            <p:spPr bwMode="auto">
              <a:xfrm>
                <a:off x="2640" y="1915"/>
                <a:ext cx="49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12" name="Line 56"/>
              <p:cNvSpPr>
                <a:spLocks noChangeShapeType="1"/>
              </p:cNvSpPr>
              <p:nvPr/>
            </p:nvSpPr>
            <p:spPr bwMode="auto">
              <a:xfrm>
                <a:off x="2850" y="1315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13" name="Line 57"/>
              <p:cNvSpPr>
                <a:spLocks noChangeShapeType="1"/>
              </p:cNvSpPr>
              <p:nvPr/>
            </p:nvSpPr>
            <p:spPr bwMode="auto">
              <a:xfrm>
                <a:off x="2850" y="2515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14" name="Line 58"/>
              <p:cNvSpPr>
                <a:spLocks noChangeShapeType="1"/>
              </p:cNvSpPr>
              <p:nvPr/>
            </p:nvSpPr>
            <p:spPr bwMode="auto">
              <a:xfrm flipV="1">
                <a:off x="2850" y="1315"/>
                <a:ext cx="0" cy="1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62"/>
            <p:cNvGrpSpPr>
              <a:grpSpLocks/>
            </p:cNvGrpSpPr>
            <p:nvPr/>
          </p:nvGrpSpPr>
          <p:grpSpPr bwMode="auto">
            <a:xfrm>
              <a:off x="4201" y="2518"/>
              <a:ext cx="288" cy="188"/>
              <a:chOff x="4192" y="2508"/>
              <a:chExt cx="288" cy="188"/>
            </a:xfrm>
          </p:grpSpPr>
          <p:sp>
            <p:nvSpPr>
              <p:cNvPr id="19490" name="Line 34"/>
              <p:cNvSpPr>
                <a:spLocks noChangeShapeType="1"/>
              </p:cNvSpPr>
              <p:nvPr/>
            </p:nvSpPr>
            <p:spPr bwMode="auto">
              <a:xfrm>
                <a:off x="4192" y="2603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15" name="Line 59"/>
              <p:cNvSpPr>
                <a:spLocks noChangeShapeType="1"/>
              </p:cNvSpPr>
              <p:nvPr/>
            </p:nvSpPr>
            <p:spPr bwMode="auto">
              <a:xfrm>
                <a:off x="4192" y="2508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16" name="Line 60"/>
              <p:cNvSpPr>
                <a:spLocks noChangeShapeType="1"/>
              </p:cNvSpPr>
              <p:nvPr/>
            </p:nvSpPr>
            <p:spPr bwMode="auto">
              <a:xfrm>
                <a:off x="4192" y="2696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310931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From theory to practice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5950" y="1358900"/>
            <a:ext cx="8366125" cy="5072063"/>
          </a:xfrm>
        </p:spPr>
        <p:txBody>
          <a:bodyPr/>
          <a:lstStyle/>
          <a:p>
            <a:pPr marL="609600" indent="-609600">
              <a:buClr>
                <a:schemeClr val="tx1"/>
              </a:buClr>
              <a:buFont typeface="Times" panose="02020603050405020304" pitchFamily="18" charset="0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Payments for environmental services: Theory</a:t>
            </a:r>
          </a:p>
          <a:p>
            <a:pPr marL="990600" lvl="1" indent="-533400"/>
            <a:r>
              <a:rPr lang="en-US" dirty="0">
                <a:solidFill>
                  <a:srgbClr val="FF0000"/>
                </a:solidFill>
              </a:rPr>
              <a:t>Example of water services</a:t>
            </a:r>
          </a:p>
          <a:p>
            <a:pPr marL="609600" indent="-609600">
              <a:buClr>
                <a:schemeClr val="tx1"/>
              </a:buClr>
              <a:buFont typeface="Times" panose="02020603050405020304" pitchFamily="18" charset="0"/>
              <a:buAutoNum type="arabicPeriod" startAt="2"/>
            </a:pPr>
            <a:r>
              <a:rPr lang="en-US" dirty="0"/>
              <a:t>Identifying and valuing environmental services</a:t>
            </a:r>
          </a:p>
          <a:p>
            <a:pPr marL="609600" indent="-609600">
              <a:buClr>
                <a:schemeClr val="tx1"/>
              </a:buClr>
              <a:buFont typeface="Times" panose="02020603050405020304" pitchFamily="18" charset="0"/>
              <a:buAutoNum type="arabicPeriod" startAt="2"/>
            </a:pPr>
            <a:r>
              <a:rPr lang="en-US" dirty="0"/>
              <a:t>Developing PES mechanisms</a:t>
            </a:r>
          </a:p>
          <a:p>
            <a:pPr marL="990600" lvl="1" indent="-533400">
              <a:buClr>
                <a:schemeClr val="tx1"/>
              </a:buClr>
              <a:buFont typeface="Times" panose="02020603050405020304" pitchFamily="18" charset="0"/>
              <a:buAutoNum type="alphaUcPeriod"/>
            </a:pPr>
            <a:r>
              <a:rPr lang="en-US" dirty="0"/>
              <a:t>Charging service users</a:t>
            </a:r>
          </a:p>
          <a:p>
            <a:pPr marL="990600" lvl="1" indent="-533400">
              <a:buClr>
                <a:schemeClr val="tx1"/>
              </a:buClr>
              <a:buFont typeface="Times" panose="02020603050405020304" pitchFamily="18" charset="0"/>
              <a:buAutoNum type="alphaUcPeriod"/>
            </a:pPr>
            <a:r>
              <a:rPr lang="en-US" dirty="0"/>
              <a:t>Paying service providers</a:t>
            </a:r>
          </a:p>
          <a:p>
            <a:pPr marL="990600" lvl="1" indent="-533400">
              <a:buClr>
                <a:schemeClr val="tx1"/>
              </a:buClr>
              <a:buFont typeface="Times" panose="02020603050405020304" pitchFamily="18" charset="0"/>
              <a:buAutoNum type="alphaUcPeriod"/>
            </a:pPr>
            <a:r>
              <a:rPr lang="en-US" dirty="0"/>
              <a:t>Establishing the institutional framework</a:t>
            </a:r>
          </a:p>
        </p:txBody>
      </p:sp>
    </p:spTree>
    <p:extLst>
      <p:ext uri="{BB962C8B-B14F-4D97-AF65-F5344CB8AC3E}">
        <p14:creationId xmlns:p14="http://schemas.microsoft.com/office/powerpoint/2010/main" xmlns="" val="288973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14996" y="1790163"/>
            <a:ext cx="8648700" cy="2788276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008000"/>
                </a:solidFill>
              </a14:hiddenFill>
            </a:ext>
          </a:extLst>
        </p:spPr>
        <p:txBody>
          <a:bodyPr/>
          <a:lstStyle/>
          <a:p>
            <a:r>
              <a:rPr lang="en-US" sz="5400" b="0" dirty="0"/>
              <a:t>II.</a:t>
            </a:r>
            <a:br>
              <a:rPr lang="en-US" sz="5400" b="0" dirty="0"/>
            </a:br>
            <a:r>
              <a:rPr lang="en-US" sz="5400" b="0" dirty="0"/>
              <a:t>Identifying and valuing</a:t>
            </a:r>
            <a:br>
              <a:rPr lang="en-US" sz="5400" b="0" dirty="0"/>
            </a:br>
            <a:r>
              <a:rPr lang="en-US" sz="5400" b="0" dirty="0"/>
              <a:t>environmental services</a:t>
            </a:r>
          </a:p>
        </p:txBody>
      </p:sp>
    </p:spTree>
    <p:extLst>
      <p:ext uri="{BB962C8B-B14F-4D97-AF65-F5344CB8AC3E}">
        <p14:creationId xmlns:p14="http://schemas.microsoft.com/office/powerpoint/2010/main" xmlns="" val="2614953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Identifying environmental services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en-US" b="1"/>
              <a:t>Demand:</a:t>
            </a:r>
          </a:p>
          <a:p>
            <a:r>
              <a:rPr lang="en-US"/>
              <a:t>What specific services?</a:t>
            </a:r>
          </a:p>
          <a:p>
            <a:r>
              <a:rPr lang="en-US"/>
              <a:t>Who benefits from these services?</a:t>
            </a:r>
          </a:p>
          <a:p>
            <a:r>
              <a:rPr lang="en-US"/>
              <a:t>How much benefit do they receive?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b="1"/>
              <a:t>Supply:</a:t>
            </a:r>
          </a:p>
          <a:p>
            <a:r>
              <a:rPr lang="en-US"/>
              <a:t>How are these services generated?</a:t>
            </a:r>
          </a:p>
          <a:p>
            <a:r>
              <a:rPr lang="en-US"/>
              <a:t>How much more or less of these services would we receive if land use changed? </a:t>
            </a:r>
          </a:p>
          <a:p>
            <a:r>
              <a:rPr lang="en-US"/>
              <a:t>Who generates these services?</a:t>
            </a:r>
          </a:p>
        </p:txBody>
      </p:sp>
    </p:spTree>
    <p:extLst>
      <p:ext uri="{BB962C8B-B14F-4D97-AF65-F5344CB8AC3E}">
        <p14:creationId xmlns:p14="http://schemas.microsoft.com/office/powerpoint/2010/main" xmlns="" val="1161377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88" name="Rectangle 3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Understanding service provision</a:t>
            </a:r>
          </a:p>
        </p:txBody>
      </p:sp>
      <p:grpSp>
        <p:nvGrpSpPr>
          <p:cNvPr id="2" name="Group 37"/>
          <p:cNvGrpSpPr>
            <a:grpSpLocks/>
          </p:cNvGrpSpPr>
          <p:nvPr/>
        </p:nvGrpSpPr>
        <p:grpSpPr bwMode="auto">
          <a:xfrm>
            <a:off x="1935163" y="1293813"/>
            <a:ext cx="4953000" cy="4108450"/>
            <a:chOff x="1008" y="768"/>
            <a:chExt cx="3120" cy="2588"/>
          </a:xfrm>
        </p:grpSpPr>
        <p:sp>
          <p:nvSpPr>
            <p:cNvPr id="23590" name="Text Box 38"/>
            <p:cNvSpPr txBox="1">
              <a:spLocks noChangeArrowheads="1"/>
            </p:cNvSpPr>
            <p:nvPr/>
          </p:nvSpPr>
          <p:spPr bwMode="auto">
            <a:xfrm>
              <a:off x="1074" y="3123"/>
              <a:ext cx="164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b="1" dirty="0">
                  <a:solidFill>
                    <a:srgbClr val="CC0000"/>
                  </a:solidFill>
                  <a:latin typeface="Calibri" panose="020F0502020204030204" pitchFamily="34" charset="0"/>
                </a:rPr>
                <a:t>Bio-physical relationships</a:t>
              </a:r>
            </a:p>
          </p:txBody>
        </p:sp>
        <p:sp>
          <p:nvSpPr>
            <p:cNvPr id="23591" name="Line 39"/>
            <p:cNvSpPr>
              <a:spLocks noChangeShapeType="1"/>
            </p:cNvSpPr>
            <p:nvPr/>
          </p:nvSpPr>
          <p:spPr bwMode="auto">
            <a:xfrm flipH="1" flipV="1">
              <a:off x="1248" y="1920"/>
              <a:ext cx="624" cy="115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92" name="Line 40"/>
            <p:cNvSpPr>
              <a:spLocks noChangeShapeType="1"/>
            </p:cNvSpPr>
            <p:nvPr/>
          </p:nvSpPr>
          <p:spPr bwMode="auto">
            <a:xfrm flipV="1">
              <a:off x="1872" y="2256"/>
              <a:ext cx="816" cy="81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93" name="Line 41"/>
            <p:cNvSpPr>
              <a:spLocks noChangeShapeType="1"/>
            </p:cNvSpPr>
            <p:nvPr/>
          </p:nvSpPr>
          <p:spPr bwMode="auto">
            <a:xfrm flipV="1">
              <a:off x="1872" y="2448"/>
              <a:ext cx="2064" cy="62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94" name="Oval 42"/>
            <p:cNvSpPr>
              <a:spLocks noChangeArrowheads="1"/>
            </p:cNvSpPr>
            <p:nvPr/>
          </p:nvSpPr>
          <p:spPr bwMode="auto">
            <a:xfrm>
              <a:off x="1008" y="1488"/>
              <a:ext cx="528" cy="48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5" name="Oval 43"/>
            <p:cNvSpPr>
              <a:spLocks noChangeArrowheads="1"/>
            </p:cNvSpPr>
            <p:nvPr/>
          </p:nvSpPr>
          <p:spPr bwMode="auto">
            <a:xfrm>
              <a:off x="2640" y="816"/>
              <a:ext cx="528" cy="1776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6" name="Oval 44"/>
            <p:cNvSpPr>
              <a:spLocks noChangeArrowheads="1"/>
            </p:cNvSpPr>
            <p:nvPr/>
          </p:nvSpPr>
          <p:spPr bwMode="auto">
            <a:xfrm>
              <a:off x="3888" y="768"/>
              <a:ext cx="240" cy="187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45"/>
          <p:cNvGrpSpPr>
            <a:grpSpLocks/>
          </p:cNvGrpSpPr>
          <p:nvPr/>
        </p:nvGrpSpPr>
        <p:grpSpPr bwMode="auto">
          <a:xfrm>
            <a:off x="5761038" y="1293813"/>
            <a:ext cx="2362200" cy="4379913"/>
            <a:chOff x="3456" y="768"/>
            <a:chExt cx="1488" cy="2759"/>
          </a:xfrm>
        </p:grpSpPr>
        <p:sp>
          <p:nvSpPr>
            <p:cNvPr id="23598" name="Text Box 46"/>
            <p:cNvSpPr txBox="1">
              <a:spLocks noChangeArrowheads="1"/>
            </p:cNvSpPr>
            <p:nvPr/>
          </p:nvSpPr>
          <p:spPr bwMode="auto">
            <a:xfrm>
              <a:off x="3456" y="3120"/>
              <a:ext cx="1488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2"/>
                  </a:solidFill>
                  <a:latin typeface="Calibri" panose="020F0502020204030204" pitchFamily="34" charset="0"/>
                </a:rPr>
                <a:t>Valuation</a:t>
              </a:r>
            </a:p>
            <a:p>
              <a:pPr algn="ctr"/>
              <a:r>
                <a:rPr lang="en-US" b="1" dirty="0">
                  <a:solidFill>
                    <a:schemeClr val="accent2"/>
                  </a:solidFill>
                  <a:latin typeface="Calibri" panose="020F0502020204030204" pitchFamily="34" charset="0"/>
                </a:rPr>
                <a:t>Begins here!</a:t>
              </a:r>
            </a:p>
          </p:txBody>
        </p:sp>
        <p:sp>
          <p:nvSpPr>
            <p:cNvPr id="23599" name="Line 47"/>
            <p:cNvSpPr>
              <a:spLocks noChangeShapeType="1"/>
            </p:cNvSpPr>
            <p:nvPr/>
          </p:nvSpPr>
          <p:spPr bwMode="auto">
            <a:xfrm flipH="1" flipV="1">
              <a:off x="4200" y="2640"/>
              <a:ext cx="0" cy="48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00" name="Oval 48"/>
            <p:cNvSpPr>
              <a:spLocks noChangeArrowheads="1"/>
            </p:cNvSpPr>
            <p:nvPr/>
          </p:nvSpPr>
          <p:spPr bwMode="auto">
            <a:xfrm>
              <a:off x="4080" y="768"/>
              <a:ext cx="240" cy="1920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601" name="Text Box 49"/>
          <p:cNvSpPr txBox="1">
            <a:spLocks noChangeArrowheads="1"/>
          </p:cNvSpPr>
          <p:nvPr/>
        </p:nvSpPr>
        <p:spPr bwMode="auto">
          <a:xfrm>
            <a:off x="1997075" y="5943600"/>
            <a:ext cx="498085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200" b="1" dirty="0">
                <a:latin typeface="Calibri" panose="020F0502020204030204" pitchFamily="34" charset="0"/>
              </a:rPr>
              <a:t>Need multidisciplinary work</a:t>
            </a:r>
          </a:p>
        </p:txBody>
      </p:sp>
      <p:grpSp>
        <p:nvGrpSpPr>
          <p:cNvPr id="4" name="Group 86"/>
          <p:cNvGrpSpPr>
            <a:grpSpLocks/>
          </p:cNvGrpSpPr>
          <p:nvPr/>
        </p:nvGrpSpPr>
        <p:grpSpPr bwMode="auto">
          <a:xfrm>
            <a:off x="606425" y="1465263"/>
            <a:ext cx="8007350" cy="2354263"/>
            <a:chOff x="382" y="1334"/>
            <a:chExt cx="5044" cy="1483"/>
          </a:xfrm>
        </p:grpSpPr>
        <p:sp>
          <p:nvSpPr>
            <p:cNvPr id="23639" name="Text Box 87"/>
            <p:cNvSpPr txBox="1">
              <a:spLocks noChangeArrowheads="1"/>
            </p:cNvSpPr>
            <p:nvPr/>
          </p:nvSpPr>
          <p:spPr bwMode="auto">
            <a:xfrm>
              <a:off x="382" y="1956"/>
              <a:ext cx="80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2000" dirty="0">
                  <a:latin typeface="Calibri" panose="020F0502020204030204" pitchFamily="34" charset="0"/>
                </a:rPr>
                <a:t>Land use</a:t>
              </a:r>
            </a:p>
          </p:txBody>
        </p:sp>
        <p:sp>
          <p:nvSpPr>
            <p:cNvPr id="23640" name="Text Box 88"/>
            <p:cNvSpPr txBox="1">
              <a:spLocks noChangeArrowheads="1"/>
            </p:cNvSpPr>
            <p:nvPr/>
          </p:nvSpPr>
          <p:spPr bwMode="auto">
            <a:xfrm>
              <a:off x="1697" y="1334"/>
              <a:ext cx="12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Hydrological effects</a:t>
              </a:r>
            </a:p>
          </p:txBody>
        </p:sp>
        <p:sp>
          <p:nvSpPr>
            <p:cNvPr id="23641" name="Line 89"/>
            <p:cNvSpPr>
              <a:spLocks noChangeShapeType="1"/>
            </p:cNvSpPr>
            <p:nvPr/>
          </p:nvSpPr>
          <p:spPr bwMode="auto">
            <a:xfrm>
              <a:off x="4201" y="2081"/>
              <a:ext cx="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42" name="Text Box 90"/>
            <p:cNvSpPr txBox="1">
              <a:spLocks noChangeArrowheads="1"/>
            </p:cNvSpPr>
            <p:nvPr/>
          </p:nvSpPr>
          <p:spPr bwMode="auto">
            <a:xfrm>
              <a:off x="4596" y="1879"/>
              <a:ext cx="791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Carbon buyers</a:t>
              </a:r>
            </a:p>
          </p:txBody>
        </p:sp>
        <p:sp>
          <p:nvSpPr>
            <p:cNvPr id="23643" name="Text Box 91"/>
            <p:cNvSpPr txBox="1">
              <a:spLocks noChangeArrowheads="1"/>
            </p:cNvSpPr>
            <p:nvPr/>
          </p:nvSpPr>
          <p:spPr bwMode="auto">
            <a:xfrm>
              <a:off x="4591" y="1334"/>
              <a:ext cx="801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Welfare of </a:t>
              </a:r>
            </a:p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water users</a:t>
              </a:r>
            </a:p>
          </p:txBody>
        </p:sp>
        <p:sp>
          <p:nvSpPr>
            <p:cNvPr id="23644" name="Text Box 92"/>
            <p:cNvSpPr txBox="1">
              <a:spLocks noChangeArrowheads="1"/>
            </p:cNvSpPr>
            <p:nvPr/>
          </p:nvSpPr>
          <p:spPr bwMode="auto">
            <a:xfrm>
              <a:off x="4557" y="2410"/>
              <a:ext cx="869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Welfare of </a:t>
              </a:r>
            </a:p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beneficiaries</a:t>
              </a:r>
            </a:p>
          </p:txBody>
        </p:sp>
        <p:sp>
          <p:nvSpPr>
            <p:cNvPr id="23645" name="Text Box 93"/>
            <p:cNvSpPr txBox="1">
              <a:spLocks noChangeArrowheads="1"/>
            </p:cNvSpPr>
            <p:nvPr/>
          </p:nvSpPr>
          <p:spPr bwMode="auto">
            <a:xfrm>
              <a:off x="3336" y="1879"/>
              <a:ext cx="849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Emission reductions</a:t>
              </a:r>
            </a:p>
          </p:txBody>
        </p:sp>
        <p:sp>
          <p:nvSpPr>
            <p:cNvPr id="23646" name="Text Box 94"/>
            <p:cNvSpPr txBox="1">
              <a:spLocks noChangeArrowheads="1"/>
            </p:cNvSpPr>
            <p:nvPr/>
          </p:nvSpPr>
          <p:spPr bwMode="auto">
            <a:xfrm>
              <a:off x="3277" y="2410"/>
              <a:ext cx="968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Ecosystem services</a:t>
              </a:r>
            </a:p>
          </p:txBody>
        </p:sp>
        <p:sp>
          <p:nvSpPr>
            <p:cNvPr id="23647" name="Text Box 95"/>
            <p:cNvSpPr txBox="1">
              <a:spLocks noChangeArrowheads="1"/>
            </p:cNvSpPr>
            <p:nvPr/>
          </p:nvSpPr>
          <p:spPr bwMode="auto">
            <a:xfrm>
              <a:off x="3397" y="1334"/>
              <a:ext cx="727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Water services</a:t>
              </a:r>
            </a:p>
          </p:txBody>
        </p:sp>
        <p:grpSp>
          <p:nvGrpSpPr>
            <p:cNvPr id="5" name="Group 96"/>
            <p:cNvGrpSpPr>
              <a:grpSpLocks/>
            </p:cNvGrpSpPr>
            <p:nvPr/>
          </p:nvGrpSpPr>
          <p:grpSpPr bwMode="auto">
            <a:xfrm>
              <a:off x="1239" y="1548"/>
              <a:ext cx="498" cy="1067"/>
              <a:chOff x="2640" y="1315"/>
              <a:chExt cx="498" cy="1200"/>
            </a:xfrm>
          </p:grpSpPr>
          <p:sp>
            <p:nvSpPr>
              <p:cNvPr id="23649" name="Line 97"/>
              <p:cNvSpPr>
                <a:spLocks noChangeShapeType="1"/>
              </p:cNvSpPr>
              <p:nvPr/>
            </p:nvSpPr>
            <p:spPr bwMode="auto">
              <a:xfrm>
                <a:off x="2640" y="1915"/>
                <a:ext cx="49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0" name="Line 98"/>
              <p:cNvSpPr>
                <a:spLocks noChangeShapeType="1"/>
              </p:cNvSpPr>
              <p:nvPr/>
            </p:nvSpPr>
            <p:spPr bwMode="auto">
              <a:xfrm>
                <a:off x="2850" y="1315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1" name="Line 99"/>
              <p:cNvSpPr>
                <a:spLocks noChangeShapeType="1"/>
              </p:cNvSpPr>
              <p:nvPr/>
            </p:nvSpPr>
            <p:spPr bwMode="auto">
              <a:xfrm>
                <a:off x="2850" y="2515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2" name="Line 100"/>
              <p:cNvSpPr>
                <a:spLocks noChangeShapeType="1"/>
              </p:cNvSpPr>
              <p:nvPr/>
            </p:nvSpPr>
            <p:spPr bwMode="auto">
              <a:xfrm flipV="1">
                <a:off x="2850" y="1315"/>
                <a:ext cx="0" cy="1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3653" name="Text Box 101"/>
            <p:cNvSpPr txBox="1">
              <a:spLocks noChangeArrowheads="1"/>
            </p:cNvSpPr>
            <p:nvPr/>
          </p:nvSpPr>
          <p:spPr bwMode="auto">
            <a:xfrm>
              <a:off x="1697" y="1879"/>
              <a:ext cx="12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Carbon sequestration</a:t>
              </a:r>
            </a:p>
          </p:txBody>
        </p:sp>
        <p:sp>
          <p:nvSpPr>
            <p:cNvPr id="23654" name="Text Box 102"/>
            <p:cNvSpPr txBox="1">
              <a:spLocks noChangeArrowheads="1"/>
            </p:cNvSpPr>
            <p:nvPr/>
          </p:nvSpPr>
          <p:spPr bwMode="auto">
            <a:xfrm>
              <a:off x="1697" y="2410"/>
              <a:ext cx="12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Biodiversity</a:t>
              </a:r>
            </a:p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conservation</a:t>
              </a:r>
            </a:p>
          </p:txBody>
        </p:sp>
        <p:grpSp>
          <p:nvGrpSpPr>
            <p:cNvPr id="6" name="Group 103"/>
            <p:cNvGrpSpPr>
              <a:grpSpLocks/>
            </p:cNvGrpSpPr>
            <p:nvPr/>
          </p:nvGrpSpPr>
          <p:grpSpPr bwMode="auto">
            <a:xfrm>
              <a:off x="2788" y="1442"/>
              <a:ext cx="498" cy="189"/>
              <a:chOff x="2640" y="1315"/>
              <a:chExt cx="498" cy="1200"/>
            </a:xfrm>
          </p:grpSpPr>
          <p:sp>
            <p:nvSpPr>
              <p:cNvPr id="23656" name="Line 104"/>
              <p:cNvSpPr>
                <a:spLocks noChangeShapeType="1"/>
              </p:cNvSpPr>
              <p:nvPr/>
            </p:nvSpPr>
            <p:spPr bwMode="auto">
              <a:xfrm>
                <a:off x="2640" y="1915"/>
                <a:ext cx="49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7" name="Line 105"/>
              <p:cNvSpPr>
                <a:spLocks noChangeShapeType="1"/>
              </p:cNvSpPr>
              <p:nvPr/>
            </p:nvSpPr>
            <p:spPr bwMode="auto">
              <a:xfrm>
                <a:off x="2850" y="1315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8" name="Line 106"/>
              <p:cNvSpPr>
                <a:spLocks noChangeShapeType="1"/>
              </p:cNvSpPr>
              <p:nvPr/>
            </p:nvSpPr>
            <p:spPr bwMode="auto">
              <a:xfrm>
                <a:off x="2850" y="2515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9" name="Line 107"/>
              <p:cNvSpPr>
                <a:spLocks noChangeShapeType="1"/>
              </p:cNvSpPr>
              <p:nvPr/>
            </p:nvSpPr>
            <p:spPr bwMode="auto">
              <a:xfrm flipV="1">
                <a:off x="2850" y="1315"/>
                <a:ext cx="0" cy="1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108"/>
            <p:cNvGrpSpPr>
              <a:grpSpLocks/>
            </p:cNvGrpSpPr>
            <p:nvPr/>
          </p:nvGrpSpPr>
          <p:grpSpPr bwMode="auto">
            <a:xfrm>
              <a:off x="4201" y="1442"/>
              <a:ext cx="288" cy="188"/>
              <a:chOff x="4192" y="1487"/>
              <a:chExt cx="288" cy="188"/>
            </a:xfrm>
          </p:grpSpPr>
          <p:sp>
            <p:nvSpPr>
              <p:cNvPr id="23661" name="Line 109"/>
              <p:cNvSpPr>
                <a:spLocks noChangeShapeType="1"/>
              </p:cNvSpPr>
              <p:nvPr/>
            </p:nvSpPr>
            <p:spPr bwMode="auto">
              <a:xfrm>
                <a:off x="4192" y="1487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62" name="Line 110"/>
              <p:cNvSpPr>
                <a:spLocks noChangeShapeType="1"/>
              </p:cNvSpPr>
              <p:nvPr/>
            </p:nvSpPr>
            <p:spPr bwMode="auto">
              <a:xfrm>
                <a:off x="4192" y="1585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63" name="Line 111"/>
              <p:cNvSpPr>
                <a:spLocks noChangeShapeType="1"/>
              </p:cNvSpPr>
              <p:nvPr/>
            </p:nvSpPr>
            <p:spPr bwMode="auto">
              <a:xfrm>
                <a:off x="4192" y="1675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3664" name="Line 112"/>
            <p:cNvSpPr>
              <a:spLocks noChangeShapeType="1"/>
            </p:cNvSpPr>
            <p:nvPr/>
          </p:nvSpPr>
          <p:spPr bwMode="auto">
            <a:xfrm>
              <a:off x="2795" y="2081"/>
              <a:ext cx="4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8" name="Group 113"/>
            <p:cNvGrpSpPr>
              <a:grpSpLocks/>
            </p:cNvGrpSpPr>
            <p:nvPr/>
          </p:nvGrpSpPr>
          <p:grpSpPr bwMode="auto">
            <a:xfrm>
              <a:off x="2788" y="2518"/>
              <a:ext cx="498" cy="189"/>
              <a:chOff x="2640" y="1315"/>
              <a:chExt cx="498" cy="1200"/>
            </a:xfrm>
          </p:grpSpPr>
          <p:sp>
            <p:nvSpPr>
              <p:cNvPr id="23666" name="Line 114"/>
              <p:cNvSpPr>
                <a:spLocks noChangeShapeType="1"/>
              </p:cNvSpPr>
              <p:nvPr/>
            </p:nvSpPr>
            <p:spPr bwMode="auto">
              <a:xfrm>
                <a:off x="2640" y="1915"/>
                <a:ext cx="49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67" name="Line 115"/>
              <p:cNvSpPr>
                <a:spLocks noChangeShapeType="1"/>
              </p:cNvSpPr>
              <p:nvPr/>
            </p:nvSpPr>
            <p:spPr bwMode="auto">
              <a:xfrm>
                <a:off x="2850" y="1315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68" name="Line 116"/>
              <p:cNvSpPr>
                <a:spLocks noChangeShapeType="1"/>
              </p:cNvSpPr>
              <p:nvPr/>
            </p:nvSpPr>
            <p:spPr bwMode="auto">
              <a:xfrm>
                <a:off x="2850" y="2515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69" name="Line 117"/>
              <p:cNvSpPr>
                <a:spLocks noChangeShapeType="1"/>
              </p:cNvSpPr>
              <p:nvPr/>
            </p:nvSpPr>
            <p:spPr bwMode="auto">
              <a:xfrm flipV="1">
                <a:off x="2850" y="1315"/>
                <a:ext cx="0" cy="1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" name="Group 118"/>
            <p:cNvGrpSpPr>
              <a:grpSpLocks/>
            </p:cNvGrpSpPr>
            <p:nvPr/>
          </p:nvGrpSpPr>
          <p:grpSpPr bwMode="auto">
            <a:xfrm>
              <a:off x="4201" y="2518"/>
              <a:ext cx="288" cy="188"/>
              <a:chOff x="4192" y="2508"/>
              <a:chExt cx="288" cy="188"/>
            </a:xfrm>
          </p:grpSpPr>
          <p:sp>
            <p:nvSpPr>
              <p:cNvPr id="23671" name="Line 119"/>
              <p:cNvSpPr>
                <a:spLocks noChangeShapeType="1"/>
              </p:cNvSpPr>
              <p:nvPr/>
            </p:nvSpPr>
            <p:spPr bwMode="auto">
              <a:xfrm>
                <a:off x="4192" y="2603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72" name="Line 120"/>
              <p:cNvSpPr>
                <a:spLocks noChangeShapeType="1"/>
              </p:cNvSpPr>
              <p:nvPr/>
            </p:nvSpPr>
            <p:spPr bwMode="auto">
              <a:xfrm>
                <a:off x="4192" y="2508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73" name="Line 121"/>
              <p:cNvSpPr>
                <a:spLocks noChangeShapeType="1"/>
              </p:cNvSpPr>
              <p:nvPr/>
            </p:nvSpPr>
            <p:spPr bwMode="auto">
              <a:xfrm>
                <a:off x="4192" y="2696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689647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01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3"/>
          <p:cNvGrpSpPr>
            <a:grpSpLocks/>
          </p:cNvGrpSpPr>
          <p:nvPr/>
        </p:nvGrpSpPr>
        <p:grpSpPr bwMode="auto">
          <a:xfrm>
            <a:off x="606425" y="1465263"/>
            <a:ext cx="8007350" cy="2354263"/>
            <a:chOff x="382" y="1334"/>
            <a:chExt cx="5044" cy="1483"/>
          </a:xfrm>
        </p:grpSpPr>
        <p:sp>
          <p:nvSpPr>
            <p:cNvPr id="24660" name="Text Box 84"/>
            <p:cNvSpPr txBox="1">
              <a:spLocks noChangeArrowheads="1"/>
            </p:cNvSpPr>
            <p:nvPr/>
          </p:nvSpPr>
          <p:spPr bwMode="auto">
            <a:xfrm>
              <a:off x="382" y="1956"/>
              <a:ext cx="80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2000" dirty="0">
                  <a:latin typeface="Calibri" panose="020F0502020204030204" pitchFamily="34" charset="0"/>
                </a:rPr>
                <a:t>Land use</a:t>
              </a:r>
            </a:p>
          </p:txBody>
        </p:sp>
        <p:sp>
          <p:nvSpPr>
            <p:cNvPr id="24661" name="Text Box 85"/>
            <p:cNvSpPr txBox="1">
              <a:spLocks noChangeArrowheads="1"/>
            </p:cNvSpPr>
            <p:nvPr/>
          </p:nvSpPr>
          <p:spPr bwMode="auto">
            <a:xfrm>
              <a:off x="1697" y="1334"/>
              <a:ext cx="12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Hydrological effects</a:t>
              </a:r>
            </a:p>
          </p:txBody>
        </p:sp>
        <p:sp>
          <p:nvSpPr>
            <p:cNvPr id="24662" name="Line 86"/>
            <p:cNvSpPr>
              <a:spLocks noChangeShapeType="1"/>
            </p:cNvSpPr>
            <p:nvPr/>
          </p:nvSpPr>
          <p:spPr bwMode="auto">
            <a:xfrm>
              <a:off x="4201" y="2081"/>
              <a:ext cx="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663" name="Text Box 87"/>
            <p:cNvSpPr txBox="1">
              <a:spLocks noChangeArrowheads="1"/>
            </p:cNvSpPr>
            <p:nvPr/>
          </p:nvSpPr>
          <p:spPr bwMode="auto">
            <a:xfrm>
              <a:off x="4596" y="1879"/>
              <a:ext cx="791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Carbon buyers</a:t>
              </a:r>
            </a:p>
          </p:txBody>
        </p:sp>
        <p:sp>
          <p:nvSpPr>
            <p:cNvPr id="24664" name="Text Box 88"/>
            <p:cNvSpPr txBox="1">
              <a:spLocks noChangeArrowheads="1"/>
            </p:cNvSpPr>
            <p:nvPr/>
          </p:nvSpPr>
          <p:spPr bwMode="auto">
            <a:xfrm>
              <a:off x="4591" y="1334"/>
              <a:ext cx="801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Welfare of </a:t>
              </a:r>
            </a:p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water users</a:t>
              </a:r>
            </a:p>
          </p:txBody>
        </p:sp>
        <p:sp>
          <p:nvSpPr>
            <p:cNvPr id="24665" name="Text Box 89"/>
            <p:cNvSpPr txBox="1">
              <a:spLocks noChangeArrowheads="1"/>
            </p:cNvSpPr>
            <p:nvPr/>
          </p:nvSpPr>
          <p:spPr bwMode="auto">
            <a:xfrm>
              <a:off x="4557" y="2410"/>
              <a:ext cx="869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Welfare of </a:t>
              </a:r>
            </a:p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beneficiaries</a:t>
              </a:r>
            </a:p>
          </p:txBody>
        </p:sp>
        <p:sp>
          <p:nvSpPr>
            <p:cNvPr id="24666" name="Text Box 90"/>
            <p:cNvSpPr txBox="1">
              <a:spLocks noChangeArrowheads="1"/>
            </p:cNvSpPr>
            <p:nvPr/>
          </p:nvSpPr>
          <p:spPr bwMode="auto">
            <a:xfrm>
              <a:off x="3336" y="1879"/>
              <a:ext cx="849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Emission reductions</a:t>
              </a:r>
            </a:p>
          </p:txBody>
        </p:sp>
        <p:sp>
          <p:nvSpPr>
            <p:cNvPr id="24667" name="Text Box 91"/>
            <p:cNvSpPr txBox="1">
              <a:spLocks noChangeArrowheads="1"/>
            </p:cNvSpPr>
            <p:nvPr/>
          </p:nvSpPr>
          <p:spPr bwMode="auto">
            <a:xfrm>
              <a:off x="3277" y="2410"/>
              <a:ext cx="968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Ecosystem services</a:t>
              </a:r>
            </a:p>
          </p:txBody>
        </p:sp>
        <p:sp>
          <p:nvSpPr>
            <p:cNvPr id="24668" name="Text Box 92"/>
            <p:cNvSpPr txBox="1">
              <a:spLocks noChangeArrowheads="1"/>
            </p:cNvSpPr>
            <p:nvPr/>
          </p:nvSpPr>
          <p:spPr bwMode="auto">
            <a:xfrm>
              <a:off x="3397" y="1334"/>
              <a:ext cx="727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Water services</a:t>
              </a:r>
            </a:p>
          </p:txBody>
        </p:sp>
        <p:grpSp>
          <p:nvGrpSpPr>
            <p:cNvPr id="3" name="Group 93"/>
            <p:cNvGrpSpPr>
              <a:grpSpLocks/>
            </p:cNvGrpSpPr>
            <p:nvPr/>
          </p:nvGrpSpPr>
          <p:grpSpPr bwMode="auto">
            <a:xfrm>
              <a:off x="1239" y="1548"/>
              <a:ext cx="498" cy="1067"/>
              <a:chOff x="2640" y="1315"/>
              <a:chExt cx="498" cy="1200"/>
            </a:xfrm>
          </p:grpSpPr>
          <p:sp>
            <p:nvSpPr>
              <p:cNvPr id="24670" name="Line 94"/>
              <p:cNvSpPr>
                <a:spLocks noChangeShapeType="1"/>
              </p:cNvSpPr>
              <p:nvPr/>
            </p:nvSpPr>
            <p:spPr bwMode="auto">
              <a:xfrm>
                <a:off x="2640" y="1915"/>
                <a:ext cx="49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71" name="Line 95"/>
              <p:cNvSpPr>
                <a:spLocks noChangeShapeType="1"/>
              </p:cNvSpPr>
              <p:nvPr/>
            </p:nvSpPr>
            <p:spPr bwMode="auto">
              <a:xfrm>
                <a:off x="2850" y="1315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72" name="Line 96"/>
              <p:cNvSpPr>
                <a:spLocks noChangeShapeType="1"/>
              </p:cNvSpPr>
              <p:nvPr/>
            </p:nvSpPr>
            <p:spPr bwMode="auto">
              <a:xfrm>
                <a:off x="2850" y="2515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73" name="Line 97"/>
              <p:cNvSpPr>
                <a:spLocks noChangeShapeType="1"/>
              </p:cNvSpPr>
              <p:nvPr/>
            </p:nvSpPr>
            <p:spPr bwMode="auto">
              <a:xfrm flipV="1">
                <a:off x="2850" y="1315"/>
                <a:ext cx="0" cy="1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4674" name="Text Box 98"/>
            <p:cNvSpPr txBox="1">
              <a:spLocks noChangeArrowheads="1"/>
            </p:cNvSpPr>
            <p:nvPr/>
          </p:nvSpPr>
          <p:spPr bwMode="auto">
            <a:xfrm>
              <a:off x="1697" y="1879"/>
              <a:ext cx="12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Carbon sequestration</a:t>
              </a:r>
            </a:p>
          </p:txBody>
        </p:sp>
        <p:sp>
          <p:nvSpPr>
            <p:cNvPr id="24675" name="Text Box 99"/>
            <p:cNvSpPr txBox="1">
              <a:spLocks noChangeArrowheads="1"/>
            </p:cNvSpPr>
            <p:nvPr/>
          </p:nvSpPr>
          <p:spPr bwMode="auto">
            <a:xfrm>
              <a:off x="1697" y="2410"/>
              <a:ext cx="12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Biodiversity</a:t>
              </a:r>
            </a:p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conservation</a:t>
              </a:r>
            </a:p>
          </p:txBody>
        </p:sp>
        <p:grpSp>
          <p:nvGrpSpPr>
            <p:cNvPr id="4" name="Group 100"/>
            <p:cNvGrpSpPr>
              <a:grpSpLocks/>
            </p:cNvGrpSpPr>
            <p:nvPr/>
          </p:nvGrpSpPr>
          <p:grpSpPr bwMode="auto">
            <a:xfrm>
              <a:off x="2788" y="1442"/>
              <a:ext cx="498" cy="189"/>
              <a:chOff x="2640" y="1315"/>
              <a:chExt cx="498" cy="1200"/>
            </a:xfrm>
          </p:grpSpPr>
          <p:sp>
            <p:nvSpPr>
              <p:cNvPr id="24677" name="Line 101"/>
              <p:cNvSpPr>
                <a:spLocks noChangeShapeType="1"/>
              </p:cNvSpPr>
              <p:nvPr/>
            </p:nvSpPr>
            <p:spPr bwMode="auto">
              <a:xfrm>
                <a:off x="2640" y="1915"/>
                <a:ext cx="49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78" name="Line 102"/>
              <p:cNvSpPr>
                <a:spLocks noChangeShapeType="1"/>
              </p:cNvSpPr>
              <p:nvPr/>
            </p:nvSpPr>
            <p:spPr bwMode="auto">
              <a:xfrm>
                <a:off x="2850" y="1315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79" name="Line 103"/>
              <p:cNvSpPr>
                <a:spLocks noChangeShapeType="1"/>
              </p:cNvSpPr>
              <p:nvPr/>
            </p:nvSpPr>
            <p:spPr bwMode="auto">
              <a:xfrm>
                <a:off x="2850" y="2515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80" name="Line 104"/>
              <p:cNvSpPr>
                <a:spLocks noChangeShapeType="1"/>
              </p:cNvSpPr>
              <p:nvPr/>
            </p:nvSpPr>
            <p:spPr bwMode="auto">
              <a:xfrm flipV="1">
                <a:off x="2850" y="1315"/>
                <a:ext cx="0" cy="1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" name="Group 105"/>
            <p:cNvGrpSpPr>
              <a:grpSpLocks/>
            </p:cNvGrpSpPr>
            <p:nvPr/>
          </p:nvGrpSpPr>
          <p:grpSpPr bwMode="auto">
            <a:xfrm>
              <a:off x="4201" y="1442"/>
              <a:ext cx="288" cy="188"/>
              <a:chOff x="4192" y="1487"/>
              <a:chExt cx="288" cy="188"/>
            </a:xfrm>
          </p:grpSpPr>
          <p:sp>
            <p:nvSpPr>
              <p:cNvPr id="24682" name="Line 106"/>
              <p:cNvSpPr>
                <a:spLocks noChangeShapeType="1"/>
              </p:cNvSpPr>
              <p:nvPr/>
            </p:nvSpPr>
            <p:spPr bwMode="auto">
              <a:xfrm>
                <a:off x="4192" y="1487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83" name="Line 107"/>
              <p:cNvSpPr>
                <a:spLocks noChangeShapeType="1"/>
              </p:cNvSpPr>
              <p:nvPr/>
            </p:nvSpPr>
            <p:spPr bwMode="auto">
              <a:xfrm>
                <a:off x="4192" y="1585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84" name="Line 108"/>
              <p:cNvSpPr>
                <a:spLocks noChangeShapeType="1"/>
              </p:cNvSpPr>
              <p:nvPr/>
            </p:nvSpPr>
            <p:spPr bwMode="auto">
              <a:xfrm>
                <a:off x="4192" y="1675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4685" name="Line 109"/>
            <p:cNvSpPr>
              <a:spLocks noChangeShapeType="1"/>
            </p:cNvSpPr>
            <p:nvPr/>
          </p:nvSpPr>
          <p:spPr bwMode="auto">
            <a:xfrm>
              <a:off x="2795" y="2081"/>
              <a:ext cx="4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6" name="Group 110"/>
            <p:cNvGrpSpPr>
              <a:grpSpLocks/>
            </p:cNvGrpSpPr>
            <p:nvPr/>
          </p:nvGrpSpPr>
          <p:grpSpPr bwMode="auto">
            <a:xfrm>
              <a:off x="2788" y="2518"/>
              <a:ext cx="498" cy="189"/>
              <a:chOff x="2640" y="1315"/>
              <a:chExt cx="498" cy="1200"/>
            </a:xfrm>
          </p:grpSpPr>
          <p:sp>
            <p:nvSpPr>
              <p:cNvPr id="24687" name="Line 111"/>
              <p:cNvSpPr>
                <a:spLocks noChangeShapeType="1"/>
              </p:cNvSpPr>
              <p:nvPr/>
            </p:nvSpPr>
            <p:spPr bwMode="auto">
              <a:xfrm>
                <a:off x="2640" y="1915"/>
                <a:ext cx="49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88" name="Line 112"/>
              <p:cNvSpPr>
                <a:spLocks noChangeShapeType="1"/>
              </p:cNvSpPr>
              <p:nvPr/>
            </p:nvSpPr>
            <p:spPr bwMode="auto">
              <a:xfrm>
                <a:off x="2850" y="1315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89" name="Line 113"/>
              <p:cNvSpPr>
                <a:spLocks noChangeShapeType="1"/>
              </p:cNvSpPr>
              <p:nvPr/>
            </p:nvSpPr>
            <p:spPr bwMode="auto">
              <a:xfrm>
                <a:off x="2850" y="2515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90" name="Line 114"/>
              <p:cNvSpPr>
                <a:spLocks noChangeShapeType="1"/>
              </p:cNvSpPr>
              <p:nvPr/>
            </p:nvSpPr>
            <p:spPr bwMode="auto">
              <a:xfrm flipV="1">
                <a:off x="2850" y="1315"/>
                <a:ext cx="0" cy="1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115"/>
            <p:cNvGrpSpPr>
              <a:grpSpLocks/>
            </p:cNvGrpSpPr>
            <p:nvPr/>
          </p:nvGrpSpPr>
          <p:grpSpPr bwMode="auto">
            <a:xfrm>
              <a:off x="4201" y="2518"/>
              <a:ext cx="288" cy="188"/>
              <a:chOff x="4192" y="2508"/>
              <a:chExt cx="288" cy="188"/>
            </a:xfrm>
          </p:grpSpPr>
          <p:sp>
            <p:nvSpPr>
              <p:cNvPr id="24692" name="Line 116"/>
              <p:cNvSpPr>
                <a:spLocks noChangeShapeType="1"/>
              </p:cNvSpPr>
              <p:nvPr/>
            </p:nvSpPr>
            <p:spPr bwMode="auto">
              <a:xfrm>
                <a:off x="4192" y="2603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93" name="Line 117"/>
              <p:cNvSpPr>
                <a:spLocks noChangeShapeType="1"/>
              </p:cNvSpPr>
              <p:nvPr/>
            </p:nvSpPr>
            <p:spPr bwMode="auto">
              <a:xfrm>
                <a:off x="4192" y="2508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94" name="Line 118"/>
              <p:cNvSpPr>
                <a:spLocks noChangeShapeType="1"/>
              </p:cNvSpPr>
              <p:nvPr/>
            </p:nvSpPr>
            <p:spPr bwMode="auto">
              <a:xfrm>
                <a:off x="4192" y="2696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4612" name="Rectangle 3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Understanding service provision</a:t>
            </a:r>
          </a:p>
        </p:txBody>
      </p:sp>
      <p:sp>
        <p:nvSpPr>
          <p:cNvPr id="24613" name="Rectangle 37"/>
          <p:cNvSpPr>
            <a:spLocks noChangeArrowheads="1"/>
          </p:cNvSpPr>
          <p:nvPr/>
        </p:nvSpPr>
        <p:spPr bwMode="auto">
          <a:xfrm>
            <a:off x="2363788" y="1381125"/>
            <a:ext cx="6375400" cy="8128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696" name="Text Box 120"/>
          <p:cNvSpPr txBox="1">
            <a:spLocks noChangeArrowheads="1"/>
          </p:cNvSpPr>
          <p:nvPr/>
        </p:nvSpPr>
        <p:spPr bwMode="auto">
          <a:xfrm>
            <a:off x="604838" y="2462213"/>
            <a:ext cx="1279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000" dirty="0">
                <a:latin typeface="Calibri" panose="020F0502020204030204" pitchFamily="34" charset="0"/>
              </a:rPr>
              <a:t>Land use</a:t>
            </a:r>
          </a:p>
        </p:txBody>
      </p:sp>
      <p:grpSp>
        <p:nvGrpSpPr>
          <p:cNvPr id="8" name="Group 181"/>
          <p:cNvGrpSpPr>
            <a:grpSpLocks/>
          </p:cNvGrpSpPr>
          <p:nvPr/>
        </p:nvGrpSpPr>
        <p:grpSpPr bwMode="auto">
          <a:xfrm>
            <a:off x="534988" y="1352550"/>
            <a:ext cx="8559800" cy="5260975"/>
            <a:chOff x="337" y="862"/>
            <a:chExt cx="5392" cy="3314"/>
          </a:xfrm>
        </p:grpSpPr>
        <p:grpSp>
          <p:nvGrpSpPr>
            <p:cNvPr id="9" name="Group 39"/>
            <p:cNvGrpSpPr>
              <a:grpSpLocks/>
            </p:cNvGrpSpPr>
            <p:nvPr/>
          </p:nvGrpSpPr>
          <p:grpSpPr bwMode="auto">
            <a:xfrm>
              <a:off x="337" y="862"/>
              <a:ext cx="5392" cy="3314"/>
              <a:chOff x="237" y="892"/>
              <a:chExt cx="5392" cy="3314"/>
            </a:xfrm>
          </p:grpSpPr>
          <p:sp>
            <p:nvSpPr>
              <p:cNvPr id="24616" name="Line 40"/>
              <p:cNvSpPr>
                <a:spLocks noChangeShapeType="1"/>
              </p:cNvSpPr>
              <p:nvPr/>
            </p:nvSpPr>
            <p:spPr bwMode="auto">
              <a:xfrm flipH="1">
                <a:off x="237" y="892"/>
                <a:ext cx="1152" cy="1652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17" name="Line 41"/>
              <p:cNvSpPr>
                <a:spLocks noChangeShapeType="1"/>
              </p:cNvSpPr>
              <p:nvPr/>
            </p:nvSpPr>
            <p:spPr bwMode="auto">
              <a:xfrm flipH="1">
                <a:off x="237" y="1412"/>
                <a:ext cx="1144" cy="2786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18" name="Line 42"/>
              <p:cNvSpPr>
                <a:spLocks noChangeShapeType="1"/>
              </p:cNvSpPr>
              <p:nvPr/>
            </p:nvSpPr>
            <p:spPr bwMode="auto">
              <a:xfrm>
                <a:off x="5413" y="900"/>
                <a:ext cx="197" cy="1644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19" name="Line 43"/>
              <p:cNvSpPr>
                <a:spLocks noChangeShapeType="1"/>
              </p:cNvSpPr>
              <p:nvPr/>
            </p:nvSpPr>
            <p:spPr bwMode="auto">
              <a:xfrm>
                <a:off x="5413" y="1412"/>
                <a:ext cx="197" cy="2794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20" name="Rectangle 44"/>
              <p:cNvSpPr>
                <a:spLocks noChangeArrowheads="1"/>
              </p:cNvSpPr>
              <p:nvPr/>
            </p:nvSpPr>
            <p:spPr bwMode="auto">
              <a:xfrm>
                <a:off x="240" y="2544"/>
                <a:ext cx="5389" cy="1655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0" name="Group 45"/>
              <p:cNvGrpSpPr>
                <a:grpSpLocks/>
              </p:cNvGrpSpPr>
              <p:nvPr/>
            </p:nvGrpSpPr>
            <p:grpSpPr bwMode="auto">
              <a:xfrm>
                <a:off x="277" y="2624"/>
                <a:ext cx="5315" cy="1458"/>
                <a:chOff x="158" y="1328"/>
                <a:chExt cx="5315" cy="1458"/>
              </a:xfrm>
            </p:grpSpPr>
            <p:sp>
              <p:nvSpPr>
                <p:cNvPr id="24622" name="Text Box 46"/>
                <p:cNvSpPr txBox="1">
                  <a:spLocks noChangeArrowheads="1"/>
                </p:cNvSpPr>
                <p:nvPr/>
              </p:nvSpPr>
              <p:spPr bwMode="auto">
                <a:xfrm>
                  <a:off x="2781" y="1424"/>
                  <a:ext cx="913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1800" dirty="0">
                      <a:latin typeface="Calibri" panose="020F0502020204030204" pitchFamily="34" charset="0"/>
                    </a:rPr>
                    <a:t>Irrigation</a:t>
                  </a:r>
                </a:p>
              </p:txBody>
            </p:sp>
            <p:sp>
              <p:nvSpPr>
                <p:cNvPr id="24623" name="Text Box 47"/>
                <p:cNvSpPr txBox="1">
                  <a:spLocks noChangeArrowheads="1"/>
                </p:cNvSpPr>
                <p:nvPr/>
              </p:nvSpPr>
              <p:spPr bwMode="auto">
                <a:xfrm>
                  <a:off x="158" y="1947"/>
                  <a:ext cx="838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1800" dirty="0">
                      <a:latin typeface="Calibri" panose="020F0502020204030204" pitchFamily="34" charset="0"/>
                    </a:rPr>
                    <a:t>Land use</a:t>
                  </a:r>
                </a:p>
              </p:txBody>
            </p:sp>
            <p:sp>
              <p:nvSpPr>
                <p:cNvPr id="24624" name="Text Box 48"/>
                <p:cNvSpPr txBox="1">
                  <a:spLocks noChangeArrowheads="1"/>
                </p:cNvSpPr>
                <p:nvPr/>
              </p:nvSpPr>
              <p:spPr bwMode="auto">
                <a:xfrm>
                  <a:off x="1190" y="1849"/>
                  <a:ext cx="1045" cy="40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1800" dirty="0">
                      <a:latin typeface="Calibri" panose="020F0502020204030204" pitchFamily="34" charset="0"/>
                    </a:rPr>
                    <a:t>Hydrological effects</a:t>
                  </a:r>
                </a:p>
              </p:txBody>
            </p:sp>
            <p:sp>
              <p:nvSpPr>
                <p:cNvPr id="24625" name="Line 49"/>
                <p:cNvSpPr>
                  <a:spLocks noChangeShapeType="1"/>
                </p:cNvSpPr>
                <p:nvPr/>
              </p:nvSpPr>
              <p:spPr bwMode="auto">
                <a:xfrm>
                  <a:off x="3767" y="2072"/>
                  <a:ext cx="288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26" name="Text Box 50"/>
                <p:cNvSpPr txBox="1">
                  <a:spLocks noChangeArrowheads="1"/>
                </p:cNvSpPr>
                <p:nvPr/>
              </p:nvSpPr>
              <p:spPr bwMode="auto">
                <a:xfrm>
                  <a:off x="4038" y="1328"/>
                  <a:ext cx="1435" cy="40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1800" dirty="0">
                      <a:latin typeface="Calibri" panose="020F0502020204030204" pitchFamily="34" charset="0"/>
                    </a:rPr>
                    <a:t>Cost of production, profitability</a:t>
                  </a:r>
                </a:p>
              </p:txBody>
            </p:sp>
            <p:sp>
              <p:nvSpPr>
                <p:cNvPr id="24627" name="Line 51"/>
                <p:cNvSpPr>
                  <a:spLocks noChangeShapeType="1"/>
                </p:cNvSpPr>
                <p:nvPr/>
              </p:nvSpPr>
              <p:spPr bwMode="auto">
                <a:xfrm>
                  <a:off x="3767" y="2603"/>
                  <a:ext cx="288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28" name="Text Box 52"/>
                <p:cNvSpPr txBox="1">
                  <a:spLocks noChangeArrowheads="1"/>
                </p:cNvSpPr>
                <p:nvPr/>
              </p:nvSpPr>
              <p:spPr bwMode="auto">
                <a:xfrm>
                  <a:off x="2795" y="1874"/>
                  <a:ext cx="852" cy="40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sz="1800" dirty="0">
                      <a:latin typeface="Calibri" panose="020F0502020204030204" pitchFamily="34" charset="0"/>
                    </a:rPr>
                    <a:t>Hydropower</a:t>
                  </a:r>
                </a:p>
                <a:p>
                  <a:r>
                    <a:rPr lang="en-US" sz="1800" dirty="0">
                      <a:latin typeface="Calibri" panose="020F0502020204030204" pitchFamily="34" charset="0"/>
                    </a:rPr>
                    <a:t>producers</a:t>
                  </a:r>
                </a:p>
              </p:txBody>
            </p:sp>
            <p:sp>
              <p:nvSpPr>
                <p:cNvPr id="24629" name="Text Box 53"/>
                <p:cNvSpPr txBox="1">
                  <a:spLocks noChangeArrowheads="1"/>
                </p:cNvSpPr>
                <p:nvPr/>
              </p:nvSpPr>
              <p:spPr bwMode="auto">
                <a:xfrm>
                  <a:off x="2772" y="2382"/>
                  <a:ext cx="1025" cy="40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1800" dirty="0">
                      <a:latin typeface="Calibri" panose="020F0502020204030204" pitchFamily="34" charset="0"/>
                    </a:rPr>
                    <a:t>Domestic water supply</a:t>
                  </a:r>
                </a:p>
              </p:txBody>
            </p:sp>
            <p:grpSp>
              <p:nvGrpSpPr>
                <p:cNvPr id="11" name="Group 54"/>
                <p:cNvGrpSpPr>
                  <a:grpSpLocks/>
                </p:cNvGrpSpPr>
                <p:nvPr/>
              </p:nvGrpSpPr>
              <p:grpSpPr bwMode="auto">
                <a:xfrm>
                  <a:off x="2234" y="1540"/>
                  <a:ext cx="498" cy="1067"/>
                  <a:chOff x="2640" y="1315"/>
                  <a:chExt cx="498" cy="1200"/>
                </a:xfrm>
              </p:grpSpPr>
              <p:sp>
                <p:nvSpPr>
                  <p:cNvPr id="24631" name="Line 55"/>
                  <p:cNvSpPr>
                    <a:spLocks noChangeShapeType="1"/>
                  </p:cNvSpPr>
                  <p:nvPr/>
                </p:nvSpPr>
                <p:spPr bwMode="auto">
                  <a:xfrm>
                    <a:off x="2640" y="1915"/>
                    <a:ext cx="498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4632" name="Line 56"/>
                  <p:cNvSpPr>
                    <a:spLocks noChangeShapeType="1"/>
                  </p:cNvSpPr>
                  <p:nvPr/>
                </p:nvSpPr>
                <p:spPr bwMode="auto">
                  <a:xfrm>
                    <a:off x="2850" y="1315"/>
                    <a:ext cx="288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4633" name="Line 57"/>
                  <p:cNvSpPr>
                    <a:spLocks noChangeShapeType="1"/>
                  </p:cNvSpPr>
                  <p:nvPr/>
                </p:nvSpPr>
                <p:spPr bwMode="auto">
                  <a:xfrm>
                    <a:off x="2850" y="2515"/>
                    <a:ext cx="288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4634" name="Line 5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50" y="1315"/>
                    <a:ext cx="0" cy="120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24635" name="Line 59"/>
                <p:cNvSpPr>
                  <a:spLocks noChangeShapeType="1"/>
                </p:cNvSpPr>
                <p:nvPr/>
              </p:nvSpPr>
              <p:spPr bwMode="auto">
                <a:xfrm>
                  <a:off x="3767" y="1544"/>
                  <a:ext cx="288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36" name="Line 60"/>
                <p:cNvSpPr>
                  <a:spLocks noChangeShapeType="1"/>
                </p:cNvSpPr>
                <p:nvPr/>
              </p:nvSpPr>
              <p:spPr bwMode="auto">
                <a:xfrm>
                  <a:off x="958" y="2075"/>
                  <a:ext cx="279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37" name="Text Box 61"/>
                <p:cNvSpPr txBox="1">
                  <a:spLocks noChangeArrowheads="1"/>
                </p:cNvSpPr>
                <p:nvPr/>
              </p:nvSpPr>
              <p:spPr bwMode="auto">
                <a:xfrm>
                  <a:off x="4038" y="1849"/>
                  <a:ext cx="1435" cy="40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1800" dirty="0">
                      <a:latin typeface="Calibri" panose="020F0502020204030204" pitchFamily="34" charset="0"/>
                    </a:rPr>
                    <a:t>Cost of production, profitability</a:t>
                  </a:r>
                </a:p>
              </p:txBody>
            </p:sp>
            <p:sp>
              <p:nvSpPr>
                <p:cNvPr id="24638" name="Text Box 62"/>
                <p:cNvSpPr txBox="1">
                  <a:spLocks noChangeArrowheads="1"/>
                </p:cNvSpPr>
                <p:nvPr/>
              </p:nvSpPr>
              <p:spPr bwMode="auto">
                <a:xfrm>
                  <a:off x="4038" y="2482"/>
                  <a:ext cx="1435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1800" dirty="0">
                      <a:latin typeface="Calibri" panose="020F0502020204030204" pitchFamily="34" charset="0"/>
                    </a:rPr>
                    <a:t>Consumer WTP</a:t>
                  </a:r>
                </a:p>
              </p:txBody>
            </p:sp>
          </p:grpSp>
        </p:grpSp>
        <p:grpSp>
          <p:nvGrpSpPr>
            <p:cNvPr id="12" name="Group 155"/>
            <p:cNvGrpSpPr>
              <a:grpSpLocks/>
            </p:cNvGrpSpPr>
            <p:nvPr/>
          </p:nvGrpSpPr>
          <p:grpSpPr bwMode="auto">
            <a:xfrm>
              <a:off x="1433" y="1474"/>
              <a:ext cx="3992" cy="938"/>
              <a:chOff x="1433" y="1474"/>
              <a:chExt cx="3992" cy="938"/>
            </a:xfrm>
          </p:grpSpPr>
          <p:sp>
            <p:nvSpPr>
              <p:cNvPr id="24698" name="Line 122"/>
              <p:cNvSpPr>
                <a:spLocks noChangeShapeType="1"/>
              </p:cNvSpPr>
              <p:nvPr/>
            </p:nvSpPr>
            <p:spPr bwMode="auto">
              <a:xfrm>
                <a:off x="4200" y="1676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99" name="Text Box 123"/>
              <p:cNvSpPr txBox="1">
                <a:spLocks noChangeArrowheads="1"/>
              </p:cNvSpPr>
              <p:nvPr/>
            </p:nvSpPr>
            <p:spPr bwMode="auto">
              <a:xfrm>
                <a:off x="4595" y="1474"/>
                <a:ext cx="791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chemeClr val="bg2"/>
                    </a:solidFill>
                    <a:latin typeface="Calibri" panose="020F0502020204030204" pitchFamily="34" charset="0"/>
                  </a:rPr>
                  <a:t>Carbon buyers</a:t>
                </a:r>
              </a:p>
            </p:txBody>
          </p:sp>
          <p:sp>
            <p:nvSpPr>
              <p:cNvPr id="24701" name="Text Box 125"/>
              <p:cNvSpPr txBox="1">
                <a:spLocks noChangeArrowheads="1"/>
              </p:cNvSpPr>
              <p:nvPr/>
            </p:nvSpPr>
            <p:spPr bwMode="auto">
              <a:xfrm>
                <a:off x="4556" y="2005"/>
                <a:ext cx="869" cy="4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chemeClr val="bg2"/>
                    </a:solidFill>
                    <a:latin typeface="Calibri" panose="020F0502020204030204" pitchFamily="34" charset="0"/>
                  </a:rPr>
                  <a:t>Welfare of </a:t>
                </a:r>
              </a:p>
              <a:p>
                <a:pPr algn="ctr"/>
                <a:r>
                  <a:rPr lang="en-US" sz="1800" dirty="0">
                    <a:solidFill>
                      <a:schemeClr val="bg2"/>
                    </a:solidFill>
                    <a:latin typeface="Calibri" panose="020F0502020204030204" pitchFamily="34" charset="0"/>
                  </a:rPr>
                  <a:t>beneficiaries</a:t>
                </a:r>
              </a:p>
            </p:txBody>
          </p:sp>
          <p:sp>
            <p:nvSpPr>
              <p:cNvPr id="24702" name="Text Box 126"/>
              <p:cNvSpPr txBox="1">
                <a:spLocks noChangeArrowheads="1"/>
              </p:cNvSpPr>
              <p:nvPr/>
            </p:nvSpPr>
            <p:spPr bwMode="auto">
              <a:xfrm>
                <a:off x="3335" y="1474"/>
                <a:ext cx="849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chemeClr val="bg2"/>
                    </a:solidFill>
                    <a:latin typeface="Calibri" panose="020F0502020204030204" pitchFamily="34" charset="0"/>
                  </a:rPr>
                  <a:t>Emission reductions</a:t>
                </a:r>
              </a:p>
            </p:txBody>
          </p:sp>
          <p:sp>
            <p:nvSpPr>
              <p:cNvPr id="24703" name="Text Box 127"/>
              <p:cNvSpPr txBox="1">
                <a:spLocks noChangeArrowheads="1"/>
              </p:cNvSpPr>
              <p:nvPr/>
            </p:nvSpPr>
            <p:spPr bwMode="auto">
              <a:xfrm>
                <a:off x="3276" y="2005"/>
                <a:ext cx="968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chemeClr val="bg2"/>
                    </a:solidFill>
                    <a:latin typeface="Calibri" panose="020F0502020204030204" pitchFamily="34" charset="0"/>
                  </a:rPr>
                  <a:t>Ecosystem services</a:t>
                </a:r>
              </a:p>
            </p:txBody>
          </p:sp>
          <p:sp>
            <p:nvSpPr>
              <p:cNvPr id="24706" name="Line 130"/>
              <p:cNvSpPr>
                <a:spLocks noChangeShapeType="1"/>
              </p:cNvSpPr>
              <p:nvPr/>
            </p:nvSpPr>
            <p:spPr bwMode="auto">
              <a:xfrm>
                <a:off x="1433" y="1677"/>
                <a:ext cx="303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708" name="Line 132"/>
              <p:cNvSpPr>
                <a:spLocks noChangeShapeType="1"/>
              </p:cNvSpPr>
              <p:nvPr/>
            </p:nvSpPr>
            <p:spPr bwMode="auto">
              <a:xfrm>
                <a:off x="1448" y="2210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709" name="Line 133"/>
              <p:cNvSpPr>
                <a:spLocks noChangeShapeType="1"/>
              </p:cNvSpPr>
              <p:nvPr/>
            </p:nvSpPr>
            <p:spPr bwMode="auto">
              <a:xfrm flipV="1">
                <a:off x="1448" y="1660"/>
                <a:ext cx="0" cy="55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710" name="Text Box 134"/>
              <p:cNvSpPr txBox="1">
                <a:spLocks noChangeArrowheads="1"/>
              </p:cNvSpPr>
              <p:nvPr/>
            </p:nvSpPr>
            <p:spPr bwMode="auto">
              <a:xfrm>
                <a:off x="1696" y="1474"/>
                <a:ext cx="1200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chemeClr val="bg2"/>
                    </a:solidFill>
                    <a:latin typeface="Calibri" panose="020F0502020204030204" pitchFamily="34" charset="0"/>
                  </a:rPr>
                  <a:t>Carbon sequestration</a:t>
                </a:r>
              </a:p>
            </p:txBody>
          </p:sp>
          <p:sp>
            <p:nvSpPr>
              <p:cNvPr id="24711" name="Text Box 135"/>
              <p:cNvSpPr txBox="1">
                <a:spLocks noChangeArrowheads="1"/>
              </p:cNvSpPr>
              <p:nvPr/>
            </p:nvSpPr>
            <p:spPr bwMode="auto">
              <a:xfrm>
                <a:off x="1696" y="2005"/>
                <a:ext cx="1200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chemeClr val="bg2"/>
                    </a:solidFill>
                    <a:latin typeface="Calibri" panose="020F0502020204030204" pitchFamily="34" charset="0"/>
                  </a:rPr>
                  <a:t>Biodiversity</a:t>
                </a:r>
              </a:p>
              <a:p>
                <a:pPr algn="ctr"/>
                <a:r>
                  <a:rPr lang="en-US" sz="1800" dirty="0">
                    <a:solidFill>
                      <a:schemeClr val="bg2"/>
                    </a:solidFill>
                    <a:latin typeface="Calibri" panose="020F0502020204030204" pitchFamily="34" charset="0"/>
                  </a:rPr>
                  <a:t>conservation</a:t>
                </a:r>
              </a:p>
            </p:txBody>
          </p:sp>
          <p:sp>
            <p:nvSpPr>
              <p:cNvPr id="24721" name="Line 145"/>
              <p:cNvSpPr>
                <a:spLocks noChangeShapeType="1"/>
              </p:cNvSpPr>
              <p:nvPr/>
            </p:nvSpPr>
            <p:spPr bwMode="auto">
              <a:xfrm>
                <a:off x="2794" y="1676"/>
                <a:ext cx="483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3" name="Group 146"/>
              <p:cNvGrpSpPr>
                <a:grpSpLocks/>
              </p:cNvGrpSpPr>
              <p:nvPr/>
            </p:nvGrpSpPr>
            <p:grpSpPr bwMode="auto">
              <a:xfrm>
                <a:off x="2787" y="2113"/>
                <a:ext cx="498" cy="189"/>
                <a:chOff x="2640" y="1315"/>
                <a:chExt cx="498" cy="1200"/>
              </a:xfrm>
            </p:grpSpPr>
            <p:sp>
              <p:nvSpPr>
                <p:cNvPr id="24723" name="Line 147"/>
                <p:cNvSpPr>
                  <a:spLocks noChangeShapeType="1"/>
                </p:cNvSpPr>
                <p:nvPr/>
              </p:nvSpPr>
              <p:spPr bwMode="auto">
                <a:xfrm>
                  <a:off x="2640" y="1915"/>
                  <a:ext cx="498" cy="0"/>
                </a:xfrm>
                <a:prstGeom prst="line">
                  <a:avLst/>
                </a:prstGeom>
                <a:noFill/>
                <a:ln w="12700">
                  <a:solidFill>
                    <a:schemeClr val="bg2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724" name="Line 148"/>
                <p:cNvSpPr>
                  <a:spLocks noChangeShapeType="1"/>
                </p:cNvSpPr>
                <p:nvPr/>
              </p:nvSpPr>
              <p:spPr bwMode="auto">
                <a:xfrm>
                  <a:off x="2850" y="1315"/>
                  <a:ext cx="288" cy="0"/>
                </a:xfrm>
                <a:prstGeom prst="line">
                  <a:avLst/>
                </a:prstGeom>
                <a:noFill/>
                <a:ln w="12700">
                  <a:solidFill>
                    <a:schemeClr val="bg2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725" name="Line 149"/>
                <p:cNvSpPr>
                  <a:spLocks noChangeShapeType="1"/>
                </p:cNvSpPr>
                <p:nvPr/>
              </p:nvSpPr>
              <p:spPr bwMode="auto">
                <a:xfrm>
                  <a:off x="2850" y="2515"/>
                  <a:ext cx="288" cy="0"/>
                </a:xfrm>
                <a:prstGeom prst="line">
                  <a:avLst/>
                </a:prstGeom>
                <a:noFill/>
                <a:ln w="12700">
                  <a:solidFill>
                    <a:schemeClr val="bg2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726" name="Line 150"/>
                <p:cNvSpPr>
                  <a:spLocks noChangeShapeType="1"/>
                </p:cNvSpPr>
                <p:nvPr/>
              </p:nvSpPr>
              <p:spPr bwMode="auto">
                <a:xfrm flipV="1">
                  <a:off x="2850" y="1315"/>
                  <a:ext cx="0" cy="1200"/>
                </a:xfrm>
                <a:prstGeom prst="line">
                  <a:avLst/>
                </a:pr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4" name="Group 151"/>
              <p:cNvGrpSpPr>
                <a:grpSpLocks/>
              </p:cNvGrpSpPr>
              <p:nvPr/>
            </p:nvGrpSpPr>
            <p:grpSpPr bwMode="auto">
              <a:xfrm>
                <a:off x="4200" y="2113"/>
                <a:ext cx="288" cy="188"/>
                <a:chOff x="4192" y="2508"/>
                <a:chExt cx="288" cy="188"/>
              </a:xfrm>
            </p:grpSpPr>
            <p:sp>
              <p:nvSpPr>
                <p:cNvPr id="24728" name="Line 152"/>
                <p:cNvSpPr>
                  <a:spLocks noChangeShapeType="1"/>
                </p:cNvSpPr>
                <p:nvPr/>
              </p:nvSpPr>
              <p:spPr bwMode="auto">
                <a:xfrm>
                  <a:off x="4192" y="2603"/>
                  <a:ext cx="288" cy="0"/>
                </a:xfrm>
                <a:prstGeom prst="line">
                  <a:avLst/>
                </a:prstGeom>
                <a:noFill/>
                <a:ln w="12700">
                  <a:solidFill>
                    <a:schemeClr val="bg2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729" name="Line 153"/>
                <p:cNvSpPr>
                  <a:spLocks noChangeShapeType="1"/>
                </p:cNvSpPr>
                <p:nvPr/>
              </p:nvSpPr>
              <p:spPr bwMode="auto">
                <a:xfrm>
                  <a:off x="4192" y="2508"/>
                  <a:ext cx="288" cy="0"/>
                </a:xfrm>
                <a:prstGeom prst="line">
                  <a:avLst/>
                </a:prstGeom>
                <a:noFill/>
                <a:ln w="12700">
                  <a:solidFill>
                    <a:schemeClr val="bg2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730" name="Line 154"/>
                <p:cNvSpPr>
                  <a:spLocks noChangeShapeType="1"/>
                </p:cNvSpPr>
                <p:nvPr/>
              </p:nvSpPr>
              <p:spPr bwMode="auto">
                <a:xfrm>
                  <a:off x="4192" y="2696"/>
                  <a:ext cx="288" cy="0"/>
                </a:xfrm>
                <a:prstGeom prst="line">
                  <a:avLst/>
                </a:prstGeom>
                <a:noFill/>
                <a:ln w="12700">
                  <a:solidFill>
                    <a:schemeClr val="bg2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xmlns="" val="457984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4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625475" y="2651125"/>
            <a:ext cx="8305800" cy="3521075"/>
            <a:chOff x="394" y="1670"/>
            <a:chExt cx="5232" cy="2218"/>
          </a:xfrm>
        </p:grpSpPr>
        <p:sp>
          <p:nvSpPr>
            <p:cNvPr id="31749" name="Text Box 5"/>
            <p:cNvSpPr txBox="1">
              <a:spLocks noChangeArrowheads="1"/>
            </p:cNvSpPr>
            <p:nvPr/>
          </p:nvSpPr>
          <p:spPr bwMode="auto">
            <a:xfrm>
              <a:off x="394" y="2406"/>
              <a:ext cx="874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lang="en-US" sz="1800" dirty="0">
                  <a:latin typeface="Calibri" panose="020F0502020204030204" pitchFamily="34" charset="0"/>
                </a:rPr>
                <a:t>Benefits to land users</a:t>
              </a:r>
            </a:p>
          </p:txBody>
        </p:sp>
        <p:sp>
          <p:nvSpPr>
            <p:cNvPr id="31750" name="Text Box 6"/>
            <p:cNvSpPr txBox="1">
              <a:spLocks noChangeArrowheads="1"/>
            </p:cNvSpPr>
            <p:nvPr/>
          </p:nvSpPr>
          <p:spPr bwMode="auto">
            <a:xfrm>
              <a:off x="394" y="3246"/>
              <a:ext cx="960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lang="en-US" sz="1800" dirty="0">
                  <a:latin typeface="Calibri" panose="020F0502020204030204" pitchFamily="34" charset="0"/>
                </a:rPr>
                <a:t>Costs to downstream populations</a:t>
              </a:r>
            </a:p>
          </p:txBody>
        </p:sp>
        <p:sp>
          <p:nvSpPr>
            <p:cNvPr id="31751" name="Text Box 7"/>
            <p:cNvSpPr txBox="1">
              <a:spLocks noChangeArrowheads="1"/>
            </p:cNvSpPr>
            <p:nvPr/>
          </p:nvSpPr>
          <p:spPr bwMode="auto">
            <a:xfrm>
              <a:off x="1536" y="1670"/>
              <a:ext cx="1210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2000" dirty="0">
                  <a:latin typeface="Calibri" panose="020F0502020204030204" pitchFamily="34" charset="0"/>
                </a:rPr>
                <a:t>Deforestation and use for pasture</a:t>
              </a:r>
              <a:endParaRPr lang="en-US" dirty="0">
                <a:latin typeface="Calibri" panose="020F0502020204030204" pitchFamily="34" charset="0"/>
              </a:endParaRPr>
            </a:p>
          </p:txBody>
        </p:sp>
        <p:sp>
          <p:nvSpPr>
            <p:cNvPr id="31752" name="Text Box 8"/>
            <p:cNvSpPr txBox="1">
              <a:spLocks noChangeArrowheads="1"/>
            </p:cNvSpPr>
            <p:nvPr/>
          </p:nvSpPr>
          <p:spPr bwMode="auto">
            <a:xfrm>
              <a:off x="2976" y="1670"/>
              <a:ext cx="121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2000" dirty="0">
                  <a:latin typeface="Calibri" panose="020F0502020204030204" pitchFamily="34" charset="0"/>
                </a:rPr>
                <a:t>Conservation</a:t>
              </a:r>
            </a:p>
          </p:txBody>
        </p:sp>
        <p:sp>
          <p:nvSpPr>
            <p:cNvPr id="31753" name="Text Box 9"/>
            <p:cNvSpPr txBox="1">
              <a:spLocks noChangeArrowheads="1"/>
            </p:cNvSpPr>
            <p:nvPr/>
          </p:nvSpPr>
          <p:spPr bwMode="auto">
            <a:xfrm>
              <a:off x="4416" y="1670"/>
              <a:ext cx="1210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2000" dirty="0">
                  <a:latin typeface="Calibri" panose="020F0502020204030204" pitchFamily="34" charset="0"/>
                </a:rPr>
                <a:t>Conservation with payment for service</a:t>
              </a:r>
              <a:endParaRPr lang="en-US" dirty="0">
                <a:latin typeface="Calibri" panose="020F0502020204030204" pitchFamily="34" charset="0"/>
              </a:endParaRPr>
            </a:p>
          </p:txBody>
        </p:sp>
        <p:sp>
          <p:nvSpPr>
            <p:cNvPr id="31754" name="Line 10"/>
            <p:cNvSpPr>
              <a:spLocks noChangeShapeType="1"/>
            </p:cNvSpPr>
            <p:nvPr/>
          </p:nvSpPr>
          <p:spPr bwMode="auto">
            <a:xfrm>
              <a:off x="1498" y="3177"/>
              <a:ext cx="40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55" name="Rectangle 11"/>
            <p:cNvSpPr>
              <a:spLocks noChangeArrowheads="1"/>
            </p:cNvSpPr>
            <p:nvPr/>
          </p:nvSpPr>
          <p:spPr bwMode="auto">
            <a:xfrm>
              <a:off x="3139" y="2660"/>
              <a:ext cx="864" cy="517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56" name="Rectangle 12"/>
            <p:cNvSpPr>
              <a:spLocks noChangeArrowheads="1"/>
            </p:cNvSpPr>
            <p:nvPr/>
          </p:nvSpPr>
          <p:spPr bwMode="auto">
            <a:xfrm>
              <a:off x="4589" y="2660"/>
              <a:ext cx="864" cy="517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57" name="AutoShape 13"/>
            <p:cNvSpPr>
              <a:spLocks/>
            </p:cNvSpPr>
            <p:nvPr/>
          </p:nvSpPr>
          <p:spPr bwMode="auto">
            <a:xfrm>
              <a:off x="1306" y="2208"/>
              <a:ext cx="240" cy="969"/>
            </a:xfrm>
            <a:prstGeom prst="leftBrace">
              <a:avLst>
                <a:gd name="adj1" fmla="val 33646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58" name="Rectangle 14"/>
            <p:cNvSpPr>
              <a:spLocks noChangeArrowheads="1"/>
            </p:cNvSpPr>
            <p:nvPr/>
          </p:nvSpPr>
          <p:spPr bwMode="auto">
            <a:xfrm>
              <a:off x="1690" y="3177"/>
              <a:ext cx="864" cy="711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59" name="AutoShape 15"/>
            <p:cNvSpPr>
              <a:spLocks/>
            </p:cNvSpPr>
            <p:nvPr/>
          </p:nvSpPr>
          <p:spPr bwMode="auto">
            <a:xfrm>
              <a:off x="1306" y="3177"/>
              <a:ext cx="240" cy="711"/>
            </a:xfrm>
            <a:prstGeom prst="leftBrace">
              <a:avLst>
                <a:gd name="adj1" fmla="val 24687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60" name="Rectangle 16"/>
            <p:cNvSpPr>
              <a:spLocks noChangeArrowheads="1"/>
            </p:cNvSpPr>
            <p:nvPr/>
          </p:nvSpPr>
          <p:spPr bwMode="auto">
            <a:xfrm>
              <a:off x="1690" y="2466"/>
              <a:ext cx="864" cy="71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61" name="Rectangle 17"/>
            <p:cNvSpPr>
              <a:spLocks noChangeArrowheads="1"/>
            </p:cNvSpPr>
            <p:nvPr/>
          </p:nvSpPr>
          <p:spPr bwMode="auto">
            <a:xfrm>
              <a:off x="4589" y="2305"/>
              <a:ext cx="864" cy="355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Payment</a:t>
              </a:r>
              <a:endParaRPr lang="en-US" b="1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Valuing services</a:t>
            </a: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625475" y="1371600"/>
            <a:ext cx="844232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0" hangingPunct="0">
              <a:spcBef>
                <a:spcPct val="10000"/>
              </a:spcBef>
            </a:pPr>
            <a:r>
              <a:rPr lang="en-US" dirty="0">
                <a:latin typeface="Calibri" panose="020F0502020204030204" pitchFamily="34" charset="0"/>
              </a:rPr>
              <a:t>Why value?</a:t>
            </a:r>
          </a:p>
        </p:txBody>
      </p:sp>
      <p:grpSp>
        <p:nvGrpSpPr>
          <p:cNvPr id="3" name="Group 30"/>
          <p:cNvGrpSpPr>
            <a:grpSpLocks/>
          </p:cNvGrpSpPr>
          <p:nvPr/>
        </p:nvGrpSpPr>
        <p:grpSpPr bwMode="auto">
          <a:xfrm>
            <a:off x="625475" y="1752600"/>
            <a:ext cx="6065838" cy="4419600"/>
            <a:chOff x="394" y="1104"/>
            <a:chExt cx="3821" cy="2784"/>
          </a:xfrm>
        </p:grpSpPr>
        <p:sp>
          <p:nvSpPr>
            <p:cNvPr id="31763" name="Line 19"/>
            <p:cNvSpPr>
              <a:spLocks noChangeShapeType="1"/>
            </p:cNvSpPr>
            <p:nvPr/>
          </p:nvSpPr>
          <p:spPr bwMode="auto">
            <a:xfrm flipH="1">
              <a:off x="2554" y="3888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4" name="Line 20"/>
            <p:cNvSpPr>
              <a:spLocks noChangeShapeType="1"/>
            </p:cNvSpPr>
            <p:nvPr/>
          </p:nvSpPr>
          <p:spPr bwMode="auto">
            <a:xfrm flipV="1">
              <a:off x="2842" y="3177"/>
              <a:ext cx="0" cy="71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5" name="Text Box 21"/>
            <p:cNvSpPr txBox="1">
              <a:spLocks noChangeArrowheads="1"/>
            </p:cNvSpPr>
            <p:nvPr/>
          </p:nvSpPr>
          <p:spPr bwMode="auto">
            <a:xfrm>
              <a:off x="2890" y="3424"/>
              <a:ext cx="126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 dirty="0">
                  <a:latin typeface="Calibri" panose="020F0502020204030204" pitchFamily="34" charset="0"/>
                </a:rPr>
                <a:t>Maximum payment</a:t>
              </a:r>
            </a:p>
          </p:txBody>
        </p:sp>
        <p:sp>
          <p:nvSpPr>
            <p:cNvPr id="31766" name="Rectangle 22"/>
            <p:cNvSpPr>
              <a:spLocks noChangeArrowheads="1"/>
            </p:cNvSpPr>
            <p:nvPr/>
          </p:nvSpPr>
          <p:spPr bwMode="auto">
            <a:xfrm>
              <a:off x="394" y="1104"/>
              <a:ext cx="3821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342900" indent="-3429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0" hangingPunct="0">
                <a:spcBef>
                  <a:spcPct val="10000"/>
                </a:spcBef>
                <a:buFontTx/>
                <a:buChar char="•"/>
              </a:pPr>
              <a:r>
                <a:rPr lang="en-US" dirty="0">
                  <a:latin typeface="Calibri" panose="020F0502020204030204" pitchFamily="34" charset="0"/>
                </a:rPr>
                <a:t>Value of benefits (maximum payment)</a:t>
              </a:r>
            </a:p>
          </p:txBody>
        </p:sp>
      </p:grpSp>
      <p:grpSp>
        <p:nvGrpSpPr>
          <p:cNvPr id="4" name="Group 29"/>
          <p:cNvGrpSpPr>
            <a:grpSpLocks/>
          </p:cNvGrpSpPr>
          <p:nvPr/>
        </p:nvGrpSpPr>
        <p:grpSpPr bwMode="auto">
          <a:xfrm>
            <a:off x="625475" y="2133600"/>
            <a:ext cx="6248400" cy="2119313"/>
            <a:chOff x="394" y="1344"/>
            <a:chExt cx="3936" cy="1335"/>
          </a:xfrm>
        </p:grpSpPr>
        <p:sp>
          <p:nvSpPr>
            <p:cNvPr id="31768" name="Line 24"/>
            <p:cNvSpPr>
              <a:spLocks noChangeShapeType="1"/>
            </p:cNvSpPr>
            <p:nvPr/>
          </p:nvSpPr>
          <p:spPr bwMode="auto">
            <a:xfrm flipH="1">
              <a:off x="2554" y="2660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9" name="Line 25"/>
            <p:cNvSpPr>
              <a:spLocks noChangeShapeType="1"/>
            </p:cNvSpPr>
            <p:nvPr/>
          </p:nvSpPr>
          <p:spPr bwMode="auto">
            <a:xfrm flipH="1">
              <a:off x="2554" y="2466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70" name="Line 26"/>
            <p:cNvSpPr>
              <a:spLocks noChangeShapeType="1"/>
            </p:cNvSpPr>
            <p:nvPr/>
          </p:nvSpPr>
          <p:spPr bwMode="auto">
            <a:xfrm flipV="1">
              <a:off x="2842" y="2466"/>
              <a:ext cx="0" cy="19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71" name="Text Box 27"/>
            <p:cNvSpPr txBox="1">
              <a:spLocks noChangeArrowheads="1"/>
            </p:cNvSpPr>
            <p:nvPr/>
          </p:nvSpPr>
          <p:spPr bwMode="auto">
            <a:xfrm>
              <a:off x="2890" y="2448"/>
              <a:ext cx="14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lang="en-US" sz="1800" dirty="0">
                  <a:latin typeface="Calibri" panose="020F0502020204030204" pitchFamily="34" charset="0"/>
                </a:rPr>
                <a:t>Minimum payment</a:t>
              </a:r>
            </a:p>
          </p:txBody>
        </p:sp>
        <p:sp>
          <p:nvSpPr>
            <p:cNvPr id="31772" name="Rectangle 28"/>
            <p:cNvSpPr>
              <a:spLocks noChangeArrowheads="1"/>
            </p:cNvSpPr>
            <p:nvPr/>
          </p:nvSpPr>
          <p:spPr bwMode="auto">
            <a:xfrm>
              <a:off x="394" y="1344"/>
              <a:ext cx="3715" cy="3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342900" indent="-3429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0" hangingPunct="0">
                <a:spcBef>
                  <a:spcPct val="10000"/>
                </a:spcBef>
                <a:buFontTx/>
                <a:buChar char="•"/>
              </a:pPr>
              <a:r>
                <a:rPr lang="en-US" dirty="0">
                  <a:latin typeface="Calibri" panose="020F0502020204030204" pitchFamily="34" charset="0"/>
                </a:rPr>
                <a:t>Opportunity cost (minimum payment)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132832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Identifying and quantifying services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40000"/>
              </a:lnSpc>
            </a:pPr>
            <a:r>
              <a:rPr lang="en-US"/>
              <a:t>Getting the science right is vital</a:t>
            </a:r>
          </a:p>
          <a:p>
            <a:pPr>
              <a:lnSpc>
                <a:spcPct val="140000"/>
              </a:lnSpc>
            </a:pPr>
            <a:r>
              <a:rPr lang="en-US"/>
              <a:t>If services aren’t delivered, people won’t pay</a:t>
            </a:r>
          </a:p>
          <a:p>
            <a:pPr>
              <a:lnSpc>
                <a:spcPct val="140000"/>
              </a:lnSpc>
            </a:pPr>
            <a:r>
              <a:rPr lang="en-US"/>
              <a:t>Monitoring is critical</a:t>
            </a:r>
          </a:p>
          <a:p>
            <a:pPr lvl="1">
              <a:lnSpc>
                <a:spcPct val="140000"/>
              </a:lnSpc>
            </a:pPr>
            <a:r>
              <a:rPr lang="en-US"/>
              <a:t>Ensure confidence in system</a:t>
            </a:r>
          </a:p>
          <a:p>
            <a:pPr lvl="1">
              <a:lnSpc>
                <a:spcPct val="140000"/>
              </a:lnSpc>
            </a:pPr>
            <a:r>
              <a:rPr lang="en-US"/>
              <a:t>Adjust as necessary</a:t>
            </a:r>
          </a:p>
        </p:txBody>
      </p:sp>
    </p:spTree>
    <p:extLst>
      <p:ext uri="{BB962C8B-B14F-4D97-AF65-F5344CB8AC3E}">
        <p14:creationId xmlns:p14="http://schemas.microsoft.com/office/powerpoint/2010/main" xmlns="" val="7157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5138" y="0"/>
            <a:ext cx="8678862" cy="68580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r>
              <a:rPr lang="en-US" sz="5400" b="0">
                <a:solidFill>
                  <a:srgbClr val="008000"/>
                </a:solidFill>
              </a:rPr>
              <a:t>III.</a:t>
            </a:r>
            <a:br>
              <a:rPr lang="en-US" sz="5400" b="0">
                <a:solidFill>
                  <a:srgbClr val="008000"/>
                </a:solidFill>
              </a:rPr>
            </a:br>
            <a:r>
              <a:rPr lang="en-US" sz="5400" b="0">
                <a:solidFill>
                  <a:srgbClr val="008000"/>
                </a:solidFill>
              </a:rPr>
              <a:t>Developing </a:t>
            </a:r>
            <a:br>
              <a:rPr lang="en-US" sz="5400" b="0">
                <a:solidFill>
                  <a:srgbClr val="008000"/>
                </a:solidFill>
              </a:rPr>
            </a:br>
            <a:r>
              <a:rPr lang="en-US" sz="5400" b="0">
                <a:solidFill>
                  <a:srgbClr val="008000"/>
                </a:solidFill>
              </a:rPr>
              <a:t>payment systems</a:t>
            </a:r>
            <a:r>
              <a:rPr lang="en-US">
                <a:solidFill>
                  <a:srgbClr val="008000"/>
                </a:solidFill>
              </a:rPr>
              <a:t/>
            </a:r>
            <a:br>
              <a:rPr lang="en-US">
                <a:solidFill>
                  <a:srgbClr val="008000"/>
                </a:solidFill>
              </a:rPr>
            </a:br>
            <a:endParaRPr lang="en-US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4067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179513" y="1765300"/>
            <a:ext cx="7888287" cy="4519613"/>
            <a:chOff x="743" y="1112"/>
            <a:chExt cx="4969" cy="2847"/>
          </a:xfrm>
        </p:grpSpPr>
        <p:sp>
          <p:nvSpPr>
            <p:cNvPr id="192515" name="Oval 3"/>
            <p:cNvSpPr>
              <a:spLocks noChangeArrowheads="1"/>
            </p:cNvSpPr>
            <p:nvPr/>
          </p:nvSpPr>
          <p:spPr bwMode="auto">
            <a:xfrm>
              <a:off x="5184" y="1112"/>
              <a:ext cx="528" cy="201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5080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2516" name="Freeform 4"/>
            <p:cNvSpPr>
              <a:spLocks/>
            </p:cNvSpPr>
            <p:nvPr/>
          </p:nvSpPr>
          <p:spPr bwMode="auto">
            <a:xfrm>
              <a:off x="2922" y="2936"/>
              <a:ext cx="2550" cy="902"/>
            </a:xfrm>
            <a:custGeom>
              <a:avLst/>
              <a:gdLst>
                <a:gd name="T0" fmla="*/ 0 w 2592"/>
                <a:gd name="T1" fmla="*/ 864 h 864"/>
                <a:gd name="T2" fmla="*/ 2160 w 2592"/>
                <a:gd name="T3" fmla="*/ 528 h 864"/>
                <a:gd name="T4" fmla="*/ 2592 w 2592"/>
                <a:gd name="T5" fmla="*/ 0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92" h="864">
                  <a:moveTo>
                    <a:pt x="0" y="864"/>
                  </a:moveTo>
                  <a:cubicBezTo>
                    <a:pt x="864" y="768"/>
                    <a:pt x="1728" y="672"/>
                    <a:pt x="2160" y="528"/>
                  </a:cubicBezTo>
                  <a:cubicBezTo>
                    <a:pt x="2592" y="384"/>
                    <a:pt x="2504" y="112"/>
                    <a:pt x="2592" y="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2517" name="Text Box 5"/>
            <p:cNvSpPr txBox="1">
              <a:spLocks noChangeArrowheads="1"/>
            </p:cNvSpPr>
            <p:nvPr/>
          </p:nvSpPr>
          <p:spPr bwMode="auto">
            <a:xfrm>
              <a:off x="743" y="3688"/>
              <a:ext cx="1890" cy="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222250" indent="-2222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5635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0" hangingPunct="0"/>
              <a:r>
                <a:rPr lang="en-US" sz="2200" dirty="0">
                  <a:latin typeface="Calibri" panose="020F0502020204030204" pitchFamily="34" charset="0"/>
                </a:rPr>
                <a:t>2. Charging service users</a:t>
              </a:r>
            </a:p>
          </p:txBody>
        </p:sp>
      </p:grpSp>
      <p:sp>
        <p:nvSpPr>
          <p:cNvPr id="192526" name="Rectangle 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From theory to practice</a:t>
            </a:r>
          </a:p>
        </p:txBody>
      </p: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593725" y="3162300"/>
            <a:ext cx="3765550" cy="3559175"/>
            <a:chOff x="176" y="1680"/>
            <a:chExt cx="2372" cy="2242"/>
          </a:xfrm>
        </p:grpSpPr>
        <p:sp>
          <p:nvSpPr>
            <p:cNvPr id="192528" name="Oval 16"/>
            <p:cNvSpPr>
              <a:spLocks noChangeArrowheads="1"/>
            </p:cNvSpPr>
            <p:nvPr/>
          </p:nvSpPr>
          <p:spPr bwMode="auto">
            <a:xfrm>
              <a:off x="240" y="1680"/>
              <a:ext cx="720" cy="144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2529" name="Text Box 17"/>
            <p:cNvSpPr txBox="1">
              <a:spLocks noChangeArrowheads="1"/>
            </p:cNvSpPr>
            <p:nvPr/>
          </p:nvSpPr>
          <p:spPr bwMode="auto">
            <a:xfrm>
              <a:off x="528" y="3651"/>
              <a:ext cx="2020" cy="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222250" indent="-2222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5635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0" hangingPunct="0">
                <a:spcBef>
                  <a:spcPct val="20000"/>
                </a:spcBef>
              </a:pPr>
              <a:r>
                <a:rPr lang="en-US" sz="2200" dirty="0">
                  <a:latin typeface="Calibri" panose="020F0502020204030204" pitchFamily="34" charset="0"/>
                </a:rPr>
                <a:t>3. Paying service providers</a:t>
              </a:r>
            </a:p>
          </p:txBody>
        </p:sp>
        <p:sp>
          <p:nvSpPr>
            <p:cNvPr id="192530" name="Freeform 18"/>
            <p:cNvSpPr>
              <a:spLocks/>
            </p:cNvSpPr>
            <p:nvPr/>
          </p:nvSpPr>
          <p:spPr bwMode="auto">
            <a:xfrm>
              <a:off x="176" y="2496"/>
              <a:ext cx="352" cy="1248"/>
            </a:xfrm>
            <a:custGeom>
              <a:avLst/>
              <a:gdLst>
                <a:gd name="T0" fmla="*/ 304 w 304"/>
                <a:gd name="T1" fmla="*/ 1248 h 1248"/>
                <a:gd name="T2" fmla="*/ 16 w 304"/>
                <a:gd name="T3" fmla="*/ 576 h 1248"/>
                <a:gd name="T4" fmla="*/ 208 w 304"/>
                <a:gd name="T5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4" h="1248">
                  <a:moveTo>
                    <a:pt x="304" y="1248"/>
                  </a:moveTo>
                  <a:cubicBezTo>
                    <a:pt x="168" y="1016"/>
                    <a:pt x="32" y="784"/>
                    <a:pt x="16" y="576"/>
                  </a:cubicBezTo>
                  <a:cubicBezTo>
                    <a:pt x="0" y="368"/>
                    <a:pt x="104" y="184"/>
                    <a:pt x="208" y="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1287463" y="2451100"/>
            <a:ext cx="7627937" cy="2884488"/>
            <a:chOff x="811" y="1544"/>
            <a:chExt cx="4805" cy="1817"/>
          </a:xfrm>
        </p:grpSpPr>
        <p:sp>
          <p:nvSpPr>
            <p:cNvPr id="192532" name="Line 20"/>
            <p:cNvSpPr>
              <a:spLocks noChangeShapeType="1"/>
            </p:cNvSpPr>
            <p:nvPr/>
          </p:nvSpPr>
          <p:spPr bwMode="auto">
            <a:xfrm>
              <a:off x="5472" y="1544"/>
              <a:ext cx="14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2533" name="Line 21"/>
            <p:cNvSpPr>
              <a:spLocks noChangeShapeType="1"/>
            </p:cNvSpPr>
            <p:nvPr/>
          </p:nvSpPr>
          <p:spPr bwMode="auto">
            <a:xfrm>
              <a:off x="5472" y="2076"/>
              <a:ext cx="14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2534" name="Line 22"/>
            <p:cNvSpPr>
              <a:spLocks noChangeShapeType="1"/>
            </p:cNvSpPr>
            <p:nvPr/>
          </p:nvSpPr>
          <p:spPr bwMode="auto">
            <a:xfrm>
              <a:off x="5472" y="2608"/>
              <a:ext cx="14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2535" name="Line 23"/>
            <p:cNvSpPr>
              <a:spLocks noChangeShapeType="1"/>
            </p:cNvSpPr>
            <p:nvPr/>
          </p:nvSpPr>
          <p:spPr bwMode="auto">
            <a:xfrm>
              <a:off x="5616" y="1544"/>
              <a:ext cx="0" cy="172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2536" name="Line 24"/>
            <p:cNvSpPr>
              <a:spLocks noChangeShapeType="1"/>
            </p:cNvSpPr>
            <p:nvPr/>
          </p:nvSpPr>
          <p:spPr bwMode="auto">
            <a:xfrm flipH="1">
              <a:off x="811" y="3272"/>
              <a:ext cx="4805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2537" name="Line 25"/>
            <p:cNvSpPr>
              <a:spLocks noChangeShapeType="1"/>
            </p:cNvSpPr>
            <p:nvPr/>
          </p:nvSpPr>
          <p:spPr bwMode="auto">
            <a:xfrm flipV="1">
              <a:off x="820" y="2206"/>
              <a:ext cx="0" cy="106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2538" name="Text Box 26"/>
            <p:cNvSpPr txBox="1">
              <a:spLocks noChangeArrowheads="1"/>
            </p:cNvSpPr>
            <p:nvPr/>
          </p:nvSpPr>
          <p:spPr bwMode="auto">
            <a:xfrm>
              <a:off x="2769" y="3128"/>
              <a:ext cx="888" cy="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Payment</a:t>
              </a:r>
            </a:p>
          </p:txBody>
        </p:sp>
      </p:grpSp>
      <p:grpSp>
        <p:nvGrpSpPr>
          <p:cNvPr id="5" name="Group 27"/>
          <p:cNvGrpSpPr>
            <a:grpSpLocks/>
          </p:cNvGrpSpPr>
          <p:nvPr/>
        </p:nvGrpSpPr>
        <p:grpSpPr bwMode="auto">
          <a:xfrm>
            <a:off x="606425" y="2117725"/>
            <a:ext cx="8007350" cy="2354263"/>
            <a:chOff x="382" y="1334"/>
            <a:chExt cx="5044" cy="1483"/>
          </a:xfrm>
        </p:grpSpPr>
        <p:sp>
          <p:nvSpPr>
            <p:cNvPr id="192540" name="Text Box 28"/>
            <p:cNvSpPr txBox="1">
              <a:spLocks noChangeArrowheads="1"/>
            </p:cNvSpPr>
            <p:nvPr/>
          </p:nvSpPr>
          <p:spPr bwMode="auto">
            <a:xfrm>
              <a:off x="382" y="1956"/>
              <a:ext cx="80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2000" dirty="0">
                  <a:latin typeface="Calibri" panose="020F0502020204030204" pitchFamily="34" charset="0"/>
                </a:rPr>
                <a:t>Land use</a:t>
              </a:r>
            </a:p>
          </p:txBody>
        </p:sp>
        <p:sp>
          <p:nvSpPr>
            <p:cNvPr id="192541" name="Text Box 29"/>
            <p:cNvSpPr txBox="1">
              <a:spLocks noChangeArrowheads="1"/>
            </p:cNvSpPr>
            <p:nvPr/>
          </p:nvSpPr>
          <p:spPr bwMode="auto">
            <a:xfrm>
              <a:off x="1697" y="1334"/>
              <a:ext cx="12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Hydrological effects</a:t>
              </a:r>
            </a:p>
          </p:txBody>
        </p:sp>
        <p:sp>
          <p:nvSpPr>
            <p:cNvPr id="192542" name="Line 30"/>
            <p:cNvSpPr>
              <a:spLocks noChangeShapeType="1"/>
            </p:cNvSpPr>
            <p:nvPr/>
          </p:nvSpPr>
          <p:spPr bwMode="auto">
            <a:xfrm>
              <a:off x="4201" y="2081"/>
              <a:ext cx="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2543" name="Text Box 31"/>
            <p:cNvSpPr txBox="1">
              <a:spLocks noChangeArrowheads="1"/>
            </p:cNvSpPr>
            <p:nvPr/>
          </p:nvSpPr>
          <p:spPr bwMode="auto">
            <a:xfrm>
              <a:off x="4596" y="1879"/>
              <a:ext cx="791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Carbon buyers</a:t>
              </a:r>
            </a:p>
          </p:txBody>
        </p:sp>
        <p:sp>
          <p:nvSpPr>
            <p:cNvPr id="192544" name="Text Box 32"/>
            <p:cNvSpPr txBox="1">
              <a:spLocks noChangeArrowheads="1"/>
            </p:cNvSpPr>
            <p:nvPr/>
          </p:nvSpPr>
          <p:spPr bwMode="auto">
            <a:xfrm>
              <a:off x="4591" y="1334"/>
              <a:ext cx="801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Welfare of </a:t>
              </a:r>
            </a:p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water users</a:t>
              </a:r>
            </a:p>
          </p:txBody>
        </p:sp>
        <p:sp>
          <p:nvSpPr>
            <p:cNvPr id="192545" name="Text Box 33"/>
            <p:cNvSpPr txBox="1">
              <a:spLocks noChangeArrowheads="1"/>
            </p:cNvSpPr>
            <p:nvPr/>
          </p:nvSpPr>
          <p:spPr bwMode="auto">
            <a:xfrm>
              <a:off x="4557" y="2410"/>
              <a:ext cx="869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Welfare of </a:t>
              </a:r>
            </a:p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beneficiaries</a:t>
              </a:r>
            </a:p>
          </p:txBody>
        </p:sp>
        <p:sp>
          <p:nvSpPr>
            <p:cNvPr id="192546" name="Text Box 34"/>
            <p:cNvSpPr txBox="1">
              <a:spLocks noChangeArrowheads="1"/>
            </p:cNvSpPr>
            <p:nvPr/>
          </p:nvSpPr>
          <p:spPr bwMode="auto">
            <a:xfrm>
              <a:off x="3336" y="1879"/>
              <a:ext cx="849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Emission reductions</a:t>
              </a:r>
            </a:p>
          </p:txBody>
        </p:sp>
        <p:sp>
          <p:nvSpPr>
            <p:cNvPr id="192547" name="Text Box 35"/>
            <p:cNvSpPr txBox="1">
              <a:spLocks noChangeArrowheads="1"/>
            </p:cNvSpPr>
            <p:nvPr/>
          </p:nvSpPr>
          <p:spPr bwMode="auto">
            <a:xfrm>
              <a:off x="3277" y="2410"/>
              <a:ext cx="968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Ecosystem services</a:t>
              </a:r>
            </a:p>
          </p:txBody>
        </p:sp>
        <p:sp>
          <p:nvSpPr>
            <p:cNvPr id="192548" name="Text Box 36"/>
            <p:cNvSpPr txBox="1">
              <a:spLocks noChangeArrowheads="1"/>
            </p:cNvSpPr>
            <p:nvPr/>
          </p:nvSpPr>
          <p:spPr bwMode="auto">
            <a:xfrm>
              <a:off x="3397" y="1334"/>
              <a:ext cx="727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Water services</a:t>
              </a:r>
            </a:p>
          </p:txBody>
        </p:sp>
        <p:grpSp>
          <p:nvGrpSpPr>
            <p:cNvPr id="6" name="Group 37"/>
            <p:cNvGrpSpPr>
              <a:grpSpLocks/>
            </p:cNvGrpSpPr>
            <p:nvPr/>
          </p:nvGrpSpPr>
          <p:grpSpPr bwMode="auto">
            <a:xfrm>
              <a:off x="1239" y="1548"/>
              <a:ext cx="498" cy="1067"/>
              <a:chOff x="2640" y="1315"/>
              <a:chExt cx="498" cy="1200"/>
            </a:xfrm>
          </p:grpSpPr>
          <p:sp>
            <p:nvSpPr>
              <p:cNvPr id="192550" name="Line 38"/>
              <p:cNvSpPr>
                <a:spLocks noChangeShapeType="1"/>
              </p:cNvSpPr>
              <p:nvPr/>
            </p:nvSpPr>
            <p:spPr bwMode="auto">
              <a:xfrm>
                <a:off x="2640" y="1915"/>
                <a:ext cx="49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2551" name="Line 39"/>
              <p:cNvSpPr>
                <a:spLocks noChangeShapeType="1"/>
              </p:cNvSpPr>
              <p:nvPr/>
            </p:nvSpPr>
            <p:spPr bwMode="auto">
              <a:xfrm>
                <a:off x="2850" y="1315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2552" name="Line 40"/>
              <p:cNvSpPr>
                <a:spLocks noChangeShapeType="1"/>
              </p:cNvSpPr>
              <p:nvPr/>
            </p:nvSpPr>
            <p:spPr bwMode="auto">
              <a:xfrm>
                <a:off x="2850" y="2515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2553" name="Line 41"/>
              <p:cNvSpPr>
                <a:spLocks noChangeShapeType="1"/>
              </p:cNvSpPr>
              <p:nvPr/>
            </p:nvSpPr>
            <p:spPr bwMode="auto">
              <a:xfrm flipV="1">
                <a:off x="2850" y="1315"/>
                <a:ext cx="0" cy="1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92554" name="Text Box 42"/>
            <p:cNvSpPr txBox="1">
              <a:spLocks noChangeArrowheads="1"/>
            </p:cNvSpPr>
            <p:nvPr/>
          </p:nvSpPr>
          <p:spPr bwMode="auto">
            <a:xfrm>
              <a:off x="1697" y="1879"/>
              <a:ext cx="12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Carbon sequestration</a:t>
              </a:r>
            </a:p>
          </p:txBody>
        </p:sp>
        <p:sp>
          <p:nvSpPr>
            <p:cNvPr id="192555" name="Text Box 43"/>
            <p:cNvSpPr txBox="1">
              <a:spLocks noChangeArrowheads="1"/>
            </p:cNvSpPr>
            <p:nvPr/>
          </p:nvSpPr>
          <p:spPr bwMode="auto">
            <a:xfrm>
              <a:off x="1697" y="2410"/>
              <a:ext cx="12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Biodiversity</a:t>
              </a:r>
            </a:p>
            <a:p>
              <a:pPr algn="ctr"/>
              <a:r>
                <a:rPr lang="en-US" sz="1800" dirty="0">
                  <a:latin typeface="Calibri" panose="020F0502020204030204" pitchFamily="34" charset="0"/>
                </a:rPr>
                <a:t>conservation</a:t>
              </a:r>
            </a:p>
          </p:txBody>
        </p:sp>
        <p:grpSp>
          <p:nvGrpSpPr>
            <p:cNvPr id="7" name="Group 44"/>
            <p:cNvGrpSpPr>
              <a:grpSpLocks/>
            </p:cNvGrpSpPr>
            <p:nvPr/>
          </p:nvGrpSpPr>
          <p:grpSpPr bwMode="auto">
            <a:xfrm>
              <a:off x="2788" y="1442"/>
              <a:ext cx="498" cy="189"/>
              <a:chOff x="2640" y="1315"/>
              <a:chExt cx="498" cy="1200"/>
            </a:xfrm>
          </p:grpSpPr>
          <p:sp>
            <p:nvSpPr>
              <p:cNvPr id="192557" name="Line 45"/>
              <p:cNvSpPr>
                <a:spLocks noChangeShapeType="1"/>
              </p:cNvSpPr>
              <p:nvPr/>
            </p:nvSpPr>
            <p:spPr bwMode="auto">
              <a:xfrm>
                <a:off x="2640" y="1915"/>
                <a:ext cx="49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2558" name="Line 46"/>
              <p:cNvSpPr>
                <a:spLocks noChangeShapeType="1"/>
              </p:cNvSpPr>
              <p:nvPr/>
            </p:nvSpPr>
            <p:spPr bwMode="auto">
              <a:xfrm>
                <a:off x="2850" y="1315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2559" name="Line 47"/>
              <p:cNvSpPr>
                <a:spLocks noChangeShapeType="1"/>
              </p:cNvSpPr>
              <p:nvPr/>
            </p:nvSpPr>
            <p:spPr bwMode="auto">
              <a:xfrm>
                <a:off x="2850" y="2515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2560" name="Line 48"/>
              <p:cNvSpPr>
                <a:spLocks noChangeShapeType="1"/>
              </p:cNvSpPr>
              <p:nvPr/>
            </p:nvSpPr>
            <p:spPr bwMode="auto">
              <a:xfrm flipV="1">
                <a:off x="2850" y="1315"/>
                <a:ext cx="0" cy="1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" name="Group 49"/>
            <p:cNvGrpSpPr>
              <a:grpSpLocks/>
            </p:cNvGrpSpPr>
            <p:nvPr/>
          </p:nvGrpSpPr>
          <p:grpSpPr bwMode="auto">
            <a:xfrm>
              <a:off x="4201" y="1442"/>
              <a:ext cx="288" cy="188"/>
              <a:chOff x="4192" y="1487"/>
              <a:chExt cx="288" cy="188"/>
            </a:xfrm>
          </p:grpSpPr>
          <p:sp>
            <p:nvSpPr>
              <p:cNvPr id="192562" name="Line 50"/>
              <p:cNvSpPr>
                <a:spLocks noChangeShapeType="1"/>
              </p:cNvSpPr>
              <p:nvPr/>
            </p:nvSpPr>
            <p:spPr bwMode="auto">
              <a:xfrm>
                <a:off x="4192" y="1487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2563" name="Line 51"/>
              <p:cNvSpPr>
                <a:spLocks noChangeShapeType="1"/>
              </p:cNvSpPr>
              <p:nvPr/>
            </p:nvSpPr>
            <p:spPr bwMode="auto">
              <a:xfrm>
                <a:off x="4192" y="1585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2564" name="Line 52"/>
              <p:cNvSpPr>
                <a:spLocks noChangeShapeType="1"/>
              </p:cNvSpPr>
              <p:nvPr/>
            </p:nvSpPr>
            <p:spPr bwMode="auto">
              <a:xfrm>
                <a:off x="4192" y="1675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92565" name="Line 53"/>
            <p:cNvSpPr>
              <a:spLocks noChangeShapeType="1"/>
            </p:cNvSpPr>
            <p:nvPr/>
          </p:nvSpPr>
          <p:spPr bwMode="auto">
            <a:xfrm>
              <a:off x="2795" y="2081"/>
              <a:ext cx="4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" name="Group 54"/>
            <p:cNvGrpSpPr>
              <a:grpSpLocks/>
            </p:cNvGrpSpPr>
            <p:nvPr/>
          </p:nvGrpSpPr>
          <p:grpSpPr bwMode="auto">
            <a:xfrm>
              <a:off x="2788" y="2518"/>
              <a:ext cx="498" cy="189"/>
              <a:chOff x="2640" y="1315"/>
              <a:chExt cx="498" cy="1200"/>
            </a:xfrm>
          </p:grpSpPr>
          <p:sp>
            <p:nvSpPr>
              <p:cNvPr id="192567" name="Line 55"/>
              <p:cNvSpPr>
                <a:spLocks noChangeShapeType="1"/>
              </p:cNvSpPr>
              <p:nvPr/>
            </p:nvSpPr>
            <p:spPr bwMode="auto">
              <a:xfrm>
                <a:off x="2640" y="1915"/>
                <a:ext cx="49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2568" name="Line 56"/>
              <p:cNvSpPr>
                <a:spLocks noChangeShapeType="1"/>
              </p:cNvSpPr>
              <p:nvPr/>
            </p:nvSpPr>
            <p:spPr bwMode="auto">
              <a:xfrm>
                <a:off x="2850" y="1315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2569" name="Line 57"/>
              <p:cNvSpPr>
                <a:spLocks noChangeShapeType="1"/>
              </p:cNvSpPr>
              <p:nvPr/>
            </p:nvSpPr>
            <p:spPr bwMode="auto">
              <a:xfrm>
                <a:off x="2850" y="2515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2570" name="Line 58"/>
              <p:cNvSpPr>
                <a:spLocks noChangeShapeType="1"/>
              </p:cNvSpPr>
              <p:nvPr/>
            </p:nvSpPr>
            <p:spPr bwMode="auto">
              <a:xfrm flipV="1">
                <a:off x="2850" y="1315"/>
                <a:ext cx="0" cy="1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" name="Group 59"/>
            <p:cNvGrpSpPr>
              <a:grpSpLocks/>
            </p:cNvGrpSpPr>
            <p:nvPr/>
          </p:nvGrpSpPr>
          <p:grpSpPr bwMode="auto">
            <a:xfrm>
              <a:off x="4201" y="2518"/>
              <a:ext cx="288" cy="188"/>
              <a:chOff x="4192" y="2508"/>
              <a:chExt cx="288" cy="188"/>
            </a:xfrm>
          </p:grpSpPr>
          <p:sp>
            <p:nvSpPr>
              <p:cNvPr id="192572" name="Line 60"/>
              <p:cNvSpPr>
                <a:spLocks noChangeShapeType="1"/>
              </p:cNvSpPr>
              <p:nvPr/>
            </p:nvSpPr>
            <p:spPr bwMode="auto">
              <a:xfrm>
                <a:off x="4192" y="2603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2573" name="Line 61"/>
              <p:cNvSpPr>
                <a:spLocks noChangeShapeType="1"/>
              </p:cNvSpPr>
              <p:nvPr/>
            </p:nvSpPr>
            <p:spPr bwMode="auto">
              <a:xfrm>
                <a:off x="4192" y="2508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2574" name="Line 62"/>
              <p:cNvSpPr>
                <a:spLocks noChangeShapeType="1"/>
              </p:cNvSpPr>
              <p:nvPr/>
            </p:nvSpPr>
            <p:spPr bwMode="auto">
              <a:xfrm>
                <a:off x="4192" y="2696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2232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81013" y="0"/>
            <a:ext cx="8662987" cy="68580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008000"/>
                </a:solidFill>
              </a14:hiddenFill>
            </a:ext>
          </a:extLst>
        </p:spPr>
        <p:txBody>
          <a:bodyPr/>
          <a:lstStyle/>
          <a:p>
            <a:r>
              <a:rPr lang="en-US" sz="5400" b="0">
                <a:solidFill>
                  <a:srgbClr val="008000"/>
                </a:solidFill>
              </a:rPr>
              <a:t>IIIA.</a:t>
            </a:r>
            <a:br>
              <a:rPr lang="en-US" sz="5400" b="0">
                <a:solidFill>
                  <a:srgbClr val="008000"/>
                </a:solidFill>
              </a:rPr>
            </a:br>
            <a:r>
              <a:rPr lang="en-US" sz="5400" b="0">
                <a:solidFill>
                  <a:srgbClr val="008000"/>
                </a:solidFill>
              </a:rPr>
              <a:t>Charging service users</a:t>
            </a:r>
            <a:br>
              <a:rPr lang="en-US" sz="5400" b="0">
                <a:solidFill>
                  <a:srgbClr val="008000"/>
                </a:solidFill>
              </a:rPr>
            </a:br>
            <a:endParaRPr lang="en-US" sz="5400" b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227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Financing requirements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1313" indent="-341313">
              <a:lnSpc>
                <a:spcPct val="120000"/>
              </a:lnSpc>
            </a:pPr>
            <a:r>
              <a:rPr lang="en-US" sz="3200"/>
              <a:t>Up-front costs of creating the mechanism</a:t>
            </a:r>
          </a:p>
          <a:p>
            <a:pPr marL="341313" indent="-341313">
              <a:lnSpc>
                <a:spcPct val="120000"/>
              </a:lnSpc>
            </a:pPr>
            <a:r>
              <a:rPr lang="en-US" sz="3200"/>
              <a:t>Payments to service providers</a:t>
            </a:r>
          </a:p>
          <a:p>
            <a:pPr marL="341313" indent="-341313">
              <a:lnSpc>
                <a:spcPct val="120000"/>
              </a:lnSpc>
            </a:pPr>
            <a:r>
              <a:rPr lang="en-US" sz="3200"/>
              <a:t>Transaction costs of running the mechanism</a:t>
            </a:r>
          </a:p>
          <a:p>
            <a:pPr lvl="1">
              <a:lnSpc>
                <a:spcPct val="120000"/>
              </a:lnSpc>
            </a:pPr>
            <a:r>
              <a:rPr lang="en-US" sz="2800"/>
              <a:t>Additional costs often imposed on participants</a:t>
            </a:r>
          </a:p>
        </p:txBody>
      </p:sp>
    </p:spTree>
    <p:extLst>
      <p:ext uri="{BB962C8B-B14F-4D97-AF65-F5344CB8AC3E}">
        <p14:creationId xmlns:p14="http://schemas.microsoft.com/office/powerpoint/2010/main" xmlns="" val="3222260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Charging service users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en-US" sz="3200"/>
              <a:t>Who benefits from environmental services?</a:t>
            </a:r>
          </a:p>
          <a:p>
            <a:pPr>
              <a:lnSpc>
                <a:spcPct val="120000"/>
              </a:lnSpc>
            </a:pPr>
            <a:r>
              <a:rPr lang="en-US" sz="3200"/>
              <a:t>How much do they benefit? </a:t>
            </a:r>
          </a:p>
          <a:p>
            <a:pPr>
              <a:lnSpc>
                <a:spcPct val="120000"/>
              </a:lnSpc>
            </a:pPr>
            <a:r>
              <a:rPr lang="en-US" sz="3200"/>
              <a:t>How can part of these benefits be captured to help finance conservation? </a:t>
            </a:r>
          </a:p>
          <a:p>
            <a:pPr>
              <a:lnSpc>
                <a:spcPct val="120000"/>
              </a:lnSpc>
            </a:pPr>
            <a:r>
              <a:rPr lang="en-US" sz="3200"/>
              <a:t>How should funds be managed?</a:t>
            </a:r>
          </a:p>
        </p:txBody>
      </p:sp>
    </p:spTree>
    <p:extLst>
      <p:ext uri="{BB962C8B-B14F-4D97-AF65-F5344CB8AC3E}">
        <p14:creationId xmlns:p14="http://schemas.microsoft.com/office/powerpoint/2010/main" xmlns="" val="3615893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Charging service users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US" sz="3200"/>
              <a:t>Easiest when beneficiaries</a:t>
            </a:r>
          </a:p>
          <a:p>
            <a:pPr>
              <a:lnSpc>
                <a:spcPct val="110000"/>
              </a:lnSpc>
            </a:pPr>
            <a:r>
              <a:rPr lang="en-US" sz="3200"/>
              <a:t>Are easy to identify</a:t>
            </a:r>
          </a:p>
          <a:p>
            <a:pPr>
              <a:lnSpc>
                <a:spcPct val="110000"/>
              </a:lnSpc>
            </a:pPr>
            <a:r>
              <a:rPr lang="en-US" sz="3200"/>
              <a:t>Are already organized</a:t>
            </a:r>
          </a:p>
          <a:p>
            <a:pPr lvl="1">
              <a:lnSpc>
                <a:spcPct val="110000"/>
              </a:lnSpc>
            </a:pPr>
            <a:r>
              <a:rPr lang="en-US" sz="2800"/>
              <a:t>Easier to negotiate agreements</a:t>
            </a:r>
          </a:p>
          <a:p>
            <a:pPr lvl="1">
              <a:lnSpc>
                <a:spcPct val="110000"/>
              </a:lnSpc>
            </a:pPr>
            <a:r>
              <a:rPr lang="en-US" sz="2800"/>
              <a:t>Already have payment mechanisms</a:t>
            </a:r>
          </a:p>
          <a:p>
            <a:pPr>
              <a:lnSpc>
                <a:spcPct val="110000"/>
              </a:lnSpc>
            </a:pPr>
            <a:r>
              <a:rPr lang="en-US" sz="3200"/>
              <a:t>Are few</a:t>
            </a:r>
          </a:p>
          <a:p>
            <a:pPr>
              <a:lnSpc>
                <a:spcPct val="110000"/>
              </a:lnSpc>
            </a:pPr>
            <a:r>
              <a:rPr lang="en-US" sz="3200"/>
              <a:t>Receive well-defined benefits</a:t>
            </a:r>
          </a:p>
        </p:txBody>
      </p:sp>
    </p:spTree>
    <p:extLst>
      <p:ext uri="{BB962C8B-B14F-4D97-AF65-F5344CB8AC3E}">
        <p14:creationId xmlns:p14="http://schemas.microsoft.com/office/powerpoint/2010/main" xmlns="" val="320777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ooter Placeholder 4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Introduction to payments for environmental services </a:t>
            </a:r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Who is going to pay?</a:t>
            </a:r>
          </a:p>
        </p:txBody>
      </p:sp>
      <p:graphicFrame>
        <p:nvGraphicFramePr>
          <p:cNvPr id="43011" name="Group 3"/>
          <p:cNvGraphicFramePr>
            <a:graphicFrameLocks noGrp="1"/>
          </p:cNvGraphicFramePr>
          <p:nvPr>
            <p:ph type="tbl" idx="1"/>
          </p:nvPr>
        </p:nvGraphicFramePr>
        <p:xfrm>
          <a:off x="520700" y="1358900"/>
          <a:ext cx="8458200" cy="5072065"/>
        </p:xfrm>
        <a:graphic>
          <a:graphicData uri="http://schemas.openxmlformats.org/drawingml/2006/table">
            <a:tbl>
              <a:tblPr/>
              <a:tblGrid>
                <a:gridCol w="4660900"/>
                <a:gridCol w="1866900"/>
                <a:gridCol w="1930400"/>
              </a:tblGrid>
              <a:tr h="10144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1pPr>
                      <a:lvl2pPr marL="450850"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Are service users…</a:t>
                      </a: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1pPr>
                      <a:lvl2pPr marL="450850"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Water services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1pPr>
                      <a:lvl2pPr marL="450850"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Biodiversity services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44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1pPr>
                      <a:lvl2pPr marL="450850"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Easy to identify?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1pPr>
                      <a:lvl2pPr marL="450850"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sz="4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1pPr>
                      <a:lvl2pPr marL="450850"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sz="4000" b="0" i="1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44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1pPr>
                      <a:lvl2pPr marL="450850"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Already organized?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1pPr>
                      <a:lvl2pPr marL="450850"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sz="4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1pPr>
                      <a:lvl2pPr marL="450850"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sz="4000" b="0" i="1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44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1pPr>
                      <a:lvl2pPr marL="450850"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Few?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1pPr>
                      <a:lvl2pPr marL="450850"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sz="4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1pPr>
                      <a:lvl2pPr marL="450850"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sz="4000" b="0" i="1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44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1pPr>
                      <a:lvl2pPr marL="450850"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Receive well-defined benefits?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1pPr>
                      <a:lvl2pPr marL="450850"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sz="4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1pPr>
                      <a:lvl2pPr marL="450850"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sz="4000" b="0" i="1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042" name="Text Box 34"/>
          <p:cNvSpPr txBox="1">
            <a:spLocks noChangeArrowheads="1"/>
          </p:cNvSpPr>
          <p:nvPr/>
        </p:nvSpPr>
        <p:spPr bwMode="auto">
          <a:xfrm>
            <a:off x="5713413" y="2333625"/>
            <a:ext cx="519112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4800">
                <a:latin typeface="Times" panose="02020603050405020304" pitchFamily="18" charset="0"/>
              </a:rPr>
              <a:t>√</a:t>
            </a:r>
          </a:p>
        </p:txBody>
      </p:sp>
      <p:sp>
        <p:nvSpPr>
          <p:cNvPr id="43043" name="Text Box 35"/>
          <p:cNvSpPr txBox="1">
            <a:spLocks noChangeArrowheads="1"/>
          </p:cNvSpPr>
          <p:nvPr/>
        </p:nvSpPr>
        <p:spPr bwMode="auto">
          <a:xfrm>
            <a:off x="5710238" y="3354388"/>
            <a:ext cx="519112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4800">
                <a:latin typeface="Times" panose="02020603050405020304" pitchFamily="18" charset="0"/>
              </a:rPr>
              <a:t>√</a:t>
            </a:r>
          </a:p>
        </p:txBody>
      </p:sp>
      <p:sp>
        <p:nvSpPr>
          <p:cNvPr id="43044" name="Text Box 36"/>
          <p:cNvSpPr txBox="1">
            <a:spLocks noChangeArrowheads="1"/>
          </p:cNvSpPr>
          <p:nvPr/>
        </p:nvSpPr>
        <p:spPr bwMode="auto">
          <a:xfrm>
            <a:off x="5711825" y="4376738"/>
            <a:ext cx="519113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4800">
                <a:latin typeface="Times" panose="02020603050405020304" pitchFamily="18" charset="0"/>
              </a:rPr>
              <a:t>√</a:t>
            </a:r>
          </a:p>
        </p:txBody>
      </p:sp>
      <p:sp>
        <p:nvSpPr>
          <p:cNvPr id="43045" name="Text Box 37"/>
          <p:cNvSpPr txBox="1">
            <a:spLocks noChangeArrowheads="1"/>
          </p:cNvSpPr>
          <p:nvPr/>
        </p:nvSpPr>
        <p:spPr bwMode="auto">
          <a:xfrm>
            <a:off x="5708650" y="5397500"/>
            <a:ext cx="519113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4800">
                <a:latin typeface="Times" panose="02020603050405020304" pitchFamily="18" charset="0"/>
              </a:rPr>
              <a:t>√</a:t>
            </a:r>
          </a:p>
        </p:txBody>
      </p:sp>
      <p:sp>
        <p:nvSpPr>
          <p:cNvPr id="43046" name="Text Box 38"/>
          <p:cNvSpPr txBox="1">
            <a:spLocks noChangeArrowheads="1"/>
          </p:cNvSpPr>
          <p:nvPr/>
        </p:nvSpPr>
        <p:spPr bwMode="auto">
          <a:xfrm>
            <a:off x="7645400" y="5453063"/>
            <a:ext cx="55721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4400" i="1">
                <a:solidFill>
                  <a:srgbClr val="FF0000"/>
                </a:solidFill>
                <a:latin typeface="Arial" panose="020B0604020202020204" pitchFamily="34" charset="0"/>
              </a:rPr>
              <a:t>X</a:t>
            </a:r>
          </a:p>
        </p:txBody>
      </p:sp>
      <p:sp>
        <p:nvSpPr>
          <p:cNvPr id="43047" name="Text Box 39"/>
          <p:cNvSpPr txBox="1">
            <a:spLocks noChangeArrowheads="1"/>
          </p:cNvSpPr>
          <p:nvPr/>
        </p:nvSpPr>
        <p:spPr bwMode="auto">
          <a:xfrm>
            <a:off x="7640638" y="4413250"/>
            <a:ext cx="55721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4400" i="1">
                <a:solidFill>
                  <a:srgbClr val="FF0000"/>
                </a:solidFill>
                <a:latin typeface="Arial" panose="020B0604020202020204" pitchFamily="34" charset="0"/>
              </a:rPr>
              <a:t>X</a:t>
            </a:r>
          </a:p>
        </p:txBody>
      </p:sp>
      <p:sp>
        <p:nvSpPr>
          <p:cNvPr id="43048" name="Text Box 40"/>
          <p:cNvSpPr txBox="1">
            <a:spLocks noChangeArrowheads="1"/>
          </p:cNvSpPr>
          <p:nvPr/>
        </p:nvSpPr>
        <p:spPr bwMode="auto">
          <a:xfrm>
            <a:off x="7643813" y="3390900"/>
            <a:ext cx="55721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4400" i="1">
                <a:solidFill>
                  <a:srgbClr val="FF0000"/>
                </a:solidFill>
                <a:latin typeface="Arial" panose="020B0604020202020204" pitchFamily="34" charset="0"/>
              </a:rPr>
              <a:t>X</a:t>
            </a:r>
          </a:p>
        </p:txBody>
      </p:sp>
      <p:sp>
        <p:nvSpPr>
          <p:cNvPr id="43049" name="Text Box 41"/>
          <p:cNvSpPr txBox="1">
            <a:spLocks noChangeArrowheads="1"/>
          </p:cNvSpPr>
          <p:nvPr/>
        </p:nvSpPr>
        <p:spPr bwMode="auto">
          <a:xfrm>
            <a:off x="7642225" y="2366963"/>
            <a:ext cx="55721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4400" i="1">
                <a:solidFill>
                  <a:srgbClr val="FF0000"/>
                </a:solidFill>
                <a:latin typeface="Arial" panose="020B0604020202020204" pitchFamily="34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xmlns="" val="757424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0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30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30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3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30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30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30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42" grpId="0" build="p" autoUpdateAnimBg="0"/>
      <p:bldP spid="43043" grpId="0" build="p" autoUpdateAnimBg="0"/>
      <p:bldP spid="43044" grpId="0" build="p" autoUpdateAnimBg="0"/>
      <p:bldP spid="43045" grpId="0" build="p" autoUpdateAnimBg="0"/>
      <p:bldP spid="43046" grpId="0" build="p" autoUpdateAnimBg="0"/>
      <p:bldP spid="43047" grpId="0" build="p" autoUpdateAnimBg="0"/>
      <p:bldP spid="43048" grpId="0" build="p" autoUpdateAnimBg="0"/>
      <p:bldP spid="43049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Charging service users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435100"/>
            <a:ext cx="7988300" cy="1250950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/>
              <a:t>How much should beneficiaries pay?</a:t>
            </a:r>
          </a:p>
          <a:p>
            <a:r>
              <a:rPr lang="en-US"/>
              <a:t>Maximum: value of the benefit</a:t>
            </a:r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625475" y="2651125"/>
            <a:ext cx="8305800" cy="3521075"/>
            <a:chOff x="394" y="1670"/>
            <a:chExt cx="5232" cy="2218"/>
          </a:xfrm>
        </p:grpSpPr>
        <p:sp>
          <p:nvSpPr>
            <p:cNvPr id="44059" name="Text Box 27"/>
            <p:cNvSpPr txBox="1">
              <a:spLocks noChangeArrowheads="1"/>
            </p:cNvSpPr>
            <p:nvPr/>
          </p:nvSpPr>
          <p:spPr bwMode="auto">
            <a:xfrm>
              <a:off x="394" y="2406"/>
              <a:ext cx="874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lang="en-US" sz="1800" dirty="0">
                  <a:latin typeface="Calibri" panose="020F0502020204030204" pitchFamily="34" charset="0"/>
                </a:rPr>
                <a:t>Benefits to land users</a:t>
              </a:r>
            </a:p>
          </p:txBody>
        </p:sp>
        <p:sp>
          <p:nvSpPr>
            <p:cNvPr id="44060" name="Text Box 28"/>
            <p:cNvSpPr txBox="1">
              <a:spLocks noChangeArrowheads="1"/>
            </p:cNvSpPr>
            <p:nvPr/>
          </p:nvSpPr>
          <p:spPr bwMode="auto">
            <a:xfrm>
              <a:off x="394" y="3246"/>
              <a:ext cx="960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lang="en-US" sz="1800" dirty="0">
                  <a:latin typeface="Calibri" panose="020F0502020204030204" pitchFamily="34" charset="0"/>
                </a:rPr>
                <a:t>Costs to downstream populations</a:t>
              </a:r>
            </a:p>
          </p:txBody>
        </p:sp>
        <p:sp>
          <p:nvSpPr>
            <p:cNvPr id="44061" name="Text Box 29"/>
            <p:cNvSpPr txBox="1">
              <a:spLocks noChangeArrowheads="1"/>
            </p:cNvSpPr>
            <p:nvPr/>
          </p:nvSpPr>
          <p:spPr bwMode="auto">
            <a:xfrm>
              <a:off x="1536" y="1670"/>
              <a:ext cx="1210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2000" dirty="0">
                  <a:latin typeface="Calibri" panose="020F0502020204030204" pitchFamily="34" charset="0"/>
                </a:rPr>
                <a:t>Deforestation and use for pasture</a:t>
              </a:r>
              <a:endParaRPr lang="en-US" dirty="0">
                <a:latin typeface="Calibri" panose="020F0502020204030204" pitchFamily="34" charset="0"/>
              </a:endParaRPr>
            </a:p>
          </p:txBody>
        </p:sp>
        <p:sp>
          <p:nvSpPr>
            <p:cNvPr id="44062" name="Text Box 30"/>
            <p:cNvSpPr txBox="1">
              <a:spLocks noChangeArrowheads="1"/>
            </p:cNvSpPr>
            <p:nvPr/>
          </p:nvSpPr>
          <p:spPr bwMode="auto">
            <a:xfrm>
              <a:off x="2976" y="1670"/>
              <a:ext cx="121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2000" dirty="0">
                  <a:latin typeface="Calibri" panose="020F0502020204030204" pitchFamily="34" charset="0"/>
                </a:rPr>
                <a:t>Conservation</a:t>
              </a:r>
            </a:p>
          </p:txBody>
        </p:sp>
        <p:sp>
          <p:nvSpPr>
            <p:cNvPr id="44063" name="Text Box 31"/>
            <p:cNvSpPr txBox="1">
              <a:spLocks noChangeArrowheads="1"/>
            </p:cNvSpPr>
            <p:nvPr/>
          </p:nvSpPr>
          <p:spPr bwMode="auto">
            <a:xfrm>
              <a:off x="4416" y="1670"/>
              <a:ext cx="1210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2000" dirty="0">
                  <a:latin typeface="Calibri" panose="020F0502020204030204" pitchFamily="34" charset="0"/>
                </a:rPr>
                <a:t>Conservation with payment for service</a:t>
              </a:r>
              <a:endParaRPr lang="en-US" dirty="0">
                <a:latin typeface="Calibri" panose="020F0502020204030204" pitchFamily="34" charset="0"/>
              </a:endParaRPr>
            </a:p>
          </p:txBody>
        </p:sp>
        <p:sp>
          <p:nvSpPr>
            <p:cNvPr id="44064" name="Line 32"/>
            <p:cNvSpPr>
              <a:spLocks noChangeShapeType="1"/>
            </p:cNvSpPr>
            <p:nvPr/>
          </p:nvSpPr>
          <p:spPr bwMode="auto">
            <a:xfrm>
              <a:off x="1498" y="3177"/>
              <a:ext cx="40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065" name="Rectangle 33"/>
            <p:cNvSpPr>
              <a:spLocks noChangeArrowheads="1"/>
            </p:cNvSpPr>
            <p:nvPr/>
          </p:nvSpPr>
          <p:spPr bwMode="auto">
            <a:xfrm>
              <a:off x="3139" y="2660"/>
              <a:ext cx="864" cy="517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66" name="Rectangle 34"/>
            <p:cNvSpPr>
              <a:spLocks noChangeArrowheads="1"/>
            </p:cNvSpPr>
            <p:nvPr/>
          </p:nvSpPr>
          <p:spPr bwMode="auto">
            <a:xfrm>
              <a:off x="4589" y="2660"/>
              <a:ext cx="864" cy="517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67" name="AutoShape 35"/>
            <p:cNvSpPr>
              <a:spLocks/>
            </p:cNvSpPr>
            <p:nvPr/>
          </p:nvSpPr>
          <p:spPr bwMode="auto">
            <a:xfrm>
              <a:off x="1306" y="2208"/>
              <a:ext cx="240" cy="969"/>
            </a:xfrm>
            <a:prstGeom prst="leftBrace">
              <a:avLst>
                <a:gd name="adj1" fmla="val 33646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68" name="Rectangle 36"/>
            <p:cNvSpPr>
              <a:spLocks noChangeArrowheads="1"/>
            </p:cNvSpPr>
            <p:nvPr/>
          </p:nvSpPr>
          <p:spPr bwMode="auto">
            <a:xfrm>
              <a:off x="1690" y="3177"/>
              <a:ext cx="864" cy="711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69" name="AutoShape 37"/>
            <p:cNvSpPr>
              <a:spLocks/>
            </p:cNvSpPr>
            <p:nvPr/>
          </p:nvSpPr>
          <p:spPr bwMode="auto">
            <a:xfrm>
              <a:off x="1306" y="3177"/>
              <a:ext cx="240" cy="711"/>
            </a:xfrm>
            <a:prstGeom prst="leftBrace">
              <a:avLst>
                <a:gd name="adj1" fmla="val 24687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70" name="Rectangle 38"/>
            <p:cNvSpPr>
              <a:spLocks noChangeArrowheads="1"/>
            </p:cNvSpPr>
            <p:nvPr/>
          </p:nvSpPr>
          <p:spPr bwMode="auto">
            <a:xfrm>
              <a:off x="1690" y="2466"/>
              <a:ext cx="864" cy="71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71" name="Rectangle 39"/>
            <p:cNvSpPr>
              <a:spLocks noChangeArrowheads="1"/>
            </p:cNvSpPr>
            <p:nvPr/>
          </p:nvSpPr>
          <p:spPr bwMode="auto">
            <a:xfrm>
              <a:off x="4589" y="2305"/>
              <a:ext cx="864" cy="355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Payment</a:t>
              </a:r>
              <a:endParaRPr lang="en-US" b="1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44073" name="Line 41"/>
          <p:cNvSpPr>
            <a:spLocks noChangeShapeType="1"/>
          </p:cNvSpPr>
          <p:nvPr/>
        </p:nvSpPr>
        <p:spPr bwMode="auto">
          <a:xfrm flipH="1">
            <a:off x="4054475" y="6172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4" name="Line 42"/>
          <p:cNvSpPr>
            <a:spLocks noChangeShapeType="1"/>
          </p:cNvSpPr>
          <p:nvPr/>
        </p:nvSpPr>
        <p:spPr bwMode="auto">
          <a:xfrm flipV="1">
            <a:off x="4511675" y="5043488"/>
            <a:ext cx="0" cy="11287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5" name="Text Box 43"/>
          <p:cNvSpPr txBox="1">
            <a:spLocks noChangeArrowheads="1"/>
          </p:cNvSpPr>
          <p:nvPr/>
        </p:nvSpPr>
        <p:spPr bwMode="auto">
          <a:xfrm>
            <a:off x="4587875" y="5435600"/>
            <a:ext cx="201478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800" dirty="0">
                <a:latin typeface="Calibri" panose="020F0502020204030204" pitchFamily="34" charset="0"/>
              </a:rPr>
              <a:t>Maximum payment</a:t>
            </a:r>
          </a:p>
        </p:txBody>
      </p:sp>
    </p:spTree>
    <p:extLst>
      <p:ext uri="{BB962C8B-B14F-4D97-AF65-F5344CB8AC3E}">
        <p14:creationId xmlns:p14="http://schemas.microsoft.com/office/powerpoint/2010/main" xmlns="" val="1172208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65138" y="0"/>
            <a:ext cx="8678862" cy="68580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008000"/>
                </a:solidFill>
              </a14:hiddenFill>
            </a:ext>
          </a:extLst>
        </p:spPr>
        <p:txBody>
          <a:bodyPr/>
          <a:lstStyle/>
          <a:p>
            <a:r>
              <a:rPr lang="en-US" sz="5400" b="0">
                <a:solidFill>
                  <a:srgbClr val="008000"/>
                </a:solidFill>
              </a:rPr>
              <a:t>IIIB. </a:t>
            </a:r>
            <a:br>
              <a:rPr lang="en-US" sz="5400" b="0">
                <a:solidFill>
                  <a:srgbClr val="008000"/>
                </a:solidFill>
              </a:rPr>
            </a:br>
            <a:r>
              <a:rPr lang="en-US" sz="5400" b="0">
                <a:solidFill>
                  <a:srgbClr val="008000"/>
                </a:solidFill>
              </a:rPr>
              <a:t>Paying service providers</a:t>
            </a:r>
            <a:endParaRPr lang="en-US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752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Paying service providers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/>
              <a:t>Objectives:</a:t>
            </a:r>
          </a:p>
          <a:p>
            <a:r>
              <a:rPr lang="en-US"/>
              <a:t>Inducing the desired land use change in a sustainable way </a:t>
            </a:r>
          </a:p>
          <a:p>
            <a:r>
              <a:rPr lang="en-US"/>
              <a:t>Minimum cost</a:t>
            </a:r>
          </a:p>
        </p:txBody>
      </p:sp>
    </p:spTree>
    <p:extLst>
      <p:ext uri="{BB962C8B-B14F-4D97-AF65-F5344CB8AC3E}">
        <p14:creationId xmlns:p14="http://schemas.microsoft.com/office/powerpoint/2010/main" xmlns="" val="128220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Paying service providers: Principles</a:t>
            </a:r>
          </a:p>
        </p:txBody>
      </p:sp>
      <p:sp>
        <p:nvSpPr>
          <p:cNvPr id="195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/>
              <a:t>Payments should be continuous and open-ended</a:t>
            </a:r>
          </a:p>
          <a:p>
            <a:pPr>
              <a:spcBef>
                <a:spcPct val="50000"/>
              </a:spcBef>
            </a:pPr>
            <a:r>
              <a:rPr lang="en-US"/>
              <a:t>Payments should be targeted</a:t>
            </a:r>
          </a:p>
          <a:p>
            <a:pPr>
              <a:spcBef>
                <a:spcPct val="50000"/>
              </a:spcBef>
            </a:pPr>
            <a:r>
              <a:rPr lang="en-US"/>
              <a:t>Avoid perverse incentives</a:t>
            </a:r>
          </a:p>
        </p:txBody>
      </p:sp>
    </p:spTree>
    <p:extLst>
      <p:ext uri="{BB962C8B-B14F-4D97-AF65-F5344CB8AC3E}">
        <p14:creationId xmlns:p14="http://schemas.microsoft.com/office/powerpoint/2010/main" xmlns="" val="292005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Paying service providers</a:t>
            </a:r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685800" y="1295400"/>
            <a:ext cx="77724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0" hangingPunct="0">
              <a:spcBef>
                <a:spcPct val="20000"/>
              </a:spcBef>
            </a:pPr>
            <a:r>
              <a:rPr lang="en-US" sz="2800" dirty="0">
                <a:latin typeface="Calibri" panose="020F0502020204030204" pitchFamily="34" charset="0"/>
              </a:rPr>
              <a:t>How much should service providers be paid?</a:t>
            </a:r>
          </a:p>
          <a:p>
            <a:pPr eaLnBrk="0" hangingPunct="0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Calibri" panose="020F0502020204030204" pitchFamily="34" charset="0"/>
              </a:rPr>
              <a:t>Minimum: their opportunity costs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213225" y="4044950"/>
            <a:ext cx="2819400" cy="366713"/>
            <a:chOff x="2304" y="2448"/>
            <a:chExt cx="1776" cy="231"/>
          </a:xfrm>
        </p:grpSpPr>
        <p:sp>
          <p:nvSpPr>
            <p:cNvPr id="50181" name="Line 5"/>
            <p:cNvSpPr>
              <a:spLocks noChangeShapeType="1"/>
            </p:cNvSpPr>
            <p:nvPr/>
          </p:nvSpPr>
          <p:spPr bwMode="auto">
            <a:xfrm flipH="1">
              <a:off x="2304" y="2660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182" name="Line 6"/>
            <p:cNvSpPr>
              <a:spLocks noChangeShapeType="1"/>
            </p:cNvSpPr>
            <p:nvPr/>
          </p:nvSpPr>
          <p:spPr bwMode="auto">
            <a:xfrm flipH="1">
              <a:off x="2304" y="2466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183" name="Line 7"/>
            <p:cNvSpPr>
              <a:spLocks noChangeShapeType="1"/>
            </p:cNvSpPr>
            <p:nvPr/>
          </p:nvSpPr>
          <p:spPr bwMode="auto">
            <a:xfrm flipV="1">
              <a:off x="2592" y="2466"/>
              <a:ext cx="0" cy="19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184" name="Text Box 8"/>
            <p:cNvSpPr txBox="1">
              <a:spLocks noChangeArrowheads="1"/>
            </p:cNvSpPr>
            <p:nvPr/>
          </p:nvSpPr>
          <p:spPr bwMode="auto">
            <a:xfrm>
              <a:off x="2640" y="2448"/>
              <a:ext cx="14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lang="en-US" sz="1800" dirty="0">
                  <a:latin typeface="Calibri" panose="020F0502020204030204" pitchFamily="34" charset="0"/>
                </a:rPr>
                <a:t>Minimum payment</a:t>
              </a:r>
            </a:p>
          </p:txBody>
        </p:sp>
      </p:grpSp>
      <p:grpSp>
        <p:nvGrpSpPr>
          <p:cNvPr id="3" name="Group 44"/>
          <p:cNvGrpSpPr>
            <a:grpSpLocks/>
          </p:cNvGrpSpPr>
          <p:nvPr/>
        </p:nvGrpSpPr>
        <p:grpSpPr bwMode="auto">
          <a:xfrm>
            <a:off x="777875" y="2803525"/>
            <a:ext cx="8305800" cy="3521075"/>
            <a:chOff x="490" y="1766"/>
            <a:chExt cx="5232" cy="2218"/>
          </a:xfrm>
        </p:grpSpPr>
        <p:sp>
          <p:nvSpPr>
            <p:cNvPr id="50204" name="Text Box 28"/>
            <p:cNvSpPr txBox="1">
              <a:spLocks noChangeArrowheads="1"/>
            </p:cNvSpPr>
            <p:nvPr/>
          </p:nvSpPr>
          <p:spPr bwMode="auto">
            <a:xfrm>
              <a:off x="490" y="2502"/>
              <a:ext cx="874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lang="en-US" sz="1800" dirty="0">
                  <a:latin typeface="Calibri" panose="020F0502020204030204" pitchFamily="34" charset="0"/>
                </a:rPr>
                <a:t>Benefits to land users</a:t>
              </a:r>
            </a:p>
          </p:txBody>
        </p:sp>
        <p:sp>
          <p:nvSpPr>
            <p:cNvPr id="50205" name="Text Box 29"/>
            <p:cNvSpPr txBox="1">
              <a:spLocks noChangeArrowheads="1"/>
            </p:cNvSpPr>
            <p:nvPr/>
          </p:nvSpPr>
          <p:spPr bwMode="auto">
            <a:xfrm>
              <a:off x="490" y="3342"/>
              <a:ext cx="960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lang="en-US" sz="1800" dirty="0">
                  <a:latin typeface="Calibri" panose="020F0502020204030204" pitchFamily="34" charset="0"/>
                </a:rPr>
                <a:t>Costs to downstream populations</a:t>
              </a:r>
            </a:p>
          </p:txBody>
        </p:sp>
        <p:sp>
          <p:nvSpPr>
            <p:cNvPr id="50206" name="Text Box 30"/>
            <p:cNvSpPr txBox="1">
              <a:spLocks noChangeArrowheads="1"/>
            </p:cNvSpPr>
            <p:nvPr/>
          </p:nvSpPr>
          <p:spPr bwMode="auto">
            <a:xfrm>
              <a:off x="1632" y="1766"/>
              <a:ext cx="1210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2000" dirty="0">
                  <a:latin typeface="Calibri" panose="020F0502020204030204" pitchFamily="34" charset="0"/>
                </a:rPr>
                <a:t>Deforestation and use for pasture</a:t>
              </a:r>
              <a:endParaRPr lang="en-US" dirty="0">
                <a:latin typeface="Calibri" panose="020F0502020204030204" pitchFamily="34" charset="0"/>
              </a:endParaRPr>
            </a:p>
          </p:txBody>
        </p:sp>
        <p:sp>
          <p:nvSpPr>
            <p:cNvPr id="50207" name="Text Box 31"/>
            <p:cNvSpPr txBox="1">
              <a:spLocks noChangeArrowheads="1"/>
            </p:cNvSpPr>
            <p:nvPr/>
          </p:nvSpPr>
          <p:spPr bwMode="auto">
            <a:xfrm>
              <a:off x="3072" y="1766"/>
              <a:ext cx="121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2000" dirty="0">
                  <a:latin typeface="Calibri" panose="020F0502020204030204" pitchFamily="34" charset="0"/>
                </a:rPr>
                <a:t>Conservation</a:t>
              </a:r>
            </a:p>
          </p:txBody>
        </p:sp>
        <p:sp>
          <p:nvSpPr>
            <p:cNvPr id="50208" name="Text Box 32"/>
            <p:cNvSpPr txBox="1">
              <a:spLocks noChangeArrowheads="1"/>
            </p:cNvSpPr>
            <p:nvPr/>
          </p:nvSpPr>
          <p:spPr bwMode="auto">
            <a:xfrm>
              <a:off x="4512" y="1766"/>
              <a:ext cx="1210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2000" dirty="0">
                  <a:latin typeface="Calibri" panose="020F0502020204030204" pitchFamily="34" charset="0"/>
                </a:rPr>
                <a:t>Conservation with payment for service</a:t>
              </a:r>
              <a:endParaRPr lang="en-US" dirty="0">
                <a:latin typeface="Calibri" panose="020F0502020204030204" pitchFamily="34" charset="0"/>
              </a:endParaRPr>
            </a:p>
          </p:txBody>
        </p:sp>
        <p:sp>
          <p:nvSpPr>
            <p:cNvPr id="50209" name="Line 33"/>
            <p:cNvSpPr>
              <a:spLocks noChangeShapeType="1"/>
            </p:cNvSpPr>
            <p:nvPr/>
          </p:nvSpPr>
          <p:spPr bwMode="auto">
            <a:xfrm>
              <a:off x="1594" y="3273"/>
              <a:ext cx="40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10" name="Rectangle 34"/>
            <p:cNvSpPr>
              <a:spLocks noChangeArrowheads="1"/>
            </p:cNvSpPr>
            <p:nvPr/>
          </p:nvSpPr>
          <p:spPr bwMode="auto">
            <a:xfrm>
              <a:off x="3235" y="2756"/>
              <a:ext cx="864" cy="517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11" name="Rectangle 35"/>
            <p:cNvSpPr>
              <a:spLocks noChangeArrowheads="1"/>
            </p:cNvSpPr>
            <p:nvPr/>
          </p:nvSpPr>
          <p:spPr bwMode="auto">
            <a:xfrm>
              <a:off x="4685" y="2756"/>
              <a:ext cx="864" cy="517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12" name="AutoShape 36"/>
            <p:cNvSpPr>
              <a:spLocks/>
            </p:cNvSpPr>
            <p:nvPr/>
          </p:nvSpPr>
          <p:spPr bwMode="auto">
            <a:xfrm>
              <a:off x="1402" y="2304"/>
              <a:ext cx="240" cy="969"/>
            </a:xfrm>
            <a:prstGeom prst="leftBrace">
              <a:avLst>
                <a:gd name="adj1" fmla="val 33646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13" name="Rectangle 37"/>
            <p:cNvSpPr>
              <a:spLocks noChangeArrowheads="1"/>
            </p:cNvSpPr>
            <p:nvPr/>
          </p:nvSpPr>
          <p:spPr bwMode="auto">
            <a:xfrm>
              <a:off x="1786" y="3273"/>
              <a:ext cx="864" cy="711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14" name="AutoShape 38"/>
            <p:cNvSpPr>
              <a:spLocks/>
            </p:cNvSpPr>
            <p:nvPr/>
          </p:nvSpPr>
          <p:spPr bwMode="auto">
            <a:xfrm>
              <a:off x="1402" y="3273"/>
              <a:ext cx="240" cy="711"/>
            </a:xfrm>
            <a:prstGeom prst="leftBrace">
              <a:avLst>
                <a:gd name="adj1" fmla="val 24687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15" name="Rectangle 39"/>
            <p:cNvSpPr>
              <a:spLocks noChangeArrowheads="1"/>
            </p:cNvSpPr>
            <p:nvPr/>
          </p:nvSpPr>
          <p:spPr bwMode="auto">
            <a:xfrm>
              <a:off x="1786" y="2562"/>
              <a:ext cx="864" cy="71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16" name="Rectangle 40"/>
            <p:cNvSpPr>
              <a:spLocks noChangeArrowheads="1"/>
            </p:cNvSpPr>
            <p:nvPr/>
          </p:nvSpPr>
          <p:spPr bwMode="auto">
            <a:xfrm>
              <a:off x="4685" y="2401"/>
              <a:ext cx="864" cy="355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Payment</a:t>
              </a:r>
              <a:endParaRPr lang="en-US" b="1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50217" name="Line 41"/>
          <p:cNvSpPr>
            <a:spLocks noChangeShapeType="1"/>
          </p:cNvSpPr>
          <p:nvPr/>
        </p:nvSpPr>
        <p:spPr bwMode="auto">
          <a:xfrm flipH="1">
            <a:off x="4206875" y="63246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18" name="Line 42"/>
          <p:cNvSpPr>
            <a:spLocks noChangeShapeType="1"/>
          </p:cNvSpPr>
          <p:nvPr/>
        </p:nvSpPr>
        <p:spPr bwMode="auto">
          <a:xfrm flipV="1">
            <a:off x="4664075" y="5195888"/>
            <a:ext cx="0" cy="11287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19" name="Text Box 43"/>
          <p:cNvSpPr txBox="1">
            <a:spLocks noChangeArrowheads="1"/>
          </p:cNvSpPr>
          <p:nvPr/>
        </p:nvSpPr>
        <p:spPr bwMode="auto">
          <a:xfrm>
            <a:off x="4740275" y="5588000"/>
            <a:ext cx="201478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800" dirty="0">
                <a:latin typeface="Calibri" panose="020F0502020204030204" pitchFamily="34" charset="0"/>
              </a:rPr>
              <a:t>Maximum payment</a:t>
            </a:r>
          </a:p>
        </p:txBody>
      </p:sp>
    </p:spTree>
    <p:extLst>
      <p:ext uri="{BB962C8B-B14F-4D97-AF65-F5344CB8AC3E}">
        <p14:creationId xmlns:p14="http://schemas.microsoft.com/office/powerpoint/2010/main" xmlns="" val="45193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262072" y="1365161"/>
            <a:ext cx="8662987" cy="3348507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008000"/>
                </a:solidFill>
              </a14:hiddenFill>
            </a:ext>
          </a:extLst>
        </p:spPr>
        <p:txBody>
          <a:bodyPr/>
          <a:lstStyle/>
          <a:p>
            <a:r>
              <a:rPr lang="en-US" sz="5400" b="0" dirty="0">
                <a:solidFill>
                  <a:srgbClr val="008000"/>
                </a:solidFill>
              </a:rPr>
              <a:t>IIIC. </a:t>
            </a:r>
            <a:br>
              <a:rPr lang="en-US" sz="5400" b="0" dirty="0">
                <a:solidFill>
                  <a:srgbClr val="008000"/>
                </a:solidFill>
              </a:rPr>
            </a:br>
            <a:r>
              <a:rPr lang="en-US" sz="5400" b="0" dirty="0">
                <a:solidFill>
                  <a:srgbClr val="008000"/>
                </a:solidFill>
              </a:rPr>
              <a:t>Establishing the</a:t>
            </a:r>
            <a:br>
              <a:rPr lang="en-US" sz="5400" b="0" dirty="0">
                <a:solidFill>
                  <a:srgbClr val="008000"/>
                </a:solidFill>
              </a:rPr>
            </a:br>
            <a:r>
              <a:rPr lang="en-US" sz="5400" b="0" dirty="0">
                <a:solidFill>
                  <a:srgbClr val="008000"/>
                </a:solidFill>
              </a:rPr>
              <a:t>institutional framework</a:t>
            </a:r>
          </a:p>
        </p:txBody>
      </p:sp>
    </p:spTree>
    <p:extLst>
      <p:ext uri="{BB962C8B-B14F-4D97-AF65-F5344CB8AC3E}">
        <p14:creationId xmlns:p14="http://schemas.microsoft.com/office/powerpoint/2010/main" xmlns="" val="296927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scale?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National</a:t>
            </a:r>
          </a:p>
          <a:p>
            <a:pPr lvl="1"/>
            <a:r>
              <a:rPr lang="en-US" dirty="0"/>
              <a:t>Costa Rica’s FONAFIFO</a:t>
            </a:r>
          </a:p>
          <a:p>
            <a:pPr lvl="2"/>
            <a:r>
              <a:rPr lang="en-US" dirty="0"/>
              <a:t>Economies of scale</a:t>
            </a:r>
          </a:p>
          <a:p>
            <a:pPr lvl="2"/>
            <a:r>
              <a:rPr lang="en-US" dirty="0"/>
              <a:t>One-size-fits-all</a:t>
            </a:r>
          </a:p>
          <a:p>
            <a:r>
              <a:rPr lang="en-US" dirty="0"/>
              <a:t>Regional</a:t>
            </a:r>
          </a:p>
          <a:p>
            <a:pPr lvl="1"/>
            <a:r>
              <a:rPr lang="en-US" dirty="0"/>
              <a:t>Few examples; large river basins</a:t>
            </a:r>
          </a:p>
          <a:p>
            <a:r>
              <a:rPr lang="en-US" dirty="0"/>
              <a:t>Local</a:t>
            </a:r>
          </a:p>
          <a:p>
            <a:pPr lvl="1"/>
            <a:r>
              <a:rPr lang="en-US" dirty="0"/>
              <a:t>Colombia: Cauca Valley water user groups</a:t>
            </a:r>
          </a:p>
          <a:p>
            <a:pPr lvl="2"/>
            <a:r>
              <a:rPr lang="en-US" dirty="0"/>
              <a:t>Flexible, adapted to local circumstances and needs</a:t>
            </a:r>
          </a:p>
          <a:p>
            <a:pPr lvl="2"/>
            <a:r>
              <a:rPr lang="en-US" dirty="0"/>
              <a:t>Limited local capacity to do science</a:t>
            </a:r>
          </a:p>
        </p:txBody>
      </p:sp>
    </p:spTree>
    <p:extLst>
      <p:ext uri="{BB962C8B-B14F-4D97-AF65-F5344CB8AC3E}">
        <p14:creationId xmlns:p14="http://schemas.microsoft.com/office/powerpoint/2010/main" xmlns="" val="229022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Institutional framework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/>
              <a:t>Functions which must be accomplished:</a:t>
            </a:r>
          </a:p>
          <a:p>
            <a:pPr>
              <a:lnSpc>
                <a:spcPct val="90000"/>
              </a:lnSpc>
            </a:pPr>
            <a:r>
              <a:rPr lang="en-US"/>
              <a:t>Buying services</a:t>
            </a:r>
          </a:p>
          <a:p>
            <a:pPr>
              <a:lnSpc>
                <a:spcPct val="90000"/>
              </a:lnSpc>
            </a:pPr>
            <a:r>
              <a:rPr lang="en-US"/>
              <a:t>Selling services</a:t>
            </a:r>
          </a:p>
          <a:p>
            <a:pPr>
              <a:lnSpc>
                <a:spcPct val="90000"/>
              </a:lnSpc>
            </a:pPr>
            <a:r>
              <a:rPr lang="en-US"/>
              <a:t>Promotion</a:t>
            </a:r>
          </a:p>
          <a:p>
            <a:pPr>
              <a:lnSpc>
                <a:spcPct val="90000"/>
              </a:lnSpc>
            </a:pPr>
            <a:r>
              <a:rPr lang="en-US"/>
              <a:t>Administration</a:t>
            </a:r>
          </a:p>
          <a:p>
            <a:pPr>
              <a:lnSpc>
                <a:spcPct val="90000"/>
              </a:lnSpc>
            </a:pPr>
            <a:r>
              <a:rPr lang="en-US"/>
              <a:t>Supervision</a:t>
            </a:r>
          </a:p>
          <a:p>
            <a:pPr>
              <a:lnSpc>
                <a:spcPct val="90000"/>
              </a:lnSpc>
            </a:pPr>
            <a:r>
              <a:rPr lang="en-US"/>
              <a:t>Contracting</a:t>
            </a:r>
          </a:p>
          <a:p>
            <a:pPr>
              <a:lnSpc>
                <a:spcPct val="90000"/>
              </a:lnSpc>
            </a:pPr>
            <a:r>
              <a:rPr lang="en-US"/>
              <a:t>Investment</a:t>
            </a:r>
          </a:p>
          <a:p>
            <a:pPr>
              <a:lnSpc>
                <a:spcPct val="90000"/>
              </a:lnSpc>
            </a:pPr>
            <a:r>
              <a:rPr lang="en-US"/>
              <a:t>Paying participants</a:t>
            </a:r>
          </a:p>
          <a:p>
            <a:pPr>
              <a:lnSpc>
                <a:spcPct val="90000"/>
              </a:lnSpc>
            </a:pPr>
            <a:r>
              <a:rPr lang="en-US"/>
              <a:t>Monitoring</a:t>
            </a:r>
          </a:p>
        </p:txBody>
      </p:sp>
    </p:spTree>
    <p:extLst>
      <p:ext uri="{BB962C8B-B14F-4D97-AF65-F5344CB8AC3E}">
        <p14:creationId xmlns:p14="http://schemas.microsoft.com/office/powerpoint/2010/main" xmlns="" val="4201953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Components of a payment system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719138" y="1522413"/>
            <a:ext cx="8267700" cy="4862513"/>
            <a:chOff x="453" y="959"/>
            <a:chExt cx="5208" cy="3063"/>
          </a:xfrm>
        </p:grpSpPr>
        <p:sp>
          <p:nvSpPr>
            <p:cNvPr id="60419" name="Line 3"/>
            <p:cNvSpPr>
              <a:spLocks noChangeShapeType="1"/>
            </p:cNvSpPr>
            <p:nvPr/>
          </p:nvSpPr>
          <p:spPr bwMode="auto">
            <a:xfrm flipV="1">
              <a:off x="5402" y="3055"/>
              <a:ext cx="0" cy="885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20" name="Line 4"/>
            <p:cNvSpPr>
              <a:spLocks noChangeShapeType="1"/>
            </p:cNvSpPr>
            <p:nvPr/>
          </p:nvSpPr>
          <p:spPr bwMode="auto">
            <a:xfrm flipH="1">
              <a:off x="842" y="3933"/>
              <a:ext cx="4560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21" name="Line 5"/>
            <p:cNvSpPr>
              <a:spLocks noChangeShapeType="1"/>
            </p:cNvSpPr>
            <p:nvPr/>
          </p:nvSpPr>
          <p:spPr bwMode="auto">
            <a:xfrm flipV="1">
              <a:off x="842" y="3576"/>
              <a:ext cx="0" cy="364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22" name="Text Box 6"/>
            <p:cNvSpPr txBox="1">
              <a:spLocks noChangeArrowheads="1"/>
            </p:cNvSpPr>
            <p:nvPr/>
          </p:nvSpPr>
          <p:spPr bwMode="auto">
            <a:xfrm>
              <a:off x="2102" y="3789"/>
              <a:ext cx="1480" cy="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latin typeface="Calibri" panose="020F0502020204030204" pitchFamily="34" charset="0"/>
                </a:rPr>
                <a:t>Environmental services</a:t>
              </a:r>
            </a:p>
          </p:txBody>
        </p:sp>
        <p:sp>
          <p:nvSpPr>
            <p:cNvPr id="60423" name="Text Box 7"/>
            <p:cNvSpPr txBox="1">
              <a:spLocks noChangeArrowheads="1"/>
            </p:cNvSpPr>
            <p:nvPr/>
          </p:nvSpPr>
          <p:spPr bwMode="auto">
            <a:xfrm>
              <a:off x="5111" y="2588"/>
              <a:ext cx="550" cy="4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2000" dirty="0">
                  <a:latin typeface="Calibri" panose="020F0502020204030204" pitchFamily="34" charset="0"/>
                </a:rPr>
                <a:t>Land users</a:t>
              </a:r>
            </a:p>
          </p:txBody>
        </p:sp>
        <p:sp>
          <p:nvSpPr>
            <p:cNvPr id="60424" name="Line 8"/>
            <p:cNvSpPr>
              <a:spLocks noChangeShapeType="1"/>
            </p:cNvSpPr>
            <p:nvPr/>
          </p:nvSpPr>
          <p:spPr bwMode="auto">
            <a:xfrm>
              <a:off x="3168" y="1732"/>
              <a:ext cx="0" cy="19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27" name="Text Box 11"/>
            <p:cNvSpPr txBox="1">
              <a:spLocks noChangeArrowheads="1"/>
            </p:cNvSpPr>
            <p:nvPr/>
          </p:nvSpPr>
          <p:spPr bwMode="auto">
            <a:xfrm>
              <a:off x="453" y="2594"/>
              <a:ext cx="766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2000" dirty="0">
                  <a:latin typeface="Calibri" panose="020F0502020204030204" pitchFamily="34" charset="0"/>
                </a:rPr>
                <a:t>Service</a:t>
              </a:r>
            </a:p>
            <a:p>
              <a:pPr algn="ctr"/>
              <a:r>
                <a:rPr lang="en-US" sz="2000" dirty="0">
                  <a:latin typeface="Calibri" panose="020F0502020204030204" pitchFamily="34" charset="0"/>
                </a:rPr>
                <a:t>user</a:t>
              </a:r>
            </a:p>
          </p:txBody>
        </p:sp>
        <p:sp>
          <p:nvSpPr>
            <p:cNvPr id="60430" name="Line 14"/>
            <p:cNvSpPr>
              <a:spLocks noChangeShapeType="1"/>
            </p:cNvSpPr>
            <p:nvPr/>
          </p:nvSpPr>
          <p:spPr bwMode="auto">
            <a:xfrm>
              <a:off x="1146" y="2320"/>
              <a:ext cx="6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31" name="Text Box 15"/>
            <p:cNvSpPr txBox="1">
              <a:spLocks noChangeArrowheads="1"/>
            </p:cNvSpPr>
            <p:nvPr/>
          </p:nvSpPr>
          <p:spPr bwMode="auto">
            <a:xfrm>
              <a:off x="1355" y="2207"/>
              <a:ext cx="186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dirty="0">
                  <a:latin typeface="Calibri" panose="020F0502020204030204" pitchFamily="34" charset="0"/>
                </a:rPr>
                <a:t>$</a:t>
              </a:r>
            </a:p>
          </p:txBody>
        </p:sp>
        <p:sp>
          <p:nvSpPr>
            <p:cNvPr id="60433" name="Line 17"/>
            <p:cNvSpPr>
              <a:spLocks noChangeShapeType="1"/>
            </p:cNvSpPr>
            <p:nvPr/>
          </p:nvSpPr>
          <p:spPr bwMode="auto">
            <a:xfrm>
              <a:off x="1146" y="2824"/>
              <a:ext cx="6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34" name="Text Box 18"/>
            <p:cNvSpPr txBox="1">
              <a:spLocks noChangeArrowheads="1"/>
            </p:cNvSpPr>
            <p:nvPr/>
          </p:nvSpPr>
          <p:spPr bwMode="auto">
            <a:xfrm>
              <a:off x="1355" y="2711"/>
              <a:ext cx="186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dirty="0">
                  <a:latin typeface="Calibri" panose="020F0502020204030204" pitchFamily="34" charset="0"/>
                </a:rPr>
                <a:t>$</a:t>
              </a:r>
            </a:p>
          </p:txBody>
        </p:sp>
        <p:sp>
          <p:nvSpPr>
            <p:cNvPr id="60436" name="Line 20"/>
            <p:cNvSpPr>
              <a:spLocks noChangeShapeType="1"/>
            </p:cNvSpPr>
            <p:nvPr/>
          </p:nvSpPr>
          <p:spPr bwMode="auto">
            <a:xfrm>
              <a:off x="1146" y="3328"/>
              <a:ext cx="6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37" name="Text Box 21"/>
            <p:cNvSpPr txBox="1">
              <a:spLocks noChangeArrowheads="1"/>
            </p:cNvSpPr>
            <p:nvPr/>
          </p:nvSpPr>
          <p:spPr bwMode="auto">
            <a:xfrm>
              <a:off x="1355" y="3215"/>
              <a:ext cx="186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dirty="0">
                  <a:latin typeface="Calibri" panose="020F0502020204030204" pitchFamily="34" charset="0"/>
                </a:rPr>
                <a:t>$</a:t>
              </a:r>
            </a:p>
          </p:txBody>
        </p:sp>
        <p:sp>
          <p:nvSpPr>
            <p:cNvPr id="60439" name="Line 23"/>
            <p:cNvSpPr>
              <a:spLocks noChangeShapeType="1"/>
            </p:cNvSpPr>
            <p:nvPr/>
          </p:nvSpPr>
          <p:spPr bwMode="auto">
            <a:xfrm>
              <a:off x="2818" y="2812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40" name="Text Box 24"/>
            <p:cNvSpPr txBox="1">
              <a:spLocks noChangeArrowheads="1"/>
            </p:cNvSpPr>
            <p:nvPr/>
          </p:nvSpPr>
          <p:spPr bwMode="auto">
            <a:xfrm>
              <a:off x="3034" y="2706"/>
              <a:ext cx="192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dirty="0">
                  <a:latin typeface="Calibri" panose="020F0502020204030204" pitchFamily="34" charset="0"/>
                </a:rPr>
                <a:t>$</a:t>
              </a:r>
            </a:p>
          </p:txBody>
        </p:sp>
        <p:sp>
          <p:nvSpPr>
            <p:cNvPr id="60442" name="Line 26"/>
            <p:cNvSpPr>
              <a:spLocks noChangeShapeType="1"/>
            </p:cNvSpPr>
            <p:nvPr/>
          </p:nvSpPr>
          <p:spPr bwMode="auto">
            <a:xfrm>
              <a:off x="4526" y="2819"/>
              <a:ext cx="6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43" name="Text Box 27"/>
            <p:cNvSpPr txBox="1">
              <a:spLocks noChangeArrowheads="1"/>
            </p:cNvSpPr>
            <p:nvPr/>
          </p:nvSpPr>
          <p:spPr bwMode="auto">
            <a:xfrm>
              <a:off x="4740" y="2706"/>
              <a:ext cx="189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dirty="0">
                  <a:latin typeface="Calibri" panose="020F0502020204030204" pitchFamily="34" charset="0"/>
                </a:rPr>
                <a:t>$</a:t>
              </a:r>
            </a:p>
          </p:txBody>
        </p:sp>
        <p:sp>
          <p:nvSpPr>
            <p:cNvPr id="60444" name="Rectangle 28"/>
            <p:cNvSpPr>
              <a:spLocks noChangeArrowheads="1"/>
            </p:cNvSpPr>
            <p:nvPr/>
          </p:nvSpPr>
          <p:spPr bwMode="auto">
            <a:xfrm>
              <a:off x="1992" y="959"/>
              <a:ext cx="2352" cy="773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200" b="1" dirty="0">
                  <a:latin typeface="Calibri" panose="020F0502020204030204" pitchFamily="34" charset="0"/>
                </a:rPr>
                <a:t>Supervision mechanism</a:t>
              </a:r>
            </a:p>
            <a:p>
              <a:pPr algn="ctr"/>
              <a:endParaRPr lang="en-US" sz="2200" b="1" dirty="0">
                <a:latin typeface="Calibri" panose="020F0502020204030204" pitchFamily="34" charset="0"/>
              </a:endParaRPr>
            </a:p>
          </p:txBody>
        </p:sp>
        <p:grpSp>
          <p:nvGrpSpPr>
            <p:cNvPr id="3" name="Group 29"/>
            <p:cNvGrpSpPr>
              <a:grpSpLocks/>
            </p:cNvGrpSpPr>
            <p:nvPr/>
          </p:nvGrpSpPr>
          <p:grpSpPr bwMode="auto">
            <a:xfrm>
              <a:off x="1742" y="1924"/>
              <a:ext cx="2852" cy="1632"/>
              <a:chOff x="1632" y="1584"/>
              <a:chExt cx="2852" cy="1632"/>
            </a:xfrm>
          </p:grpSpPr>
          <p:sp>
            <p:nvSpPr>
              <p:cNvPr id="60446" name="Line 30"/>
              <p:cNvSpPr>
                <a:spLocks noChangeShapeType="1"/>
              </p:cNvSpPr>
              <p:nvPr/>
            </p:nvSpPr>
            <p:spPr bwMode="auto">
              <a:xfrm flipV="1">
                <a:off x="2208" y="1584"/>
                <a:ext cx="0" cy="14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447" name="Line 31"/>
              <p:cNvSpPr>
                <a:spLocks noChangeShapeType="1"/>
              </p:cNvSpPr>
              <p:nvPr/>
            </p:nvSpPr>
            <p:spPr bwMode="auto">
              <a:xfrm flipV="1">
                <a:off x="3908" y="1584"/>
                <a:ext cx="0" cy="14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448" name="Rectangle 32"/>
              <p:cNvSpPr>
                <a:spLocks noChangeArrowheads="1"/>
              </p:cNvSpPr>
              <p:nvPr/>
            </p:nvSpPr>
            <p:spPr bwMode="auto">
              <a:xfrm>
                <a:off x="1632" y="1728"/>
                <a:ext cx="1152" cy="1488"/>
              </a:xfrm>
              <a:prstGeom prst="rect">
                <a:avLst/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sz="2200" b="1" dirty="0">
                    <a:latin typeface="Calibri" panose="020F0502020204030204" pitchFamily="34" charset="0"/>
                  </a:rPr>
                  <a:t>Financing</a:t>
                </a:r>
              </a:p>
              <a:p>
                <a:pPr algn="ctr"/>
                <a:r>
                  <a:rPr lang="en-US" sz="2200" b="1" dirty="0">
                    <a:latin typeface="Calibri" panose="020F0502020204030204" pitchFamily="34" charset="0"/>
                  </a:rPr>
                  <a:t>mechanism</a:t>
                </a:r>
              </a:p>
            </p:txBody>
          </p:sp>
          <p:sp>
            <p:nvSpPr>
              <p:cNvPr id="60449" name="Rectangle 33"/>
              <p:cNvSpPr>
                <a:spLocks noChangeArrowheads="1"/>
              </p:cNvSpPr>
              <p:nvPr/>
            </p:nvSpPr>
            <p:spPr bwMode="auto">
              <a:xfrm>
                <a:off x="3332" y="1728"/>
                <a:ext cx="1152" cy="1488"/>
              </a:xfrm>
              <a:prstGeom prst="rect">
                <a:avLst/>
              </a:prstGeom>
              <a:solidFill>
                <a:srgbClr val="FFCC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sz="2200" b="1" dirty="0">
                    <a:latin typeface="Calibri" panose="020F0502020204030204" pitchFamily="34" charset="0"/>
                  </a:rPr>
                  <a:t>Payment</a:t>
                </a:r>
              </a:p>
              <a:p>
                <a:pPr algn="ctr"/>
                <a:r>
                  <a:rPr lang="en-US" sz="2200" b="1" dirty="0">
                    <a:latin typeface="Calibri" panose="020F0502020204030204" pitchFamily="34" charset="0"/>
                  </a:rPr>
                  <a:t>mechanism</a:t>
                </a:r>
              </a:p>
            </p:txBody>
          </p:sp>
          <p:sp>
            <p:nvSpPr>
              <p:cNvPr id="60450" name="Line 34"/>
              <p:cNvSpPr>
                <a:spLocks noChangeShapeType="1"/>
              </p:cNvSpPr>
              <p:nvPr/>
            </p:nvSpPr>
            <p:spPr bwMode="auto">
              <a:xfrm>
                <a:off x="2208" y="1584"/>
                <a:ext cx="17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0452" name="Text Box 36"/>
            <p:cNvSpPr txBox="1">
              <a:spLocks noChangeArrowheads="1"/>
            </p:cNvSpPr>
            <p:nvPr/>
          </p:nvSpPr>
          <p:spPr bwMode="auto">
            <a:xfrm>
              <a:off x="453" y="3110"/>
              <a:ext cx="766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2000" dirty="0">
                  <a:latin typeface="Calibri" panose="020F0502020204030204" pitchFamily="34" charset="0"/>
                </a:rPr>
                <a:t>Service</a:t>
              </a:r>
            </a:p>
            <a:p>
              <a:pPr algn="ctr"/>
              <a:r>
                <a:rPr lang="en-US" sz="2000" dirty="0">
                  <a:latin typeface="Calibri" panose="020F0502020204030204" pitchFamily="34" charset="0"/>
                </a:rPr>
                <a:t>user</a:t>
              </a:r>
            </a:p>
          </p:txBody>
        </p:sp>
        <p:sp>
          <p:nvSpPr>
            <p:cNvPr id="60453" name="Text Box 37"/>
            <p:cNvSpPr txBox="1">
              <a:spLocks noChangeArrowheads="1"/>
            </p:cNvSpPr>
            <p:nvPr/>
          </p:nvSpPr>
          <p:spPr bwMode="auto">
            <a:xfrm>
              <a:off x="454" y="2092"/>
              <a:ext cx="766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2000" dirty="0">
                  <a:latin typeface="Calibri" panose="020F0502020204030204" pitchFamily="34" charset="0"/>
                </a:rPr>
                <a:t>Service</a:t>
              </a:r>
            </a:p>
            <a:p>
              <a:pPr algn="ctr"/>
              <a:r>
                <a:rPr lang="en-US" sz="2000" dirty="0">
                  <a:latin typeface="Calibri" panose="020F0502020204030204" pitchFamily="34" charset="0"/>
                </a:rPr>
                <a:t>user</a:t>
              </a:r>
            </a:p>
          </p:txBody>
        </p:sp>
        <p:sp>
          <p:nvSpPr>
            <p:cNvPr id="60458" name="Rectangle 42"/>
            <p:cNvSpPr>
              <a:spLocks noChangeArrowheads="1"/>
            </p:cNvSpPr>
            <p:nvPr/>
          </p:nvSpPr>
          <p:spPr bwMode="auto">
            <a:xfrm>
              <a:off x="1992" y="1387"/>
              <a:ext cx="1175" cy="345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200" b="1" dirty="0">
                  <a:latin typeface="Calibri" panose="020F0502020204030204" pitchFamily="34" charset="0"/>
                </a:rPr>
                <a:t>Technical</a:t>
              </a:r>
            </a:p>
          </p:txBody>
        </p:sp>
        <p:sp>
          <p:nvSpPr>
            <p:cNvPr id="60459" name="Rectangle 43"/>
            <p:cNvSpPr>
              <a:spLocks noChangeArrowheads="1"/>
            </p:cNvSpPr>
            <p:nvPr/>
          </p:nvSpPr>
          <p:spPr bwMode="auto">
            <a:xfrm>
              <a:off x="3169" y="1387"/>
              <a:ext cx="1175" cy="345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200" b="1" dirty="0">
                  <a:latin typeface="Calibri" panose="020F0502020204030204" pitchFamily="34" charset="0"/>
                </a:rPr>
                <a:t>Governance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0588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0"/>
          <p:cNvGrpSpPr>
            <a:grpSpLocks/>
          </p:cNvGrpSpPr>
          <p:nvPr/>
        </p:nvGrpSpPr>
        <p:grpSpPr bwMode="auto">
          <a:xfrm>
            <a:off x="719138" y="1522413"/>
            <a:ext cx="8267700" cy="4862513"/>
            <a:chOff x="453" y="959"/>
            <a:chExt cx="5208" cy="3063"/>
          </a:xfrm>
        </p:grpSpPr>
        <p:sp>
          <p:nvSpPr>
            <p:cNvPr id="197673" name="Line 41"/>
            <p:cNvSpPr>
              <a:spLocks noChangeShapeType="1"/>
            </p:cNvSpPr>
            <p:nvPr/>
          </p:nvSpPr>
          <p:spPr bwMode="auto">
            <a:xfrm flipV="1">
              <a:off x="5402" y="3055"/>
              <a:ext cx="0" cy="885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674" name="Line 42"/>
            <p:cNvSpPr>
              <a:spLocks noChangeShapeType="1"/>
            </p:cNvSpPr>
            <p:nvPr/>
          </p:nvSpPr>
          <p:spPr bwMode="auto">
            <a:xfrm flipH="1">
              <a:off x="842" y="3933"/>
              <a:ext cx="4560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675" name="Line 43"/>
            <p:cNvSpPr>
              <a:spLocks noChangeShapeType="1"/>
            </p:cNvSpPr>
            <p:nvPr/>
          </p:nvSpPr>
          <p:spPr bwMode="auto">
            <a:xfrm flipV="1">
              <a:off x="842" y="3576"/>
              <a:ext cx="0" cy="364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676" name="Text Box 44"/>
            <p:cNvSpPr txBox="1">
              <a:spLocks noChangeArrowheads="1"/>
            </p:cNvSpPr>
            <p:nvPr/>
          </p:nvSpPr>
          <p:spPr bwMode="auto">
            <a:xfrm>
              <a:off x="2102" y="3789"/>
              <a:ext cx="1480" cy="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latin typeface="Calibri" panose="020F0502020204030204" pitchFamily="34" charset="0"/>
                </a:rPr>
                <a:t>Environmental services</a:t>
              </a:r>
            </a:p>
          </p:txBody>
        </p:sp>
        <p:sp>
          <p:nvSpPr>
            <p:cNvPr id="197677" name="Text Box 45"/>
            <p:cNvSpPr txBox="1">
              <a:spLocks noChangeArrowheads="1"/>
            </p:cNvSpPr>
            <p:nvPr/>
          </p:nvSpPr>
          <p:spPr bwMode="auto">
            <a:xfrm>
              <a:off x="5111" y="2588"/>
              <a:ext cx="550" cy="4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2000" dirty="0">
                  <a:latin typeface="Calibri" panose="020F0502020204030204" pitchFamily="34" charset="0"/>
                </a:rPr>
                <a:t>Land users</a:t>
              </a:r>
            </a:p>
          </p:txBody>
        </p:sp>
        <p:sp>
          <p:nvSpPr>
            <p:cNvPr id="197678" name="Line 46"/>
            <p:cNvSpPr>
              <a:spLocks noChangeShapeType="1"/>
            </p:cNvSpPr>
            <p:nvPr/>
          </p:nvSpPr>
          <p:spPr bwMode="auto">
            <a:xfrm>
              <a:off x="3168" y="1732"/>
              <a:ext cx="0" cy="19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679" name="Text Box 47"/>
            <p:cNvSpPr txBox="1">
              <a:spLocks noChangeArrowheads="1"/>
            </p:cNvSpPr>
            <p:nvPr/>
          </p:nvSpPr>
          <p:spPr bwMode="auto">
            <a:xfrm>
              <a:off x="453" y="2594"/>
              <a:ext cx="766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2000" dirty="0">
                  <a:latin typeface="Calibri" panose="020F0502020204030204" pitchFamily="34" charset="0"/>
                </a:rPr>
                <a:t>Service</a:t>
              </a:r>
            </a:p>
            <a:p>
              <a:pPr algn="ctr"/>
              <a:r>
                <a:rPr lang="en-US" sz="2000" dirty="0">
                  <a:latin typeface="Calibri" panose="020F0502020204030204" pitchFamily="34" charset="0"/>
                </a:rPr>
                <a:t>user</a:t>
              </a:r>
            </a:p>
          </p:txBody>
        </p:sp>
        <p:sp>
          <p:nvSpPr>
            <p:cNvPr id="197680" name="Line 48"/>
            <p:cNvSpPr>
              <a:spLocks noChangeShapeType="1"/>
            </p:cNvSpPr>
            <p:nvPr/>
          </p:nvSpPr>
          <p:spPr bwMode="auto">
            <a:xfrm>
              <a:off x="1146" y="2320"/>
              <a:ext cx="6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681" name="Text Box 49"/>
            <p:cNvSpPr txBox="1">
              <a:spLocks noChangeArrowheads="1"/>
            </p:cNvSpPr>
            <p:nvPr/>
          </p:nvSpPr>
          <p:spPr bwMode="auto">
            <a:xfrm>
              <a:off x="1355" y="2207"/>
              <a:ext cx="186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dirty="0">
                  <a:latin typeface="Calibri" panose="020F0502020204030204" pitchFamily="34" charset="0"/>
                </a:rPr>
                <a:t>$</a:t>
              </a:r>
            </a:p>
          </p:txBody>
        </p:sp>
        <p:sp>
          <p:nvSpPr>
            <p:cNvPr id="197682" name="Line 50"/>
            <p:cNvSpPr>
              <a:spLocks noChangeShapeType="1"/>
            </p:cNvSpPr>
            <p:nvPr/>
          </p:nvSpPr>
          <p:spPr bwMode="auto">
            <a:xfrm>
              <a:off x="1146" y="2824"/>
              <a:ext cx="6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683" name="Text Box 51"/>
            <p:cNvSpPr txBox="1">
              <a:spLocks noChangeArrowheads="1"/>
            </p:cNvSpPr>
            <p:nvPr/>
          </p:nvSpPr>
          <p:spPr bwMode="auto">
            <a:xfrm>
              <a:off x="1355" y="2711"/>
              <a:ext cx="186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dirty="0">
                  <a:latin typeface="Calibri" panose="020F0502020204030204" pitchFamily="34" charset="0"/>
                </a:rPr>
                <a:t>$</a:t>
              </a:r>
            </a:p>
          </p:txBody>
        </p:sp>
        <p:sp>
          <p:nvSpPr>
            <p:cNvPr id="197684" name="Line 52"/>
            <p:cNvSpPr>
              <a:spLocks noChangeShapeType="1"/>
            </p:cNvSpPr>
            <p:nvPr/>
          </p:nvSpPr>
          <p:spPr bwMode="auto">
            <a:xfrm>
              <a:off x="1146" y="3328"/>
              <a:ext cx="6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685" name="Text Box 53"/>
            <p:cNvSpPr txBox="1">
              <a:spLocks noChangeArrowheads="1"/>
            </p:cNvSpPr>
            <p:nvPr/>
          </p:nvSpPr>
          <p:spPr bwMode="auto">
            <a:xfrm>
              <a:off x="1355" y="3215"/>
              <a:ext cx="186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dirty="0">
                  <a:latin typeface="Calibri" panose="020F0502020204030204" pitchFamily="34" charset="0"/>
                </a:rPr>
                <a:t>$</a:t>
              </a:r>
            </a:p>
          </p:txBody>
        </p:sp>
        <p:sp>
          <p:nvSpPr>
            <p:cNvPr id="197686" name="Line 54"/>
            <p:cNvSpPr>
              <a:spLocks noChangeShapeType="1"/>
            </p:cNvSpPr>
            <p:nvPr/>
          </p:nvSpPr>
          <p:spPr bwMode="auto">
            <a:xfrm>
              <a:off x="2818" y="2812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687" name="Text Box 55"/>
            <p:cNvSpPr txBox="1">
              <a:spLocks noChangeArrowheads="1"/>
            </p:cNvSpPr>
            <p:nvPr/>
          </p:nvSpPr>
          <p:spPr bwMode="auto">
            <a:xfrm>
              <a:off x="3034" y="2706"/>
              <a:ext cx="192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 sz="1600" dirty="0">
                <a:latin typeface="Calibri" panose="020F0502020204030204" pitchFamily="34" charset="0"/>
              </a:endParaRPr>
            </a:p>
          </p:txBody>
        </p:sp>
        <p:sp>
          <p:nvSpPr>
            <p:cNvPr id="197688" name="Line 56"/>
            <p:cNvSpPr>
              <a:spLocks noChangeShapeType="1"/>
            </p:cNvSpPr>
            <p:nvPr/>
          </p:nvSpPr>
          <p:spPr bwMode="auto">
            <a:xfrm>
              <a:off x="4526" y="2819"/>
              <a:ext cx="6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689" name="Text Box 57"/>
            <p:cNvSpPr txBox="1">
              <a:spLocks noChangeArrowheads="1"/>
            </p:cNvSpPr>
            <p:nvPr/>
          </p:nvSpPr>
          <p:spPr bwMode="auto">
            <a:xfrm>
              <a:off x="4740" y="2706"/>
              <a:ext cx="189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 sz="1600" dirty="0">
                <a:latin typeface="Calibri" panose="020F0502020204030204" pitchFamily="34" charset="0"/>
              </a:endParaRPr>
            </a:p>
          </p:txBody>
        </p:sp>
        <p:sp>
          <p:nvSpPr>
            <p:cNvPr id="197690" name="Rectangle 58"/>
            <p:cNvSpPr>
              <a:spLocks noChangeArrowheads="1"/>
            </p:cNvSpPr>
            <p:nvPr/>
          </p:nvSpPr>
          <p:spPr bwMode="auto">
            <a:xfrm>
              <a:off x="1992" y="959"/>
              <a:ext cx="2352" cy="773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200" b="1" dirty="0">
                  <a:solidFill>
                    <a:schemeClr val="bg2"/>
                  </a:solidFill>
                  <a:latin typeface="Calibri" panose="020F0502020204030204" pitchFamily="34" charset="0"/>
                </a:rPr>
                <a:t>Supervision mechanism</a:t>
              </a:r>
            </a:p>
            <a:p>
              <a:pPr algn="ctr"/>
              <a:endParaRPr lang="en-US" sz="2200" b="1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  <p:grpSp>
          <p:nvGrpSpPr>
            <p:cNvPr id="3" name="Group 59"/>
            <p:cNvGrpSpPr>
              <a:grpSpLocks/>
            </p:cNvGrpSpPr>
            <p:nvPr/>
          </p:nvGrpSpPr>
          <p:grpSpPr bwMode="auto">
            <a:xfrm>
              <a:off x="1742" y="1924"/>
              <a:ext cx="2852" cy="1632"/>
              <a:chOff x="1632" y="1584"/>
              <a:chExt cx="2852" cy="1632"/>
            </a:xfrm>
          </p:grpSpPr>
          <p:sp>
            <p:nvSpPr>
              <p:cNvPr id="197692" name="Line 60"/>
              <p:cNvSpPr>
                <a:spLocks noChangeShapeType="1"/>
              </p:cNvSpPr>
              <p:nvPr/>
            </p:nvSpPr>
            <p:spPr bwMode="auto">
              <a:xfrm flipV="1">
                <a:off x="2208" y="1584"/>
                <a:ext cx="0" cy="14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693" name="Line 61"/>
              <p:cNvSpPr>
                <a:spLocks noChangeShapeType="1"/>
              </p:cNvSpPr>
              <p:nvPr/>
            </p:nvSpPr>
            <p:spPr bwMode="auto">
              <a:xfrm flipV="1">
                <a:off x="3908" y="1584"/>
                <a:ext cx="0" cy="14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694" name="Rectangle 62"/>
              <p:cNvSpPr>
                <a:spLocks noChangeArrowheads="1"/>
              </p:cNvSpPr>
              <p:nvPr/>
            </p:nvSpPr>
            <p:spPr bwMode="auto">
              <a:xfrm>
                <a:off x="1632" y="1728"/>
                <a:ext cx="1152" cy="1488"/>
              </a:xfrm>
              <a:prstGeom prst="rect">
                <a:avLst/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sz="2200" b="1" dirty="0">
                    <a:latin typeface="Calibri" panose="020F0502020204030204" pitchFamily="34" charset="0"/>
                  </a:rPr>
                  <a:t>Financing</a:t>
                </a:r>
              </a:p>
              <a:p>
                <a:pPr algn="ctr"/>
                <a:r>
                  <a:rPr lang="en-US" sz="2200" b="1" dirty="0">
                    <a:latin typeface="Calibri" panose="020F0502020204030204" pitchFamily="34" charset="0"/>
                  </a:rPr>
                  <a:t>mechanism</a:t>
                </a:r>
              </a:p>
            </p:txBody>
          </p:sp>
          <p:sp>
            <p:nvSpPr>
              <p:cNvPr id="197695" name="Rectangle 63"/>
              <p:cNvSpPr>
                <a:spLocks noChangeArrowheads="1"/>
              </p:cNvSpPr>
              <p:nvPr/>
            </p:nvSpPr>
            <p:spPr bwMode="auto">
              <a:xfrm>
                <a:off x="3332" y="1728"/>
                <a:ext cx="1152" cy="1488"/>
              </a:xfrm>
              <a:prstGeom prst="rect">
                <a:avLst/>
              </a:prstGeom>
              <a:solidFill>
                <a:srgbClr val="FFCC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200" b="1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7696" name="Line 64"/>
              <p:cNvSpPr>
                <a:spLocks noChangeShapeType="1"/>
              </p:cNvSpPr>
              <p:nvPr/>
            </p:nvSpPr>
            <p:spPr bwMode="auto">
              <a:xfrm>
                <a:off x="2208" y="1584"/>
                <a:ext cx="17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97697" name="Text Box 65"/>
            <p:cNvSpPr txBox="1">
              <a:spLocks noChangeArrowheads="1"/>
            </p:cNvSpPr>
            <p:nvPr/>
          </p:nvSpPr>
          <p:spPr bwMode="auto">
            <a:xfrm>
              <a:off x="453" y="3110"/>
              <a:ext cx="766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2000" dirty="0">
                  <a:latin typeface="Calibri" panose="020F0502020204030204" pitchFamily="34" charset="0"/>
                </a:rPr>
                <a:t>Service</a:t>
              </a:r>
            </a:p>
            <a:p>
              <a:pPr algn="ctr"/>
              <a:r>
                <a:rPr lang="en-US" sz="2000" dirty="0">
                  <a:latin typeface="Calibri" panose="020F0502020204030204" pitchFamily="34" charset="0"/>
                </a:rPr>
                <a:t>user</a:t>
              </a:r>
            </a:p>
          </p:txBody>
        </p:sp>
        <p:sp>
          <p:nvSpPr>
            <p:cNvPr id="197698" name="Text Box 66"/>
            <p:cNvSpPr txBox="1">
              <a:spLocks noChangeArrowheads="1"/>
            </p:cNvSpPr>
            <p:nvPr/>
          </p:nvSpPr>
          <p:spPr bwMode="auto">
            <a:xfrm>
              <a:off x="454" y="2092"/>
              <a:ext cx="766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2000" dirty="0">
                  <a:latin typeface="Calibri" panose="020F0502020204030204" pitchFamily="34" charset="0"/>
                </a:rPr>
                <a:t>Service</a:t>
              </a:r>
            </a:p>
            <a:p>
              <a:pPr algn="ctr"/>
              <a:r>
                <a:rPr lang="en-US" sz="2000" dirty="0">
                  <a:latin typeface="Calibri" panose="020F0502020204030204" pitchFamily="34" charset="0"/>
                </a:rPr>
                <a:t>user</a:t>
              </a:r>
            </a:p>
          </p:txBody>
        </p:sp>
        <p:sp>
          <p:nvSpPr>
            <p:cNvPr id="197699" name="Rectangle 67"/>
            <p:cNvSpPr>
              <a:spLocks noChangeArrowheads="1"/>
            </p:cNvSpPr>
            <p:nvPr/>
          </p:nvSpPr>
          <p:spPr bwMode="auto">
            <a:xfrm>
              <a:off x="1992" y="1387"/>
              <a:ext cx="1175" cy="345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200" b="1" dirty="0">
                  <a:solidFill>
                    <a:schemeClr val="bg2"/>
                  </a:solidFill>
                  <a:latin typeface="Calibri" panose="020F0502020204030204" pitchFamily="34" charset="0"/>
                </a:rPr>
                <a:t>Technical</a:t>
              </a:r>
            </a:p>
          </p:txBody>
        </p:sp>
        <p:sp>
          <p:nvSpPr>
            <p:cNvPr id="197700" name="Rectangle 68"/>
            <p:cNvSpPr>
              <a:spLocks noChangeArrowheads="1"/>
            </p:cNvSpPr>
            <p:nvPr/>
          </p:nvSpPr>
          <p:spPr bwMode="auto">
            <a:xfrm>
              <a:off x="3169" y="1387"/>
              <a:ext cx="1175" cy="345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200" b="1" dirty="0">
                  <a:solidFill>
                    <a:schemeClr val="bg2"/>
                  </a:solidFill>
                  <a:latin typeface="Calibri" panose="020F0502020204030204" pitchFamily="34" charset="0"/>
                </a:rPr>
                <a:t>Governance</a:t>
              </a:r>
            </a:p>
          </p:txBody>
        </p:sp>
      </p:grpSp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Components of a payment system</a:t>
            </a:r>
          </a:p>
        </p:txBody>
      </p:sp>
      <p:grpSp>
        <p:nvGrpSpPr>
          <p:cNvPr id="4" name="Group 70"/>
          <p:cNvGrpSpPr>
            <a:grpSpLocks/>
          </p:cNvGrpSpPr>
          <p:nvPr/>
        </p:nvGrpSpPr>
        <p:grpSpPr bwMode="auto">
          <a:xfrm>
            <a:off x="4246563" y="3619500"/>
            <a:ext cx="3808412" cy="2438400"/>
            <a:chOff x="2675" y="2280"/>
            <a:chExt cx="2399" cy="1536"/>
          </a:xfrm>
        </p:grpSpPr>
        <p:sp>
          <p:nvSpPr>
            <p:cNvPr id="197670" name="Rectangle 38"/>
            <p:cNvSpPr>
              <a:spLocks noChangeArrowheads="1"/>
            </p:cNvSpPr>
            <p:nvPr/>
          </p:nvSpPr>
          <p:spPr bwMode="auto">
            <a:xfrm>
              <a:off x="3058" y="2280"/>
              <a:ext cx="2016" cy="1536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marL="233363" indent="-2333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r>
                <a:rPr lang="en-US" dirty="0">
                  <a:latin typeface="Calibri" panose="020F0502020204030204" pitchFamily="34" charset="0"/>
                </a:rPr>
                <a:t>Functions:</a:t>
              </a:r>
            </a:p>
            <a:p>
              <a:pPr>
                <a:buFontTx/>
                <a:buChar char="•"/>
              </a:pPr>
              <a:r>
                <a:rPr lang="en-US" dirty="0">
                  <a:latin typeface="Calibri" panose="020F0502020204030204" pitchFamily="34" charset="0"/>
                </a:rPr>
                <a:t>Collects payments</a:t>
              </a:r>
            </a:p>
            <a:p>
              <a:pPr>
                <a:buFontTx/>
                <a:buChar char="•"/>
              </a:pPr>
              <a:r>
                <a:rPr lang="en-US" dirty="0">
                  <a:latin typeface="Calibri" panose="020F0502020204030204" pitchFamily="34" charset="0"/>
                </a:rPr>
                <a:t>Manages funds</a:t>
              </a:r>
            </a:p>
            <a:p>
              <a:r>
                <a:rPr lang="en-US" dirty="0">
                  <a:latin typeface="Calibri" panose="020F0502020204030204" pitchFamily="34" charset="0"/>
                </a:rPr>
                <a:t>Needs:</a:t>
              </a:r>
            </a:p>
            <a:p>
              <a:pPr>
                <a:buFontTx/>
                <a:buChar char="•"/>
              </a:pPr>
              <a:r>
                <a:rPr lang="en-US" dirty="0">
                  <a:latin typeface="Calibri" panose="020F0502020204030204" pitchFamily="34" charset="0"/>
                </a:rPr>
                <a:t>MBAs</a:t>
              </a:r>
            </a:p>
            <a:p>
              <a:pPr>
                <a:buFontTx/>
                <a:buChar char="•"/>
              </a:pPr>
              <a:r>
                <a:rPr lang="en-US" dirty="0">
                  <a:latin typeface="Calibri" panose="020F0502020204030204" pitchFamily="34" charset="0"/>
                </a:rPr>
                <a:t>Accountants</a:t>
              </a:r>
            </a:p>
          </p:txBody>
        </p:sp>
        <p:sp>
          <p:nvSpPr>
            <p:cNvPr id="197701" name="Line 69"/>
            <p:cNvSpPr>
              <a:spLocks noChangeShapeType="1"/>
            </p:cNvSpPr>
            <p:nvPr/>
          </p:nvSpPr>
          <p:spPr bwMode="auto">
            <a:xfrm flipH="1">
              <a:off x="2675" y="3048"/>
              <a:ext cx="37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46751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2"/>
          <p:cNvGrpSpPr>
            <a:grpSpLocks/>
          </p:cNvGrpSpPr>
          <p:nvPr/>
        </p:nvGrpSpPr>
        <p:grpSpPr bwMode="auto">
          <a:xfrm>
            <a:off x="719138" y="1522413"/>
            <a:ext cx="8267700" cy="4862513"/>
            <a:chOff x="453" y="959"/>
            <a:chExt cx="5208" cy="3063"/>
          </a:xfrm>
        </p:grpSpPr>
        <p:sp>
          <p:nvSpPr>
            <p:cNvPr id="199723" name="Line 43"/>
            <p:cNvSpPr>
              <a:spLocks noChangeShapeType="1"/>
            </p:cNvSpPr>
            <p:nvPr/>
          </p:nvSpPr>
          <p:spPr bwMode="auto">
            <a:xfrm flipV="1">
              <a:off x="5402" y="3055"/>
              <a:ext cx="0" cy="885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9724" name="Line 44"/>
            <p:cNvSpPr>
              <a:spLocks noChangeShapeType="1"/>
            </p:cNvSpPr>
            <p:nvPr/>
          </p:nvSpPr>
          <p:spPr bwMode="auto">
            <a:xfrm flipH="1">
              <a:off x="842" y="3933"/>
              <a:ext cx="4560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9725" name="Line 45"/>
            <p:cNvSpPr>
              <a:spLocks noChangeShapeType="1"/>
            </p:cNvSpPr>
            <p:nvPr/>
          </p:nvSpPr>
          <p:spPr bwMode="auto">
            <a:xfrm flipV="1">
              <a:off x="842" y="3576"/>
              <a:ext cx="0" cy="364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9726" name="Text Box 46"/>
            <p:cNvSpPr txBox="1">
              <a:spLocks noChangeArrowheads="1"/>
            </p:cNvSpPr>
            <p:nvPr/>
          </p:nvSpPr>
          <p:spPr bwMode="auto">
            <a:xfrm>
              <a:off x="2102" y="3789"/>
              <a:ext cx="1480" cy="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latin typeface="Calibri" panose="020F0502020204030204" pitchFamily="34" charset="0"/>
                </a:rPr>
                <a:t>Environmental services</a:t>
              </a:r>
            </a:p>
          </p:txBody>
        </p:sp>
        <p:sp>
          <p:nvSpPr>
            <p:cNvPr id="199727" name="Text Box 47"/>
            <p:cNvSpPr txBox="1">
              <a:spLocks noChangeArrowheads="1"/>
            </p:cNvSpPr>
            <p:nvPr/>
          </p:nvSpPr>
          <p:spPr bwMode="auto">
            <a:xfrm>
              <a:off x="5111" y="2588"/>
              <a:ext cx="550" cy="4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2000" dirty="0">
                  <a:latin typeface="Calibri" panose="020F0502020204030204" pitchFamily="34" charset="0"/>
                </a:rPr>
                <a:t>Land users</a:t>
              </a:r>
            </a:p>
          </p:txBody>
        </p:sp>
        <p:sp>
          <p:nvSpPr>
            <p:cNvPr id="199728" name="Line 48"/>
            <p:cNvSpPr>
              <a:spLocks noChangeShapeType="1"/>
            </p:cNvSpPr>
            <p:nvPr/>
          </p:nvSpPr>
          <p:spPr bwMode="auto">
            <a:xfrm>
              <a:off x="3168" y="1732"/>
              <a:ext cx="0" cy="19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9729" name="Text Box 49"/>
            <p:cNvSpPr txBox="1">
              <a:spLocks noChangeArrowheads="1"/>
            </p:cNvSpPr>
            <p:nvPr/>
          </p:nvSpPr>
          <p:spPr bwMode="auto">
            <a:xfrm>
              <a:off x="453" y="2594"/>
              <a:ext cx="76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endParaRPr lang="en-US" sz="2000" dirty="0">
                <a:latin typeface="Calibri" panose="020F0502020204030204" pitchFamily="34" charset="0"/>
              </a:endParaRPr>
            </a:p>
          </p:txBody>
        </p:sp>
        <p:sp>
          <p:nvSpPr>
            <p:cNvPr id="199730" name="Line 50"/>
            <p:cNvSpPr>
              <a:spLocks noChangeShapeType="1"/>
            </p:cNvSpPr>
            <p:nvPr/>
          </p:nvSpPr>
          <p:spPr bwMode="auto">
            <a:xfrm>
              <a:off x="1146" y="2320"/>
              <a:ext cx="6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9731" name="Text Box 51"/>
            <p:cNvSpPr txBox="1">
              <a:spLocks noChangeArrowheads="1"/>
            </p:cNvSpPr>
            <p:nvPr/>
          </p:nvSpPr>
          <p:spPr bwMode="auto">
            <a:xfrm>
              <a:off x="1355" y="2207"/>
              <a:ext cx="186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 sz="1600" dirty="0">
                <a:latin typeface="Calibri" panose="020F0502020204030204" pitchFamily="34" charset="0"/>
              </a:endParaRPr>
            </a:p>
          </p:txBody>
        </p:sp>
        <p:sp>
          <p:nvSpPr>
            <p:cNvPr id="199732" name="Line 52"/>
            <p:cNvSpPr>
              <a:spLocks noChangeShapeType="1"/>
            </p:cNvSpPr>
            <p:nvPr/>
          </p:nvSpPr>
          <p:spPr bwMode="auto">
            <a:xfrm>
              <a:off x="1146" y="2824"/>
              <a:ext cx="6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9733" name="Text Box 53"/>
            <p:cNvSpPr txBox="1">
              <a:spLocks noChangeArrowheads="1"/>
            </p:cNvSpPr>
            <p:nvPr/>
          </p:nvSpPr>
          <p:spPr bwMode="auto">
            <a:xfrm>
              <a:off x="1355" y="2711"/>
              <a:ext cx="186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 sz="1600" dirty="0">
                <a:latin typeface="Calibri" panose="020F0502020204030204" pitchFamily="34" charset="0"/>
              </a:endParaRPr>
            </a:p>
          </p:txBody>
        </p:sp>
        <p:sp>
          <p:nvSpPr>
            <p:cNvPr id="199734" name="Line 54"/>
            <p:cNvSpPr>
              <a:spLocks noChangeShapeType="1"/>
            </p:cNvSpPr>
            <p:nvPr/>
          </p:nvSpPr>
          <p:spPr bwMode="auto">
            <a:xfrm>
              <a:off x="1146" y="3328"/>
              <a:ext cx="6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9735" name="Text Box 55"/>
            <p:cNvSpPr txBox="1">
              <a:spLocks noChangeArrowheads="1"/>
            </p:cNvSpPr>
            <p:nvPr/>
          </p:nvSpPr>
          <p:spPr bwMode="auto">
            <a:xfrm>
              <a:off x="1355" y="3215"/>
              <a:ext cx="186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 sz="1600" dirty="0">
                <a:latin typeface="Calibri" panose="020F0502020204030204" pitchFamily="34" charset="0"/>
              </a:endParaRPr>
            </a:p>
          </p:txBody>
        </p:sp>
        <p:sp>
          <p:nvSpPr>
            <p:cNvPr id="199736" name="Line 56"/>
            <p:cNvSpPr>
              <a:spLocks noChangeShapeType="1"/>
            </p:cNvSpPr>
            <p:nvPr/>
          </p:nvSpPr>
          <p:spPr bwMode="auto">
            <a:xfrm>
              <a:off x="2818" y="2812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9737" name="Text Box 57"/>
            <p:cNvSpPr txBox="1">
              <a:spLocks noChangeArrowheads="1"/>
            </p:cNvSpPr>
            <p:nvPr/>
          </p:nvSpPr>
          <p:spPr bwMode="auto">
            <a:xfrm>
              <a:off x="3034" y="2706"/>
              <a:ext cx="192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 sz="1600" dirty="0">
                <a:latin typeface="Calibri" panose="020F0502020204030204" pitchFamily="34" charset="0"/>
              </a:endParaRPr>
            </a:p>
          </p:txBody>
        </p:sp>
        <p:sp>
          <p:nvSpPr>
            <p:cNvPr id="199738" name="Line 58"/>
            <p:cNvSpPr>
              <a:spLocks noChangeShapeType="1"/>
            </p:cNvSpPr>
            <p:nvPr/>
          </p:nvSpPr>
          <p:spPr bwMode="auto">
            <a:xfrm>
              <a:off x="4526" y="2819"/>
              <a:ext cx="6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9739" name="Text Box 59"/>
            <p:cNvSpPr txBox="1">
              <a:spLocks noChangeArrowheads="1"/>
            </p:cNvSpPr>
            <p:nvPr/>
          </p:nvSpPr>
          <p:spPr bwMode="auto">
            <a:xfrm>
              <a:off x="4740" y="2706"/>
              <a:ext cx="189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dirty="0">
                  <a:latin typeface="Calibri" panose="020F0502020204030204" pitchFamily="34" charset="0"/>
                </a:rPr>
                <a:t>$</a:t>
              </a:r>
            </a:p>
          </p:txBody>
        </p:sp>
        <p:sp>
          <p:nvSpPr>
            <p:cNvPr id="199740" name="Rectangle 60"/>
            <p:cNvSpPr>
              <a:spLocks noChangeArrowheads="1"/>
            </p:cNvSpPr>
            <p:nvPr/>
          </p:nvSpPr>
          <p:spPr bwMode="auto">
            <a:xfrm>
              <a:off x="1992" y="959"/>
              <a:ext cx="2352" cy="773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200" b="1" dirty="0">
                  <a:solidFill>
                    <a:schemeClr val="bg2"/>
                  </a:solidFill>
                  <a:latin typeface="Calibri" panose="020F0502020204030204" pitchFamily="34" charset="0"/>
                </a:rPr>
                <a:t>Supervision mechanism</a:t>
              </a:r>
            </a:p>
            <a:p>
              <a:pPr algn="ctr"/>
              <a:endParaRPr lang="en-US" sz="2200" b="1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  <p:grpSp>
          <p:nvGrpSpPr>
            <p:cNvPr id="3" name="Group 61"/>
            <p:cNvGrpSpPr>
              <a:grpSpLocks/>
            </p:cNvGrpSpPr>
            <p:nvPr/>
          </p:nvGrpSpPr>
          <p:grpSpPr bwMode="auto">
            <a:xfrm>
              <a:off x="1742" y="1924"/>
              <a:ext cx="2852" cy="1632"/>
              <a:chOff x="1632" y="1584"/>
              <a:chExt cx="2852" cy="1632"/>
            </a:xfrm>
          </p:grpSpPr>
          <p:sp>
            <p:nvSpPr>
              <p:cNvPr id="199742" name="Line 62"/>
              <p:cNvSpPr>
                <a:spLocks noChangeShapeType="1"/>
              </p:cNvSpPr>
              <p:nvPr/>
            </p:nvSpPr>
            <p:spPr bwMode="auto">
              <a:xfrm flipV="1">
                <a:off x="2208" y="1584"/>
                <a:ext cx="0" cy="14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743" name="Line 63"/>
              <p:cNvSpPr>
                <a:spLocks noChangeShapeType="1"/>
              </p:cNvSpPr>
              <p:nvPr/>
            </p:nvSpPr>
            <p:spPr bwMode="auto">
              <a:xfrm flipV="1">
                <a:off x="3908" y="1584"/>
                <a:ext cx="0" cy="14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744" name="Rectangle 64"/>
              <p:cNvSpPr>
                <a:spLocks noChangeArrowheads="1"/>
              </p:cNvSpPr>
              <p:nvPr/>
            </p:nvSpPr>
            <p:spPr bwMode="auto">
              <a:xfrm>
                <a:off x="1632" y="1728"/>
                <a:ext cx="1152" cy="1488"/>
              </a:xfrm>
              <a:prstGeom prst="rect">
                <a:avLst/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200" b="1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9745" name="Rectangle 65"/>
              <p:cNvSpPr>
                <a:spLocks noChangeArrowheads="1"/>
              </p:cNvSpPr>
              <p:nvPr/>
            </p:nvSpPr>
            <p:spPr bwMode="auto">
              <a:xfrm>
                <a:off x="3332" y="1728"/>
                <a:ext cx="1152" cy="1488"/>
              </a:xfrm>
              <a:prstGeom prst="rect">
                <a:avLst/>
              </a:prstGeom>
              <a:solidFill>
                <a:srgbClr val="FFCC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sz="2200" b="1" dirty="0">
                    <a:latin typeface="Calibri" panose="020F0502020204030204" pitchFamily="34" charset="0"/>
                  </a:rPr>
                  <a:t>Payment</a:t>
                </a:r>
              </a:p>
              <a:p>
                <a:pPr algn="ctr"/>
                <a:r>
                  <a:rPr lang="en-US" sz="2200" b="1" dirty="0">
                    <a:latin typeface="Calibri" panose="020F0502020204030204" pitchFamily="34" charset="0"/>
                  </a:rPr>
                  <a:t>mechanism</a:t>
                </a:r>
              </a:p>
            </p:txBody>
          </p:sp>
          <p:sp>
            <p:nvSpPr>
              <p:cNvPr id="199746" name="Line 66"/>
              <p:cNvSpPr>
                <a:spLocks noChangeShapeType="1"/>
              </p:cNvSpPr>
              <p:nvPr/>
            </p:nvSpPr>
            <p:spPr bwMode="auto">
              <a:xfrm>
                <a:off x="2208" y="1584"/>
                <a:ext cx="17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99747" name="Text Box 67"/>
            <p:cNvSpPr txBox="1">
              <a:spLocks noChangeArrowheads="1"/>
            </p:cNvSpPr>
            <p:nvPr/>
          </p:nvSpPr>
          <p:spPr bwMode="auto">
            <a:xfrm>
              <a:off x="453" y="3110"/>
              <a:ext cx="76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endParaRPr lang="en-US" sz="2000" dirty="0">
                <a:latin typeface="Calibri" panose="020F0502020204030204" pitchFamily="34" charset="0"/>
              </a:endParaRPr>
            </a:p>
          </p:txBody>
        </p:sp>
        <p:sp>
          <p:nvSpPr>
            <p:cNvPr id="199748" name="Text Box 68"/>
            <p:cNvSpPr txBox="1">
              <a:spLocks noChangeArrowheads="1"/>
            </p:cNvSpPr>
            <p:nvPr/>
          </p:nvSpPr>
          <p:spPr bwMode="auto">
            <a:xfrm>
              <a:off x="454" y="2092"/>
              <a:ext cx="76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endParaRPr lang="en-US" sz="2000" dirty="0">
                <a:latin typeface="Calibri" panose="020F0502020204030204" pitchFamily="34" charset="0"/>
              </a:endParaRPr>
            </a:p>
          </p:txBody>
        </p:sp>
        <p:sp>
          <p:nvSpPr>
            <p:cNvPr id="199749" name="Rectangle 69"/>
            <p:cNvSpPr>
              <a:spLocks noChangeArrowheads="1"/>
            </p:cNvSpPr>
            <p:nvPr/>
          </p:nvSpPr>
          <p:spPr bwMode="auto">
            <a:xfrm>
              <a:off x="1992" y="1387"/>
              <a:ext cx="1175" cy="345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200" b="1" dirty="0">
                  <a:solidFill>
                    <a:schemeClr val="bg2"/>
                  </a:solidFill>
                  <a:latin typeface="Calibri" panose="020F0502020204030204" pitchFamily="34" charset="0"/>
                </a:rPr>
                <a:t>Technical</a:t>
              </a:r>
            </a:p>
          </p:txBody>
        </p:sp>
        <p:sp>
          <p:nvSpPr>
            <p:cNvPr id="199750" name="Rectangle 70"/>
            <p:cNvSpPr>
              <a:spLocks noChangeArrowheads="1"/>
            </p:cNvSpPr>
            <p:nvPr/>
          </p:nvSpPr>
          <p:spPr bwMode="auto">
            <a:xfrm>
              <a:off x="3169" y="1387"/>
              <a:ext cx="1175" cy="345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200" b="1" dirty="0">
                  <a:solidFill>
                    <a:schemeClr val="bg2"/>
                  </a:solidFill>
                  <a:latin typeface="Calibri" panose="020F0502020204030204" pitchFamily="34" charset="0"/>
                </a:rPr>
                <a:t>Governance</a:t>
              </a:r>
            </a:p>
          </p:txBody>
        </p:sp>
      </p:grpSp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Components of a payment system</a:t>
            </a:r>
          </a:p>
        </p:txBody>
      </p:sp>
      <p:grpSp>
        <p:nvGrpSpPr>
          <p:cNvPr id="4" name="Group 71"/>
          <p:cNvGrpSpPr>
            <a:grpSpLocks/>
          </p:cNvGrpSpPr>
          <p:nvPr/>
        </p:nvGrpSpPr>
        <p:grpSpPr bwMode="auto">
          <a:xfrm>
            <a:off x="492125" y="3667125"/>
            <a:ext cx="5413375" cy="2438400"/>
            <a:chOff x="310" y="2310"/>
            <a:chExt cx="3410" cy="1536"/>
          </a:xfrm>
        </p:grpSpPr>
        <p:sp>
          <p:nvSpPr>
            <p:cNvPr id="199719" name="Rectangle 39"/>
            <p:cNvSpPr>
              <a:spLocks noChangeArrowheads="1"/>
            </p:cNvSpPr>
            <p:nvPr/>
          </p:nvSpPr>
          <p:spPr bwMode="auto">
            <a:xfrm>
              <a:off x="310" y="2310"/>
              <a:ext cx="3024" cy="1536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marL="233363" indent="-2333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r>
                <a:rPr lang="en-US" dirty="0">
                  <a:latin typeface="Calibri" panose="020F0502020204030204" pitchFamily="34" charset="0"/>
                </a:rPr>
                <a:t>Functions:</a:t>
              </a:r>
            </a:p>
            <a:p>
              <a:pPr>
                <a:buFontTx/>
                <a:buChar char="•"/>
              </a:pPr>
              <a:r>
                <a:rPr lang="en-US" dirty="0">
                  <a:latin typeface="Calibri" panose="020F0502020204030204" pitchFamily="34" charset="0"/>
                </a:rPr>
                <a:t>Promotion</a:t>
              </a:r>
            </a:p>
            <a:p>
              <a:pPr>
                <a:buFontTx/>
                <a:buChar char="•"/>
              </a:pPr>
              <a:r>
                <a:rPr lang="en-US" dirty="0">
                  <a:latin typeface="Calibri" panose="020F0502020204030204" pitchFamily="34" charset="0"/>
                </a:rPr>
                <a:t>Contracting with land users</a:t>
              </a:r>
            </a:p>
            <a:p>
              <a:pPr>
                <a:buFontTx/>
                <a:buChar char="•"/>
              </a:pPr>
              <a:r>
                <a:rPr lang="en-US" dirty="0">
                  <a:latin typeface="Calibri" panose="020F0502020204030204" pitchFamily="34" charset="0"/>
                </a:rPr>
                <a:t>Monitoring implementation</a:t>
              </a:r>
            </a:p>
            <a:p>
              <a:r>
                <a:rPr lang="en-US" dirty="0">
                  <a:latin typeface="Calibri" panose="020F0502020204030204" pitchFamily="34" charset="0"/>
                </a:rPr>
                <a:t>Needs:</a:t>
              </a:r>
            </a:p>
            <a:p>
              <a:pPr>
                <a:buFontTx/>
                <a:buChar char="•"/>
              </a:pPr>
              <a:r>
                <a:rPr lang="en-US" dirty="0">
                  <a:latin typeface="Calibri" panose="020F0502020204030204" pitchFamily="34" charset="0"/>
                </a:rPr>
                <a:t>Extension agents</a:t>
              </a:r>
            </a:p>
          </p:txBody>
        </p:sp>
        <p:sp>
          <p:nvSpPr>
            <p:cNvPr id="199720" name="Line 40"/>
            <p:cNvSpPr>
              <a:spLocks noChangeShapeType="1"/>
            </p:cNvSpPr>
            <p:nvPr/>
          </p:nvSpPr>
          <p:spPr bwMode="auto">
            <a:xfrm>
              <a:off x="3349" y="3078"/>
              <a:ext cx="37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923992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0"/>
          <p:cNvGrpSpPr>
            <a:grpSpLocks/>
          </p:cNvGrpSpPr>
          <p:nvPr/>
        </p:nvGrpSpPr>
        <p:grpSpPr bwMode="auto">
          <a:xfrm>
            <a:off x="719138" y="1522413"/>
            <a:ext cx="8267700" cy="4862513"/>
            <a:chOff x="453" y="959"/>
            <a:chExt cx="5208" cy="3063"/>
          </a:xfrm>
        </p:grpSpPr>
        <p:sp>
          <p:nvSpPr>
            <p:cNvPr id="201769" name="Line 41"/>
            <p:cNvSpPr>
              <a:spLocks noChangeShapeType="1"/>
            </p:cNvSpPr>
            <p:nvPr/>
          </p:nvSpPr>
          <p:spPr bwMode="auto">
            <a:xfrm flipV="1">
              <a:off x="5402" y="3055"/>
              <a:ext cx="0" cy="885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1770" name="Line 42"/>
            <p:cNvSpPr>
              <a:spLocks noChangeShapeType="1"/>
            </p:cNvSpPr>
            <p:nvPr/>
          </p:nvSpPr>
          <p:spPr bwMode="auto">
            <a:xfrm flipH="1">
              <a:off x="842" y="3933"/>
              <a:ext cx="4560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1771" name="Line 43"/>
            <p:cNvSpPr>
              <a:spLocks noChangeShapeType="1"/>
            </p:cNvSpPr>
            <p:nvPr/>
          </p:nvSpPr>
          <p:spPr bwMode="auto">
            <a:xfrm flipV="1">
              <a:off x="842" y="3576"/>
              <a:ext cx="0" cy="364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1772" name="Text Box 44"/>
            <p:cNvSpPr txBox="1">
              <a:spLocks noChangeArrowheads="1"/>
            </p:cNvSpPr>
            <p:nvPr/>
          </p:nvSpPr>
          <p:spPr bwMode="auto">
            <a:xfrm>
              <a:off x="2102" y="3789"/>
              <a:ext cx="1480" cy="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latin typeface="Calibri" panose="020F0502020204030204" pitchFamily="34" charset="0"/>
                </a:rPr>
                <a:t>Environmental services</a:t>
              </a:r>
            </a:p>
          </p:txBody>
        </p:sp>
        <p:sp>
          <p:nvSpPr>
            <p:cNvPr id="201773" name="Text Box 45"/>
            <p:cNvSpPr txBox="1">
              <a:spLocks noChangeArrowheads="1"/>
            </p:cNvSpPr>
            <p:nvPr/>
          </p:nvSpPr>
          <p:spPr bwMode="auto">
            <a:xfrm>
              <a:off x="5111" y="2588"/>
              <a:ext cx="550" cy="4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2000" dirty="0">
                  <a:latin typeface="Calibri" panose="020F0502020204030204" pitchFamily="34" charset="0"/>
                </a:rPr>
                <a:t>Land users</a:t>
              </a:r>
            </a:p>
          </p:txBody>
        </p:sp>
        <p:sp>
          <p:nvSpPr>
            <p:cNvPr id="201774" name="Line 46"/>
            <p:cNvSpPr>
              <a:spLocks noChangeShapeType="1"/>
            </p:cNvSpPr>
            <p:nvPr/>
          </p:nvSpPr>
          <p:spPr bwMode="auto">
            <a:xfrm>
              <a:off x="3168" y="1732"/>
              <a:ext cx="0" cy="19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1775" name="Text Box 47"/>
            <p:cNvSpPr txBox="1">
              <a:spLocks noChangeArrowheads="1"/>
            </p:cNvSpPr>
            <p:nvPr/>
          </p:nvSpPr>
          <p:spPr bwMode="auto">
            <a:xfrm>
              <a:off x="453" y="2594"/>
              <a:ext cx="76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endParaRPr lang="en-US" sz="2000" dirty="0">
                <a:latin typeface="Calibri" panose="020F0502020204030204" pitchFamily="34" charset="0"/>
              </a:endParaRPr>
            </a:p>
          </p:txBody>
        </p:sp>
        <p:sp>
          <p:nvSpPr>
            <p:cNvPr id="201776" name="Line 48"/>
            <p:cNvSpPr>
              <a:spLocks noChangeShapeType="1"/>
            </p:cNvSpPr>
            <p:nvPr/>
          </p:nvSpPr>
          <p:spPr bwMode="auto">
            <a:xfrm>
              <a:off x="1146" y="2320"/>
              <a:ext cx="6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1777" name="Text Box 49"/>
            <p:cNvSpPr txBox="1">
              <a:spLocks noChangeArrowheads="1"/>
            </p:cNvSpPr>
            <p:nvPr/>
          </p:nvSpPr>
          <p:spPr bwMode="auto">
            <a:xfrm>
              <a:off x="1355" y="2207"/>
              <a:ext cx="186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 sz="1600" dirty="0">
                <a:latin typeface="Calibri" panose="020F0502020204030204" pitchFamily="34" charset="0"/>
              </a:endParaRPr>
            </a:p>
          </p:txBody>
        </p:sp>
        <p:sp>
          <p:nvSpPr>
            <p:cNvPr id="201778" name="Line 50"/>
            <p:cNvSpPr>
              <a:spLocks noChangeShapeType="1"/>
            </p:cNvSpPr>
            <p:nvPr/>
          </p:nvSpPr>
          <p:spPr bwMode="auto">
            <a:xfrm>
              <a:off x="1146" y="2824"/>
              <a:ext cx="6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1779" name="Text Box 51"/>
            <p:cNvSpPr txBox="1">
              <a:spLocks noChangeArrowheads="1"/>
            </p:cNvSpPr>
            <p:nvPr/>
          </p:nvSpPr>
          <p:spPr bwMode="auto">
            <a:xfrm>
              <a:off x="1355" y="2711"/>
              <a:ext cx="186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 sz="1600" dirty="0">
                <a:latin typeface="Calibri" panose="020F0502020204030204" pitchFamily="34" charset="0"/>
              </a:endParaRPr>
            </a:p>
          </p:txBody>
        </p:sp>
        <p:sp>
          <p:nvSpPr>
            <p:cNvPr id="201780" name="Line 52"/>
            <p:cNvSpPr>
              <a:spLocks noChangeShapeType="1"/>
            </p:cNvSpPr>
            <p:nvPr/>
          </p:nvSpPr>
          <p:spPr bwMode="auto">
            <a:xfrm>
              <a:off x="1146" y="3328"/>
              <a:ext cx="6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1781" name="Text Box 53"/>
            <p:cNvSpPr txBox="1">
              <a:spLocks noChangeArrowheads="1"/>
            </p:cNvSpPr>
            <p:nvPr/>
          </p:nvSpPr>
          <p:spPr bwMode="auto">
            <a:xfrm>
              <a:off x="1355" y="3215"/>
              <a:ext cx="186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 sz="1600" dirty="0">
                <a:latin typeface="Calibri" panose="020F0502020204030204" pitchFamily="34" charset="0"/>
              </a:endParaRPr>
            </a:p>
          </p:txBody>
        </p:sp>
        <p:sp>
          <p:nvSpPr>
            <p:cNvPr id="201782" name="Line 54"/>
            <p:cNvSpPr>
              <a:spLocks noChangeShapeType="1"/>
            </p:cNvSpPr>
            <p:nvPr/>
          </p:nvSpPr>
          <p:spPr bwMode="auto">
            <a:xfrm>
              <a:off x="2818" y="2812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1783" name="Text Box 55"/>
            <p:cNvSpPr txBox="1">
              <a:spLocks noChangeArrowheads="1"/>
            </p:cNvSpPr>
            <p:nvPr/>
          </p:nvSpPr>
          <p:spPr bwMode="auto">
            <a:xfrm>
              <a:off x="3034" y="2706"/>
              <a:ext cx="192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 sz="1600" dirty="0">
                <a:latin typeface="Calibri" panose="020F0502020204030204" pitchFamily="34" charset="0"/>
              </a:endParaRPr>
            </a:p>
          </p:txBody>
        </p:sp>
        <p:sp>
          <p:nvSpPr>
            <p:cNvPr id="201784" name="Line 56"/>
            <p:cNvSpPr>
              <a:spLocks noChangeShapeType="1"/>
            </p:cNvSpPr>
            <p:nvPr/>
          </p:nvSpPr>
          <p:spPr bwMode="auto">
            <a:xfrm>
              <a:off x="4526" y="2819"/>
              <a:ext cx="6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1785" name="Text Box 57"/>
            <p:cNvSpPr txBox="1">
              <a:spLocks noChangeArrowheads="1"/>
            </p:cNvSpPr>
            <p:nvPr/>
          </p:nvSpPr>
          <p:spPr bwMode="auto">
            <a:xfrm>
              <a:off x="4740" y="2706"/>
              <a:ext cx="189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dirty="0">
                  <a:latin typeface="Calibri" panose="020F0502020204030204" pitchFamily="34" charset="0"/>
                </a:rPr>
                <a:t>$</a:t>
              </a:r>
            </a:p>
          </p:txBody>
        </p:sp>
        <p:sp>
          <p:nvSpPr>
            <p:cNvPr id="201786" name="Rectangle 58"/>
            <p:cNvSpPr>
              <a:spLocks noChangeArrowheads="1"/>
            </p:cNvSpPr>
            <p:nvPr/>
          </p:nvSpPr>
          <p:spPr bwMode="auto">
            <a:xfrm>
              <a:off x="1992" y="959"/>
              <a:ext cx="2352" cy="773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200" b="1" dirty="0">
                  <a:latin typeface="Calibri" panose="020F0502020204030204" pitchFamily="34" charset="0"/>
                </a:rPr>
                <a:t>Supervision mechanism</a:t>
              </a:r>
            </a:p>
            <a:p>
              <a:pPr algn="ctr"/>
              <a:endParaRPr lang="en-US" sz="2200" b="1" dirty="0">
                <a:latin typeface="Calibri" panose="020F0502020204030204" pitchFamily="34" charset="0"/>
              </a:endParaRPr>
            </a:p>
          </p:txBody>
        </p:sp>
        <p:grpSp>
          <p:nvGrpSpPr>
            <p:cNvPr id="3" name="Group 59"/>
            <p:cNvGrpSpPr>
              <a:grpSpLocks/>
            </p:cNvGrpSpPr>
            <p:nvPr/>
          </p:nvGrpSpPr>
          <p:grpSpPr bwMode="auto">
            <a:xfrm>
              <a:off x="1742" y="1924"/>
              <a:ext cx="2852" cy="1632"/>
              <a:chOff x="1632" y="1584"/>
              <a:chExt cx="2852" cy="1632"/>
            </a:xfrm>
          </p:grpSpPr>
          <p:sp>
            <p:nvSpPr>
              <p:cNvPr id="201788" name="Line 60"/>
              <p:cNvSpPr>
                <a:spLocks noChangeShapeType="1"/>
              </p:cNvSpPr>
              <p:nvPr/>
            </p:nvSpPr>
            <p:spPr bwMode="auto">
              <a:xfrm flipV="1">
                <a:off x="2208" y="1584"/>
                <a:ext cx="0" cy="14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1789" name="Line 61"/>
              <p:cNvSpPr>
                <a:spLocks noChangeShapeType="1"/>
              </p:cNvSpPr>
              <p:nvPr/>
            </p:nvSpPr>
            <p:spPr bwMode="auto">
              <a:xfrm flipV="1">
                <a:off x="3908" y="1584"/>
                <a:ext cx="0" cy="14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1790" name="Rectangle 62"/>
              <p:cNvSpPr>
                <a:spLocks noChangeArrowheads="1"/>
              </p:cNvSpPr>
              <p:nvPr/>
            </p:nvSpPr>
            <p:spPr bwMode="auto">
              <a:xfrm>
                <a:off x="1632" y="1728"/>
                <a:ext cx="1152" cy="1488"/>
              </a:xfrm>
              <a:prstGeom prst="rect">
                <a:avLst/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200" b="1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1791" name="Rectangle 63"/>
              <p:cNvSpPr>
                <a:spLocks noChangeArrowheads="1"/>
              </p:cNvSpPr>
              <p:nvPr/>
            </p:nvSpPr>
            <p:spPr bwMode="auto">
              <a:xfrm>
                <a:off x="3332" y="1728"/>
                <a:ext cx="1152" cy="1488"/>
              </a:xfrm>
              <a:prstGeom prst="rect">
                <a:avLst/>
              </a:prstGeom>
              <a:solidFill>
                <a:srgbClr val="FFCC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sz="2200" b="1" dirty="0">
                    <a:solidFill>
                      <a:schemeClr val="hlink"/>
                    </a:solidFill>
                    <a:latin typeface="Calibri" panose="020F0502020204030204" pitchFamily="34" charset="0"/>
                  </a:rPr>
                  <a:t>Payme</a:t>
                </a:r>
                <a:r>
                  <a:rPr lang="en-US" sz="2200" b="1" dirty="0">
                    <a:solidFill>
                      <a:schemeClr val="bg2"/>
                    </a:solidFill>
                    <a:latin typeface="Calibri" panose="020F0502020204030204" pitchFamily="34" charset="0"/>
                  </a:rPr>
                  <a:t>nt</a:t>
                </a:r>
              </a:p>
              <a:p>
                <a:pPr algn="ctr"/>
                <a:r>
                  <a:rPr lang="en-US" sz="2200" b="1" dirty="0">
                    <a:solidFill>
                      <a:schemeClr val="hlink"/>
                    </a:solidFill>
                    <a:latin typeface="Calibri" panose="020F0502020204030204" pitchFamily="34" charset="0"/>
                  </a:rPr>
                  <a:t>mechan</a:t>
                </a:r>
                <a:r>
                  <a:rPr lang="en-US" sz="2200" b="1" dirty="0">
                    <a:solidFill>
                      <a:schemeClr val="bg2"/>
                    </a:solidFill>
                    <a:latin typeface="Calibri" panose="020F0502020204030204" pitchFamily="34" charset="0"/>
                  </a:rPr>
                  <a:t>ism</a:t>
                </a:r>
              </a:p>
            </p:txBody>
          </p:sp>
          <p:sp>
            <p:nvSpPr>
              <p:cNvPr id="201792" name="Line 64"/>
              <p:cNvSpPr>
                <a:spLocks noChangeShapeType="1"/>
              </p:cNvSpPr>
              <p:nvPr/>
            </p:nvSpPr>
            <p:spPr bwMode="auto">
              <a:xfrm>
                <a:off x="2208" y="1584"/>
                <a:ext cx="17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1793" name="Text Box 65"/>
            <p:cNvSpPr txBox="1">
              <a:spLocks noChangeArrowheads="1"/>
            </p:cNvSpPr>
            <p:nvPr/>
          </p:nvSpPr>
          <p:spPr bwMode="auto">
            <a:xfrm>
              <a:off x="453" y="3110"/>
              <a:ext cx="76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endParaRPr lang="en-US" sz="2000" dirty="0">
                <a:latin typeface="Calibri" panose="020F0502020204030204" pitchFamily="34" charset="0"/>
              </a:endParaRPr>
            </a:p>
          </p:txBody>
        </p:sp>
        <p:sp>
          <p:nvSpPr>
            <p:cNvPr id="201794" name="Text Box 66"/>
            <p:cNvSpPr txBox="1">
              <a:spLocks noChangeArrowheads="1"/>
            </p:cNvSpPr>
            <p:nvPr/>
          </p:nvSpPr>
          <p:spPr bwMode="auto">
            <a:xfrm>
              <a:off x="454" y="2092"/>
              <a:ext cx="76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endParaRPr lang="en-US" sz="2000" dirty="0">
                <a:latin typeface="Calibri" panose="020F0502020204030204" pitchFamily="34" charset="0"/>
              </a:endParaRPr>
            </a:p>
          </p:txBody>
        </p:sp>
        <p:sp>
          <p:nvSpPr>
            <p:cNvPr id="201795" name="Rectangle 67"/>
            <p:cNvSpPr>
              <a:spLocks noChangeArrowheads="1"/>
            </p:cNvSpPr>
            <p:nvPr/>
          </p:nvSpPr>
          <p:spPr bwMode="auto">
            <a:xfrm>
              <a:off x="1992" y="1387"/>
              <a:ext cx="1175" cy="345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200" b="1" dirty="0">
                  <a:latin typeface="Calibri" panose="020F0502020204030204" pitchFamily="34" charset="0"/>
                </a:rPr>
                <a:t>Technical</a:t>
              </a:r>
            </a:p>
          </p:txBody>
        </p:sp>
        <p:sp>
          <p:nvSpPr>
            <p:cNvPr id="201796" name="Rectangle 68"/>
            <p:cNvSpPr>
              <a:spLocks noChangeArrowheads="1"/>
            </p:cNvSpPr>
            <p:nvPr/>
          </p:nvSpPr>
          <p:spPr bwMode="auto">
            <a:xfrm>
              <a:off x="3169" y="1387"/>
              <a:ext cx="1175" cy="345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200" b="1" dirty="0">
                  <a:solidFill>
                    <a:schemeClr val="bg2"/>
                  </a:solidFill>
                  <a:latin typeface="Calibri" panose="020F0502020204030204" pitchFamily="34" charset="0"/>
                </a:rPr>
                <a:t>Governance</a:t>
              </a:r>
            </a:p>
          </p:txBody>
        </p:sp>
      </p:grpSp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Components of a payment system</a:t>
            </a:r>
          </a:p>
        </p:txBody>
      </p:sp>
      <p:grpSp>
        <p:nvGrpSpPr>
          <p:cNvPr id="4" name="Group 70"/>
          <p:cNvGrpSpPr>
            <a:grpSpLocks/>
          </p:cNvGrpSpPr>
          <p:nvPr/>
        </p:nvGrpSpPr>
        <p:grpSpPr bwMode="auto">
          <a:xfrm>
            <a:off x="582613" y="2408238"/>
            <a:ext cx="5997575" cy="3240087"/>
            <a:chOff x="367" y="1517"/>
            <a:chExt cx="3778" cy="2041"/>
          </a:xfrm>
        </p:grpSpPr>
        <p:sp>
          <p:nvSpPr>
            <p:cNvPr id="201765" name="Rectangle 37"/>
            <p:cNvSpPr>
              <a:spLocks noChangeArrowheads="1"/>
            </p:cNvSpPr>
            <p:nvPr/>
          </p:nvSpPr>
          <p:spPr bwMode="auto">
            <a:xfrm>
              <a:off x="367" y="1852"/>
              <a:ext cx="3778" cy="1706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marL="233363" indent="-2333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r>
                <a:rPr lang="en-US" dirty="0">
                  <a:latin typeface="Calibri" panose="020F0502020204030204" pitchFamily="34" charset="0"/>
                </a:rPr>
                <a:t>Technical functions:</a:t>
              </a:r>
            </a:p>
            <a:p>
              <a:pPr>
                <a:buFontTx/>
                <a:buChar char="•"/>
              </a:pPr>
              <a:r>
                <a:rPr lang="en-US" dirty="0">
                  <a:latin typeface="Calibri" panose="020F0502020204030204" pitchFamily="34" charset="0"/>
                </a:rPr>
                <a:t>Identifying services</a:t>
              </a:r>
            </a:p>
            <a:p>
              <a:pPr>
                <a:buFontTx/>
                <a:buChar char="•"/>
              </a:pPr>
              <a:r>
                <a:rPr lang="en-US" dirty="0">
                  <a:latin typeface="Calibri" panose="020F0502020204030204" pitchFamily="34" charset="0"/>
                </a:rPr>
                <a:t>Identifying eligible land uses</a:t>
              </a:r>
            </a:p>
            <a:p>
              <a:pPr>
                <a:buFontTx/>
                <a:buChar char="•"/>
              </a:pPr>
              <a:r>
                <a:rPr lang="en-US" dirty="0">
                  <a:latin typeface="Calibri" panose="020F0502020204030204" pitchFamily="34" charset="0"/>
                </a:rPr>
                <a:t>Monitoring impact on services</a:t>
              </a:r>
            </a:p>
            <a:p>
              <a:pPr>
                <a:buFontTx/>
                <a:buChar char="•"/>
              </a:pPr>
              <a:r>
                <a:rPr lang="en-US" dirty="0">
                  <a:latin typeface="Calibri" panose="020F0502020204030204" pitchFamily="34" charset="0"/>
                </a:rPr>
                <a:t>Periodically adjusting eligible land uses</a:t>
              </a:r>
            </a:p>
            <a:p>
              <a:r>
                <a:rPr lang="en-US" dirty="0">
                  <a:latin typeface="Calibri" panose="020F0502020204030204" pitchFamily="34" charset="0"/>
                </a:rPr>
                <a:t>Needs:</a:t>
              </a:r>
            </a:p>
            <a:p>
              <a:pPr>
                <a:buFontTx/>
                <a:buChar char="•"/>
              </a:pPr>
              <a:r>
                <a:rPr lang="en-US" dirty="0">
                  <a:latin typeface="Calibri" panose="020F0502020204030204" pitchFamily="34" charset="0"/>
                </a:rPr>
                <a:t>Analysts </a:t>
              </a:r>
              <a:r>
                <a:rPr lang="en-US" sz="2000" dirty="0">
                  <a:latin typeface="Calibri" panose="020F0502020204030204" pitchFamily="34" charset="0"/>
                </a:rPr>
                <a:t>(hydrologists, economists, </a:t>
              </a:r>
              <a:r>
                <a:rPr lang="en-US" sz="2000" dirty="0" err="1">
                  <a:latin typeface="Calibri" panose="020F0502020204030204" pitchFamily="34" charset="0"/>
                </a:rPr>
                <a:t>etc</a:t>
              </a:r>
              <a:r>
                <a:rPr lang="en-US" sz="2000" dirty="0">
                  <a:latin typeface="Calibri" panose="020F0502020204030204" pitchFamily="34" charset="0"/>
                </a:rPr>
                <a:t>)</a:t>
              </a:r>
            </a:p>
          </p:txBody>
        </p:sp>
        <p:sp>
          <p:nvSpPr>
            <p:cNvPr id="201767" name="Line 39"/>
            <p:cNvSpPr>
              <a:spLocks noChangeShapeType="1"/>
            </p:cNvSpPr>
            <p:nvPr/>
          </p:nvSpPr>
          <p:spPr bwMode="auto">
            <a:xfrm rot="8060788" flipH="1">
              <a:off x="1817" y="1702"/>
              <a:ext cx="371" cy="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391476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719138" y="1522413"/>
            <a:ext cx="8267700" cy="4862513"/>
            <a:chOff x="453" y="959"/>
            <a:chExt cx="5208" cy="3063"/>
          </a:xfrm>
        </p:grpSpPr>
        <p:sp>
          <p:nvSpPr>
            <p:cNvPr id="203812" name="Line 36"/>
            <p:cNvSpPr>
              <a:spLocks noChangeShapeType="1"/>
            </p:cNvSpPr>
            <p:nvPr/>
          </p:nvSpPr>
          <p:spPr bwMode="auto">
            <a:xfrm flipV="1">
              <a:off x="5402" y="3055"/>
              <a:ext cx="0" cy="885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3813" name="Line 37"/>
            <p:cNvSpPr>
              <a:spLocks noChangeShapeType="1"/>
            </p:cNvSpPr>
            <p:nvPr/>
          </p:nvSpPr>
          <p:spPr bwMode="auto">
            <a:xfrm flipH="1">
              <a:off x="842" y="3933"/>
              <a:ext cx="4560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3814" name="Line 38"/>
            <p:cNvSpPr>
              <a:spLocks noChangeShapeType="1"/>
            </p:cNvSpPr>
            <p:nvPr/>
          </p:nvSpPr>
          <p:spPr bwMode="auto">
            <a:xfrm flipV="1">
              <a:off x="842" y="3576"/>
              <a:ext cx="0" cy="364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3815" name="Text Box 39"/>
            <p:cNvSpPr txBox="1">
              <a:spLocks noChangeArrowheads="1"/>
            </p:cNvSpPr>
            <p:nvPr/>
          </p:nvSpPr>
          <p:spPr bwMode="auto">
            <a:xfrm>
              <a:off x="2102" y="3789"/>
              <a:ext cx="1480" cy="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latin typeface="Calibri" panose="020F0502020204030204" pitchFamily="34" charset="0"/>
                </a:rPr>
                <a:t>Environmental services</a:t>
              </a:r>
            </a:p>
          </p:txBody>
        </p:sp>
        <p:sp>
          <p:nvSpPr>
            <p:cNvPr id="203816" name="Text Box 40"/>
            <p:cNvSpPr txBox="1">
              <a:spLocks noChangeArrowheads="1"/>
            </p:cNvSpPr>
            <p:nvPr/>
          </p:nvSpPr>
          <p:spPr bwMode="auto">
            <a:xfrm>
              <a:off x="5111" y="2588"/>
              <a:ext cx="550" cy="2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endParaRPr lang="en-US" sz="2000" dirty="0">
                <a:latin typeface="Calibri" panose="020F0502020204030204" pitchFamily="34" charset="0"/>
              </a:endParaRPr>
            </a:p>
          </p:txBody>
        </p:sp>
        <p:sp>
          <p:nvSpPr>
            <p:cNvPr id="203817" name="Line 41"/>
            <p:cNvSpPr>
              <a:spLocks noChangeShapeType="1"/>
            </p:cNvSpPr>
            <p:nvPr/>
          </p:nvSpPr>
          <p:spPr bwMode="auto">
            <a:xfrm>
              <a:off x="3168" y="1732"/>
              <a:ext cx="0" cy="19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3818" name="Text Box 42"/>
            <p:cNvSpPr txBox="1">
              <a:spLocks noChangeArrowheads="1"/>
            </p:cNvSpPr>
            <p:nvPr/>
          </p:nvSpPr>
          <p:spPr bwMode="auto">
            <a:xfrm>
              <a:off x="453" y="2594"/>
              <a:ext cx="766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2000" dirty="0">
                  <a:latin typeface="Calibri" panose="020F0502020204030204" pitchFamily="34" charset="0"/>
                </a:rPr>
                <a:t>Service</a:t>
              </a:r>
            </a:p>
            <a:p>
              <a:pPr algn="ctr"/>
              <a:r>
                <a:rPr lang="en-US" sz="2000" dirty="0">
                  <a:latin typeface="Calibri" panose="020F0502020204030204" pitchFamily="34" charset="0"/>
                </a:rPr>
                <a:t>user</a:t>
              </a:r>
            </a:p>
          </p:txBody>
        </p:sp>
        <p:sp>
          <p:nvSpPr>
            <p:cNvPr id="203819" name="Line 43"/>
            <p:cNvSpPr>
              <a:spLocks noChangeShapeType="1"/>
            </p:cNvSpPr>
            <p:nvPr/>
          </p:nvSpPr>
          <p:spPr bwMode="auto">
            <a:xfrm>
              <a:off x="1146" y="2320"/>
              <a:ext cx="6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3820" name="Text Box 44"/>
            <p:cNvSpPr txBox="1">
              <a:spLocks noChangeArrowheads="1"/>
            </p:cNvSpPr>
            <p:nvPr/>
          </p:nvSpPr>
          <p:spPr bwMode="auto">
            <a:xfrm>
              <a:off x="1355" y="2207"/>
              <a:ext cx="186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dirty="0">
                  <a:latin typeface="Calibri" panose="020F0502020204030204" pitchFamily="34" charset="0"/>
                </a:rPr>
                <a:t>$</a:t>
              </a:r>
            </a:p>
          </p:txBody>
        </p:sp>
        <p:sp>
          <p:nvSpPr>
            <p:cNvPr id="203821" name="Line 45"/>
            <p:cNvSpPr>
              <a:spLocks noChangeShapeType="1"/>
            </p:cNvSpPr>
            <p:nvPr/>
          </p:nvSpPr>
          <p:spPr bwMode="auto">
            <a:xfrm>
              <a:off x="1146" y="2824"/>
              <a:ext cx="6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3822" name="Text Box 46"/>
            <p:cNvSpPr txBox="1">
              <a:spLocks noChangeArrowheads="1"/>
            </p:cNvSpPr>
            <p:nvPr/>
          </p:nvSpPr>
          <p:spPr bwMode="auto">
            <a:xfrm>
              <a:off x="1355" y="2711"/>
              <a:ext cx="186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dirty="0">
                  <a:latin typeface="Calibri" panose="020F0502020204030204" pitchFamily="34" charset="0"/>
                </a:rPr>
                <a:t>$</a:t>
              </a:r>
            </a:p>
          </p:txBody>
        </p:sp>
        <p:sp>
          <p:nvSpPr>
            <p:cNvPr id="203823" name="Line 47"/>
            <p:cNvSpPr>
              <a:spLocks noChangeShapeType="1"/>
            </p:cNvSpPr>
            <p:nvPr/>
          </p:nvSpPr>
          <p:spPr bwMode="auto">
            <a:xfrm>
              <a:off x="1146" y="3328"/>
              <a:ext cx="6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3824" name="Text Box 48"/>
            <p:cNvSpPr txBox="1">
              <a:spLocks noChangeArrowheads="1"/>
            </p:cNvSpPr>
            <p:nvPr/>
          </p:nvSpPr>
          <p:spPr bwMode="auto">
            <a:xfrm>
              <a:off x="1355" y="3215"/>
              <a:ext cx="186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dirty="0">
                  <a:latin typeface="Calibri" panose="020F0502020204030204" pitchFamily="34" charset="0"/>
                </a:rPr>
                <a:t>$</a:t>
              </a:r>
            </a:p>
          </p:txBody>
        </p:sp>
        <p:sp>
          <p:nvSpPr>
            <p:cNvPr id="203825" name="Line 49"/>
            <p:cNvSpPr>
              <a:spLocks noChangeShapeType="1"/>
            </p:cNvSpPr>
            <p:nvPr/>
          </p:nvSpPr>
          <p:spPr bwMode="auto">
            <a:xfrm>
              <a:off x="2818" y="2812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3826" name="Text Box 50"/>
            <p:cNvSpPr txBox="1">
              <a:spLocks noChangeArrowheads="1"/>
            </p:cNvSpPr>
            <p:nvPr/>
          </p:nvSpPr>
          <p:spPr bwMode="auto">
            <a:xfrm>
              <a:off x="3034" y="2706"/>
              <a:ext cx="192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 sz="1600" dirty="0">
                <a:latin typeface="Calibri" panose="020F0502020204030204" pitchFamily="34" charset="0"/>
              </a:endParaRPr>
            </a:p>
          </p:txBody>
        </p:sp>
        <p:sp>
          <p:nvSpPr>
            <p:cNvPr id="203827" name="Line 51"/>
            <p:cNvSpPr>
              <a:spLocks noChangeShapeType="1"/>
            </p:cNvSpPr>
            <p:nvPr/>
          </p:nvSpPr>
          <p:spPr bwMode="auto">
            <a:xfrm>
              <a:off x="4526" y="2819"/>
              <a:ext cx="6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3828" name="Text Box 52"/>
            <p:cNvSpPr txBox="1">
              <a:spLocks noChangeArrowheads="1"/>
            </p:cNvSpPr>
            <p:nvPr/>
          </p:nvSpPr>
          <p:spPr bwMode="auto">
            <a:xfrm>
              <a:off x="4740" y="2706"/>
              <a:ext cx="189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 sz="1600" dirty="0">
                <a:latin typeface="Calibri" panose="020F0502020204030204" pitchFamily="34" charset="0"/>
              </a:endParaRPr>
            </a:p>
          </p:txBody>
        </p:sp>
        <p:sp>
          <p:nvSpPr>
            <p:cNvPr id="203829" name="Rectangle 53"/>
            <p:cNvSpPr>
              <a:spLocks noChangeArrowheads="1"/>
            </p:cNvSpPr>
            <p:nvPr/>
          </p:nvSpPr>
          <p:spPr bwMode="auto">
            <a:xfrm>
              <a:off x="1992" y="959"/>
              <a:ext cx="2352" cy="773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200" b="1" dirty="0">
                  <a:latin typeface="Calibri" panose="020F0502020204030204" pitchFamily="34" charset="0"/>
                </a:rPr>
                <a:t>Supervision mechanism</a:t>
              </a:r>
            </a:p>
            <a:p>
              <a:pPr algn="ctr"/>
              <a:endParaRPr lang="en-US" sz="2200" b="1" dirty="0">
                <a:latin typeface="Calibri" panose="020F0502020204030204" pitchFamily="34" charset="0"/>
              </a:endParaRPr>
            </a:p>
          </p:txBody>
        </p:sp>
        <p:grpSp>
          <p:nvGrpSpPr>
            <p:cNvPr id="3" name="Group 54"/>
            <p:cNvGrpSpPr>
              <a:grpSpLocks/>
            </p:cNvGrpSpPr>
            <p:nvPr/>
          </p:nvGrpSpPr>
          <p:grpSpPr bwMode="auto">
            <a:xfrm>
              <a:off x="1742" y="1924"/>
              <a:ext cx="2852" cy="1632"/>
              <a:chOff x="1632" y="1584"/>
              <a:chExt cx="2852" cy="1632"/>
            </a:xfrm>
          </p:grpSpPr>
          <p:sp>
            <p:nvSpPr>
              <p:cNvPr id="203831" name="Line 55"/>
              <p:cNvSpPr>
                <a:spLocks noChangeShapeType="1"/>
              </p:cNvSpPr>
              <p:nvPr/>
            </p:nvSpPr>
            <p:spPr bwMode="auto">
              <a:xfrm flipV="1">
                <a:off x="2208" y="1584"/>
                <a:ext cx="0" cy="14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32" name="Line 56"/>
              <p:cNvSpPr>
                <a:spLocks noChangeShapeType="1"/>
              </p:cNvSpPr>
              <p:nvPr/>
            </p:nvSpPr>
            <p:spPr bwMode="auto">
              <a:xfrm flipV="1">
                <a:off x="3908" y="1584"/>
                <a:ext cx="0" cy="14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33" name="Rectangle 57"/>
              <p:cNvSpPr>
                <a:spLocks noChangeArrowheads="1"/>
              </p:cNvSpPr>
              <p:nvPr/>
            </p:nvSpPr>
            <p:spPr bwMode="auto">
              <a:xfrm>
                <a:off x="1632" y="1728"/>
                <a:ext cx="1152" cy="1488"/>
              </a:xfrm>
              <a:prstGeom prst="rect">
                <a:avLst/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sz="2200" b="1" dirty="0">
                    <a:solidFill>
                      <a:schemeClr val="bg2"/>
                    </a:solidFill>
                    <a:latin typeface="Calibri" panose="020F0502020204030204" pitchFamily="34" charset="0"/>
                  </a:rPr>
                  <a:t>Financin</a:t>
                </a:r>
                <a:r>
                  <a:rPr lang="en-US" sz="2200" b="1" dirty="0">
                    <a:solidFill>
                      <a:schemeClr val="hlink"/>
                    </a:solidFill>
                    <a:latin typeface="Calibri" panose="020F0502020204030204" pitchFamily="34" charset="0"/>
                  </a:rPr>
                  <a:t>g</a:t>
                </a:r>
              </a:p>
              <a:p>
                <a:pPr algn="ctr"/>
                <a:r>
                  <a:rPr lang="en-US" sz="2200" b="1" dirty="0">
                    <a:solidFill>
                      <a:schemeClr val="bg2"/>
                    </a:solidFill>
                    <a:latin typeface="Calibri" panose="020F0502020204030204" pitchFamily="34" charset="0"/>
                  </a:rPr>
                  <a:t>mechanis</a:t>
                </a:r>
                <a:r>
                  <a:rPr lang="en-US" sz="2200" b="1" dirty="0">
                    <a:solidFill>
                      <a:schemeClr val="hlink"/>
                    </a:solidFill>
                    <a:latin typeface="Calibri" panose="020F0502020204030204" pitchFamily="34" charset="0"/>
                  </a:rPr>
                  <a:t>m</a:t>
                </a:r>
              </a:p>
            </p:txBody>
          </p:sp>
          <p:sp>
            <p:nvSpPr>
              <p:cNvPr id="203834" name="Rectangle 58"/>
              <p:cNvSpPr>
                <a:spLocks noChangeArrowheads="1"/>
              </p:cNvSpPr>
              <p:nvPr/>
            </p:nvSpPr>
            <p:spPr bwMode="auto">
              <a:xfrm>
                <a:off x="3332" y="1728"/>
                <a:ext cx="1152" cy="1488"/>
              </a:xfrm>
              <a:prstGeom prst="rect">
                <a:avLst/>
              </a:prstGeom>
              <a:solidFill>
                <a:srgbClr val="FFCC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200" b="1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3835" name="Line 59"/>
              <p:cNvSpPr>
                <a:spLocks noChangeShapeType="1"/>
              </p:cNvSpPr>
              <p:nvPr/>
            </p:nvSpPr>
            <p:spPr bwMode="auto">
              <a:xfrm>
                <a:off x="2208" y="1584"/>
                <a:ext cx="17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3836" name="Text Box 60"/>
            <p:cNvSpPr txBox="1">
              <a:spLocks noChangeArrowheads="1"/>
            </p:cNvSpPr>
            <p:nvPr/>
          </p:nvSpPr>
          <p:spPr bwMode="auto">
            <a:xfrm>
              <a:off x="453" y="3110"/>
              <a:ext cx="766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2000" dirty="0">
                  <a:latin typeface="Calibri" panose="020F0502020204030204" pitchFamily="34" charset="0"/>
                </a:rPr>
                <a:t>Service</a:t>
              </a:r>
            </a:p>
            <a:p>
              <a:pPr algn="ctr"/>
              <a:r>
                <a:rPr lang="en-US" sz="2000" dirty="0">
                  <a:latin typeface="Calibri" panose="020F0502020204030204" pitchFamily="34" charset="0"/>
                </a:rPr>
                <a:t>user</a:t>
              </a:r>
            </a:p>
          </p:txBody>
        </p:sp>
        <p:sp>
          <p:nvSpPr>
            <p:cNvPr id="203837" name="Text Box 61"/>
            <p:cNvSpPr txBox="1">
              <a:spLocks noChangeArrowheads="1"/>
            </p:cNvSpPr>
            <p:nvPr/>
          </p:nvSpPr>
          <p:spPr bwMode="auto">
            <a:xfrm>
              <a:off x="454" y="2092"/>
              <a:ext cx="766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2000" dirty="0">
                  <a:latin typeface="Calibri" panose="020F0502020204030204" pitchFamily="34" charset="0"/>
                </a:rPr>
                <a:t>Service</a:t>
              </a:r>
            </a:p>
            <a:p>
              <a:pPr algn="ctr"/>
              <a:r>
                <a:rPr lang="en-US" sz="2000" dirty="0">
                  <a:latin typeface="Calibri" panose="020F0502020204030204" pitchFamily="34" charset="0"/>
                </a:rPr>
                <a:t>user</a:t>
              </a:r>
            </a:p>
          </p:txBody>
        </p:sp>
        <p:sp>
          <p:nvSpPr>
            <p:cNvPr id="203838" name="Rectangle 62"/>
            <p:cNvSpPr>
              <a:spLocks noChangeArrowheads="1"/>
            </p:cNvSpPr>
            <p:nvPr/>
          </p:nvSpPr>
          <p:spPr bwMode="auto">
            <a:xfrm>
              <a:off x="1992" y="1387"/>
              <a:ext cx="1175" cy="345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200" b="1" dirty="0">
                  <a:solidFill>
                    <a:schemeClr val="bg2"/>
                  </a:solidFill>
                  <a:latin typeface="Calibri" panose="020F0502020204030204" pitchFamily="34" charset="0"/>
                </a:rPr>
                <a:t>Technical</a:t>
              </a:r>
            </a:p>
          </p:txBody>
        </p:sp>
        <p:sp>
          <p:nvSpPr>
            <p:cNvPr id="203839" name="Rectangle 63"/>
            <p:cNvSpPr>
              <a:spLocks noChangeArrowheads="1"/>
            </p:cNvSpPr>
            <p:nvPr/>
          </p:nvSpPr>
          <p:spPr bwMode="auto">
            <a:xfrm>
              <a:off x="3169" y="1387"/>
              <a:ext cx="1175" cy="345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200" b="1" dirty="0">
                  <a:latin typeface="Calibri" panose="020F0502020204030204" pitchFamily="34" charset="0"/>
                </a:rPr>
                <a:t>Governance</a:t>
              </a:r>
            </a:p>
          </p:txBody>
        </p:sp>
      </p:grpSp>
      <p:sp>
        <p:nvSpPr>
          <p:cNvPr id="203807" name="Rectangle 3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Components of a payment system</a:t>
            </a:r>
          </a:p>
        </p:txBody>
      </p:sp>
      <p:grpSp>
        <p:nvGrpSpPr>
          <p:cNvPr id="4" name="Group 64"/>
          <p:cNvGrpSpPr>
            <a:grpSpLocks/>
          </p:cNvGrpSpPr>
          <p:nvPr/>
        </p:nvGrpSpPr>
        <p:grpSpPr bwMode="auto">
          <a:xfrm>
            <a:off x="4154488" y="2590800"/>
            <a:ext cx="4618037" cy="2933700"/>
            <a:chOff x="2617" y="1632"/>
            <a:chExt cx="2909" cy="1848"/>
          </a:xfrm>
        </p:grpSpPr>
        <p:sp>
          <p:nvSpPr>
            <p:cNvPr id="203809" name="Rectangle 33"/>
            <p:cNvSpPr>
              <a:spLocks noChangeArrowheads="1"/>
            </p:cNvSpPr>
            <p:nvPr/>
          </p:nvSpPr>
          <p:spPr bwMode="auto">
            <a:xfrm>
              <a:off x="2617" y="2131"/>
              <a:ext cx="2909" cy="1349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marL="233363" indent="-23336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r>
                <a:rPr lang="en-US" dirty="0">
                  <a:latin typeface="Calibri" panose="020F0502020204030204" pitchFamily="34" charset="0"/>
                </a:rPr>
                <a:t>Governance functions:</a:t>
              </a:r>
            </a:p>
            <a:p>
              <a:pPr>
                <a:buFontTx/>
                <a:buChar char="•"/>
              </a:pPr>
              <a:r>
                <a:rPr lang="en-US" dirty="0">
                  <a:latin typeface="Calibri" panose="020F0502020204030204" pitchFamily="34" charset="0"/>
                </a:rPr>
                <a:t>Negotiating agreements</a:t>
              </a:r>
            </a:p>
            <a:p>
              <a:pPr>
                <a:buFontTx/>
                <a:buChar char="•"/>
              </a:pPr>
              <a:r>
                <a:rPr lang="en-US" dirty="0">
                  <a:latin typeface="Calibri" panose="020F0502020204030204" pitchFamily="34" charset="0"/>
                </a:rPr>
                <a:t>Resolving disputes</a:t>
              </a:r>
            </a:p>
            <a:p>
              <a:r>
                <a:rPr lang="en-US" dirty="0">
                  <a:latin typeface="Calibri" panose="020F0502020204030204" pitchFamily="34" charset="0"/>
                </a:rPr>
                <a:t>Needs:</a:t>
              </a:r>
            </a:p>
            <a:p>
              <a:pPr>
                <a:buFontTx/>
                <a:buChar char="•"/>
              </a:pPr>
              <a:r>
                <a:rPr lang="en-US" dirty="0">
                  <a:latin typeface="Calibri" panose="020F0502020204030204" pitchFamily="34" charset="0"/>
                </a:rPr>
                <a:t>Stakeholder representatives</a:t>
              </a:r>
            </a:p>
          </p:txBody>
        </p:sp>
        <p:sp>
          <p:nvSpPr>
            <p:cNvPr id="203810" name="Line 34"/>
            <p:cNvSpPr>
              <a:spLocks noChangeShapeType="1"/>
            </p:cNvSpPr>
            <p:nvPr/>
          </p:nvSpPr>
          <p:spPr bwMode="auto">
            <a:xfrm rot="-17309811" flipH="1" flipV="1">
              <a:off x="3894" y="1871"/>
              <a:ext cx="505" cy="2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96270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Monitoring needs to be done at 3 levels</a:t>
            </a:r>
            <a:endParaRPr lang="en-US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 b="1"/>
              <a:t>Implementation</a:t>
            </a:r>
            <a:r>
              <a:rPr lang="en-US"/>
              <a:t> </a:t>
            </a:r>
          </a:p>
          <a:p>
            <a:pPr lvl="1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US"/>
              <a:t>Do land users undertake the contracted land use?</a:t>
            </a:r>
          </a:p>
          <a:p>
            <a:pPr>
              <a:lnSpc>
                <a:spcPct val="110000"/>
              </a:lnSpc>
            </a:pPr>
            <a:r>
              <a:rPr lang="en-US" b="1"/>
              <a:t>Impact on services</a:t>
            </a:r>
            <a:r>
              <a:rPr lang="en-US"/>
              <a:t> </a:t>
            </a:r>
          </a:p>
          <a:p>
            <a:pPr lvl="1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US"/>
              <a:t>Do changes in land use generate the desired services?</a:t>
            </a:r>
          </a:p>
          <a:p>
            <a:pPr>
              <a:lnSpc>
                <a:spcPct val="110000"/>
              </a:lnSpc>
            </a:pPr>
            <a:r>
              <a:rPr lang="en-US" b="1"/>
              <a:t>Impact on participants</a:t>
            </a:r>
            <a:r>
              <a:rPr lang="en-US"/>
              <a:t> </a:t>
            </a:r>
          </a:p>
          <a:p>
            <a:pPr lvl="1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US"/>
              <a:t>Is the welfare of participants improved?</a:t>
            </a:r>
          </a:p>
          <a:p>
            <a:pPr>
              <a:lnSpc>
                <a:spcPct val="110000"/>
              </a:lnSpc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888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5138" y="0"/>
            <a:ext cx="8678862" cy="68580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008000"/>
                </a:solidFill>
              </a14:hiddenFill>
            </a:ext>
          </a:extLst>
        </p:spPr>
        <p:txBody>
          <a:bodyPr/>
          <a:lstStyle/>
          <a:p>
            <a:r>
              <a:rPr lang="en-US" sz="5400" b="0">
                <a:solidFill>
                  <a:srgbClr val="008000"/>
                </a:solidFill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xmlns="" val="91944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ext Box 2"/>
          <p:cNvSpPr txBox="1">
            <a:spLocks noChangeArrowheads="1"/>
          </p:cNvSpPr>
          <p:nvPr/>
        </p:nvSpPr>
        <p:spPr bwMode="auto">
          <a:xfrm>
            <a:off x="7094538" y="3365500"/>
            <a:ext cx="158947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000" dirty="0">
                <a:latin typeface="Calibri" panose="020F0502020204030204" pitchFamily="34" charset="0"/>
              </a:rPr>
              <a:t>Medium/Low</a:t>
            </a:r>
          </a:p>
        </p:txBody>
      </p:sp>
      <p:sp>
        <p:nvSpPr>
          <p:cNvPr id="92163" name="Text Box 3"/>
          <p:cNvSpPr txBox="1">
            <a:spLocks noChangeArrowheads="1"/>
          </p:cNvSpPr>
          <p:nvPr/>
        </p:nvSpPr>
        <p:spPr bwMode="auto">
          <a:xfrm>
            <a:off x="7272338" y="4367213"/>
            <a:ext cx="115903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000" dirty="0">
                <a:latin typeface="Calibri" panose="020F0502020204030204" pitchFamily="34" charset="0"/>
              </a:rPr>
              <a:t>Very high</a:t>
            </a:r>
          </a:p>
        </p:txBody>
      </p:sp>
      <p:sp>
        <p:nvSpPr>
          <p:cNvPr id="92164" name="Text Box 4"/>
          <p:cNvSpPr txBox="1">
            <a:spLocks noChangeArrowheads="1"/>
          </p:cNvSpPr>
          <p:nvPr/>
        </p:nvSpPr>
        <p:spPr bwMode="auto">
          <a:xfrm>
            <a:off x="5238750" y="3365500"/>
            <a:ext cx="158947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000" dirty="0">
                <a:latin typeface="Calibri" panose="020F0502020204030204" pitchFamily="34" charset="0"/>
              </a:rPr>
              <a:t>Medium/Low</a:t>
            </a:r>
          </a:p>
        </p:txBody>
      </p:sp>
      <p:sp>
        <p:nvSpPr>
          <p:cNvPr id="92165" name="Text Box 5"/>
          <p:cNvSpPr txBox="1">
            <a:spLocks noChangeArrowheads="1"/>
          </p:cNvSpPr>
          <p:nvPr/>
        </p:nvSpPr>
        <p:spPr bwMode="auto">
          <a:xfrm>
            <a:off x="5187950" y="4367213"/>
            <a:ext cx="164019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000" dirty="0">
                <a:latin typeface="Calibri" panose="020F0502020204030204" pitchFamily="34" charset="0"/>
              </a:rPr>
              <a:t>High/Medium</a:t>
            </a:r>
          </a:p>
        </p:txBody>
      </p:sp>
      <p:sp>
        <p:nvSpPr>
          <p:cNvPr id="9216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Applying PES to different services</a:t>
            </a:r>
          </a:p>
        </p:txBody>
      </p:sp>
      <p:sp>
        <p:nvSpPr>
          <p:cNvPr id="92167" name="Text Box 7"/>
          <p:cNvSpPr txBox="1">
            <a:spLocks noChangeArrowheads="1"/>
          </p:cNvSpPr>
          <p:nvPr/>
        </p:nvSpPr>
        <p:spPr bwMode="auto">
          <a:xfrm>
            <a:off x="3652838" y="3365500"/>
            <a:ext cx="65915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000" dirty="0">
                <a:latin typeface="Calibri" panose="020F0502020204030204" pitchFamily="34" charset="0"/>
              </a:rPr>
              <a:t>High</a:t>
            </a:r>
          </a:p>
        </p:txBody>
      </p:sp>
      <p:sp>
        <p:nvSpPr>
          <p:cNvPr id="92168" name="Text Box 8"/>
          <p:cNvSpPr txBox="1">
            <a:spLocks noChangeArrowheads="1"/>
          </p:cNvSpPr>
          <p:nvPr/>
        </p:nvSpPr>
        <p:spPr bwMode="auto">
          <a:xfrm>
            <a:off x="3119438" y="4367213"/>
            <a:ext cx="158947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000" dirty="0">
                <a:latin typeface="Calibri" panose="020F0502020204030204" pitchFamily="34" charset="0"/>
              </a:rPr>
              <a:t>Medium/Low</a:t>
            </a:r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3263900" y="5462588"/>
            <a:ext cx="5624513" cy="400050"/>
            <a:chOff x="2055" y="3441"/>
            <a:chExt cx="3543" cy="252"/>
          </a:xfrm>
        </p:grpSpPr>
        <p:sp>
          <p:nvSpPr>
            <p:cNvPr id="92170" name="Text Box 10"/>
            <p:cNvSpPr txBox="1">
              <a:spLocks noChangeArrowheads="1"/>
            </p:cNvSpPr>
            <p:nvPr/>
          </p:nvSpPr>
          <p:spPr bwMode="auto">
            <a:xfrm>
              <a:off x="2404" y="3441"/>
              <a:ext cx="258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 dirty="0">
                  <a:latin typeface="Calibri" panose="020F0502020204030204" pitchFamily="34" charset="0"/>
                </a:rPr>
                <a:t>Depends primarily on local conditions</a:t>
              </a:r>
            </a:p>
          </p:txBody>
        </p:sp>
        <p:sp>
          <p:nvSpPr>
            <p:cNvPr id="92171" name="Line 11"/>
            <p:cNvSpPr>
              <a:spLocks noChangeShapeType="1"/>
            </p:cNvSpPr>
            <p:nvPr/>
          </p:nvSpPr>
          <p:spPr bwMode="auto">
            <a:xfrm flipH="1">
              <a:off x="2055" y="3567"/>
              <a:ext cx="29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72" name="Line 12"/>
            <p:cNvSpPr>
              <a:spLocks noChangeShapeType="1"/>
            </p:cNvSpPr>
            <p:nvPr/>
          </p:nvSpPr>
          <p:spPr bwMode="auto">
            <a:xfrm>
              <a:off x="5304" y="3566"/>
              <a:ext cx="29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174" name="Text Box 14"/>
          <p:cNvSpPr txBox="1">
            <a:spLocks noChangeArrowheads="1"/>
          </p:cNvSpPr>
          <p:nvPr/>
        </p:nvSpPr>
        <p:spPr bwMode="auto">
          <a:xfrm>
            <a:off x="7048500" y="2195513"/>
            <a:ext cx="176688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buClr>
                <a:srgbClr val="008040"/>
              </a:buClr>
              <a:buFont typeface="Wingdings" panose="05000000000000000000" pitchFamily="2" charset="2"/>
              <a:buNone/>
            </a:pPr>
            <a:r>
              <a:rPr lang="en-US" sz="2000" i="1" dirty="0">
                <a:latin typeface="Calibri" panose="020F0502020204030204" pitchFamily="34" charset="0"/>
              </a:rPr>
              <a:t>Biodiversity conservation</a:t>
            </a:r>
            <a:endParaRPr lang="en-US" sz="2000" dirty="0">
              <a:latin typeface="Calibri" panose="020F0502020204030204" pitchFamily="34" charset="0"/>
            </a:endParaRPr>
          </a:p>
        </p:txBody>
      </p:sp>
      <p:sp>
        <p:nvSpPr>
          <p:cNvPr id="92175" name="Text Box 15"/>
          <p:cNvSpPr txBox="1">
            <a:spLocks noChangeArrowheads="1"/>
          </p:cNvSpPr>
          <p:nvPr/>
        </p:nvSpPr>
        <p:spPr bwMode="auto">
          <a:xfrm>
            <a:off x="5137150" y="2195513"/>
            <a:ext cx="18764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buClr>
                <a:srgbClr val="008040"/>
              </a:buClr>
              <a:buFont typeface="Wingdings" panose="05000000000000000000" pitchFamily="2" charset="2"/>
              <a:buNone/>
            </a:pPr>
            <a:r>
              <a:rPr lang="en-US" sz="2000" i="1" dirty="0">
                <a:latin typeface="Calibri" panose="020F0502020204030204" pitchFamily="34" charset="0"/>
              </a:rPr>
              <a:t>Carbon sequestration</a:t>
            </a:r>
            <a:endParaRPr lang="en-US" sz="2000" dirty="0">
              <a:latin typeface="Calibri" panose="020F0502020204030204" pitchFamily="34" charset="0"/>
            </a:endParaRPr>
          </a:p>
        </p:txBody>
      </p:sp>
      <p:sp>
        <p:nvSpPr>
          <p:cNvPr id="92176" name="Text Box 16"/>
          <p:cNvSpPr txBox="1">
            <a:spLocks noChangeArrowheads="1"/>
          </p:cNvSpPr>
          <p:nvPr/>
        </p:nvSpPr>
        <p:spPr bwMode="auto">
          <a:xfrm>
            <a:off x="612775" y="3213100"/>
            <a:ext cx="28241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0" hangingPunct="0"/>
            <a:r>
              <a:rPr lang="en-US" sz="2000" dirty="0">
                <a:latin typeface="Calibri" panose="020F0502020204030204" pitchFamily="34" charset="0"/>
              </a:rPr>
              <a:t>1. Understanding</a:t>
            </a:r>
          </a:p>
          <a:p>
            <a:pPr eaLnBrk="0" hangingPunct="0"/>
            <a:r>
              <a:rPr lang="en-US" sz="2000" dirty="0">
                <a:latin typeface="Calibri" panose="020F0502020204030204" pitchFamily="34" charset="0"/>
              </a:rPr>
              <a:t>     the science</a:t>
            </a:r>
          </a:p>
        </p:txBody>
      </p:sp>
      <p:sp>
        <p:nvSpPr>
          <p:cNvPr id="92177" name="Text Box 17"/>
          <p:cNvSpPr txBox="1">
            <a:spLocks noChangeArrowheads="1"/>
          </p:cNvSpPr>
          <p:nvPr/>
        </p:nvSpPr>
        <p:spPr bwMode="auto">
          <a:xfrm>
            <a:off x="612775" y="4367213"/>
            <a:ext cx="214238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000" dirty="0">
                <a:latin typeface="Calibri" panose="020F0502020204030204" pitchFamily="34" charset="0"/>
              </a:rPr>
              <a:t>2. Charging service</a:t>
            </a:r>
          </a:p>
          <a:p>
            <a:pPr eaLnBrk="0" hangingPunct="0"/>
            <a:r>
              <a:rPr lang="en-US" sz="2000" dirty="0">
                <a:latin typeface="Calibri" panose="020F0502020204030204" pitchFamily="34" charset="0"/>
              </a:rPr>
              <a:t>      users</a:t>
            </a:r>
          </a:p>
        </p:txBody>
      </p:sp>
      <p:sp>
        <p:nvSpPr>
          <p:cNvPr id="92178" name="Text Box 18"/>
          <p:cNvSpPr txBox="1">
            <a:spLocks noChangeArrowheads="1"/>
          </p:cNvSpPr>
          <p:nvPr/>
        </p:nvSpPr>
        <p:spPr bwMode="auto">
          <a:xfrm>
            <a:off x="612775" y="5464175"/>
            <a:ext cx="214770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000" dirty="0">
                <a:latin typeface="Calibri" panose="020F0502020204030204" pitchFamily="34" charset="0"/>
              </a:rPr>
              <a:t>3. Paying providers</a:t>
            </a:r>
          </a:p>
        </p:txBody>
      </p:sp>
      <p:sp>
        <p:nvSpPr>
          <p:cNvPr id="92179" name="Text Box 19"/>
          <p:cNvSpPr txBox="1">
            <a:spLocks noChangeArrowheads="1"/>
          </p:cNvSpPr>
          <p:nvPr/>
        </p:nvSpPr>
        <p:spPr bwMode="auto">
          <a:xfrm>
            <a:off x="4562475" y="1573213"/>
            <a:ext cx="260263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000" i="1" dirty="0">
                <a:latin typeface="Calibri" panose="020F0502020204030204" pitchFamily="34" charset="0"/>
              </a:rPr>
              <a:t>Difficulty of application</a:t>
            </a:r>
          </a:p>
        </p:txBody>
      </p:sp>
      <p:sp>
        <p:nvSpPr>
          <p:cNvPr id="92180" name="Line 20"/>
          <p:cNvSpPr>
            <a:spLocks noChangeShapeType="1"/>
          </p:cNvSpPr>
          <p:nvPr/>
        </p:nvSpPr>
        <p:spPr bwMode="auto">
          <a:xfrm>
            <a:off x="3236913" y="1970088"/>
            <a:ext cx="56784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81" name="Text Box 21"/>
          <p:cNvSpPr txBox="1">
            <a:spLocks noChangeArrowheads="1"/>
          </p:cNvSpPr>
          <p:nvPr/>
        </p:nvSpPr>
        <p:spPr bwMode="auto">
          <a:xfrm>
            <a:off x="3556198" y="2247900"/>
            <a:ext cx="99655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Clr>
                <a:srgbClr val="008040"/>
              </a:buClr>
              <a:buFont typeface="Wingdings" panose="05000000000000000000" pitchFamily="2" charset="2"/>
              <a:buNone/>
            </a:pPr>
            <a:r>
              <a:rPr lang="en-US" sz="2000" i="1" dirty="0">
                <a:latin typeface="Calibri" panose="020F0502020204030204" pitchFamily="34" charset="0"/>
              </a:rPr>
              <a:t>Water</a:t>
            </a:r>
          </a:p>
          <a:p>
            <a:pPr algn="ctr">
              <a:buClr>
                <a:srgbClr val="008040"/>
              </a:buClr>
              <a:buFont typeface="Wingdings" panose="05000000000000000000" pitchFamily="2" charset="2"/>
              <a:buNone/>
            </a:pPr>
            <a:r>
              <a:rPr lang="en-US" sz="2000" i="1" dirty="0">
                <a:latin typeface="Calibri" panose="020F0502020204030204" pitchFamily="34" charset="0"/>
              </a:rPr>
              <a:t>services</a:t>
            </a:r>
          </a:p>
        </p:txBody>
      </p:sp>
      <p:sp>
        <p:nvSpPr>
          <p:cNvPr id="92182" name="Text Box 22"/>
          <p:cNvSpPr txBox="1">
            <a:spLocks noChangeArrowheads="1"/>
          </p:cNvSpPr>
          <p:nvPr/>
        </p:nvSpPr>
        <p:spPr bwMode="auto">
          <a:xfrm>
            <a:off x="612775" y="2613025"/>
            <a:ext cx="6371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000" i="1" dirty="0">
                <a:latin typeface="Calibri" panose="020F0502020204030204" pitchFamily="34" charset="0"/>
              </a:rPr>
              <a:t>Step</a:t>
            </a:r>
          </a:p>
        </p:txBody>
      </p:sp>
      <p:sp>
        <p:nvSpPr>
          <p:cNvPr id="92183" name="Line 23"/>
          <p:cNvSpPr>
            <a:spLocks noChangeShapeType="1"/>
          </p:cNvSpPr>
          <p:nvPr/>
        </p:nvSpPr>
        <p:spPr bwMode="auto">
          <a:xfrm>
            <a:off x="630238" y="3008313"/>
            <a:ext cx="8285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87" name="Line 27"/>
          <p:cNvSpPr>
            <a:spLocks noChangeShapeType="1"/>
          </p:cNvSpPr>
          <p:nvPr/>
        </p:nvSpPr>
        <p:spPr bwMode="auto">
          <a:xfrm>
            <a:off x="630238" y="6043613"/>
            <a:ext cx="8285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8964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2" grpId="0" build="p" autoUpdateAnimBg="0"/>
      <p:bldP spid="92163" grpId="0" build="p" autoUpdateAnimBg="0"/>
      <p:bldP spid="92164" grpId="0" build="p" autoUpdateAnimBg="0"/>
      <p:bldP spid="92165" grpId="0" build="p" autoUpdateAnimBg="0"/>
      <p:bldP spid="92167" grpId="0" build="p" autoUpdateAnimBg="0"/>
      <p:bldP spid="92168" grpId="0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Applicability of PES systems</a:t>
            </a:r>
          </a:p>
        </p:txBody>
      </p:sp>
      <p:graphicFrame>
        <p:nvGraphicFramePr>
          <p:cNvPr id="93213" name="Group 29"/>
          <p:cNvGraphicFramePr>
            <a:graphicFrameLocks noGrp="1"/>
          </p:cNvGraphicFramePr>
          <p:nvPr/>
        </p:nvGraphicFramePr>
        <p:xfrm>
          <a:off x="676275" y="1524000"/>
          <a:ext cx="8239125" cy="4800602"/>
        </p:xfrm>
        <a:graphic>
          <a:graphicData uri="http://schemas.openxmlformats.org/drawingml/2006/table">
            <a:tbl>
              <a:tblPr/>
              <a:tblGrid>
                <a:gridCol w="1968500"/>
                <a:gridCol w="1020763"/>
                <a:gridCol w="2479675"/>
                <a:gridCol w="2770187"/>
              </a:tblGrid>
              <a:tr h="700088">
                <a:tc rowSpan="2"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s-MX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Upstream opportunity costs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96913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Low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High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D3A"/>
                    </a:solidFill>
                  </a:tcPr>
                </a:tc>
              </a:tr>
              <a:tr h="1655763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Downstream benefits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High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Possibly, but difficult to make work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D3A"/>
                    </a:solidFill>
                  </a:tcPr>
                </a:tc>
              </a:tr>
              <a:tr h="17478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Low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D3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Possibly, but not very useful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D3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8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86216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Types of PES </a:t>
            </a:r>
            <a:r>
              <a:rPr lang="fr-FR" dirty="0" err="1"/>
              <a:t>schemes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(</a:t>
            </a:r>
            <a:r>
              <a:rPr lang="fr-FR" dirty="0" err="1"/>
              <a:t>categories</a:t>
            </a:r>
            <a:r>
              <a:rPr lang="fr-FR" dirty="0"/>
              <a:t> of ES </a:t>
            </a:r>
            <a:r>
              <a:rPr lang="fr-FR" dirty="0" err="1"/>
              <a:t>buyers</a:t>
            </a:r>
            <a:r>
              <a:rPr lang="fr-FR" dirty="0" smtClean="0"/>
              <a:t>)</a:t>
            </a:r>
            <a:endParaRPr lang="en-US" dirty="0"/>
          </a:p>
        </p:txBody>
      </p:sp>
      <p:pic>
        <p:nvPicPr>
          <p:cNvPr id="7" name="tabl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60" y="1690689"/>
            <a:ext cx="8839440" cy="462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9649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952" y="210579"/>
            <a:ext cx="7886700" cy="1325563"/>
          </a:xfrm>
        </p:spPr>
        <p:txBody>
          <a:bodyPr/>
          <a:lstStyle/>
          <a:p>
            <a:r>
              <a:rPr lang="en-US" b="1" dirty="0"/>
              <a:t>Costs of 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3952" y="1261459"/>
            <a:ext cx="7639587" cy="130394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Opportunity costs (+ land owner’s protection costs)</a:t>
            </a:r>
          </a:p>
          <a:p>
            <a:r>
              <a:rPr lang="en-US" dirty="0"/>
              <a:t>Transaction costs</a:t>
            </a:r>
          </a:p>
          <a:p>
            <a:endParaRPr lang="en-US" dirty="0"/>
          </a:p>
        </p:txBody>
      </p:sp>
      <p:pic>
        <p:nvPicPr>
          <p:cNvPr id="4" name="Picture 3" descr="USAID 2007 - TC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488127"/>
            <a:ext cx="9067800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29019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Initial lessons</a:t>
            </a:r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/>
              <a:t>Not a universal solution</a:t>
            </a:r>
          </a:p>
          <a:p>
            <a:pPr>
              <a:lnSpc>
                <a:spcPct val="90000"/>
              </a:lnSpc>
            </a:pPr>
            <a:r>
              <a:rPr lang="en-US"/>
              <a:t>One size does not fit all</a:t>
            </a:r>
          </a:p>
          <a:p>
            <a:pPr>
              <a:lnSpc>
                <a:spcPct val="90000"/>
              </a:lnSpc>
            </a:pPr>
            <a:r>
              <a:rPr lang="en-US"/>
              <a:t>Identify the services being provided clearly</a:t>
            </a:r>
          </a:p>
          <a:p>
            <a:pPr>
              <a:lnSpc>
                <a:spcPct val="90000"/>
              </a:lnSpc>
            </a:pPr>
            <a:r>
              <a:rPr lang="en-US"/>
              <a:t>Understand and document the links between forests and services</a:t>
            </a:r>
          </a:p>
          <a:p>
            <a:pPr>
              <a:lnSpc>
                <a:spcPct val="90000"/>
              </a:lnSpc>
            </a:pPr>
            <a:r>
              <a:rPr lang="en-US"/>
              <a:t>Begin from the demand side, not the supply side</a:t>
            </a:r>
          </a:p>
          <a:p>
            <a:pPr>
              <a:lnSpc>
                <a:spcPct val="90000"/>
              </a:lnSpc>
            </a:pPr>
            <a:r>
              <a:rPr lang="en-US"/>
              <a:t>Monitor effectiveness</a:t>
            </a:r>
          </a:p>
          <a:p>
            <a:pPr>
              <a:lnSpc>
                <a:spcPct val="90000"/>
              </a:lnSpc>
            </a:pPr>
            <a:r>
              <a:rPr lang="en-US"/>
              <a:t>Design flexible mechanisms</a:t>
            </a:r>
          </a:p>
          <a:p>
            <a:pPr>
              <a:lnSpc>
                <a:spcPct val="90000"/>
              </a:lnSpc>
            </a:pPr>
            <a:r>
              <a:rPr lang="en-US"/>
              <a:t>Mix and match with other mechanisms</a:t>
            </a:r>
          </a:p>
          <a:p>
            <a:pPr>
              <a:lnSpc>
                <a:spcPct val="90000"/>
              </a:lnSpc>
            </a:pPr>
            <a:r>
              <a:rPr lang="en-US"/>
              <a:t>Ensure the poor can participate</a:t>
            </a:r>
          </a:p>
        </p:txBody>
      </p:sp>
    </p:spTree>
    <p:extLst>
      <p:ext uri="{BB962C8B-B14F-4D97-AF65-F5344CB8AC3E}">
        <p14:creationId xmlns:p14="http://schemas.microsoft.com/office/powerpoint/2010/main" xmlns="" val="313732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problems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70000"/>
              </a:lnSpc>
            </a:pPr>
            <a:r>
              <a:rPr lang="en-US" sz="3200"/>
              <a:t>Getting the science right</a:t>
            </a:r>
          </a:p>
          <a:p>
            <a:pPr>
              <a:lnSpc>
                <a:spcPct val="170000"/>
              </a:lnSpc>
            </a:pPr>
            <a:r>
              <a:rPr lang="en-US" sz="3200"/>
              <a:t>Getting the institutions right</a:t>
            </a:r>
          </a:p>
        </p:txBody>
      </p:sp>
    </p:spTree>
    <p:extLst>
      <p:ext uri="{BB962C8B-B14F-4D97-AF65-F5344CB8AC3E}">
        <p14:creationId xmlns:p14="http://schemas.microsoft.com/office/powerpoint/2010/main" xmlns="" val="1073999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914400"/>
          </a:xfrm>
        </p:spPr>
        <p:txBody>
          <a:bodyPr/>
          <a:lstStyle/>
          <a:p>
            <a:pPr eaLnBrk="1" hangingPunct="1"/>
            <a:r>
              <a:rPr lang="en-US" dirty="0" smtClean="0"/>
              <a:t>a. Can PES be effective?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quarter" idx="4294967295"/>
          </p:nvPr>
        </p:nvSpPr>
        <p:spPr>
          <a:xfrm>
            <a:off x="423863" y="1295400"/>
            <a:ext cx="8491537" cy="50292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eaLnBrk="1" fontAlgn="auto" hangingPunct="1">
              <a:spcBef>
                <a:spcPts val="600"/>
              </a:spcBef>
              <a:spcAft>
                <a:spcPts val="1200"/>
              </a:spcAft>
              <a:defRPr/>
            </a:pPr>
            <a:r>
              <a:rPr lang="en-US" sz="2200" dirty="0" smtClean="0"/>
              <a:t>Promising tool, with regional differences (PES mainly in LA, emerging in SEA and Africa)</a:t>
            </a:r>
          </a:p>
          <a:p>
            <a:pPr eaLnBrk="1" fontAlgn="auto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200" dirty="0" smtClean="0"/>
              <a:t>But, effectiveness difficult to assess because</a:t>
            </a:r>
          </a:p>
          <a:p>
            <a:pPr lvl="1" eaLnBrk="1" fontAlgn="auto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200" dirty="0" smtClean="0"/>
              <a:t>Many schemes still too recent</a:t>
            </a:r>
          </a:p>
          <a:p>
            <a:pPr lvl="1" eaLnBrk="1" fontAlgn="auto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200" dirty="0" smtClean="0"/>
              <a:t>Insufficient baseline data (no control area)</a:t>
            </a:r>
          </a:p>
          <a:p>
            <a:pPr lvl="1" eaLnBrk="1" fontAlgn="auto" hangingPunct="1">
              <a:spcBef>
                <a:spcPts val="600"/>
              </a:spcBef>
              <a:spcAft>
                <a:spcPts val="1200"/>
              </a:spcAft>
              <a:defRPr/>
            </a:pPr>
            <a:r>
              <a:rPr lang="en-US" sz="2200" dirty="0" smtClean="0"/>
              <a:t>Few analyses based on solid monitoring and evaluation methods</a:t>
            </a:r>
          </a:p>
          <a:p>
            <a:pPr eaLnBrk="1" fontAlgn="auto" hangingPunct="1">
              <a:spcBef>
                <a:spcPts val="600"/>
              </a:spcBef>
              <a:spcAft>
                <a:spcPts val="1200"/>
              </a:spcAft>
              <a:defRPr/>
            </a:pPr>
            <a:r>
              <a:rPr lang="en-US" sz="2200" dirty="0" smtClean="0"/>
              <a:t>Performance payments (PES) = key for REDD , but upfront conditions needed</a:t>
            </a:r>
          </a:p>
          <a:p>
            <a:pPr eaLnBrk="1" fontAlgn="auto" hangingPunct="1">
              <a:spcBef>
                <a:spcPts val="600"/>
              </a:spcBef>
              <a:spcAft>
                <a:spcPts val="1200"/>
              </a:spcAft>
              <a:defRPr/>
            </a:pPr>
            <a:r>
              <a:rPr lang="en-US" sz="2200" b="1" dirty="0" smtClean="0"/>
              <a:t>To address DD drivers, PES = promising, but not sufficient </a:t>
            </a:r>
            <a:r>
              <a:rPr lang="en-US" sz="2200" b="1" dirty="0" smtClean="0">
                <a:sym typeface="Wingdings" charset="2"/>
              </a:rPr>
              <a:t> need governance investments &amp; extra-</a:t>
            </a:r>
            <a:r>
              <a:rPr lang="en-US" sz="2200" b="1" dirty="0" err="1" smtClean="0">
                <a:sym typeface="Wingdings" charset="2"/>
              </a:rPr>
              <a:t>sectoral</a:t>
            </a:r>
            <a:r>
              <a:rPr lang="en-US" sz="2200" b="1" dirty="0" smtClean="0">
                <a:sym typeface="Wingdings" charset="2"/>
              </a:rPr>
              <a:t> transfers</a:t>
            </a:r>
            <a:endParaRPr lang="en-US" sz="2200" b="1" dirty="0" smtClean="0"/>
          </a:p>
          <a:p>
            <a:pPr eaLnBrk="1" fontAlgn="auto" hangingPunct="1">
              <a:spcBef>
                <a:spcPts val="600"/>
              </a:spcBef>
              <a:spcAft>
                <a:spcPts val="1200"/>
              </a:spcAft>
              <a:defRPr/>
            </a:pPr>
            <a:endParaRPr lang="en-US" dirty="0" smtClean="0">
              <a:sym typeface="Wingdings" charset="2"/>
            </a:endParaRP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0" y="6457950"/>
            <a:ext cx="439738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9A496B0-E6EB-4BE8-B0DD-857F593CE6F9}" type="slidenum">
              <a:rPr 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40</a:t>
            </a:fld>
            <a:endParaRPr 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542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457200"/>
            <a:ext cx="8280400" cy="68738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Preconditions for PES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</p:nvPr>
        </p:nvGraphicFramePr>
        <p:xfrm>
          <a:off x="685800" y="1447800"/>
          <a:ext cx="7772400" cy="4543425"/>
        </p:xfrm>
        <a:graphic>
          <a:graphicData uri="http://schemas.openxmlformats.org/drawingml/2006/table">
            <a:tbl>
              <a:tblPr/>
              <a:tblGrid>
                <a:gridCol w="2089150"/>
                <a:gridCol w="5683250"/>
              </a:tblGrid>
              <a:tr h="335327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Preconditions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ＭＳ Ｐゴシック" charset="-128"/>
                      </a:endParaRPr>
                    </a:p>
                  </a:txBody>
                  <a:tcPr marT="45726" marB="45726" horzOverflow="overflow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579201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Economic 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- ES = externality AND value of the ES (user’s WTP) &gt; providers opportunity costs (WTA) &amp; transaction costs (TC) </a:t>
                      </a:r>
                    </a:p>
                  </a:txBody>
                  <a:tcPr marT="45726" marB="45726" horzOverflow="overflow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</a:tr>
              <a:tr h="1066949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Cultural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 PES need social acceptance;  where non-economic value systems are important and functioning, resistance to PES is likely (e.g. perception of water access as human right hinders ‘water PES’)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 most cultural contexts seem to accept PES</a:t>
                      </a:r>
                    </a:p>
                  </a:txBody>
                  <a:tcPr marT="45726" marB="45726" horzOverflow="overflow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31082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Institutional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 Need de-facto rights over ES-producing asset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 in weak governance context, enforcement could be enhanced by contracts with independent provisions in case of non-compliance (e.g. reduced/suspended/stopped payments) rather than only reliance on local juridical system</a:t>
                      </a:r>
                    </a:p>
                  </a:txBody>
                  <a:tcPr marT="45726" marB="45726" horzOverflow="overflow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</a:tr>
              <a:tr h="125112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Informational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 Transaction costs of implementing PES schemes (negotiations, baseline setting, system design) need to remain affordable.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-128"/>
                        </a:rPr>
                        <a:t> can be real challenge in small schemes, when buyers and sellers are highly diverse, or when ES is biophysically complex </a:t>
                      </a:r>
                    </a:p>
                  </a:txBody>
                  <a:tcPr marT="45726" marB="45726" horzOverflow="overflow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0742" name="TextBox 14"/>
          <p:cNvSpPr txBox="1">
            <a:spLocks noChangeArrowheads="1"/>
          </p:cNvSpPr>
          <p:nvPr/>
        </p:nvSpPr>
        <p:spPr bwMode="auto">
          <a:xfrm>
            <a:off x="609600" y="6019800"/>
            <a:ext cx="29003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1600" i="1">
                <a:latin typeface="Calibri" panose="020F0502020204030204" pitchFamily="34" charset="0"/>
              </a:rPr>
              <a:t>Source: Wunder 2008, RFF paper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0" y="6457950"/>
            <a:ext cx="439738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67DDFB6-B0A4-43E2-9D4A-E7DF7525AD50}" type="slidenum">
              <a:rPr 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41</a:t>
            </a:fld>
            <a:endParaRPr 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5640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49263" y="503238"/>
            <a:ext cx="8278812" cy="68738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b. Can PES improve livelihoods?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quarter" idx="4294967295"/>
          </p:nvPr>
        </p:nvSpPr>
        <p:spPr>
          <a:xfrm>
            <a:off x="438150" y="1447800"/>
            <a:ext cx="8296275" cy="4276725"/>
          </a:xfrm>
          <a:prstGeom prst="rect">
            <a:avLst/>
          </a:prstGeo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sz="2800" smtClean="0"/>
              <a:t>Concerns:</a:t>
            </a:r>
          </a:p>
          <a:p>
            <a:pPr marL="466725" lvl="1" indent="-466725" eaLnBrk="1" hangingPunct="1">
              <a:buFont typeface="Wingdings" panose="05000000000000000000" pitchFamily="2" charset="2"/>
              <a:buChar char="§"/>
            </a:pPr>
            <a:r>
              <a:rPr lang="en-US" sz="2600" smtClean="0"/>
              <a:t>Weakening of land and resource rights of indigenous and forest dependent communities</a:t>
            </a:r>
          </a:p>
          <a:p>
            <a:pPr marL="466725" lvl="1" indent="-466725" eaLnBrk="1" hangingPunct="1">
              <a:buFont typeface="Wingdings" panose="05000000000000000000" pitchFamily="2" charset="2"/>
              <a:buChar char="§"/>
            </a:pPr>
            <a:r>
              <a:rPr lang="en-US" sz="2600" smtClean="0"/>
              <a:t>Equity in opportunities to participate as sellers of carbon</a:t>
            </a:r>
          </a:p>
          <a:p>
            <a:pPr marL="466725" lvl="1" indent="-466725" eaLnBrk="1" hangingPunct="1">
              <a:buFont typeface="Wingdings" panose="05000000000000000000" pitchFamily="2" charset="2"/>
              <a:buChar char="§"/>
            </a:pPr>
            <a:r>
              <a:rPr lang="en-US" sz="2600" smtClean="0"/>
              <a:t>Equity in payment levels and terms – vulnerable communities may be subjective to exploitative contracts</a:t>
            </a:r>
          </a:p>
          <a:p>
            <a:pPr marL="466725" lvl="1" indent="-466725" eaLnBrk="1" hangingPunct="1">
              <a:buFont typeface="Wingdings" panose="05000000000000000000" pitchFamily="2" charset="2"/>
              <a:buChar char="§"/>
            </a:pPr>
            <a:r>
              <a:rPr lang="en-US" sz="2600" smtClean="0"/>
              <a:t>Local economy impacts which affect non-participants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0" y="6457950"/>
            <a:ext cx="439738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776E9EF-9E22-468E-86F7-1B6593D9FEE7}" type="slidenum">
              <a:rPr 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42</a:t>
            </a:fld>
            <a:endParaRPr 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2593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49263" y="503238"/>
            <a:ext cx="8278812" cy="687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Can PES improve livelihoods?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quarter" idx="4294967295"/>
          </p:nvPr>
        </p:nvSpPr>
        <p:spPr>
          <a:xfrm>
            <a:off x="438150" y="1447800"/>
            <a:ext cx="8296275" cy="48006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sz="2800" smtClean="0"/>
              <a:t>Study findings:</a:t>
            </a:r>
          </a:p>
          <a:p>
            <a:pPr marL="508000" lvl="1" indent="-508000" eaLnBrk="1" hangingPunct="1">
              <a:buFont typeface="Wingdings" panose="05000000000000000000" pitchFamily="2" charset="2"/>
              <a:buChar char="§"/>
            </a:pPr>
            <a:r>
              <a:rPr lang="en-US" sz="2600" smtClean="0"/>
              <a:t>PES schemes have not led to weakening of land tenure, and in some cases have strengthened it</a:t>
            </a:r>
          </a:p>
          <a:p>
            <a:pPr marL="508000" lvl="1" indent="-508000" eaLnBrk="1" hangingPunct="1">
              <a:buFont typeface="Wingdings" panose="05000000000000000000" pitchFamily="2" charset="2"/>
              <a:buChar char="§"/>
            </a:pPr>
            <a:r>
              <a:rPr lang="en-US" sz="2600" smtClean="0"/>
              <a:t>Direct evidence from our case studies on the impact on livelihoods is limited</a:t>
            </a:r>
          </a:p>
          <a:p>
            <a:pPr marL="508000" lvl="1" indent="-508000" eaLnBrk="1" hangingPunct="1">
              <a:buFont typeface="Wingdings" panose="05000000000000000000" pitchFamily="2" charset="2"/>
              <a:buChar char="§"/>
            </a:pPr>
            <a:r>
              <a:rPr lang="en-US" sz="2600" smtClean="0"/>
              <a:t>Even if initially access constraints  for poor, subsequent corrections occurred (e.g. Costa Rica)</a:t>
            </a:r>
          </a:p>
          <a:p>
            <a:pPr marL="508000" lvl="1" indent="-508000" eaLnBrk="1" hangingPunct="1">
              <a:buFont typeface="Wingdings" panose="05000000000000000000" pitchFamily="2" charset="2"/>
              <a:buChar char="§"/>
            </a:pPr>
            <a:r>
              <a:rPr lang="en-US" sz="2600" smtClean="0"/>
              <a:t>Despite seemingly low payment levels, PES is popular with farmers (Costa Rica, Mexico)</a:t>
            </a:r>
          </a:p>
          <a:p>
            <a:pPr marL="508000" lvl="1" indent="-508000" eaLnBrk="1" hangingPunct="1">
              <a:buFont typeface="Wingdings" panose="05000000000000000000" pitchFamily="2" charset="2"/>
              <a:buChar char="§"/>
            </a:pPr>
            <a:r>
              <a:rPr lang="en-US" sz="2600" smtClean="0"/>
              <a:t>Little evidence of local economy impact on prices and employment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0" y="6457950"/>
            <a:ext cx="439738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3401125-9C43-48DE-89A9-DE086C1591CB}" type="slidenum">
              <a:rPr 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43</a:t>
            </a:fld>
            <a:endParaRPr 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483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49263" y="503238"/>
            <a:ext cx="8278812" cy="687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PES and poverty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sz="quarter" idx="4294967295"/>
          </p:nvPr>
        </p:nvSpPr>
        <p:spPr>
          <a:xfrm>
            <a:off x="438150" y="1371600"/>
            <a:ext cx="8477250" cy="4800600"/>
          </a:xfrm>
          <a:prstGeom prst="rect">
            <a:avLst/>
          </a:prstGeo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sz="2600" smtClean="0"/>
              <a:t>To enhance livelihood/equity outcomes:</a:t>
            </a:r>
          </a:p>
          <a:p>
            <a:pPr eaLnBrk="1" hangingPunct="1"/>
            <a:r>
              <a:rPr lang="en-US" sz="2400" smtClean="0"/>
              <a:t>“no-harm” approach</a:t>
            </a:r>
          </a:p>
          <a:p>
            <a:pPr lvl="1" eaLnBrk="1" hangingPunct="1"/>
            <a:r>
              <a:rPr lang="en-US" sz="2400" smtClean="0"/>
              <a:t>Narrow focus on environmental goal</a:t>
            </a:r>
          </a:p>
          <a:p>
            <a:pPr lvl="1" eaLnBrk="1" hangingPunct="1"/>
            <a:r>
              <a:rPr lang="en-US" sz="2400" smtClean="0"/>
              <a:t>Undesired livelihood/equity side-effects are mitigated (e.g. ‘collective contracting’-provision in Costa Rica PSA)</a:t>
            </a:r>
          </a:p>
          <a:p>
            <a:pPr eaLnBrk="1" hangingPunct="1"/>
            <a:r>
              <a:rPr lang="en-US" sz="2400" smtClean="0"/>
              <a:t>“pro-poor” approach</a:t>
            </a:r>
          </a:p>
          <a:p>
            <a:pPr lvl="1" eaLnBrk="1" hangingPunct="1"/>
            <a:r>
              <a:rPr lang="en-US" sz="2400" smtClean="0"/>
              <a:t>Poverty reduction objectives are explicit side-objectives </a:t>
            </a:r>
            <a:br>
              <a:rPr lang="en-US" sz="2400" smtClean="0"/>
            </a:br>
            <a:r>
              <a:rPr lang="en-US" sz="2400" smtClean="0"/>
              <a:t>(e.g. in areas where rural poverty is pervasive)</a:t>
            </a:r>
          </a:p>
          <a:p>
            <a:pPr lvl="1" eaLnBrk="1" hangingPunct="1"/>
            <a:r>
              <a:rPr lang="en-US" sz="2400" smtClean="0"/>
              <a:t>participation of the poor is actively pursued </a:t>
            </a:r>
            <a:br>
              <a:rPr lang="en-US" sz="2400" smtClean="0"/>
            </a:br>
            <a:r>
              <a:rPr lang="en-US" sz="2400" smtClean="0"/>
              <a:t>(e.g. RUPES – rewarding upland rural poor for ES)</a:t>
            </a:r>
          </a:p>
          <a:p>
            <a:pPr eaLnBrk="1" hangingPunct="1"/>
            <a:endParaRPr lang="en-US" sz="240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0" y="6457950"/>
            <a:ext cx="439738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130903A-9B4B-48E4-B141-A4045C3BCA44}" type="slidenum">
              <a:rPr 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44</a:t>
            </a:fld>
            <a:endParaRPr 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8613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1588</Words>
  <Application>Microsoft Office PowerPoint</Application>
  <PresentationFormat>On-screen Show (4:3)</PresentationFormat>
  <Paragraphs>473</Paragraphs>
  <Slides>44</Slides>
  <Notes>39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Lecture 19 NATURAL RESOURCE PLANNING AND MANAGEMENT</vt:lpstr>
      <vt:lpstr>Recap Lecture 18</vt:lpstr>
      <vt:lpstr>Payments for environmental services  National initiatives</vt:lpstr>
      <vt:lpstr>From theory to practice</vt:lpstr>
      <vt:lpstr>From theory to practice</vt:lpstr>
      <vt:lpstr>II. Identifying and valuing environmental services</vt:lpstr>
      <vt:lpstr>Identifying environmental services</vt:lpstr>
      <vt:lpstr>Understanding service provision</vt:lpstr>
      <vt:lpstr>Understanding service provision</vt:lpstr>
      <vt:lpstr>Valuing services</vt:lpstr>
      <vt:lpstr>Identifying and quantifying services</vt:lpstr>
      <vt:lpstr>III. Developing  payment systems </vt:lpstr>
      <vt:lpstr>From theory to practice</vt:lpstr>
      <vt:lpstr>IIIA. Charging service users </vt:lpstr>
      <vt:lpstr>Financing requirements</vt:lpstr>
      <vt:lpstr>Charging service users</vt:lpstr>
      <vt:lpstr>Charging service users</vt:lpstr>
      <vt:lpstr>Who is going to pay?</vt:lpstr>
      <vt:lpstr>Charging service users</vt:lpstr>
      <vt:lpstr>IIIB.  Paying service providers</vt:lpstr>
      <vt:lpstr>Paying service providers</vt:lpstr>
      <vt:lpstr>Paying service providers: Principles</vt:lpstr>
      <vt:lpstr>Paying service providers</vt:lpstr>
      <vt:lpstr>IIIC.  Establishing the institutional framework</vt:lpstr>
      <vt:lpstr>What scale?</vt:lpstr>
      <vt:lpstr>Institutional framework</vt:lpstr>
      <vt:lpstr>Components of a payment system</vt:lpstr>
      <vt:lpstr>Components of a payment system</vt:lpstr>
      <vt:lpstr>Components of a payment system</vt:lpstr>
      <vt:lpstr>Components of a payment system</vt:lpstr>
      <vt:lpstr>Components of a payment system</vt:lpstr>
      <vt:lpstr>Monitoring needs to be done at 3 levels</vt:lpstr>
      <vt:lpstr>Summary</vt:lpstr>
      <vt:lpstr>Applying PES to different services</vt:lpstr>
      <vt:lpstr>Applicability of PES systems</vt:lpstr>
      <vt:lpstr>Types of PES schemes (categories of ES buyers)</vt:lpstr>
      <vt:lpstr>Costs of PES</vt:lpstr>
      <vt:lpstr>Initial lessons</vt:lpstr>
      <vt:lpstr>Key problems</vt:lpstr>
      <vt:lpstr>a. Can PES be effective?</vt:lpstr>
      <vt:lpstr>Preconditions for PES</vt:lpstr>
      <vt:lpstr>b. Can PES improve livelihoods?</vt:lpstr>
      <vt:lpstr>Can PES improve livelihoods?</vt:lpstr>
      <vt:lpstr>PES and poverty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19 NATURAL RESOURCE PLANNING AND MANAGEMENT</dc:title>
  <dc:creator>stdc_lp</dc:creator>
  <cp:lastModifiedBy>stdc_lp</cp:lastModifiedBy>
  <cp:revision>3</cp:revision>
  <dcterms:created xsi:type="dcterms:W3CDTF">2014-06-22T01:33:25Z</dcterms:created>
  <dcterms:modified xsi:type="dcterms:W3CDTF">2014-06-22T02:59:30Z</dcterms:modified>
</cp:coreProperties>
</file>