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67" r:id="rId2"/>
    <p:sldId id="268" r:id="rId3"/>
    <p:sldId id="258" r:id="rId4"/>
    <p:sldId id="259" r:id="rId5"/>
    <p:sldId id="260" r:id="rId6"/>
    <p:sldId id="269" r:id="rId7"/>
    <p:sldId id="261" r:id="rId8"/>
    <p:sldId id="262" r:id="rId9"/>
    <p:sldId id="263" r:id="rId10"/>
    <p:sldId id="264" r:id="rId11"/>
    <p:sldId id="265" r:id="rId12"/>
    <p:sldId id="266" r:id="rId13"/>
    <p:sldId id="270" r:id="rId14"/>
    <p:sldId id="271" r:id="rId15"/>
    <p:sldId id="272" r:id="rId16"/>
    <p:sldId id="273" r:id="rId17"/>
    <p:sldId id="274" r:id="rId18"/>
    <p:sldId id="275" r:id="rId19"/>
    <p:sldId id="276" r:id="rId20"/>
    <p:sldId id="277" r:id="rId21"/>
    <p:sldId id="278" r:id="rId22"/>
    <p:sldId id="279" r:id="rId23"/>
    <p:sldId id="280"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00" autoAdjust="0"/>
    <p:restoredTop sz="94660"/>
  </p:normalViewPr>
  <p:slideViewPr>
    <p:cSldViewPr snapToGrid="0">
      <p:cViewPr varScale="1">
        <p:scale>
          <a:sx n="54" d="100"/>
          <a:sy n="54" d="100"/>
        </p:scale>
        <p:origin x="-1166"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BB4BFD-400B-4565-A901-10934DD9625A}" type="datetimeFigureOut">
              <a:rPr lang="en-US" smtClean="0"/>
              <a:pPr/>
              <a:t>6/21/2014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944668-1A11-44C1-8C35-FB34561E8A02}" type="slidenum">
              <a:rPr lang="en-US" smtClean="0"/>
              <a:pPr/>
              <a:t>‹#›</a:t>
            </a:fld>
            <a:endParaRPr lang="en-US"/>
          </a:p>
        </p:txBody>
      </p:sp>
    </p:spTree>
    <p:extLst>
      <p:ext uri="{BB962C8B-B14F-4D97-AF65-F5344CB8AC3E}">
        <p14:creationId xmlns="" xmlns:p14="http://schemas.microsoft.com/office/powerpoint/2010/main" val="2105679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2D1F37D-68D4-410E-8C29-4ECEF9944576}" type="slidenum">
              <a:rPr lang="en-US" smtClean="0"/>
              <a:pPr/>
              <a:t>3</a:t>
            </a:fld>
            <a:endParaRPr lang="en-US" smtClean="0"/>
          </a:p>
        </p:txBody>
      </p:sp>
    </p:spTree>
    <p:extLst>
      <p:ext uri="{BB962C8B-B14F-4D97-AF65-F5344CB8AC3E}">
        <p14:creationId xmlns="" xmlns:p14="http://schemas.microsoft.com/office/powerpoint/2010/main" val="2932246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90000"/>
              </a:lnSpc>
              <a:spcBef>
                <a:spcPts val="900"/>
              </a:spcBef>
              <a:buClr>
                <a:schemeClr val="accent1"/>
              </a:buClr>
              <a:buSzPct val="85000"/>
              <a:buNone/>
            </a:pPr>
            <a:r>
              <a:rPr lang="en-US" sz="2400" dirty="0" smtClean="0">
                <a:solidFill>
                  <a:schemeClr val="accent5">
                    <a:lumMod val="20000"/>
                    <a:lumOff val="80000"/>
                  </a:schemeClr>
                </a:solidFill>
                <a:latin typeface="Calibri" pitchFamily="34" charset="0"/>
              </a:rPr>
              <a:t>Examples:  </a:t>
            </a:r>
          </a:p>
          <a:p>
            <a:pPr marL="547688" lvl="1" indent="-273050">
              <a:lnSpc>
                <a:spcPct val="90000"/>
              </a:lnSpc>
              <a:spcBef>
                <a:spcPts val="200"/>
              </a:spcBef>
              <a:buClr>
                <a:schemeClr val="accent1"/>
              </a:buClr>
              <a:buSzPct val="100000"/>
              <a:buFont typeface="Arial" pitchFamily="34" charset="0"/>
              <a:buChar char="•"/>
            </a:pPr>
            <a:r>
              <a:rPr lang="en-US" sz="2400" dirty="0" smtClean="0">
                <a:solidFill>
                  <a:schemeClr val="accent5">
                    <a:lumMod val="20000"/>
                    <a:lumOff val="80000"/>
                  </a:schemeClr>
                </a:solidFill>
                <a:latin typeface="Calibri" pitchFamily="34" charset="0"/>
              </a:rPr>
              <a:t>Coral reefs </a:t>
            </a:r>
          </a:p>
          <a:p>
            <a:pPr marL="547688" lvl="1" indent="-273050">
              <a:lnSpc>
                <a:spcPct val="90000"/>
              </a:lnSpc>
              <a:spcBef>
                <a:spcPts val="200"/>
              </a:spcBef>
              <a:buClr>
                <a:schemeClr val="accent1"/>
              </a:buClr>
              <a:buSzPct val="100000"/>
              <a:buFont typeface="Arial" pitchFamily="34" charset="0"/>
              <a:buChar char="•"/>
            </a:pPr>
            <a:r>
              <a:rPr lang="en-US" sz="2400" dirty="0" smtClean="0">
                <a:solidFill>
                  <a:schemeClr val="accent5">
                    <a:lumMod val="20000"/>
                    <a:lumOff val="80000"/>
                  </a:schemeClr>
                </a:solidFill>
                <a:latin typeface="Calibri" pitchFamily="34" charset="0"/>
              </a:rPr>
              <a:t>Forests </a:t>
            </a:r>
          </a:p>
          <a:p>
            <a:pPr marL="547688" lvl="1" indent="-273050">
              <a:lnSpc>
                <a:spcPct val="90000"/>
              </a:lnSpc>
              <a:spcBef>
                <a:spcPts val="200"/>
              </a:spcBef>
              <a:buClr>
                <a:schemeClr val="accent1"/>
              </a:buClr>
              <a:buSzPct val="100000"/>
              <a:buFont typeface="Arial" pitchFamily="34" charset="0"/>
              <a:buChar char="•"/>
            </a:pPr>
            <a:r>
              <a:rPr lang="en-US" sz="2400" dirty="0" smtClean="0">
                <a:solidFill>
                  <a:schemeClr val="accent5">
                    <a:lumMod val="20000"/>
                    <a:lumOff val="80000"/>
                  </a:schemeClr>
                </a:solidFill>
                <a:latin typeface="Calibri" pitchFamily="34" charset="0"/>
              </a:rPr>
              <a:t>Deserts </a:t>
            </a:r>
          </a:p>
          <a:p>
            <a:pPr marL="547688" lvl="1" indent="-273050">
              <a:lnSpc>
                <a:spcPct val="90000"/>
              </a:lnSpc>
              <a:spcBef>
                <a:spcPts val="200"/>
              </a:spcBef>
              <a:buClr>
                <a:schemeClr val="accent1"/>
              </a:buClr>
              <a:buSzPct val="100000"/>
              <a:buFont typeface="Arial" pitchFamily="34" charset="0"/>
              <a:buChar char="•"/>
            </a:pPr>
            <a:r>
              <a:rPr lang="en-US" sz="2400" dirty="0" smtClean="0">
                <a:solidFill>
                  <a:schemeClr val="accent5">
                    <a:lumMod val="20000"/>
                    <a:lumOff val="80000"/>
                  </a:schemeClr>
                </a:solidFill>
                <a:latin typeface="Calibri" pitchFamily="34" charset="0"/>
              </a:rPr>
              <a:t>Tundra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8AF9307D-F3AB-4450-A38B-5E0D679C94D3}" type="slidenum">
              <a:rPr lang="en-US" smtClean="0"/>
              <a:pPr>
                <a:defRPr/>
              </a:pPr>
              <a:t>4</a:t>
            </a:fld>
            <a:endParaRPr lang="en-US"/>
          </a:p>
        </p:txBody>
      </p:sp>
    </p:spTree>
    <p:extLst>
      <p:ext uri="{BB962C8B-B14F-4D97-AF65-F5344CB8AC3E}">
        <p14:creationId xmlns="" xmlns:p14="http://schemas.microsoft.com/office/powerpoint/2010/main" val="986577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US" sz="1200" kern="1200" dirty="0" smtClean="0">
                <a:solidFill>
                  <a:schemeClr val="tx1"/>
                </a:solidFill>
                <a:latin typeface="+mn-lt"/>
                <a:ea typeface="+mn-ea"/>
                <a:cs typeface="+mn-cs"/>
              </a:rPr>
              <a:t>In short, they are the benefits that people obtain from ecosystems. </a:t>
            </a:r>
          </a:p>
          <a:p>
            <a:pPr eaLnBrk="1" hangingPunct="1">
              <a:spcBef>
                <a:spcPct val="0"/>
              </a:spcBef>
            </a:pPr>
            <a:endParaRPr lang="en-US" dirty="0" smtClean="0"/>
          </a:p>
          <a:p>
            <a:pPr eaLnBrk="1" hangingPunct="1">
              <a:spcBef>
                <a:spcPct val="0"/>
              </a:spcBef>
            </a:pPr>
            <a:r>
              <a:rPr lang="en-US" dirty="0" smtClean="0"/>
              <a:t>Ecosystem services are the benefits that humans rely</a:t>
            </a:r>
            <a:r>
              <a:rPr lang="en-US" baseline="0" dirty="0" smtClean="0"/>
              <a:t> upon from functioning ecosystems – such as clean air to breathe, pest and disease control, carbon sequestration and storage, etc.</a:t>
            </a:r>
          </a:p>
          <a:p>
            <a:pPr eaLnBrk="1" hangingPunct="1">
              <a:spcBef>
                <a:spcPct val="0"/>
              </a:spcBef>
            </a:pPr>
            <a:endParaRPr lang="en-US" baseline="0" dirty="0" smtClean="0"/>
          </a:p>
          <a:p>
            <a:pPr marL="0" marR="0" indent="0" algn="l" defTabSz="914400" rtl="0" eaLnBrk="1" fontAlgn="base" latinLnBrk="0" hangingPunct="1">
              <a:lnSpc>
                <a:spcPct val="100000"/>
              </a:lnSpc>
              <a:spcBef>
                <a:spcPct val="0"/>
              </a:spcBef>
              <a:spcAft>
                <a:spcPct val="0"/>
              </a:spcAft>
              <a:buClrTx/>
              <a:buSzTx/>
              <a:buFontTx/>
              <a:buNone/>
              <a:tabLst/>
              <a:defRPr/>
            </a:pPr>
            <a:r>
              <a:rPr lang="en-US" sz="1200" kern="1200" dirty="0" smtClean="0">
                <a:solidFill>
                  <a:schemeClr val="tx1"/>
                </a:solidFill>
                <a:latin typeface="+mn-lt"/>
                <a:ea typeface="+mn-ea"/>
                <a:cs typeface="+mn-cs"/>
              </a:rPr>
              <a:t>Well-functioning ecosystems provide reliable and clean flows of water, productive soil, relatively predictable weather, and many other services essential for human well-being. People, companies, and societies rely on these services — for raw material inputs, production processes, and climate stability. </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base" latinLnBrk="0" hangingPunct="1">
              <a:lnSpc>
                <a:spcPct val="100000"/>
              </a:lnSpc>
              <a:spcBef>
                <a:spcPct val="0"/>
              </a:spcBef>
              <a:spcAft>
                <a:spcPct val="0"/>
              </a:spcAft>
              <a:buClrTx/>
              <a:buSzTx/>
              <a:buFontTx/>
              <a:buNone/>
              <a:tabLst/>
              <a:defRPr/>
            </a:pPr>
            <a:r>
              <a:rPr lang="en-US" sz="1200" b="1" u="sng" kern="1200" dirty="0" smtClean="0">
                <a:solidFill>
                  <a:schemeClr val="tx1"/>
                </a:solidFill>
                <a:latin typeface="+mn-lt"/>
                <a:ea typeface="+mn-ea"/>
                <a:cs typeface="+mn-cs"/>
              </a:rPr>
              <a:t>Extended Notes</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b="1" u="sng"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In the late 1990s, a group of ecologists and economists collaborated on an effort to assign value to nature's services. In sum, they estimated that nature's services were worth approximately $33 trillion per year. (</a:t>
            </a:r>
            <a:r>
              <a:rPr lang="en-US" sz="1200" kern="1200" dirty="0" err="1" smtClean="0">
                <a:solidFill>
                  <a:schemeClr val="tx1"/>
                </a:solidFill>
                <a:latin typeface="+mn-lt"/>
                <a:ea typeface="+mn-ea"/>
                <a:cs typeface="+mn-cs"/>
              </a:rPr>
              <a:t>Costanza</a:t>
            </a:r>
            <a:r>
              <a:rPr lang="en-US" sz="1200" kern="1200" dirty="0" smtClean="0">
                <a:solidFill>
                  <a:schemeClr val="tx1"/>
                </a:solidFill>
                <a:latin typeface="+mn-lt"/>
                <a:ea typeface="+mn-ea"/>
                <a:cs typeface="+mn-cs"/>
              </a:rPr>
              <a:t>, R, </a:t>
            </a:r>
            <a:r>
              <a:rPr lang="en-US" sz="1200" kern="1200" dirty="0" err="1" smtClean="0">
                <a:solidFill>
                  <a:schemeClr val="tx1"/>
                </a:solidFill>
                <a:latin typeface="+mn-lt"/>
                <a:ea typeface="+mn-ea"/>
                <a:cs typeface="+mn-cs"/>
              </a:rPr>
              <a:t>D’Arge</a:t>
            </a:r>
            <a:r>
              <a:rPr lang="en-US" sz="1200" kern="1200" dirty="0" smtClean="0">
                <a:solidFill>
                  <a:schemeClr val="tx1"/>
                </a:solidFill>
                <a:latin typeface="+mn-lt"/>
                <a:ea typeface="+mn-ea"/>
                <a:cs typeface="+mn-cs"/>
              </a:rPr>
              <a:t>, R, De </a:t>
            </a:r>
            <a:r>
              <a:rPr lang="en-US" sz="1200" kern="1200" dirty="0" err="1" smtClean="0">
                <a:solidFill>
                  <a:schemeClr val="tx1"/>
                </a:solidFill>
                <a:latin typeface="+mn-lt"/>
                <a:ea typeface="+mn-ea"/>
                <a:cs typeface="+mn-cs"/>
              </a:rPr>
              <a:t>Groot</a:t>
            </a:r>
            <a:r>
              <a:rPr lang="en-US" sz="1200" kern="1200" dirty="0" smtClean="0">
                <a:solidFill>
                  <a:schemeClr val="tx1"/>
                </a:solidFill>
                <a:latin typeface="+mn-lt"/>
                <a:ea typeface="+mn-ea"/>
                <a:cs typeface="+mn-cs"/>
              </a:rPr>
              <a:t>, R, et. al)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Since the number was almost twice that of the global gross national product at the time ($18 trillion in 1997), the finding generated a global buzz and a generous dose of controversy.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The term “ecosystem services” came into widespread use in the ensuing dialogue and, formalizing the term in a 1997 publication, the Ecological Society of America explained that the term ecosystem services "refers to a wide range of conditions and processes through which natural ecosystems, and the species that are part of them, help sustain and fulfill human life." (Daily et al) </a:t>
            </a:r>
          </a:p>
          <a:p>
            <a:pPr marL="0" marR="0" indent="0" algn="l" defTabSz="914400" rtl="0" eaLnBrk="1" fontAlgn="base" latinLnBrk="0" hangingPunct="1">
              <a:lnSpc>
                <a:spcPct val="100000"/>
              </a:lnSpc>
              <a:spcBef>
                <a:spcPct val="0"/>
              </a:spcBef>
              <a:spcAft>
                <a:spcPct val="0"/>
              </a:spcAft>
              <a:buClrTx/>
              <a:buSzTx/>
              <a:buFontTx/>
              <a:buNone/>
              <a:tabLst/>
              <a:defRPr/>
            </a:pPr>
            <a:endParaRPr lang="en-US" sz="1200" b="1" u="sng" kern="1200" dirty="0" smtClean="0">
              <a:solidFill>
                <a:schemeClr val="tx1"/>
              </a:solidFill>
              <a:latin typeface="+mn-lt"/>
              <a:ea typeface="+mn-ea"/>
              <a:cs typeface="+mn-cs"/>
            </a:endParaRPr>
          </a:p>
          <a:p>
            <a:pPr eaLnBrk="1" hangingPunct="1">
              <a:spcBef>
                <a:spcPct val="0"/>
              </a:spcBef>
            </a:pPr>
            <a:endParaRPr lang="en-US" dirty="0"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E762425-75CD-4D43-9AA7-03F6AED12922}" type="slidenum">
              <a:rPr lang="en-US" smtClean="0"/>
              <a:pPr/>
              <a:t>5</a:t>
            </a:fld>
            <a:endParaRPr lang="en-US" smtClean="0"/>
          </a:p>
        </p:txBody>
      </p:sp>
    </p:spTree>
    <p:extLst>
      <p:ext uri="{BB962C8B-B14F-4D97-AF65-F5344CB8AC3E}">
        <p14:creationId xmlns="" xmlns:p14="http://schemas.microsoft.com/office/powerpoint/2010/main" val="252973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buFont typeface="Arial" pitchFamily="34" charset="0"/>
              <a:buChar char="•"/>
            </a:pPr>
            <a:r>
              <a:rPr lang="en-US" dirty="0" smtClean="0"/>
              <a:t>Ecosystems provide society with a wide range of services — from reliable flows of clean water to productive soil and carbon sequestration. People, companies, and societies rely on these services — for raw material inputs, production processes, and climate stability.</a:t>
            </a:r>
          </a:p>
          <a:p>
            <a:pPr eaLnBrk="1" hangingPunct="1">
              <a:spcBef>
                <a:spcPct val="0"/>
              </a:spcBef>
              <a:buFont typeface="Arial" pitchFamily="34" charset="0"/>
              <a:buChar char="•"/>
            </a:pPr>
            <a:r>
              <a:rPr lang="en-US" dirty="0" smtClean="0"/>
              <a:t>Ecosystem services fall into 4 categories</a:t>
            </a:r>
            <a:r>
              <a:rPr lang="en-US" baseline="0" dirty="0" smtClean="0"/>
              <a:t> </a:t>
            </a:r>
          </a:p>
          <a:p>
            <a:pPr eaLnBrk="1" hangingPunct="1">
              <a:spcBef>
                <a:spcPct val="0"/>
              </a:spcBef>
              <a:buFont typeface="Arial" pitchFamily="34" charset="0"/>
              <a:buChar char="•"/>
            </a:pPr>
            <a:r>
              <a:rPr lang="en-US" baseline="0" dirty="0" smtClean="0"/>
              <a:t>The ecosystem services categories include: environmental goods (which we are accustomed to considering), regulating services (upon which we rely for a relatively narrow band of ‘unpredictability’ in weather, water flow, etc.), supporting services (which are key to produce environmental goods), and cultural services (which are enshrined in numerous public agency’s missions and operating procedures).  </a:t>
            </a:r>
          </a:p>
          <a:p>
            <a:pPr eaLnBrk="1" hangingPunct="1">
              <a:spcBef>
                <a:spcPct val="0"/>
              </a:spcBef>
              <a:buFont typeface="Arial" pitchFamily="34" charset="0"/>
              <a:buChar char="•"/>
            </a:pPr>
            <a:r>
              <a:rPr lang="en-US" baseline="0" dirty="0" smtClean="0"/>
              <a:t>As a set these ecosystem services provide the items described on the right hand side of the slide. </a:t>
            </a:r>
          </a:p>
          <a:p>
            <a:pPr eaLnBrk="1" hangingPunct="1">
              <a:spcBef>
                <a:spcPct val="0"/>
              </a:spcBef>
            </a:pPr>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Calibri" pitchFamily="34" charset="0"/>
              </a:rPr>
              <a:t>This figure depicts the strength of linkages between categories of ecosystem services and components of human well-being that are commonly encountered, and includes indications of the extent to which it is possible for socioeconomic factors to mediate the linkage. (For example, if it is possible to purchase a substitute for a degraded ecosystem services, then there is a high potential for mediation.) The strength of the linkages and the potential for mediation differ in different ecosystems and regions.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cap="none" normalizeH="0" baseline="0" dirty="0" smtClean="0">
                <a:ln>
                  <a:noFill/>
                </a:ln>
                <a:solidFill>
                  <a:schemeClr val="tx1"/>
                </a:solidFill>
                <a:effectLst/>
                <a:latin typeface="Calibri" pitchFamily="34" charset="0"/>
              </a:rPr>
              <a:t> In addition to the influence of ecosystem services on human well-being depicted here, other factors – including other environmental factors as well as economic, social, technological, and cultural factors – influence human well-being, and ecosystems are in turn affected by changes in human well-being. (Millennium Ecosystem Assessment)</a:t>
            </a:r>
            <a:endParaRPr kumimoji="0" lang="en-US" sz="3600" b="0" i="0" u="none" strike="noStrike" cap="none" normalizeH="0" baseline="0" dirty="0" smtClean="0">
              <a:ln>
                <a:noFill/>
              </a:ln>
              <a:solidFill>
                <a:schemeClr val="tx1"/>
              </a:solidFill>
              <a:effectLst/>
              <a:latin typeface="Arial" pitchFamily="34" charset="0"/>
            </a:endParaRPr>
          </a:p>
          <a:p>
            <a:endParaRPr lang="en-US" dirty="0" smtClean="0">
              <a:ea typeface="ＭＳ Ｐゴシック" pitchFamily="34" charset="-128"/>
            </a:endParaRPr>
          </a:p>
          <a:p>
            <a:r>
              <a:rPr lang="en-US" b="1" u="sng" dirty="0" smtClean="0">
                <a:ea typeface="ＭＳ Ｐゴシック" pitchFamily="34" charset="-128"/>
              </a:rPr>
              <a:t>Extended</a:t>
            </a:r>
            <a:r>
              <a:rPr lang="en-US" b="1" u="sng" baseline="0" dirty="0" smtClean="0">
                <a:ea typeface="ＭＳ Ｐゴシック" pitchFamily="34" charset="-128"/>
              </a:rPr>
              <a:t> Notes</a:t>
            </a:r>
            <a:endParaRPr lang="en-US" b="1" u="sng" dirty="0" smtClean="0">
              <a:ea typeface="ＭＳ Ｐゴシック" pitchFamily="34" charset="-128"/>
            </a:endParaRPr>
          </a:p>
          <a:p>
            <a:endParaRPr lang="en-US" dirty="0" smtClean="0">
              <a:ea typeface="ＭＳ Ｐゴシック" pitchFamily="34" charset="-128"/>
            </a:endParaRPr>
          </a:p>
          <a:p>
            <a:r>
              <a:rPr lang="en-US" dirty="0" smtClean="0">
                <a:ea typeface="ＭＳ Ｐゴシック" pitchFamily="34" charset="-128"/>
              </a:rPr>
              <a:t>EXAMPLES</a:t>
            </a:r>
            <a:r>
              <a:rPr lang="en-US" baseline="0" dirty="0" smtClean="0">
                <a:ea typeface="ＭＳ Ｐゴシック" pitchFamily="34" charset="-128"/>
              </a:rPr>
              <a:t> OF THE ECOSYSTEM SERVICES</a:t>
            </a:r>
            <a:r>
              <a:rPr lang="en-US" dirty="0" smtClean="0">
                <a:ea typeface="ＭＳ Ｐゴシック" pitchFamily="34" charset="-128"/>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ea typeface="ＭＳ Ｐゴシック"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ea typeface="ＭＳ Ｐゴシック" pitchFamily="34" charset="-128"/>
              </a:rPr>
              <a:t>Provisioning</a:t>
            </a:r>
            <a:r>
              <a:rPr lang="en-US" baseline="0" dirty="0" smtClean="0">
                <a:ea typeface="ＭＳ Ｐゴシック" pitchFamily="34" charset="-128"/>
              </a:rPr>
              <a:t>: </a:t>
            </a:r>
            <a:r>
              <a:rPr lang="en-US" sz="1200" dirty="0" smtClean="0">
                <a:cs typeface="Arial" pitchFamily="34" charset="0"/>
              </a:rPr>
              <a:t>Goods or products produced by ecosystems</a:t>
            </a:r>
          </a:p>
          <a:p>
            <a:endParaRPr lang="en-US" baseline="0" dirty="0" smtClean="0">
              <a:ea typeface="ＭＳ Ｐゴシック" pitchFamily="34" charset="-128"/>
            </a:endParaRPr>
          </a:p>
          <a:p>
            <a:pPr>
              <a:buFontTx/>
              <a:buChar char="-"/>
            </a:pPr>
            <a:r>
              <a:rPr lang="en-US" baseline="0" dirty="0" smtClean="0">
                <a:ea typeface="ＭＳ Ｐゴシック" pitchFamily="34" charset="-128"/>
              </a:rPr>
              <a:t>Food </a:t>
            </a:r>
          </a:p>
          <a:p>
            <a:pPr>
              <a:buFontTx/>
              <a:buChar char="-"/>
            </a:pPr>
            <a:r>
              <a:rPr lang="en-US" baseline="0" dirty="0" smtClean="0">
                <a:ea typeface="ＭＳ Ｐゴシック" pitchFamily="34" charset="-128"/>
              </a:rPr>
              <a:t> Fiber</a:t>
            </a:r>
          </a:p>
          <a:p>
            <a:pPr>
              <a:buFontTx/>
              <a:buChar char="-"/>
            </a:pPr>
            <a:r>
              <a:rPr lang="en-US" baseline="0" dirty="0" smtClean="0">
                <a:ea typeface="ＭＳ Ｐゴシック" pitchFamily="34" charset="-128"/>
              </a:rPr>
              <a:t> Genetic Resources </a:t>
            </a:r>
          </a:p>
          <a:p>
            <a:pPr>
              <a:buFontTx/>
              <a:buChar char="-"/>
            </a:pPr>
            <a:r>
              <a:rPr lang="en-US" baseline="0" dirty="0" smtClean="0">
                <a:ea typeface="ＭＳ Ｐゴシック" pitchFamily="34" charset="-128"/>
              </a:rPr>
              <a:t> Bio chemicals </a:t>
            </a:r>
          </a:p>
          <a:p>
            <a:pPr>
              <a:buFontTx/>
              <a:buChar char="-"/>
            </a:pPr>
            <a:r>
              <a:rPr lang="en-US" baseline="0" dirty="0" smtClean="0">
                <a:ea typeface="ＭＳ Ｐゴシック" pitchFamily="34" charset="-128"/>
              </a:rPr>
              <a:t> Fresh Water </a:t>
            </a:r>
          </a:p>
          <a:p>
            <a:pPr>
              <a:buFontTx/>
              <a:buNone/>
            </a:pPr>
            <a:endParaRPr lang="en-US" baseline="0" dirty="0" smtClean="0">
              <a:ea typeface="ＭＳ Ｐゴシック"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ea typeface="ＭＳ Ｐゴシック" pitchFamily="34" charset="-128"/>
              </a:rPr>
              <a:t>Cultural Services:  </a:t>
            </a:r>
            <a:r>
              <a:rPr lang="en-US" sz="1200" dirty="0" smtClean="0">
                <a:cs typeface="Arial" pitchFamily="34" charset="0"/>
              </a:rPr>
              <a:t>Non-material benefits obtained from ecosystems</a:t>
            </a:r>
          </a:p>
          <a:p>
            <a:pPr>
              <a:buFontTx/>
              <a:buNone/>
            </a:pPr>
            <a:endParaRPr lang="en-US" baseline="0" dirty="0" smtClean="0">
              <a:ea typeface="ＭＳ Ｐゴシック" pitchFamily="34" charset="-128"/>
            </a:endParaRPr>
          </a:p>
          <a:p>
            <a:pPr>
              <a:buFontTx/>
              <a:buChar char="-"/>
            </a:pPr>
            <a:r>
              <a:rPr lang="en-US" baseline="0" dirty="0" smtClean="0">
                <a:ea typeface="ＭＳ Ｐゴシック" pitchFamily="34" charset="-128"/>
              </a:rPr>
              <a:t> Spiritual and religious values </a:t>
            </a:r>
          </a:p>
          <a:p>
            <a:pPr>
              <a:buFontTx/>
              <a:buChar char="-"/>
            </a:pPr>
            <a:r>
              <a:rPr lang="en-US" baseline="0" dirty="0" smtClean="0">
                <a:ea typeface="ＭＳ Ｐゴシック" pitchFamily="34" charset="-128"/>
              </a:rPr>
              <a:t> Aesthetic values </a:t>
            </a:r>
          </a:p>
          <a:p>
            <a:pPr>
              <a:buFontTx/>
              <a:buChar char="-"/>
            </a:pPr>
            <a:r>
              <a:rPr lang="en-US" baseline="0" dirty="0" smtClean="0">
                <a:ea typeface="ＭＳ Ｐゴシック" pitchFamily="34" charset="-128"/>
              </a:rPr>
              <a:t> Recreation and ecotourism </a:t>
            </a:r>
          </a:p>
          <a:p>
            <a:pPr>
              <a:buFontTx/>
              <a:buNone/>
            </a:pPr>
            <a:endParaRPr lang="en-US" baseline="0" dirty="0" smtClean="0">
              <a:ea typeface="ＭＳ Ｐゴシック"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ea typeface="ＭＳ Ｐゴシック" pitchFamily="34" charset="-128"/>
              </a:rPr>
              <a:t>Regulating Services:  </a:t>
            </a:r>
            <a:r>
              <a:rPr lang="en-US" sz="1200" dirty="0" smtClean="0">
                <a:cs typeface="Arial" pitchFamily="34" charset="0"/>
              </a:rPr>
              <a:t>Natural processes regulated by ecosystems </a:t>
            </a:r>
          </a:p>
          <a:p>
            <a:pPr>
              <a:buFontTx/>
              <a:buNone/>
            </a:pPr>
            <a:endParaRPr lang="en-US" baseline="0" dirty="0" smtClean="0">
              <a:ea typeface="ＭＳ Ｐゴシック" pitchFamily="34" charset="-128"/>
            </a:endParaRPr>
          </a:p>
          <a:p>
            <a:pPr>
              <a:buFontTx/>
              <a:buChar char="-"/>
            </a:pPr>
            <a:r>
              <a:rPr lang="en-US" baseline="0" dirty="0" smtClean="0">
                <a:ea typeface="ＭＳ Ｐゴシック" pitchFamily="34" charset="-128"/>
              </a:rPr>
              <a:t>Air quality regulation </a:t>
            </a:r>
          </a:p>
          <a:p>
            <a:pPr>
              <a:buFontTx/>
              <a:buChar char="-"/>
            </a:pPr>
            <a:r>
              <a:rPr lang="en-US" baseline="0" dirty="0" smtClean="0">
                <a:ea typeface="ＭＳ Ｐゴシック" pitchFamily="34" charset="-128"/>
              </a:rPr>
              <a:t> Climate regulation </a:t>
            </a:r>
          </a:p>
          <a:p>
            <a:pPr>
              <a:buFontTx/>
              <a:buChar char="-"/>
            </a:pPr>
            <a:r>
              <a:rPr lang="en-US" baseline="0" dirty="0" smtClean="0">
                <a:ea typeface="ＭＳ Ｐゴシック" pitchFamily="34" charset="-128"/>
              </a:rPr>
              <a:t> Water regulation </a:t>
            </a:r>
          </a:p>
          <a:p>
            <a:pPr>
              <a:buFontTx/>
              <a:buChar char="-"/>
            </a:pPr>
            <a:r>
              <a:rPr lang="en-US" baseline="0" dirty="0" smtClean="0">
                <a:ea typeface="ＭＳ Ｐゴシック" pitchFamily="34" charset="-128"/>
              </a:rPr>
              <a:t> Erosion regulation </a:t>
            </a:r>
          </a:p>
          <a:p>
            <a:pPr>
              <a:buFontTx/>
              <a:buChar char="-"/>
            </a:pPr>
            <a:r>
              <a:rPr lang="en-US" baseline="0" dirty="0" smtClean="0">
                <a:ea typeface="ＭＳ Ｐゴシック" pitchFamily="34" charset="-128"/>
              </a:rPr>
              <a:t> Water purification </a:t>
            </a:r>
          </a:p>
          <a:p>
            <a:pPr>
              <a:buFontTx/>
              <a:buChar char="-"/>
            </a:pPr>
            <a:r>
              <a:rPr lang="en-US" baseline="0" dirty="0" smtClean="0">
                <a:ea typeface="ＭＳ Ｐゴシック" pitchFamily="34" charset="-128"/>
              </a:rPr>
              <a:t> Waste </a:t>
            </a:r>
            <a:r>
              <a:rPr lang="en-US" baseline="0" dirty="0" err="1" smtClean="0">
                <a:ea typeface="ＭＳ Ｐゴシック" pitchFamily="34" charset="-128"/>
              </a:rPr>
              <a:t>treament</a:t>
            </a:r>
            <a:r>
              <a:rPr lang="en-US" baseline="0" dirty="0" smtClean="0">
                <a:ea typeface="ＭＳ Ｐゴシック" pitchFamily="34" charset="-128"/>
              </a:rPr>
              <a:t> </a:t>
            </a:r>
          </a:p>
          <a:p>
            <a:pPr>
              <a:buFontTx/>
              <a:buChar char="-"/>
            </a:pPr>
            <a:r>
              <a:rPr lang="en-US" baseline="0" dirty="0" smtClean="0">
                <a:ea typeface="ＭＳ Ｐゴシック" pitchFamily="34" charset="-128"/>
              </a:rPr>
              <a:t> Disease regulation </a:t>
            </a:r>
          </a:p>
          <a:p>
            <a:pPr>
              <a:buFontTx/>
              <a:buChar char="-"/>
            </a:pPr>
            <a:r>
              <a:rPr lang="en-US" baseline="0" dirty="0" smtClean="0">
                <a:ea typeface="ＭＳ Ｐゴシック" pitchFamily="34" charset="-128"/>
              </a:rPr>
              <a:t> Pest regulation </a:t>
            </a:r>
          </a:p>
          <a:p>
            <a:pPr>
              <a:buFontTx/>
              <a:buChar char="-"/>
            </a:pPr>
            <a:r>
              <a:rPr lang="en-US" baseline="0" dirty="0" smtClean="0">
                <a:ea typeface="ＭＳ Ｐゴシック" pitchFamily="34" charset="-128"/>
              </a:rPr>
              <a:t> Pollination </a:t>
            </a:r>
          </a:p>
          <a:p>
            <a:pPr>
              <a:buFontTx/>
              <a:buChar char="-"/>
            </a:pPr>
            <a:r>
              <a:rPr lang="en-US" baseline="0" dirty="0" smtClean="0">
                <a:ea typeface="ＭＳ Ｐゴシック" pitchFamily="34" charset="-128"/>
              </a:rPr>
              <a:t> Natural hazard regulation </a:t>
            </a:r>
          </a:p>
          <a:p>
            <a:pPr>
              <a:buFontTx/>
              <a:buNone/>
            </a:pPr>
            <a:endParaRPr lang="en-US" baseline="0" dirty="0" smtClean="0">
              <a:ea typeface="ＭＳ Ｐゴシック"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ea typeface="ＭＳ Ｐゴシック" pitchFamily="34" charset="-128"/>
              </a:rPr>
              <a:t>Supporting Services: </a:t>
            </a:r>
            <a:r>
              <a:rPr lang="en-US" sz="1200" dirty="0" smtClean="0">
                <a:cs typeface="Arial" pitchFamily="34" charset="0"/>
              </a:rPr>
              <a:t>Functions that maintain all other services</a:t>
            </a:r>
          </a:p>
          <a:p>
            <a:pPr eaLnBrk="1" hangingPunct="1">
              <a:spcBef>
                <a:spcPct val="0"/>
              </a:spcBef>
            </a:pPr>
            <a:endParaRPr lang="en-US" baseline="0" dirty="0" smtClean="0"/>
          </a:p>
          <a:p>
            <a:pPr eaLnBrk="1" hangingPunct="1">
              <a:spcBef>
                <a:spcPct val="0"/>
              </a:spcBef>
            </a:pPr>
            <a:endParaRPr lang="en-US" baseline="0" dirty="0" smtClean="0"/>
          </a:p>
          <a:p>
            <a:pPr eaLnBrk="1" hangingPunct="1">
              <a:spcBef>
                <a:spcPct val="0"/>
              </a:spcBef>
            </a:pPr>
            <a:endParaRPr lang="en-US" dirty="0"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7C7ED97-ADF9-43E8-A645-09312FB6398B}" type="slidenum">
              <a:rPr lang="en-US" smtClean="0"/>
              <a:pPr/>
              <a:t>7</a:t>
            </a:fld>
            <a:endParaRPr lang="en-US" smtClean="0"/>
          </a:p>
        </p:txBody>
      </p:sp>
    </p:spTree>
    <p:extLst>
      <p:ext uri="{BB962C8B-B14F-4D97-AF65-F5344CB8AC3E}">
        <p14:creationId xmlns="" xmlns:p14="http://schemas.microsoft.com/office/powerpoint/2010/main" val="2414346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Char char="§"/>
            </a:pPr>
            <a:r>
              <a:rPr lang="en-US" dirty="0" smtClean="0"/>
              <a:t>more than 60% of the world’s ecosystems are being used in ways that cannot be sustained</a:t>
            </a:r>
          </a:p>
          <a:p>
            <a:pPr>
              <a:buFont typeface="Wingdings" pitchFamily="2" charset="2"/>
              <a:buChar char="§"/>
            </a:pPr>
            <a:r>
              <a:rPr lang="en-US" dirty="0" smtClean="0"/>
              <a:t>many of these ecosystem services are either undervalued or have no financial value at all</a:t>
            </a:r>
          </a:p>
          <a:p>
            <a:pPr>
              <a:buFont typeface="Wingdings" pitchFamily="2" charset="2"/>
              <a:buChar char="§"/>
            </a:pPr>
            <a:r>
              <a:rPr lang="en-US" dirty="0" smtClean="0"/>
              <a:t>as the global population swells by approximately 146 people every minute, the human strain on terrestrial, marine and freshwater ecosystems is causing some of nature's life support services to falter</a:t>
            </a:r>
          </a:p>
          <a:p>
            <a:endParaRPr lang="en-US" dirty="0" smtClean="0"/>
          </a:p>
          <a:p>
            <a:r>
              <a:rPr lang="en-US" dirty="0" smtClean="0"/>
              <a:t>There is a growing global awareness of the services that natural ecosystems provide. Still, the value of these ecosystem services and the long term costs of their loss are rarely taken into account in decisions about how natural resources are used, or into calculating their ‘cost’. Because these day-to-day management decisions often focus only on short-term financial returns, the ecosystems that provide these services are often degraded, sometimes in ways that irreparably reduce ecosystem service production.</a:t>
            </a:r>
          </a:p>
          <a:p>
            <a:endParaRPr lang="en-US" dirty="0" smtClean="0"/>
          </a:p>
        </p:txBody>
      </p:sp>
      <p:sp>
        <p:nvSpPr>
          <p:cNvPr id="4" name="Slide Number Placeholder 3"/>
          <p:cNvSpPr>
            <a:spLocks noGrp="1"/>
          </p:cNvSpPr>
          <p:nvPr>
            <p:ph type="sldNum" sz="quarter" idx="10"/>
          </p:nvPr>
        </p:nvSpPr>
        <p:spPr/>
        <p:txBody>
          <a:bodyPr/>
          <a:lstStyle/>
          <a:p>
            <a:pPr>
              <a:defRPr/>
            </a:pPr>
            <a:fld id="{8AF9307D-F3AB-4450-A38B-5E0D679C94D3}" type="slidenum">
              <a:rPr lang="en-US" smtClean="0"/>
              <a:pPr>
                <a:defRPr/>
              </a:pPr>
              <a:t>8</a:t>
            </a:fld>
            <a:endParaRPr lang="en-US"/>
          </a:p>
        </p:txBody>
      </p:sp>
    </p:spTree>
    <p:extLst>
      <p:ext uri="{BB962C8B-B14F-4D97-AF65-F5344CB8AC3E}">
        <p14:creationId xmlns="" xmlns:p14="http://schemas.microsoft.com/office/powerpoint/2010/main" val="36520474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kern="1200" baseline="0" dirty="0" smtClean="0">
                <a:solidFill>
                  <a:schemeClr val="tx1"/>
                </a:solidFill>
                <a:latin typeface="+mn-lt"/>
                <a:ea typeface="+mn-ea"/>
                <a:cs typeface="+mn-cs"/>
              </a:rPr>
              <a:t>There are increasing signals that a “game changing” paradigm shift in environmental thinking is underway—with the potential to significantly expand stakeholder expectations.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Environmental thinking is broadening—from discrete issue management to inclusion of how business impacts may be affecting landscape-level ecological dynamics, such as the flows of ecosystem services.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As expectations begin to shift, corporate leaders, landowners, and governments have begun to make commitments related to ecosystem services and develop new practices.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Concurrently, there are emerging government actions, as well as expectations of activists, investors, consumers, and other stakeholders. </a:t>
            </a:r>
          </a:p>
          <a:p>
            <a:r>
              <a:rPr lang="en-US" sz="1200" kern="1200" baseline="0" dirty="0" smtClean="0">
                <a:solidFill>
                  <a:schemeClr val="tx1"/>
                </a:solidFill>
                <a:latin typeface="+mn-lt"/>
                <a:ea typeface="+mn-ea"/>
                <a:cs typeface="+mn-cs"/>
              </a:rPr>
              <a:t>Ecosystem services initiatives have been launched in relation to the International Standards Organization (ISO 14,001), the Global Reporting Initiative (GRI) and the Global Compact’s Performance Model (GCPM). </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Business for Social Responsibility, 2010: http://www.bsr.org/reports/BSR_Future_Expectations_Corporate_Environmental_Performance.pdf </a:t>
            </a:r>
            <a:endParaRPr lang="en-US" dirty="0"/>
          </a:p>
        </p:txBody>
      </p:sp>
      <p:sp>
        <p:nvSpPr>
          <p:cNvPr id="4" name="Slide Number Placeholder 3"/>
          <p:cNvSpPr>
            <a:spLocks noGrp="1"/>
          </p:cNvSpPr>
          <p:nvPr>
            <p:ph type="sldNum" sz="quarter" idx="10"/>
          </p:nvPr>
        </p:nvSpPr>
        <p:spPr/>
        <p:txBody>
          <a:bodyPr/>
          <a:lstStyle/>
          <a:p>
            <a:fld id="{5BBAF5A6-0C92-4AFA-8B48-5A03030D3372}" type="slidenum">
              <a:rPr lang="en-US" smtClean="0"/>
              <a:pPr/>
              <a:t>9</a:t>
            </a:fld>
            <a:endParaRPr lang="en-US"/>
          </a:p>
        </p:txBody>
      </p:sp>
    </p:spTree>
    <p:extLst>
      <p:ext uri="{BB962C8B-B14F-4D97-AF65-F5344CB8AC3E}">
        <p14:creationId xmlns="" xmlns:p14="http://schemas.microsoft.com/office/powerpoint/2010/main" val="1655443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Fortunately, concern over the loss or damage to ecosystem services is driving innovation… A group of scientists,</a:t>
            </a:r>
            <a:r>
              <a:rPr lang="en-US" baseline="0" dirty="0" smtClean="0"/>
              <a:t> policy makers, landowners, economists have asked: Can we tweak the global economy so that it provides for sustainable resource consumption and the perpetual conservation of ecosystem services?</a:t>
            </a:r>
            <a:endParaRPr lang="en-US" dirty="0" smtClean="0"/>
          </a:p>
          <a:p>
            <a:endParaRPr lang="en-US" dirty="0"/>
          </a:p>
        </p:txBody>
      </p:sp>
      <p:sp>
        <p:nvSpPr>
          <p:cNvPr id="4" name="Slide Number Placeholder 3"/>
          <p:cNvSpPr>
            <a:spLocks noGrp="1"/>
          </p:cNvSpPr>
          <p:nvPr>
            <p:ph type="sldNum" sz="quarter" idx="10"/>
          </p:nvPr>
        </p:nvSpPr>
        <p:spPr/>
        <p:txBody>
          <a:bodyPr/>
          <a:lstStyle/>
          <a:p>
            <a:fld id="{5BBAF5A6-0C92-4AFA-8B48-5A03030D3372}" type="slidenum">
              <a:rPr lang="en-US" smtClean="0"/>
              <a:pPr/>
              <a:t>10</a:t>
            </a:fld>
            <a:endParaRPr lang="en-US"/>
          </a:p>
        </p:txBody>
      </p:sp>
    </p:spTree>
    <p:extLst>
      <p:ext uri="{BB962C8B-B14F-4D97-AF65-F5344CB8AC3E}">
        <p14:creationId xmlns="" xmlns:p14="http://schemas.microsoft.com/office/powerpoint/2010/main" val="2953210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Payments for Ecosystem Services (PES) are a way to incentivize land users to properly manage and conserve their natural environment – thus ensuring the flow of ecosystem services</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smtClean="0">
                <a:solidFill>
                  <a:schemeClr val="tx1"/>
                </a:solidFill>
                <a:latin typeface="+mn-lt"/>
                <a:ea typeface="+mn-ea"/>
                <a:cs typeface="+mn-cs"/>
              </a:rPr>
              <a:t>These schemes compensate those who provide ecosystem services through direct payments, selling credits for carbon, biodiversity or water on international or national markets, or through other similar mechanisms.</a:t>
            </a:r>
            <a:r>
              <a:rPr lang="en-US" sz="1200" kern="1200" baseline="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1" kern="1200" dirty="0" smtClean="0">
                <a:solidFill>
                  <a:schemeClr val="tx1"/>
                </a:solidFill>
                <a:latin typeface="+mn-lt"/>
                <a:ea typeface="+mn-ea"/>
                <a:cs typeface="+mn-cs"/>
              </a:rPr>
              <a:t>Payments for Ecosystem Services (PES) </a:t>
            </a:r>
            <a:r>
              <a:rPr lang="en-US" sz="1200" kern="1200" dirty="0" smtClean="0">
                <a:solidFill>
                  <a:schemeClr val="tx1"/>
                </a:solidFill>
                <a:latin typeface="+mn-lt"/>
                <a:ea typeface="+mn-ea"/>
                <a:cs typeface="+mn-cs"/>
              </a:rPr>
              <a:t>deals are emerging wherever businesses, public-sector agencies, and nonprofit organizations have taken an active interest in addressing particular environmental issues. These schemes provide a new source of income for land management, restoration, conservation, and sustainable use activities, and thus have significant potential to promote sustainable ecosystem management.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u="sng" kern="1200" dirty="0" smtClean="0">
                <a:solidFill>
                  <a:schemeClr val="tx1"/>
                </a:solidFill>
                <a:latin typeface="+mn-lt"/>
                <a:ea typeface="+mn-ea"/>
                <a:cs typeface="+mn-cs"/>
              </a:rPr>
              <a:t>Extended Notes: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PES include both monetary and non-monetary transactions. Some PES transactions provide other forms of compensation for ecosystem services, such as strengthened property rights or temporary permission to actively manage the ecosystem involved.  </a:t>
            </a:r>
          </a:p>
          <a:p>
            <a:r>
              <a:rPr lang="en-US" sz="1200" kern="1200" dirty="0" smtClean="0">
                <a:solidFill>
                  <a:schemeClr val="tx1"/>
                </a:solidFill>
                <a:latin typeface="+mn-lt"/>
                <a:ea typeface="+mn-ea"/>
                <a:cs typeface="+mn-cs"/>
              </a:rPr>
              <a:t> </a:t>
            </a:r>
          </a:p>
          <a:p>
            <a:r>
              <a:rPr lang="en-US" sz="1200" kern="1200" dirty="0" smtClean="0">
                <a:solidFill>
                  <a:schemeClr val="tx1"/>
                </a:solidFill>
                <a:latin typeface="+mn-lt"/>
                <a:ea typeface="+mn-ea"/>
                <a:cs typeface="+mn-cs"/>
              </a:rPr>
              <a:t>The key characteristic of these PES deals is that the focus is on maintaining a flow of a specified service — such as clean water, biodiversity habitat, or carbon sequestration capabilities — in exchange for something of economic value. </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 critical, defining factor of what constitutes a PES transaction, however, is not just that money changes hands and an environmental service is either delivered or maintained. Rather, the key is that </a:t>
            </a:r>
            <a:r>
              <a:rPr lang="en-US" sz="1200" i="1" kern="1200" dirty="0" smtClean="0">
                <a:solidFill>
                  <a:schemeClr val="tx1"/>
                </a:solidFill>
                <a:latin typeface="+mn-lt"/>
                <a:ea typeface="+mn-ea"/>
                <a:cs typeface="+mn-cs"/>
              </a:rPr>
              <a:t>the payment causes the benefit to occur where it would not have otherwise. </a:t>
            </a:r>
            <a:r>
              <a:rPr lang="en-US" sz="1200" kern="1200" dirty="0" smtClean="0">
                <a:solidFill>
                  <a:schemeClr val="tx1"/>
                </a:solidFill>
                <a:latin typeface="+mn-lt"/>
                <a:ea typeface="+mn-ea"/>
                <a:cs typeface="+mn-cs"/>
              </a:rPr>
              <a:t>That is, the service is “additional” to the business as usual scenario, or at the very least, the service can be quantified and tied to the payment.</a:t>
            </a:r>
          </a:p>
          <a:p>
            <a:endParaRPr lang="en-US" dirty="0"/>
          </a:p>
        </p:txBody>
      </p:sp>
      <p:sp>
        <p:nvSpPr>
          <p:cNvPr id="4" name="Slide Number Placeholder 3"/>
          <p:cNvSpPr>
            <a:spLocks noGrp="1"/>
          </p:cNvSpPr>
          <p:nvPr>
            <p:ph type="sldNum" sz="quarter" idx="10"/>
          </p:nvPr>
        </p:nvSpPr>
        <p:spPr/>
        <p:txBody>
          <a:bodyPr/>
          <a:lstStyle/>
          <a:p>
            <a:pPr>
              <a:defRPr/>
            </a:pPr>
            <a:fld id="{8AF9307D-F3AB-4450-A38B-5E0D679C94D3}" type="slidenum">
              <a:rPr lang="en-US" smtClean="0"/>
              <a:pPr>
                <a:defRPr/>
              </a:pPr>
              <a:t>11</a:t>
            </a:fld>
            <a:endParaRPr lang="en-US"/>
          </a:p>
        </p:txBody>
      </p:sp>
    </p:spTree>
    <p:extLst>
      <p:ext uri="{BB962C8B-B14F-4D97-AF65-F5344CB8AC3E}">
        <p14:creationId xmlns="" xmlns:p14="http://schemas.microsoft.com/office/powerpoint/2010/main" val="9231280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8AF9307D-F3AB-4450-A38B-5E0D679C94D3}" type="slidenum">
              <a:rPr lang="en-US" smtClean="0"/>
              <a:pPr>
                <a:defRPr/>
              </a:pPr>
              <a:t>12</a:t>
            </a:fld>
            <a:endParaRPr lang="en-US"/>
          </a:p>
        </p:txBody>
      </p:sp>
    </p:spTree>
    <p:extLst>
      <p:ext uri="{BB962C8B-B14F-4D97-AF65-F5344CB8AC3E}">
        <p14:creationId xmlns="" xmlns:p14="http://schemas.microsoft.com/office/powerpoint/2010/main" val="35838066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4B42F6-ADC8-4796-8F90-61A2F36F611F}" type="slidenum">
              <a:rPr lang="en-US"/>
              <a:pPr/>
              <a:t>13</a:t>
            </a:fld>
            <a:endParaRPr lang="en-US"/>
          </a:p>
        </p:txBody>
      </p:sp>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554178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E52DD2-3E7F-45CE-B2D8-C7A6536D894C}" type="slidenum">
              <a:rPr lang="en-US"/>
              <a:pPr/>
              <a:t>14</a:t>
            </a:fld>
            <a:endParaRPr lang="en-US"/>
          </a:p>
        </p:txBody>
      </p:sp>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3396228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DC3339-8ABA-46A8-AFEF-08C79ABDB457}" type="slidenum">
              <a:rPr lang="en-US"/>
              <a:pPr/>
              <a:t>15</a:t>
            </a:fld>
            <a:endParaRPr lang="en-US"/>
          </a:p>
        </p:txBody>
      </p:sp>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237082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B27B31-1AB3-4EE1-8F14-2717D6113121}" type="slidenum">
              <a:rPr lang="en-US"/>
              <a:pPr/>
              <a:t>16</a:t>
            </a:fld>
            <a:endParaRPr lang="en-US"/>
          </a:p>
        </p:txBody>
      </p:sp>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675109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FBA94C-66DC-4FE6-9EC1-284C5FAF6F64}" type="slidenum">
              <a:rPr lang="en-US"/>
              <a:pPr/>
              <a:t>17</a:t>
            </a:fld>
            <a:endParaRPr lang="en-US"/>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3903333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2260BE-F3E0-4B07-99BB-95EE13129832}" type="slidenum">
              <a:rPr lang="en-US"/>
              <a:pPr/>
              <a:t>18</a:t>
            </a:fld>
            <a:endParaRPr lang="en-US"/>
          </a:p>
        </p:txBody>
      </p:sp>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656990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CB1E49-44EF-4B69-ACE8-A4BC24DBFCA8}" type="slidenum">
              <a:rPr lang="en-US"/>
              <a:pPr/>
              <a:t>19</a:t>
            </a:fld>
            <a:endParaRPr lang="en-US"/>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6162023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D6E248-0FEC-4F52-A72F-297CAB5F3DBD}" type="slidenum">
              <a:rPr lang="en-US"/>
              <a:pPr/>
              <a:t>20</a:t>
            </a:fld>
            <a:endParaRPr lang="en-US"/>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4400231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4300057-D910-441A-B333-C06A27766EFE}" type="slidenum">
              <a:rPr lang="en-US"/>
              <a:pPr/>
              <a:t>21</a:t>
            </a:fld>
            <a:endParaRPr lang="en-US"/>
          </a:p>
        </p:txBody>
      </p:sp>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27619106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6BD129-A04C-4808-9ECA-184B5DA1E2AF}" type="slidenum">
              <a:rPr lang="en-US"/>
              <a:pPr/>
              <a:t>22</a:t>
            </a:fld>
            <a:endParaRPr lang="en-US"/>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747535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1F2A6E-6F6A-479F-8D64-E2A6C73798AB}" type="slidenum">
              <a:rPr lang="en-US"/>
              <a:pPr/>
              <a:t>23</a:t>
            </a:fld>
            <a:endParaRPr lang="en-US"/>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en-US"/>
          </a:p>
        </p:txBody>
      </p:sp>
    </p:spTree>
    <p:extLst>
      <p:ext uri="{BB962C8B-B14F-4D97-AF65-F5344CB8AC3E}">
        <p14:creationId xmlns="" xmlns:p14="http://schemas.microsoft.com/office/powerpoint/2010/main" val="1162257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8AF0BA5-8A29-47B4-AAD8-D41F9F2F5360}"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2842681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AF0BA5-8A29-47B4-AAD8-D41F9F2F5360}"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4021122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AF0BA5-8A29-47B4-AAD8-D41F9F2F5360}"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28578436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8AF0BA5-8A29-47B4-AAD8-D41F9F2F5360}"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35253430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8AF0BA5-8A29-47B4-AAD8-D41F9F2F5360}" type="datetimeFigureOut">
              <a:rPr lang="en-US" smtClean="0"/>
              <a:pPr/>
              <a:t>6/21/2014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16366674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8AF0BA5-8A29-47B4-AAD8-D41F9F2F5360}" type="datetimeFigureOut">
              <a:rPr lang="en-US" smtClean="0"/>
              <a:pPr/>
              <a:t>6/21/2014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2423105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AF0BA5-8A29-47B4-AAD8-D41F9F2F5360}" type="datetimeFigureOut">
              <a:rPr lang="en-US" smtClean="0"/>
              <a:pPr/>
              <a:t>6/21/2014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2350872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F0BA5-8A29-47B4-AAD8-D41F9F2F5360}"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1234043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AF0BA5-8A29-47B4-AAD8-D41F9F2F5360}" type="datetimeFigureOut">
              <a:rPr lang="en-US" smtClean="0"/>
              <a:pPr/>
              <a:t>6/21/2014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2253668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AF0BA5-8A29-47B4-AAD8-D41F9F2F5360}"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2091209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8AF0BA5-8A29-47B4-AAD8-D41F9F2F5360}" type="datetimeFigureOut">
              <a:rPr lang="en-US" smtClean="0"/>
              <a:pPr/>
              <a:t>6/21/2014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3487950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AF0BA5-8A29-47B4-AAD8-D41F9F2F5360}" type="datetimeFigureOut">
              <a:rPr lang="en-US" smtClean="0"/>
              <a:pPr/>
              <a:t>6/21/2014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3919DD-8C2E-4B09-8F60-D5F3A23C9AE6}" type="slidenum">
              <a:rPr lang="en-US" smtClean="0"/>
              <a:pPr/>
              <a:t>‹#›</a:t>
            </a:fld>
            <a:endParaRPr lang="en-US"/>
          </a:p>
        </p:txBody>
      </p:sp>
    </p:spTree>
    <p:extLst>
      <p:ext uri="{BB962C8B-B14F-4D97-AF65-F5344CB8AC3E}">
        <p14:creationId xmlns="" xmlns:p14="http://schemas.microsoft.com/office/powerpoint/2010/main" val="3737896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www.cabq.gov/openspace/images/candelariafarmsunflowers.jpg" TargetMode="External"/><Relationship Id="rId3" Type="http://schemas.openxmlformats.org/officeDocument/2006/relationships/image" Target="../media/image4.jpeg"/><Relationship Id="rId7"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images.google.com/imgres?imgurl=http://fyi.cnn.com/fyi/interactive/specials/oceans/images/main.image01.jpg&amp;imgrefurl=http://fyi.cnn.com/fyi/interactive/specials/oceans/index.html&amp;h=256&amp;w=390&amp;sz=34&amp;hl=en&amp;start=3&amp;tbnid=_jisOOVJhlQyHM:&amp;tbnh=81&amp;tbnw=123&amp;prev=/images?q=oceans&amp;svnum=10&amp;hl=en&amp;lr=&amp;sa=G" TargetMode="External"/><Relationship Id="rId11" Type="http://schemas.openxmlformats.org/officeDocument/2006/relationships/image" Target="../media/image8.jpeg"/><Relationship Id="rId5" Type="http://schemas.openxmlformats.org/officeDocument/2006/relationships/image" Target="../media/image5.jpeg"/><Relationship Id="rId10" Type="http://schemas.openxmlformats.org/officeDocument/2006/relationships/hyperlink" Target="http://images.google.com/imgres?imgurl=http://www.forestserviceni.gov.uk/our_forests/forests/east%20district/images/belvoir/belvoir_1.jpg&amp;imgrefurl=http://www.forestserviceni.gov.uk/our_forests/forests/east%20district/Belvoir.htm&amp;h=800&amp;w=600&amp;sz=74&amp;hl=en&amp;start=12&amp;tbnid=06QUM_cxI0wQ6M:&amp;tbnh=143&amp;tbnw=107&amp;prev=/images?q=forests&amp;svnum=10&amp;hl=en&amp;lr=" TargetMode="External"/><Relationship Id="rId4" Type="http://schemas.openxmlformats.org/officeDocument/2006/relationships/hyperlink" Target="http://mah.smugmug.com/popular/1/8658304" TargetMode="External"/><Relationship Id="rId9"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000" b="1" dirty="0">
                <a:latin typeface="+mn-lt"/>
                <a:ea typeface="Times New Roman"/>
                <a:cs typeface="Times New Roman"/>
                <a:sym typeface="Times New Roman"/>
              </a:rPr>
              <a:t>Lecture </a:t>
            </a:r>
            <a:r>
              <a:rPr lang="en-US" sz="3000" b="1" dirty="0" smtClean="0">
                <a:latin typeface="+mn-lt"/>
                <a:ea typeface="Times New Roman"/>
                <a:cs typeface="Times New Roman"/>
                <a:sym typeface="Times New Roman"/>
              </a:rPr>
              <a:t>18</a:t>
            </a:r>
            <a:r>
              <a:rPr lang="en-US" sz="3000" b="1" dirty="0">
                <a:latin typeface="+mn-lt"/>
                <a:ea typeface="Times New Roman"/>
                <a:cs typeface="Times New Roman"/>
                <a:sym typeface="Times New Roman"/>
              </a:rPr>
              <a:t/>
            </a:r>
            <a:br>
              <a:rPr lang="en-US" sz="3000" b="1" dirty="0">
                <a:latin typeface="+mn-lt"/>
                <a:ea typeface="Times New Roman"/>
                <a:cs typeface="Times New Roman"/>
                <a:sym typeface="Times New Roman"/>
              </a:rPr>
            </a:br>
            <a:r>
              <a:rPr lang="en-US" sz="3000" b="1" dirty="0">
                <a:latin typeface="+mn-lt"/>
              </a:rPr>
              <a:t>NATURAL RESOURCE PLANNING AND MANAGEMENT</a:t>
            </a:r>
          </a:p>
        </p:txBody>
      </p:sp>
      <p:sp>
        <p:nvSpPr>
          <p:cNvPr id="3" name="Subtitle 2"/>
          <p:cNvSpPr>
            <a:spLocks noGrp="1"/>
          </p:cNvSpPr>
          <p:nvPr>
            <p:ph type="subTitle" idx="1"/>
          </p:nvPr>
        </p:nvSpPr>
        <p:spPr/>
        <p:txBody>
          <a:bodyPr>
            <a:normAutofit lnSpcReduction="1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 xmlns:p14="http://schemas.microsoft.com/office/powerpoint/2010/main" val="28584654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50" b="1" dirty="0"/>
              <a:t>Recap Lecture </a:t>
            </a:r>
            <a:r>
              <a:rPr lang="en-US" sz="4050" b="1" dirty="0" smtClean="0"/>
              <a:t>17</a:t>
            </a:r>
            <a:endParaRPr lang="en-US" sz="4050" b="1" dirty="0"/>
          </a:p>
        </p:txBody>
      </p:sp>
      <p:sp>
        <p:nvSpPr>
          <p:cNvPr id="3" name="Content Placeholder 2"/>
          <p:cNvSpPr>
            <a:spLocks noGrp="1"/>
          </p:cNvSpPr>
          <p:nvPr>
            <p:ph idx="1"/>
          </p:nvPr>
        </p:nvSpPr>
        <p:spPr/>
        <p:txBody>
          <a:bodyPr/>
          <a:lstStyle/>
          <a:p>
            <a:pPr>
              <a:defRPr/>
            </a:pPr>
            <a:r>
              <a:rPr lang="en-US" dirty="0" smtClean="0">
                <a:latin typeface="Arial" charset="0"/>
              </a:rPr>
              <a:t>Coupled Human and Natural Systems (CHANS)</a:t>
            </a:r>
          </a:p>
          <a:p>
            <a:pPr>
              <a:defRPr/>
            </a:pPr>
            <a:r>
              <a:rPr lang="en-US" dirty="0" smtClean="0">
                <a:latin typeface="Arial" charset="0"/>
              </a:rPr>
              <a:t>Conflict and INRM</a:t>
            </a:r>
          </a:p>
          <a:p>
            <a:pPr>
              <a:defRPr/>
            </a:pPr>
            <a:r>
              <a:rPr lang="en-US" dirty="0" smtClean="0">
                <a:latin typeface="Arial" charset="0"/>
              </a:rPr>
              <a:t>Co-management</a:t>
            </a:r>
          </a:p>
        </p:txBody>
      </p:sp>
    </p:spTree>
    <p:extLst>
      <p:ext uri="{BB962C8B-B14F-4D97-AF65-F5344CB8AC3E}">
        <p14:creationId xmlns="" xmlns:p14="http://schemas.microsoft.com/office/powerpoint/2010/main" val="31075747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381000" y="228600"/>
            <a:ext cx="8128000" cy="596900"/>
          </a:xfrm>
        </p:spPr>
        <p:txBody>
          <a:bodyPr/>
          <a:lstStyle/>
          <a:p>
            <a:r>
              <a:rPr lang="en-US" sz="3400" dirty="0" smtClean="0">
                <a:latin typeface="Calibri" pitchFamily="34" charset="0"/>
              </a:rPr>
              <a:t>Defining Ecosystem Services and ‘Payments’ </a:t>
            </a:r>
          </a:p>
        </p:txBody>
      </p:sp>
      <p:sp>
        <p:nvSpPr>
          <p:cNvPr id="7171" name="Rectangle 3"/>
          <p:cNvSpPr>
            <a:spLocks noGrp="1" noChangeArrowheads="1"/>
          </p:cNvSpPr>
          <p:nvPr>
            <p:ph type="body" idx="1"/>
          </p:nvPr>
        </p:nvSpPr>
        <p:spPr>
          <a:xfrm>
            <a:off x="457200" y="1219200"/>
            <a:ext cx="8382000" cy="5181600"/>
          </a:xfrm>
        </p:spPr>
        <p:txBody>
          <a:bodyPr/>
          <a:lstStyle/>
          <a:p>
            <a:r>
              <a:rPr lang="en-US" sz="2800" dirty="0" smtClean="0">
                <a:latin typeface="Calibri" pitchFamily="34" charset="0"/>
              </a:rPr>
              <a:t>Defining Ecosystem Services and The Concept of ‘Payments’ </a:t>
            </a:r>
          </a:p>
          <a:p>
            <a:pPr marL="854075" lvl="1" indent="-396875">
              <a:buSzPct val="80000"/>
              <a:buFont typeface="Arial" pitchFamily="34" charset="0"/>
              <a:buChar char="•"/>
            </a:pPr>
            <a:r>
              <a:rPr lang="en-US" sz="2400" dirty="0" smtClean="0">
                <a:latin typeface="Calibri" pitchFamily="34" charset="0"/>
              </a:rPr>
              <a:t>Defining Ecosystems and Ecosystem Services</a:t>
            </a:r>
          </a:p>
          <a:p>
            <a:pPr marL="854075" lvl="1" indent="-396875">
              <a:buSzPct val="80000"/>
              <a:buFont typeface="Arial" pitchFamily="34" charset="0"/>
              <a:buChar char="•"/>
            </a:pPr>
            <a:r>
              <a:rPr lang="en-US" sz="2400" dirty="0" smtClean="0">
                <a:latin typeface="Calibri" pitchFamily="34" charset="0"/>
              </a:rPr>
              <a:t>Ecosystem Services and The Economy </a:t>
            </a:r>
          </a:p>
          <a:p>
            <a:pPr marL="854075" lvl="1" indent="-396875">
              <a:buSzPct val="80000"/>
              <a:buFont typeface="Arial" pitchFamily="34" charset="0"/>
              <a:buChar char="•"/>
            </a:pPr>
            <a:r>
              <a:rPr lang="en-US" sz="2400" dirty="0" smtClean="0">
                <a:latin typeface="Calibri" pitchFamily="34" charset="0"/>
              </a:rPr>
              <a:t>Drivers of Today’s Challenges </a:t>
            </a:r>
          </a:p>
          <a:p>
            <a:pPr marL="854075" lvl="1" indent="-396875">
              <a:buSzPct val="80000"/>
              <a:buFont typeface="Arial" pitchFamily="34" charset="0"/>
              <a:buChar char="•"/>
            </a:pPr>
            <a:r>
              <a:rPr lang="en-US" sz="2400" dirty="0" smtClean="0">
                <a:latin typeface="Calibri" pitchFamily="34" charset="0"/>
              </a:rPr>
              <a:t>Evolving Environmental Expectations </a:t>
            </a:r>
          </a:p>
          <a:p>
            <a:pPr marL="854075" lvl="1" indent="-396875">
              <a:buSzPct val="80000"/>
              <a:buFont typeface="Arial" pitchFamily="34" charset="0"/>
              <a:buChar char="•"/>
            </a:pPr>
            <a:r>
              <a:rPr lang="en-US" sz="2400" dirty="0" smtClean="0">
                <a:latin typeface="Calibri" pitchFamily="34" charset="0"/>
              </a:rPr>
              <a:t>Definition of Payments for Ecosystem Services </a:t>
            </a:r>
          </a:p>
          <a:p>
            <a:pPr marL="854075" lvl="1" indent="-396875">
              <a:buSzPct val="80000"/>
              <a:buFont typeface="Arial" pitchFamily="34" charset="0"/>
              <a:buChar char="•"/>
            </a:pPr>
            <a:r>
              <a:rPr lang="en-US" sz="2400" dirty="0" smtClean="0">
                <a:latin typeface="Calibri" pitchFamily="34" charset="0"/>
              </a:rPr>
              <a:t>Why ‘Payments’ for Ecosystem Services </a:t>
            </a:r>
          </a:p>
          <a:p>
            <a:endParaRPr lang="en-US" sz="2000" dirty="0" smtClean="0">
              <a:latin typeface="Calibri" pitchFamily="34" charset="0"/>
            </a:endParaRPr>
          </a:p>
        </p:txBody>
      </p:sp>
      <p:sp>
        <p:nvSpPr>
          <p:cNvPr id="6" name="Slide Number Placeholder 5"/>
          <p:cNvSpPr>
            <a:spLocks noGrp="1"/>
          </p:cNvSpPr>
          <p:nvPr>
            <p:ph type="sldNum" sz="quarter" idx="10"/>
          </p:nvPr>
        </p:nvSpPr>
        <p:spPr/>
        <p:txBody>
          <a:bodyPr/>
          <a:lstStyle/>
          <a:p>
            <a:pPr>
              <a:defRPr/>
            </a:pPr>
            <a:fld id="{302448ED-8F18-4C4A-861C-7A461E83156D}" type="slidenum">
              <a:rPr lang="en-US" smtClean="0"/>
              <a:pPr>
                <a:defRPr/>
              </a:pPr>
              <a:t>3</a:t>
            </a:fld>
            <a:endParaRPr lang="en-US"/>
          </a:p>
        </p:txBody>
      </p:sp>
    </p:spTree>
    <p:extLst>
      <p:ext uri="{BB962C8B-B14F-4D97-AF65-F5344CB8AC3E}">
        <p14:creationId xmlns="" xmlns:p14="http://schemas.microsoft.com/office/powerpoint/2010/main" val="77820492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Calibri" pitchFamily="34" charset="0"/>
              </a:rPr>
              <a:t>Defining Ecosystems and Ecosystem Services</a:t>
            </a:r>
            <a:endParaRPr lang="en-US" sz="3400" dirty="0">
              <a:latin typeface="Calibri" pitchFamily="34" charset="0"/>
            </a:endParaRPr>
          </a:p>
        </p:txBody>
      </p:sp>
      <p:sp>
        <p:nvSpPr>
          <p:cNvPr id="3" name="Content Placeholder 2"/>
          <p:cNvSpPr>
            <a:spLocks noGrp="1"/>
          </p:cNvSpPr>
          <p:nvPr>
            <p:ph idx="1"/>
          </p:nvPr>
        </p:nvSpPr>
        <p:spPr>
          <a:xfrm>
            <a:off x="457200" y="1447800"/>
            <a:ext cx="4572000" cy="4525963"/>
          </a:xfrm>
        </p:spPr>
        <p:txBody>
          <a:bodyPr/>
          <a:lstStyle/>
          <a:p>
            <a:pPr>
              <a:lnSpc>
                <a:spcPct val="90000"/>
              </a:lnSpc>
              <a:spcBef>
                <a:spcPts val="900"/>
              </a:spcBef>
              <a:buClr>
                <a:schemeClr val="accent1"/>
              </a:buClr>
              <a:buSzPct val="85000"/>
              <a:buNone/>
            </a:pPr>
            <a:r>
              <a:rPr lang="en-US" sz="2400" b="1" dirty="0" smtClean="0">
                <a:latin typeface="Calibri" pitchFamily="34" charset="0"/>
              </a:rPr>
              <a:t>Ecosystems</a:t>
            </a:r>
            <a:r>
              <a:rPr lang="en-US" sz="2400" dirty="0" smtClean="0">
                <a:latin typeface="Calibri" pitchFamily="34" charset="0"/>
              </a:rPr>
              <a:t> are the combined interactions of: </a:t>
            </a:r>
          </a:p>
          <a:p>
            <a:pPr>
              <a:lnSpc>
                <a:spcPct val="90000"/>
              </a:lnSpc>
              <a:spcBef>
                <a:spcPts val="900"/>
              </a:spcBef>
              <a:buClr>
                <a:schemeClr val="accent1"/>
              </a:buClr>
              <a:buSzPct val="85000"/>
              <a:buNone/>
            </a:pPr>
            <a:endParaRPr lang="en-US" sz="2400" dirty="0" smtClean="0">
              <a:latin typeface="Calibri" pitchFamily="34" charset="0"/>
            </a:endParaRPr>
          </a:p>
          <a:p>
            <a:pPr>
              <a:lnSpc>
                <a:spcPct val="90000"/>
              </a:lnSpc>
              <a:spcBef>
                <a:spcPts val="900"/>
              </a:spcBef>
              <a:buClr>
                <a:schemeClr val="accent1"/>
              </a:buClr>
              <a:buSzPct val="85000"/>
              <a:buNone/>
            </a:pPr>
            <a:r>
              <a:rPr lang="en-US" sz="2400" dirty="0" smtClean="0">
                <a:latin typeface="Calibri" pitchFamily="34" charset="0"/>
              </a:rPr>
              <a:t>Biological / living </a:t>
            </a:r>
            <a:r>
              <a:rPr lang="en-US" sz="2400" i="1" dirty="0" smtClean="0">
                <a:latin typeface="Calibri" pitchFamily="34" charset="0"/>
              </a:rPr>
              <a:t>(plant, animal and micro-organism communities</a:t>
            </a:r>
            <a:r>
              <a:rPr lang="en-US" sz="2400" dirty="0" smtClean="0">
                <a:latin typeface="Calibri" pitchFamily="34" charset="0"/>
              </a:rPr>
              <a:t>) components of environment</a:t>
            </a:r>
          </a:p>
          <a:p>
            <a:pPr>
              <a:lnSpc>
                <a:spcPct val="90000"/>
              </a:lnSpc>
              <a:spcBef>
                <a:spcPts val="900"/>
              </a:spcBef>
              <a:buClr>
                <a:schemeClr val="accent1"/>
              </a:buClr>
              <a:buSzPct val="85000"/>
              <a:buNone/>
            </a:pPr>
            <a:r>
              <a:rPr lang="en-US" sz="2400" b="1" dirty="0" smtClean="0">
                <a:latin typeface="Calibri" pitchFamily="34" charset="0"/>
              </a:rPr>
              <a:t>   </a:t>
            </a:r>
            <a:r>
              <a:rPr lang="en-US" sz="2400" b="1" u="sng" dirty="0" smtClean="0">
                <a:latin typeface="Calibri" pitchFamily="34" charset="0"/>
              </a:rPr>
              <a:t>and</a:t>
            </a:r>
            <a:r>
              <a:rPr lang="en-US" sz="2400" dirty="0" smtClean="0">
                <a:latin typeface="Calibri" pitchFamily="34" charset="0"/>
              </a:rPr>
              <a:t> </a:t>
            </a:r>
          </a:p>
          <a:p>
            <a:pPr>
              <a:lnSpc>
                <a:spcPct val="90000"/>
              </a:lnSpc>
              <a:spcBef>
                <a:spcPts val="900"/>
              </a:spcBef>
              <a:buClr>
                <a:schemeClr val="accent1"/>
              </a:buClr>
              <a:buSzPct val="85000"/>
              <a:buNone/>
            </a:pPr>
            <a:r>
              <a:rPr lang="en-US" sz="2400" dirty="0" smtClean="0">
                <a:latin typeface="Calibri" pitchFamily="34" charset="0"/>
              </a:rPr>
              <a:t>Physical / non-living components </a:t>
            </a:r>
            <a:r>
              <a:rPr lang="en-US" sz="2400" i="1" dirty="0" smtClean="0">
                <a:latin typeface="Calibri" pitchFamily="34" charset="0"/>
              </a:rPr>
              <a:t>(air, water, soil and the basic elements and compounds of the environment)</a:t>
            </a:r>
            <a:endParaRPr lang="en-US" sz="2400" dirty="0" smtClean="0">
              <a:latin typeface="Calibri" pitchFamily="34" charset="0"/>
            </a:endParaRPr>
          </a:p>
          <a:p>
            <a:endParaRPr lang="en-US" sz="2400" dirty="0"/>
          </a:p>
        </p:txBody>
      </p:sp>
      <p:sp>
        <p:nvSpPr>
          <p:cNvPr id="4" name="Slide Number Placeholder 3"/>
          <p:cNvSpPr>
            <a:spLocks noGrp="1"/>
          </p:cNvSpPr>
          <p:nvPr>
            <p:ph type="sldNum" sz="quarter" idx="10"/>
          </p:nvPr>
        </p:nvSpPr>
        <p:spPr/>
        <p:txBody>
          <a:bodyPr/>
          <a:lstStyle/>
          <a:p>
            <a:pPr>
              <a:defRPr/>
            </a:pPr>
            <a:fld id="{A7F7184A-BE35-465D-BF61-1D214134C720}" type="slidenum">
              <a:rPr lang="en-US" smtClean="0"/>
              <a:pPr>
                <a:defRPr/>
              </a:pPr>
              <a:t>4</a:t>
            </a:fld>
            <a:endParaRPr lang="en-US"/>
          </a:p>
        </p:txBody>
      </p:sp>
      <p:pic>
        <p:nvPicPr>
          <p:cNvPr id="5" name="Picture 4" descr="Cascade Mountain Range, Oregon.jpg"/>
          <p:cNvPicPr>
            <a:picLocks noChangeAspect="1"/>
          </p:cNvPicPr>
          <p:nvPr/>
        </p:nvPicPr>
        <p:blipFill>
          <a:blip r:embed="rId3" cstate="print"/>
          <a:stretch>
            <a:fillRect/>
          </a:stretch>
        </p:blipFill>
        <p:spPr>
          <a:xfrm>
            <a:off x="4812825" y="3862624"/>
            <a:ext cx="4112743" cy="2743200"/>
          </a:xfrm>
          <a:prstGeom prst="rect">
            <a:avLst/>
          </a:prstGeom>
        </p:spPr>
      </p:pic>
      <p:pic>
        <p:nvPicPr>
          <p:cNvPr id="6" name="Picture 5" descr="wetlands_grass_8306710.jpg"/>
          <p:cNvPicPr>
            <a:picLocks noChangeAspect="1"/>
          </p:cNvPicPr>
          <p:nvPr/>
        </p:nvPicPr>
        <p:blipFill>
          <a:blip r:embed="rId4" cstate="print"/>
          <a:stretch>
            <a:fillRect/>
          </a:stretch>
        </p:blipFill>
        <p:spPr>
          <a:xfrm>
            <a:off x="4812825" y="1104900"/>
            <a:ext cx="4125113" cy="2743200"/>
          </a:xfrm>
          <a:prstGeom prst="rect">
            <a:avLst/>
          </a:prstGeom>
        </p:spPr>
      </p:pic>
    </p:spTree>
    <p:extLst>
      <p:ext uri="{BB962C8B-B14F-4D97-AF65-F5344CB8AC3E}">
        <p14:creationId xmlns="" xmlns:p14="http://schemas.microsoft.com/office/powerpoint/2010/main" val="393853858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5" descr="river forest2"/>
          <p:cNvPicPr>
            <a:picLocks noChangeAspect="1" noChangeArrowheads="1"/>
          </p:cNvPicPr>
          <p:nvPr/>
        </p:nvPicPr>
        <p:blipFill>
          <a:blip r:embed="rId3" cstate="print"/>
          <a:srcRect/>
          <a:stretch>
            <a:fillRect/>
          </a:stretch>
        </p:blipFill>
        <p:spPr bwMode="auto">
          <a:xfrm>
            <a:off x="0" y="-304800"/>
            <a:ext cx="9144000" cy="6705600"/>
          </a:xfrm>
          <a:prstGeom prst="rect">
            <a:avLst/>
          </a:prstGeom>
          <a:noFill/>
          <a:ln w="50800">
            <a:solidFill>
              <a:srgbClr val="FFFFFF"/>
            </a:solidFill>
            <a:miter lim="800000"/>
            <a:headEnd/>
            <a:tailEnd/>
          </a:ln>
        </p:spPr>
      </p:pic>
      <p:sp>
        <p:nvSpPr>
          <p:cNvPr id="16387" name="Text Box 17"/>
          <p:cNvSpPr txBox="1">
            <a:spLocks noChangeArrowheads="1"/>
          </p:cNvSpPr>
          <p:nvPr/>
        </p:nvSpPr>
        <p:spPr bwMode="auto">
          <a:xfrm>
            <a:off x="1524000" y="2438400"/>
            <a:ext cx="4038600" cy="1384995"/>
          </a:xfrm>
          <a:prstGeom prst="rect">
            <a:avLst/>
          </a:prstGeom>
          <a:noFill/>
          <a:ln w="9525">
            <a:noFill/>
            <a:miter lim="800000"/>
            <a:headEnd/>
            <a:tailEnd/>
          </a:ln>
        </p:spPr>
        <p:txBody>
          <a:bodyPr>
            <a:spAutoFit/>
          </a:bodyPr>
          <a:lstStyle/>
          <a:p>
            <a:pPr algn="r"/>
            <a:r>
              <a:rPr lang="en-US" sz="2800" b="1" baseline="-25000" dirty="0">
                <a:solidFill>
                  <a:srgbClr val="FFFFFF"/>
                </a:solidFill>
                <a:latin typeface="Calibri" pitchFamily="34" charset="0"/>
                <a:cs typeface="Arial" pitchFamily="34" charset="0"/>
              </a:rPr>
              <a:t>Carbon sequestration &amp; storage</a:t>
            </a:r>
          </a:p>
          <a:p>
            <a:endParaRPr lang="en-US" sz="2800" b="1" baseline="-25000" dirty="0">
              <a:solidFill>
                <a:srgbClr val="FFFFFF"/>
              </a:solidFill>
              <a:latin typeface="Calibri" pitchFamily="34" charset="0"/>
              <a:cs typeface="Arial" pitchFamily="34" charset="0"/>
            </a:endParaRPr>
          </a:p>
          <a:p>
            <a:endParaRPr lang="en-US" sz="2800" b="1" baseline="-25000" dirty="0">
              <a:solidFill>
                <a:srgbClr val="FFFFFF"/>
              </a:solidFill>
              <a:latin typeface="Calibri" pitchFamily="34" charset="0"/>
              <a:cs typeface="Arial" pitchFamily="34" charset="0"/>
            </a:endParaRPr>
          </a:p>
          <a:p>
            <a:r>
              <a:rPr lang="en-US" sz="2800" b="1" baseline="-25000" dirty="0">
                <a:solidFill>
                  <a:srgbClr val="FFFFFF"/>
                </a:solidFill>
                <a:latin typeface="Calibri" pitchFamily="34" charset="0"/>
                <a:cs typeface="Arial" pitchFamily="34" charset="0"/>
              </a:rPr>
              <a:t>Soil formation &amp;</a:t>
            </a:r>
            <a:r>
              <a:rPr lang="en-US" sz="2800" b="1" dirty="0">
                <a:solidFill>
                  <a:srgbClr val="FFFFFF"/>
                </a:solidFill>
                <a:latin typeface="Calibri" pitchFamily="34" charset="0"/>
                <a:cs typeface="Arial" pitchFamily="34" charset="0"/>
              </a:rPr>
              <a:t> </a:t>
            </a:r>
            <a:r>
              <a:rPr lang="en-US" sz="2800" b="1" baseline="-25000" dirty="0">
                <a:solidFill>
                  <a:srgbClr val="FFFFFF"/>
                </a:solidFill>
                <a:latin typeface="Calibri" pitchFamily="34" charset="0"/>
                <a:cs typeface="Arial" pitchFamily="34" charset="0"/>
              </a:rPr>
              <a:t>fertility</a:t>
            </a:r>
          </a:p>
        </p:txBody>
      </p:sp>
      <p:sp>
        <p:nvSpPr>
          <p:cNvPr id="16388" name="Text Box 18"/>
          <p:cNvSpPr txBox="1">
            <a:spLocks noChangeArrowheads="1"/>
          </p:cNvSpPr>
          <p:nvPr/>
        </p:nvSpPr>
        <p:spPr bwMode="auto">
          <a:xfrm>
            <a:off x="6781800" y="4495800"/>
            <a:ext cx="1831271" cy="379591"/>
          </a:xfrm>
          <a:prstGeom prst="rect">
            <a:avLst/>
          </a:prstGeom>
          <a:noFill/>
          <a:ln w="9525">
            <a:noFill/>
            <a:miter lim="800000"/>
            <a:headEnd/>
            <a:tailEnd/>
          </a:ln>
        </p:spPr>
        <p:txBody>
          <a:bodyPr wrap="none">
            <a:spAutoFit/>
          </a:bodyPr>
          <a:lstStyle/>
          <a:p>
            <a:pPr algn="l"/>
            <a:r>
              <a:rPr lang="en-US" sz="2800" b="1" baseline="-25000">
                <a:solidFill>
                  <a:srgbClr val="FFFFFF"/>
                </a:solidFill>
                <a:latin typeface="Calibri" pitchFamily="34" charset="0"/>
                <a:cs typeface="Arial" pitchFamily="34" charset="0"/>
              </a:rPr>
              <a:t>Plant pollination</a:t>
            </a:r>
          </a:p>
        </p:txBody>
      </p:sp>
      <p:sp>
        <p:nvSpPr>
          <p:cNvPr id="16389" name="Text Box 19"/>
          <p:cNvSpPr txBox="1">
            <a:spLocks noChangeArrowheads="1"/>
          </p:cNvSpPr>
          <p:nvPr/>
        </p:nvSpPr>
        <p:spPr bwMode="auto">
          <a:xfrm>
            <a:off x="1066800" y="4724400"/>
            <a:ext cx="3680431" cy="523220"/>
          </a:xfrm>
          <a:prstGeom prst="rect">
            <a:avLst/>
          </a:prstGeom>
          <a:noFill/>
          <a:ln w="9525">
            <a:noFill/>
            <a:miter lim="800000"/>
            <a:headEnd/>
            <a:tailEnd/>
          </a:ln>
        </p:spPr>
        <p:txBody>
          <a:bodyPr wrap="none">
            <a:spAutoFit/>
          </a:bodyPr>
          <a:lstStyle/>
          <a:p>
            <a:pPr algn="l"/>
            <a:r>
              <a:rPr lang="en-US" sz="2800" b="1" baseline="-25000">
                <a:solidFill>
                  <a:srgbClr val="FFFFFF"/>
                </a:solidFill>
                <a:latin typeface="Calibri" pitchFamily="34" charset="0"/>
                <a:cs typeface="Arial" pitchFamily="34" charset="0"/>
              </a:rPr>
              <a:t>Watershed protection &amp;</a:t>
            </a:r>
            <a:r>
              <a:rPr lang="en-US" sz="2800" b="1">
                <a:solidFill>
                  <a:srgbClr val="FFFFFF"/>
                </a:solidFill>
                <a:latin typeface="Calibri" pitchFamily="34" charset="0"/>
                <a:cs typeface="Arial" pitchFamily="34" charset="0"/>
              </a:rPr>
              <a:t> </a:t>
            </a:r>
            <a:r>
              <a:rPr lang="en-US" sz="2800" b="1" baseline="-25000">
                <a:solidFill>
                  <a:srgbClr val="FFFFFF"/>
                </a:solidFill>
                <a:latin typeface="Calibri" pitchFamily="34" charset="0"/>
                <a:cs typeface="Arial" pitchFamily="34" charset="0"/>
              </a:rPr>
              <a:t>regulation</a:t>
            </a:r>
          </a:p>
        </p:txBody>
      </p:sp>
      <p:sp>
        <p:nvSpPr>
          <p:cNvPr id="16390" name="Rectangle 22"/>
          <p:cNvSpPr>
            <a:spLocks noChangeArrowheads="1"/>
          </p:cNvSpPr>
          <p:nvPr/>
        </p:nvSpPr>
        <p:spPr bwMode="auto">
          <a:xfrm>
            <a:off x="1873250" y="381000"/>
            <a:ext cx="7042150" cy="379591"/>
          </a:xfrm>
          <a:prstGeom prst="rect">
            <a:avLst/>
          </a:prstGeom>
          <a:noFill/>
          <a:ln w="9525">
            <a:noFill/>
            <a:miter lim="800000"/>
            <a:headEnd/>
            <a:tailEnd/>
          </a:ln>
        </p:spPr>
        <p:txBody>
          <a:bodyPr>
            <a:spAutoFit/>
          </a:bodyPr>
          <a:lstStyle/>
          <a:p>
            <a:pPr algn="l"/>
            <a:r>
              <a:rPr lang="en-US" sz="2800" b="1" baseline="-25000" dirty="0">
                <a:solidFill>
                  <a:srgbClr val="4F5559"/>
                </a:solidFill>
                <a:latin typeface="Calibri" pitchFamily="34" charset="0"/>
                <a:cs typeface="Arial" pitchFamily="34" charset="0"/>
              </a:rPr>
              <a:t>Air quality                         		      Pest &amp; disease control</a:t>
            </a:r>
          </a:p>
        </p:txBody>
      </p:sp>
      <p:sp>
        <p:nvSpPr>
          <p:cNvPr id="16391" name="Text Box 23"/>
          <p:cNvSpPr txBox="1">
            <a:spLocks noChangeArrowheads="1"/>
          </p:cNvSpPr>
          <p:nvPr/>
        </p:nvSpPr>
        <p:spPr bwMode="auto">
          <a:xfrm>
            <a:off x="5715000" y="1752600"/>
            <a:ext cx="3877985" cy="379591"/>
          </a:xfrm>
          <a:prstGeom prst="rect">
            <a:avLst/>
          </a:prstGeom>
          <a:noFill/>
          <a:ln w="9525">
            <a:noFill/>
            <a:miter lim="800000"/>
            <a:headEnd/>
            <a:tailEnd/>
          </a:ln>
        </p:spPr>
        <p:txBody>
          <a:bodyPr wrap="none">
            <a:spAutoFit/>
          </a:bodyPr>
          <a:lstStyle/>
          <a:p>
            <a:pPr algn="l"/>
            <a:r>
              <a:rPr lang="en-US" sz="2800" b="1" baseline="-25000">
                <a:solidFill>
                  <a:srgbClr val="FFFFFF"/>
                </a:solidFill>
                <a:latin typeface="Calibri" pitchFamily="34" charset="0"/>
                <a:cs typeface="Arial" pitchFamily="34" charset="0"/>
              </a:rPr>
              <a:t>Wild species &amp; habitat protection	</a:t>
            </a:r>
          </a:p>
        </p:txBody>
      </p:sp>
      <p:sp>
        <p:nvSpPr>
          <p:cNvPr id="8" name="Slide Number Placeholder 7"/>
          <p:cNvSpPr>
            <a:spLocks noGrp="1"/>
          </p:cNvSpPr>
          <p:nvPr>
            <p:ph type="sldNum" sz="quarter" idx="10"/>
          </p:nvPr>
        </p:nvSpPr>
        <p:spPr/>
        <p:txBody>
          <a:bodyPr/>
          <a:lstStyle/>
          <a:p>
            <a:pPr>
              <a:defRPr/>
            </a:pPr>
            <a:fld id="{A7F7184A-BE35-465D-BF61-1D214134C720}" type="slidenum">
              <a:rPr lang="en-US" smtClean="0"/>
              <a:pPr>
                <a:defRPr/>
              </a:pPr>
              <a:t>5</a:t>
            </a:fld>
            <a:endParaRPr lang="en-US"/>
          </a:p>
        </p:txBody>
      </p:sp>
    </p:spTree>
    <p:extLst>
      <p:ext uri="{BB962C8B-B14F-4D97-AF65-F5344CB8AC3E}">
        <p14:creationId xmlns="" xmlns:p14="http://schemas.microsoft.com/office/powerpoint/2010/main" val="1232654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 of Nature</a:t>
            </a:r>
            <a:endParaRPr lang="en-US" dirty="0"/>
          </a:p>
        </p:txBody>
      </p:sp>
      <p:sp>
        <p:nvSpPr>
          <p:cNvPr id="3" name="Content Placeholder 2"/>
          <p:cNvSpPr>
            <a:spLocks noGrp="1"/>
          </p:cNvSpPr>
          <p:nvPr>
            <p:ph idx="1"/>
          </p:nvPr>
        </p:nvSpPr>
        <p:spPr/>
        <p:txBody>
          <a:bodyPr>
            <a:normAutofit/>
          </a:bodyPr>
          <a:lstStyle/>
          <a:p>
            <a:pPr>
              <a:lnSpc>
                <a:spcPct val="100000"/>
              </a:lnSpc>
              <a:spcBef>
                <a:spcPts val="0"/>
              </a:spcBef>
              <a:defRPr/>
            </a:pPr>
            <a:r>
              <a:rPr lang="en-US" sz="1800" dirty="0"/>
              <a:t>In the late 1990s, a group of ecologists and economists collaborated on an effort to assign value to nature's services. In sum, they estimated that nature's services were worth approximately $33 trillion per year. (</a:t>
            </a:r>
            <a:r>
              <a:rPr lang="en-US" sz="1800" dirty="0" err="1"/>
              <a:t>Costanza</a:t>
            </a:r>
            <a:r>
              <a:rPr lang="en-US" sz="1800" dirty="0"/>
              <a:t>, R, </a:t>
            </a:r>
            <a:r>
              <a:rPr lang="en-US" sz="1800" dirty="0" err="1"/>
              <a:t>D’Arge</a:t>
            </a:r>
            <a:r>
              <a:rPr lang="en-US" sz="1800" dirty="0"/>
              <a:t>, R, De Groot, R, et. al) </a:t>
            </a:r>
          </a:p>
          <a:p>
            <a:pPr>
              <a:lnSpc>
                <a:spcPct val="100000"/>
              </a:lnSpc>
              <a:spcBef>
                <a:spcPts val="0"/>
              </a:spcBef>
              <a:defRPr/>
            </a:pPr>
            <a:endParaRPr lang="en-US" sz="1800" dirty="0"/>
          </a:p>
          <a:p>
            <a:pPr>
              <a:lnSpc>
                <a:spcPct val="100000"/>
              </a:lnSpc>
              <a:spcBef>
                <a:spcPts val="0"/>
              </a:spcBef>
              <a:defRPr/>
            </a:pPr>
            <a:r>
              <a:rPr lang="en-US" sz="1800" dirty="0"/>
              <a:t>Since the number was almost twice that of the global gross national product at the time ($18 trillion in 1997), the finding generated a global buzz and a generous dose of controversy. </a:t>
            </a:r>
          </a:p>
          <a:p>
            <a:pPr>
              <a:lnSpc>
                <a:spcPct val="100000"/>
              </a:lnSpc>
              <a:spcBef>
                <a:spcPts val="0"/>
              </a:spcBef>
              <a:defRPr/>
            </a:pPr>
            <a:endParaRPr lang="en-US" sz="1800" dirty="0"/>
          </a:p>
          <a:p>
            <a:pPr>
              <a:lnSpc>
                <a:spcPct val="100000"/>
              </a:lnSpc>
              <a:spcBef>
                <a:spcPts val="0"/>
              </a:spcBef>
              <a:defRPr/>
            </a:pPr>
            <a:r>
              <a:rPr lang="en-US" sz="1800" dirty="0"/>
              <a:t>The term “ecosystem services” came into widespread use in the ensuing dialogue and, formalizing the term in a 1997 publication, the Ecological Society of America explained that the term ecosystem services "refers to a wide range of conditions and processes through which natural ecosystems, and the species that are part of them, help sustain and fulfill human life." (</a:t>
            </a:r>
            <a:r>
              <a:rPr lang="en-US" sz="1800" dirty="0" smtClean="0"/>
              <a:t>Dally </a:t>
            </a:r>
            <a:r>
              <a:rPr lang="en-US" sz="1800" dirty="0"/>
              <a:t>et al) </a:t>
            </a:r>
          </a:p>
        </p:txBody>
      </p:sp>
    </p:spTree>
    <p:extLst>
      <p:ext uri="{BB962C8B-B14F-4D97-AF65-F5344CB8AC3E}">
        <p14:creationId xmlns="" xmlns:p14="http://schemas.microsoft.com/office/powerpoint/2010/main" val="3646490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609600" y="152400"/>
            <a:ext cx="8229600" cy="1143000"/>
          </a:xfrm>
          <a:noFill/>
          <a:ln>
            <a:miter lim="800000"/>
            <a:headEnd/>
            <a:tailEnd/>
          </a:ln>
        </p:spPr>
        <p:txBody>
          <a:bodyPr vert="horz" wrap="square" lIns="91440" tIns="45720" rIns="91440" bIns="45720" numCol="1" anchor="t" anchorCtr="0" compatLnSpc="1">
            <a:prstTxWarp prst="textNoShape">
              <a:avLst/>
            </a:prstTxWarp>
          </a:bodyPr>
          <a:lstStyle/>
          <a:p>
            <a:r>
              <a:rPr lang="en-US" sz="3400" dirty="0" smtClean="0">
                <a:latin typeface="Calibri" pitchFamily="34" charset="0"/>
              </a:rPr>
              <a:t>Ecosystem Services &amp; the Economy</a:t>
            </a:r>
          </a:p>
        </p:txBody>
      </p:sp>
      <p:sp>
        <p:nvSpPr>
          <p:cNvPr id="17411" name="Text Box 4"/>
          <p:cNvSpPr txBox="1">
            <a:spLocks noChangeArrowheads="1"/>
          </p:cNvSpPr>
          <p:nvPr/>
        </p:nvSpPr>
        <p:spPr bwMode="auto">
          <a:xfrm>
            <a:off x="457200" y="2551113"/>
            <a:ext cx="4495800" cy="3756025"/>
          </a:xfrm>
          <a:prstGeom prst="rect">
            <a:avLst/>
          </a:prstGeom>
          <a:noFill/>
          <a:ln w="38100">
            <a:noFill/>
            <a:miter lim="800000"/>
            <a:headEnd type="none" w="sm" len="sm"/>
            <a:tailEnd type="none" w="sm" len="sm"/>
          </a:ln>
        </p:spPr>
        <p:txBody>
          <a:bodyPr>
            <a:spAutoFit/>
          </a:bodyPr>
          <a:lstStyle/>
          <a:p>
            <a:pPr marL="457200" indent="-457200" algn="l">
              <a:spcBef>
                <a:spcPct val="10000"/>
              </a:spcBef>
              <a:buFont typeface="Symbol" pitchFamily="18" charset="2"/>
              <a:buAutoNum type="arabicPeriod"/>
            </a:pPr>
            <a:r>
              <a:rPr lang="en-US" sz="2000">
                <a:latin typeface="Calibri" pitchFamily="34" charset="0"/>
                <a:cs typeface="Arial" pitchFamily="34" charset="0"/>
              </a:rPr>
              <a:t>Environmental Goods </a:t>
            </a:r>
          </a:p>
          <a:p>
            <a:pPr marL="457200" indent="-457200" algn="l">
              <a:spcBef>
                <a:spcPct val="10000"/>
              </a:spcBef>
              <a:buFont typeface="Symbol" pitchFamily="18" charset="2"/>
              <a:buNone/>
            </a:pPr>
            <a:r>
              <a:rPr lang="en-US" sz="2000">
                <a:latin typeface="Calibri" pitchFamily="34" charset="0"/>
                <a:cs typeface="Arial" pitchFamily="34" charset="0"/>
              </a:rPr>
              <a:t>	food, freshwater, fuel, fiber</a:t>
            </a:r>
          </a:p>
          <a:p>
            <a:pPr marL="457200" indent="-457200" algn="l">
              <a:spcBef>
                <a:spcPct val="10000"/>
              </a:spcBef>
              <a:buFont typeface="Symbol" pitchFamily="18" charset="2"/>
              <a:buNone/>
            </a:pPr>
            <a:endParaRPr lang="en-US" sz="800">
              <a:latin typeface="Calibri" pitchFamily="34" charset="0"/>
              <a:cs typeface="Arial" pitchFamily="34" charset="0"/>
            </a:endParaRPr>
          </a:p>
          <a:p>
            <a:pPr marL="457200" indent="-457200" algn="l">
              <a:spcBef>
                <a:spcPct val="10000"/>
              </a:spcBef>
              <a:buFont typeface="Symbol" pitchFamily="18" charset="2"/>
              <a:buAutoNum type="arabicPeriod" startAt="2"/>
            </a:pPr>
            <a:r>
              <a:rPr lang="en-US" sz="2000">
                <a:latin typeface="Calibri" pitchFamily="34" charset="0"/>
                <a:cs typeface="Arial" pitchFamily="34" charset="0"/>
              </a:rPr>
              <a:t>Regulating Services</a:t>
            </a:r>
            <a:r>
              <a:rPr lang="en-US" sz="2000" b="1">
                <a:latin typeface="Calibri" pitchFamily="34" charset="0"/>
                <a:cs typeface="Arial" pitchFamily="34" charset="0"/>
              </a:rPr>
              <a:t> </a:t>
            </a:r>
            <a:endParaRPr lang="en-US" sz="2000">
              <a:latin typeface="Calibri" pitchFamily="34" charset="0"/>
              <a:cs typeface="Arial" pitchFamily="34" charset="0"/>
            </a:endParaRPr>
          </a:p>
          <a:p>
            <a:pPr marL="457200" indent="-457200" algn="l">
              <a:spcBef>
                <a:spcPct val="10000"/>
              </a:spcBef>
              <a:buFont typeface="Symbol" pitchFamily="18" charset="2"/>
              <a:buNone/>
            </a:pPr>
            <a:r>
              <a:rPr lang="en-US" sz="2000">
                <a:latin typeface="Calibri" pitchFamily="34" charset="0"/>
                <a:cs typeface="Arial" pitchFamily="34" charset="0"/>
              </a:rPr>
              <a:t>	climate regulation, flood regulation, water filtration</a:t>
            </a:r>
          </a:p>
          <a:p>
            <a:pPr marL="457200" indent="-457200" algn="l">
              <a:spcBef>
                <a:spcPct val="10000"/>
              </a:spcBef>
              <a:buFont typeface="Symbol" pitchFamily="18" charset="2"/>
              <a:buNone/>
            </a:pPr>
            <a:endParaRPr lang="en-US" sz="800">
              <a:latin typeface="Calibri" pitchFamily="34" charset="0"/>
              <a:cs typeface="Arial" pitchFamily="34" charset="0"/>
            </a:endParaRPr>
          </a:p>
          <a:p>
            <a:pPr marL="457200" indent="-457200" algn="l">
              <a:spcBef>
                <a:spcPct val="10000"/>
              </a:spcBef>
              <a:buFont typeface="Symbol" pitchFamily="18" charset="2"/>
              <a:buAutoNum type="arabicPeriod" startAt="3"/>
            </a:pPr>
            <a:r>
              <a:rPr lang="en-US" sz="2000">
                <a:latin typeface="Calibri" pitchFamily="34" charset="0"/>
                <a:cs typeface="Arial" pitchFamily="34" charset="0"/>
              </a:rPr>
              <a:t>Supporting Services</a:t>
            </a:r>
            <a:r>
              <a:rPr lang="en-US" sz="2000" b="1">
                <a:latin typeface="Calibri" pitchFamily="34" charset="0"/>
                <a:cs typeface="Arial" pitchFamily="34" charset="0"/>
              </a:rPr>
              <a:t> </a:t>
            </a:r>
            <a:endParaRPr lang="en-US" sz="2000">
              <a:latin typeface="Calibri" pitchFamily="34" charset="0"/>
              <a:cs typeface="Arial" pitchFamily="34" charset="0"/>
            </a:endParaRPr>
          </a:p>
          <a:p>
            <a:pPr marL="457200" indent="-457200" algn="l">
              <a:spcBef>
                <a:spcPct val="10000"/>
              </a:spcBef>
              <a:buFont typeface="Symbol" pitchFamily="18" charset="2"/>
              <a:buNone/>
            </a:pPr>
            <a:r>
              <a:rPr lang="en-US" sz="2000">
                <a:latin typeface="Calibri" pitchFamily="34" charset="0"/>
                <a:cs typeface="Arial" pitchFamily="34" charset="0"/>
              </a:rPr>
              <a:t>	nutrient cycling, soil formation</a:t>
            </a:r>
          </a:p>
          <a:p>
            <a:pPr marL="457200" indent="-457200" algn="l">
              <a:spcBef>
                <a:spcPct val="10000"/>
              </a:spcBef>
              <a:buFont typeface="Symbol" pitchFamily="18" charset="2"/>
              <a:buNone/>
            </a:pPr>
            <a:endParaRPr lang="en-US" sz="800">
              <a:latin typeface="Calibri" pitchFamily="34" charset="0"/>
              <a:cs typeface="Arial" pitchFamily="34" charset="0"/>
            </a:endParaRPr>
          </a:p>
          <a:p>
            <a:pPr marL="457200" indent="-457200" algn="l">
              <a:spcBef>
                <a:spcPct val="10000"/>
              </a:spcBef>
              <a:buFont typeface="Symbol" pitchFamily="18" charset="2"/>
              <a:buAutoNum type="arabicPeriod" startAt="4"/>
            </a:pPr>
            <a:r>
              <a:rPr lang="en-US" sz="2000">
                <a:latin typeface="Calibri" pitchFamily="34" charset="0"/>
                <a:cs typeface="Arial" pitchFamily="34" charset="0"/>
              </a:rPr>
              <a:t>Cultural Services</a:t>
            </a:r>
            <a:r>
              <a:rPr lang="en-US" sz="2000" b="1">
                <a:latin typeface="Calibri" pitchFamily="34" charset="0"/>
                <a:cs typeface="Arial" pitchFamily="34" charset="0"/>
              </a:rPr>
              <a:t> </a:t>
            </a:r>
            <a:endParaRPr lang="en-US" sz="2000">
              <a:latin typeface="Calibri" pitchFamily="34" charset="0"/>
              <a:cs typeface="Arial" pitchFamily="34" charset="0"/>
            </a:endParaRPr>
          </a:p>
          <a:p>
            <a:pPr marL="457200" indent="-457200" algn="l">
              <a:spcBef>
                <a:spcPct val="10000"/>
              </a:spcBef>
              <a:buFont typeface="Symbol" pitchFamily="18" charset="2"/>
              <a:buNone/>
            </a:pPr>
            <a:r>
              <a:rPr lang="en-US" sz="2000">
                <a:latin typeface="Calibri" pitchFamily="34" charset="0"/>
                <a:cs typeface="Arial" pitchFamily="34" charset="0"/>
              </a:rPr>
              <a:t>	aesthetic, spiritual, educational, recreational</a:t>
            </a:r>
          </a:p>
        </p:txBody>
      </p:sp>
      <p:sp>
        <p:nvSpPr>
          <p:cNvPr id="17412" name="AutoShape 11"/>
          <p:cNvSpPr>
            <a:spLocks/>
          </p:cNvSpPr>
          <p:nvPr/>
        </p:nvSpPr>
        <p:spPr bwMode="auto">
          <a:xfrm>
            <a:off x="4724400" y="2547938"/>
            <a:ext cx="533400" cy="2481262"/>
          </a:xfrm>
          <a:prstGeom prst="rightBrace">
            <a:avLst>
              <a:gd name="adj1" fmla="val 38765"/>
              <a:gd name="adj2" fmla="val 50000"/>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endParaRPr lang="en-US">
              <a:latin typeface="Calibri" pitchFamily="34" charset="0"/>
            </a:endParaRPr>
          </a:p>
        </p:txBody>
      </p:sp>
      <p:sp>
        <p:nvSpPr>
          <p:cNvPr id="17413" name="AutoShape 12"/>
          <p:cNvSpPr>
            <a:spLocks/>
          </p:cNvSpPr>
          <p:nvPr/>
        </p:nvSpPr>
        <p:spPr bwMode="auto">
          <a:xfrm>
            <a:off x="4724400" y="5334000"/>
            <a:ext cx="533400" cy="838200"/>
          </a:xfrm>
          <a:prstGeom prst="rightBrace">
            <a:avLst>
              <a:gd name="adj1" fmla="val 13095"/>
              <a:gd name="adj2" fmla="val 50000"/>
            </a:avLst>
          </a:prstGeom>
          <a:ln>
            <a:headEnd type="none" w="sm" len="sm"/>
            <a:tailEnd type="none" w="sm" len="sm"/>
          </a:ln>
        </p:spPr>
        <p:style>
          <a:lnRef idx="1">
            <a:schemeClr val="dk1"/>
          </a:lnRef>
          <a:fillRef idx="0">
            <a:schemeClr val="dk1"/>
          </a:fillRef>
          <a:effectRef idx="0">
            <a:schemeClr val="dk1"/>
          </a:effectRef>
          <a:fontRef idx="minor">
            <a:schemeClr val="tx1"/>
          </a:fontRef>
        </p:style>
        <p:txBody>
          <a:bodyPr wrap="none" anchor="ctr"/>
          <a:lstStyle/>
          <a:p>
            <a:endParaRPr lang="en-US">
              <a:latin typeface="Calibri" pitchFamily="34" charset="0"/>
            </a:endParaRPr>
          </a:p>
        </p:txBody>
      </p:sp>
      <p:sp>
        <p:nvSpPr>
          <p:cNvPr id="17414" name="Text Box 13"/>
          <p:cNvSpPr txBox="1">
            <a:spLocks noChangeArrowheads="1"/>
          </p:cNvSpPr>
          <p:nvPr/>
        </p:nvSpPr>
        <p:spPr bwMode="auto">
          <a:xfrm>
            <a:off x="5230813" y="2434947"/>
            <a:ext cx="3581400" cy="3508653"/>
          </a:xfrm>
          <a:prstGeom prst="rect">
            <a:avLst/>
          </a:prstGeom>
          <a:noFill/>
          <a:ln w="38100">
            <a:noFill/>
            <a:miter lim="800000"/>
            <a:headEnd type="none" w="sm" len="sm"/>
            <a:tailEnd type="none" w="sm" len="sm"/>
          </a:ln>
        </p:spPr>
        <p:txBody>
          <a:bodyPr>
            <a:spAutoFit/>
          </a:bodyPr>
          <a:lstStyle/>
          <a:p>
            <a:pPr algn="l" eaLnBrk="0" hangingPunct="0">
              <a:spcBef>
                <a:spcPts val="600"/>
              </a:spcBef>
              <a:spcAft>
                <a:spcPts val="600"/>
              </a:spcAft>
              <a:buClr>
                <a:schemeClr val="accent2"/>
              </a:buClr>
              <a:buSzPct val="75000"/>
            </a:pPr>
            <a:r>
              <a:rPr lang="en-US" sz="2400" b="1" dirty="0">
                <a:latin typeface="Calibri" pitchFamily="34" charset="0"/>
                <a:cs typeface="Arial" pitchFamily="34" charset="0"/>
              </a:rPr>
              <a:t>Product Inputs</a:t>
            </a:r>
          </a:p>
          <a:p>
            <a:pPr algn="l" eaLnBrk="0" hangingPunct="0">
              <a:spcBef>
                <a:spcPts val="600"/>
              </a:spcBef>
              <a:spcAft>
                <a:spcPts val="600"/>
              </a:spcAft>
              <a:buClr>
                <a:schemeClr val="accent2"/>
              </a:buClr>
              <a:buSzPct val="75000"/>
            </a:pPr>
            <a:r>
              <a:rPr lang="en-US" sz="2400" b="1" dirty="0">
                <a:latin typeface="Calibri" pitchFamily="34" charset="0"/>
                <a:cs typeface="Arial" pitchFamily="34" charset="0"/>
              </a:rPr>
              <a:t>Production Process Inputs</a:t>
            </a:r>
          </a:p>
          <a:p>
            <a:pPr algn="l" eaLnBrk="0" hangingPunct="0">
              <a:spcBef>
                <a:spcPts val="600"/>
              </a:spcBef>
              <a:spcAft>
                <a:spcPts val="600"/>
              </a:spcAft>
              <a:buClr>
                <a:schemeClr val="accent2"/>
              </a:buClr>
              <a:buSzPct val="75000"/>
            </a:pPr>
            <a:r>
              <a:rPr lang="en-US" sz="2400" b="1" dirty="0">
                <a:latin typeface="Calibri" pitchFamily="34" charset="0"/>
                <a:cs typeface="Arial" pitchFamily="34" charset="0"/>
              </a:rPr>
              <a:t>Stable Business Operating Context</a:t>
            </a:r>
          </a:p>
          <a:p>
            <a:pPr algn="l" eaLnBrk="0" hangingPunct="0">
              <a:spcBef>
                <a:spcPts val="600"/>
              </a:spcBef>
              <a:spcAft>
                <a:spcPts val="600"/>
              </a:spcAft>
              <a:buClr>
                <a:schemeClr val="accent2"/>
              </a:buClr>
              <a:buSzPct val="75000"/>
            </a:pPr>
            <a:r>
              <a:rPr lang="en-US" sz="2400" b="1" dirty="0">
                <a:latin typeface="Calibri" pitchFamily="34" charset="0"/>
                <a:cs typeface="Arial" pitchFamily="34" charset="0"/>
              </a:rPr>
              <a:t>Healthy worker fundamentals (e.g., clean air, adequate amounts of water, food, etc.)</a:t>
            </a:r>
            <a:endParaRPr lang="en-US" sz="2000" b="1" dirty="0">
              <a:latin typeface="Calibri" pitchFamily="34" charset="0"/>
              <a:cs typeface="Arial" pitchFamily="34" charset="0"/>
            </a:endParaRPr>
          </a:p>
        </p:txBody>
      </p:sp>
      <p:sp>
        <p:nvSpPr>
          <p:cNvPr id="17415" name="Text Box 14"/>
          <p:cNvSpPr txBox="1">
            <a:spLocks noChangeArrowheads="1"/>
          </p:cNvSpPr>
          <p:nvPr/>
        </p:nvSpPr>
        <p:spPr bwMode="auto">
          <a:xfrm>
            <a:off x="5221288" y="5950803"/>
            <a:ext cx="3581400" cy="830997"/>
          </a:xfrm>
          <a:prstGeom prst="rect">
            <a:avLst/>
          </a:prstGeom>
          <a:noFill/>
          <a:ln w="38100">
            <a:noFill/>
            <a:miter lim="800000"/>
            <a:headEnd type="none" w="sm" len="sm"/>
            <a:tailEnd type="none" w="sm" len="sm"/>
          </a:ln>
        </p:spPr>
        <p:txBody>
          <a:bodyPr>
            <a:spAutoFit/>
          </a:bodyPr>
          <a:lstStyle/>
          <a:p>
            <a:pPr algn="l" eaLnBrk="0" hangingPunct="0">
              <a:spcBef>
                <a:spcPct val="50000"/>
              </a:spcBef>
              <a:spcAft>
                <a:spcPct val="20000"/>
              </a:spcAft>
              <a:buClr>
                <a:schemeClr val="accent2"/>
              </a:buClr>
              <a:buSzPct val="75000"/>
            </a:pPr>
            <a:r>
              <a:rPr lang="en-US" sz="2400" b="1" dirty="0">
                <a:latin typeface="Calibri" pitchFamily="34" charset="0"/>
                <a:cs typeface="Arial" pitchFamily="34" charset="0"/>
              </a:rPr>
              <a:t>Contributors to ‘license to operate’</a:t>
            </a:r>
            <a:endParaRPr lang="en-US" sz="2000" b="1" dirty="0">
              <a:latin typeface="Calibri" pitchFamily="34" charset="0"/>
              <a:cs typeface="Arial" pitchFamily="34" charset="0"/>
            </a:endParaRPr>
          </a:p>
        </p:txBody>
      </p:sp>
      <p:pic>
        <p:nvPicPr>
          <p:cNvPr id="17416" name="Picture 6" descr="waterfall"/>
          <p:cNvPicPr>
            <a:picLocks noChangeAspect="1" noChangeArrowheads="1"/>
          </p:cNvPicPr>
          <p:nvPr/>
        </p:nvPicPr>
        <p:blipFill>
          <a:blip r:embed="rId3" cstate="print"/>
          <a:srcRect/>
          <a:stretch>
            <a:fillRect/>
          </a:stretch>
        </p:blipFill>
        <p:spPr bwMode="auto">
          <a:xfrm>
            <a:off x="5257800" y="1098550"/>
            <a:ext cx="1524000" cy="1219200"/>
          </a:xfrm>
          <a:prstGeom prst="rect">
            <a:avLst/>
          </a:prstGeom>
          <a:noFill/>
          <a:ln w="50800">
            <a:solidFill>
              <a:srgbClr val="FFFFFF"/>
            </a:solidFill>
            <a:miter lim="800000"/>
            <a:headEnd/>
            <a:tailEnd/>
          </a:ln>
        </p:spPr>
      </p:pic>
      <p:pic>
        <p:nvPicPr>
          <p:cNvPr id="17417" name="Picture 7" descr="Mah &gt; An Ocean Apart &gt;  Red and White Hibiscus">
            <a:hlinkClick r:id="rId4"/>
          </p:cNvPr>
          <p:cNvPicPr>
            <a:picLocks noChangeAspect="1" noChangeArrowheads="1"/>
          </p:cNvPicPr>
          <p:nvPr/>
        </p:nvPicPr>
        <p:blipFill>
          <a:blip r:embed="rId5" cstate="print"/>
          <a:srcRect/>
          <a:stretch>
            <a:fillRect/>
          </a:stretch>
        </p:blipFill>
        <p:spPr bwMode="auto">
          <a:xfrm>
            <a:off x="2057400" y="1098550"/>
            <a:ext cx="1524000" cy="1219200"/>
          </a:xfrm>
          <a:prstGeom prst="rect">
            <a:avLst/>
          </a:prstGeom>
          <a:noFill/>
          <a:ln w="50800">
            <a:solidFill>
              <a:srgbClr val="FFFFFF"/>
            </a:solidFill>
            <a:miter lim="800000"/>
            <a:headEnd/>
            <a:tailEnd/>
          </a:ln>
        </p:spPr>
      </p:pic>
      <p:pic>
        <p:nvPicPr>
          <p:cNvPr id="17418" name="Picture 8" descr="main">
            <a:hlinkClick r:id="rId6"/>
          </p:cNvPr>
          <p:cNvPicPr>
            <a:picLocks noChangeAspect="1" noChangeArrowheads="1"/>
          </p:cNvPicPr>
          <p:nvPr/>
        </p:nvPicPr>
        <p:blipFill>
          <a:blip r:embed="rId7" cstate="print"/>
          <a:srcRect/>
          <a:stretch>
            <a:fillRect/>
          </a:stretch>
        </p:blipFill>
        <p:spPr bwMode="auto">
          <a:xfrm>
            <a:off x="3657600" y="1098550"/>
            <a:ext cx="1524000" cy="1219200"/>
          </a:xfrm>
          <a:prstGeom prst="rect">
            <a:avLst/>
          </a:prstGeom>
          <a:noFill/>
          <a:ln w="50800">
            <a:solidFill>
              <a:srgbClr val="FFFFFF"/>
            </a:solidFill>
            <a:miter lim="800000"/>
            <a:headEnd/>
            <a:tailEnd/>
          </a:ln>
        </p:spPr>
      </p:pic>
      <p:pic>
        <p:nvPicPr>
          <p:cNvPr id="17419" name="Picture 9" descr="candelariafarmsunflowers">
            <a:hlinkClick r:id="rId8"/>
          </p:cNvPr>
          <p:cNvPicPr>
            <a:picLocks noChangeAspect="1" noChangeArrowheads="1"/>
          </p:cNvPicPr>
          <p:nvPr/>
        </p:nvPicPr>
        <p:blipFill>
          <a:blip r:embed="rId9" cstate="print"/>
          <a:srcRect/>
          <a:stretch>
            <a:fillRect/>
          </a:stretch>
        </p:blipFill>
        <p:spPr bwMode="auto">
          <a:xfrm>
            <a:off x="6858000" y="1098550"/>
            <a:ext cx="1524000" cy="1219200"/>
          </a:xfrm>
          <a:prstGeom prst="rect">
            <a:avLst/>
          </a:prstGeom>
          <a:noFill/>
          <a:ln w="50800">
            <a:solidFill>
              <a:srgbClr val="FFFFFF"/>
            </a:solidFill>
            <a:miter lim="800000"/>
            <a:headEnd/>
            <a:tailEnd/>
          </a:ln>
        </p:spPr>
      </p:pic>
      <p:pic>
        <p:nvPicPr>
          <p:cNvPr id="17420" name="Picture 10" descr="belvoir_1">
            <a:hlinkClick r:id="rId10"/>
          </p:cNvPr>
          <p:cNvPicPr>
            <a:picLocks noChangeAspect="1" noChangeArrowheads="1"/>
          </p:cNvPicPr>
          <p:nvPr/>
        </p:nvPicPr>
        <p:blipFill>
          <a:blip r:embed="rId11" cstate="print"/>
          <a:srcRect/>
          <a:stretch>
            <a:fillRect/>
          </a:stretch>
        </p:blipFill>
        <p:spPr bwMode="auto">
          <a:xfrm>
            <a:off x="457200" y="1098550"/>
            <a:ext cx="1524000" cy="1219200"/>
          </a:xfrm>
          <a:prstGeom prst="rect">
            <a:avLst/>
          </a:prstGeom>
          <a:noFill/>
          <a:ln w="50800">
            <a:solidFill>
              <a:srgbClr val="FFFFFF"/>
            </a:solidFill>
            <a:miter lim="800000"/>
            <a:headEnd/>
            <a:tailEnd/>
          </a:ln>
        </p:spPr>
      </p:pic>
      <p:sp>
        <p:nvSpPr>
          <p:cNvPr id="17421" name="Rectangle 15"/>
          <p:cNvSpPr>
            <a:spLocks noChangeArrowheads="1"/>
          </p:cNvSpPr>
          <p:nvPr/>
        </p:nvSpPr>
        <p:spPr bwMode="auto">
          <a:xfrm>
            <a:off x="457200" y="2514600"/>
            <a:ext cx="4191000" cy="3703637"/>
          </a:xfrm>
          <a:prstGeom prst="rect">
            <a:avLst/>
          </a:prstGeom>
          <a:gradFill rotWithShape="1">
            <a:gsLst>
              <a:gs pos="0">
                <a:srgbClr val="333399">
                  <a:alpha val="29999"/>
                </a:srgbClr>
              </a:gs>
              <a:gs pos="100000">
                <a:srgbClr val="F9F9FC">
                  <a:alpha val="29999"/>
                </a:srgbClr>
              </a:gs>
            </a:gsLst>
            <a:lin ang="5400000" scaled="1"/>
          </a:gradFill>
          <a:ln w="38100">
            <a:solidFill>
              <a:srgbClr val="FFFFFF"/>
            </a:solidFill>
            <a:miter lim="800000"/>
            <a:headEnd type="none" w="sm" len="sm"/>
            <a:tailEnd type="none" w="sm" len="sm"/>
          </a:ln>
        </p:spPr>
        <p:txBody>
          <a:bodyPr wrap="none" anchor="ctr"/>
          <a:lstStyle/>
          <a:p>
            <a:endParaRPr lang="en-US" sz="1600" dirty="0">
              <a:latin typeface="Calibri" pitchFamily="34" charset="0"/>
            </a:endParaRPr>
          </a:p>
        </p:txBody>
      </p:sp>
      <p:sp>
        <p:nvSpPr>
          <p:cNvPr id="17422" name="Line 5"/>
          <p:cNvSpPr>
            <a:spLocks noChangeShapeType="1"/>
          </p:cNvSpPr>
          <p:nvPr/>
        </p:nvSpPr>
        <p:spPr bwMode="auto">
          <a:xfrm>
            <a:off x="0" y="914400"/>
            <a:ext cx="9144000" cy="0"/>
          </a:xfrm>
          <a:prstGeom prst="line">
            <a:avLst/>
          </a:prstGeom>
          <a:noFill/>
          <a:ln w="38100">
            <a:solidFill>
              <a:srgbClr val="FFFFFF"/>
            </a:solidFill>
            <a:round/>
            <a:headEnd/>
            <a:tailEnd/>
          </a:ln>
        </p:spPr>
        <p:txBody>
          <a:bodyPr/>
          <a:lstStyle/>
          <a:p>
            <a:endParaRPr lang="en-US">
              <a:latin typeface="Calibri" pitchFamily="34" charset="0"/>
            </a:endParaRPr>
          </a:p>
        </p:txBody>
      </p:sp>
      <p:sp>
        <p:nvSpPr>
          <p:cNvPr id="17424" name="Rectangle 19"/>
          <p:cNvSpPr>
            <a:spLocks noChangeArrowheads="1"/>
          </p:cNvSpPr>
          <p:nvPr/>
        </p:nvSpPr>
        <p:spPr bwMode="auto">
          <a:xfrm>
            <a:off x="0" y="0"/>
            <a:ext cx="9144000" cy="6858000"/>
          </a:xfrm>
          <a:prstGeom prst="rect">
            <a:avLst/>
          </a:prstGeom>
          <a:noFill/>
          <a:ln w="50800" algn="ctr">
            <a:solidFill>
              <a:srgbClr val="FFFFFF"/>
            </a:solidFill>
            <a:round/>
            <a:headEnd/>
            <a:tailEnd/>
          </a:ln>
        </p:spPr>
        <p:txBody>
          <a:bodyPr/>
          <a:lstStyle/>
          <a:p>
            <a:endParaRPr lang="en-US">
              <a:latin typeface="Calibri" pitchFamily="34" charset="0"/>
            </a:endParaRPr>
          </a:p>
        </p:txBody>
      </p:sp>
      <p:sp>
        <p:nvSpPr>
          <p:cNvPr id="16" name="Slide Number Placeholder 15"/>
          <p:cNvSpPr>
            <a:spLocks noGrp="1"/>
          </p:cNvSpPr>
          <p:nvPr>
            <p:ph type="sldNum" sz="quarter" idx="10"/>
          </p:nvPr>
        </p:nvSpPr>
        <p:spPr/>
        <p:txBody>
          <a:bodyPr/>
          <a:lstStyle/>
          <a:p>
            <a:pPr>
              <a:defRPr/>
            </a:pPr>
            <a:fld id="{A7F7184A-BE35-465D-BF61-1D214134C720}" type="slidenum">
              <a:rPr lang="en-US" smtClean="0">
                <a:solidFill>
                  <a:schemeClr val="tx1"/>
                </a:solidFill>
              </a:rPr>
              <a:pPr>
                <a:defRPr/>
              </a:pPr>
              <a:t>7</a:t>
            </a:fld>
            <a:endParaRPr lang="en-US">
              <a:solidFill>
                <a:schemeClr val="tx1"/>
              </a:solidFill>
            </a:endParaRPr>
          </a:p>
        </p:txBody>
      </p:sp>
    </p:spTree>
    <p:extLst>
      <p:ext uri="{BB962C8B-B14F-4D97-AF65-F5344CB8AC3E}">
        <p14:creationId xmlns="" xmlns:p14="http://schemas.microsoft.com/office/powerpoint/2010/main" val="216602091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701674"/>
          </a:xfrm>
        </p:spPr>
        <p:txBody>
          <a:bodyPr/>
          <a:lstStyle/>
          <a:p>
            <a:r>
              <a:rPr lang="en-US" sz="3400" dirty="0" smtClean="0">
                <a:latin typeface="Calibri" pitchFamily="34" charset="0"/>
              </a:rPr>
              <a:t>Drivers of Today’s Challenges</a:t>
            </a:r>
            <a:endParaRPr lang="en-US" sz="3400" dirty="0">
              <a:latin typeface="Calibri" pitchFamily="34" charset="0"/>
            </a:endParaRPr>
          </a:p>
        </p:txBody>
      </p:sp>
      <p:sp>
        <p:nvSpPr>
          <p:cNvPr id="3" name="Content Placeholder 2"/>
          <p:cNvSpPr>
            <a:spLocks noGrp="1"/>
          </p:cNvSpPr>
          <p:nvPr>
            <p:ph idx="1"/>
          </p:nvPr>
        </p:nvSpPr>
        <p:spPr>
          <a:xfrm>
            <a:off x="431442" y="1401206"/>
            <a:ext cx="5029200" cy="4953000"/>
          </a:xfrm>
        </p:spPr>
        <p:txBody>
          <a:bodyPr/>
          <a:lstStyle/>
          <a:p>
            <a:pPr marL="457200" indent="-457200">
              <a:spcBef>
                <a:spcPts val="600"/>
              </a:spcBef>
              <a:buSzPct val="80000"/>
              <a:buFont typeface="Symbol" pitchFamily="18" charset="2"/>
              <a:buAutoNum type="arabicPeriod"/>
            </a:pPr>
            <a:r>
              <a:rPr lang="en-US" sz="2400" dirty="0" smtClean="0">
                <a:latin typeface="Calibri" pitchFamily="34" charset="0"/>
              </a:rPr>
              <a:t>Lack of conceptual frameworks/  data</a:t>
            </a:r>
          </a:p>
          <a:p>
            <a:pPr marL="457200" indent="-457200">
              <a:spcBef>
                <a:spcPts val="600"/>
              </a:spcBef>
              <a:buSzPct val="80000"/>
              <a:buFont typeface="Symbol" pitchFamily="18" charset="2"/>
              <a:buAutoNum type="arabicPeriod"/>
            </a:pPr>
            <a:r>
              <a:rPr lang="en-US" sz="2400" dirty="0" smtClean="0">
                <a:latin typeface="Calibri" pitchFamily="34" charset="0"/>
              </a:rPr>
              <a:t>Lack of clarity on property rights </a:t>
            </a:r>
          </a:p>
          <a:p>
            <a:pPr marL="457200" indent="-457200">
              <a:spcBef>
                <a:spcPts val="600"/>
              </a:spcBef>
              <a:buSzPct val="80000"/>
              <a:buFont typeface="Symbol" pitchFamily="18" charset="2"/>
              <a:buAutoNum type="arabicPeriod"/>
            </a:pPr>
            <a:r>
              <a:rPr lang="en-US" sz="2400" dirty="0" smtClean="0">
                <a:latin typeface="Calibri" pitchFamily="34" charset="0"/>
              </a:rPr>
              <a:t>Lack of investment incentives</a:t>
            </a:r>
          </a:p>
          <a:p>
            <a:pPr marL="457200" indent="-457200">
              <a:spcBef>
                <a:spcPts val="600"/>
              </a:spcBef>
              <a:buSzPct val="80000"/>
              <a:buFont typeface="Symbol" pitchFamily="18" charset="2"/>
              <a:buAutoNum type="arabicPeriod"/>
            </a:pPr>
            <a:r>
              <a:rPr lang="en-US" sz="2400" dirty="0" smtClean="0">
                <a:latin typeface="Calibri" pitchFamily="34" charset="0"/>
              </a:rPr>
              <a:t>Perceptions of public sector responsibility for maintenance</a:t>
            </a:r>
          </a:p>
          <a:p>
            <a:pPr marL="457200" indent="-457200">
              <a:spcBef>
                <a:spcPts val="600"/>
              </a:spcBef>
              <a:buSzPct val="80000"/>
              <a:buFont typeface="Symbol" pitchFamily="18" charset="2"/>
              <a:buAutoNum type="arabicPeriod"/>
            </a:pPr>
            <a:r>
              <a:rPr lang="en-US" sz="2400" dirty="0" smtClean="0">
                <a:latin typeface="Calibri" pitchFamily="34" charset="0"/>
              </a:rPr>
              <a:t>Promotion of activities that undercut environmental services</a:t>
            </a:r>
          </a:p>
          <a:p>
            <a:pPr marL="457200" indent="-457200">
              <a:spcBef>
                <a:spcPts val="600"/>
              </a:spcBef>
              <a:buSzPct val="80000"/>
              <a:buFont typeface="Symbol" pitchFamily="18" charset="2"/>
              <a:buAutoNum type="arabicPeriod"/>
            </a:pPr>
            <a:r>
              <a:rPr lang="en-US" sz="2400" dirty="0" smtClean="0">
                <a:latin typeface="Calibri" pitchFamily="34" charset="0"/>
              </a:rPr>
              <a:t>‘Invisibility’ of effects, as impacts are dispersed across time and geographies</a:t>
            </a:r>
          </a:p>
          <a:p>
            <a:pPr>
              <a:spcBef>
                <a:spcPts val="600"/>
              </a:spcBef>
              <a:buSzPct val="80000"/>
            </a:pPr>
            <a:endParaRPr lang="en-US" sz="2400" dirty="0"/>
          </a:p>
        </p:txBody>
      </p:sp>
      <p:sp>
        <p:nvSpPr>
          <p:cNvPr id="4" name="Slide Number Placeholder 3"/>
          <p:cNvSpPr>
            <a:spLocks noGrp="1"/>
          </p:cNvSpPr>
          <p:nvPr>
            <p:ph type="sldNum" sz="quarter" idx="10"/>
          </p:nvPr>
        </p:nvSpPr>
        <p:spPr/>
        <p:txBody>
          <a:bodyPr/>
          <a:lstStyle/>
          <a:p>
            <a:pPr>
              <a:defRPr/>
            </a:pPr>
            <a:fld id="{A7F7184A-BE35-465D-BF61-1D214134C720}" type="slidenum">
              <a:rPr lang="en-US" smtClean="0"/>
              <a:pPr>
                <a:defRPr/>
              </a:pPr>
              <a:t>8</a:t>
            </a:fld>
            <a:endParaRPr lang="en-US"/>
          </a:p>
        </p:txBody>
      </p:sp>
      <p:pic>
        <p:nvPicPr>
          <p:cNvPr id="5" name="Picture 4" descr="Vernal pools, Northern California.jpg"/>
          <p:cNvPicPr>
            <a:picLocks noChangeAspect="1"/>
          </p:cNvPicPr>
          <p:nvPr/>
        </p:nvPicPr>
        <p:blipFill>
          <a:blip r:embed="rId3" cstate="print"/>
          <a:stretch>
            <a:fillRect/>
          </a:stretch>
        </p:blipFill>
        <p:spPr>
          <a:xfrm>
            <a:off x="5562600" y="1371600"/>
            <a:ext cx="3360420" cy="4572000"/>
          </a:xfrm>
          <a:prstGeom prst="rect">
            <a:avLst/>
          </a:prstGeom>
        </p:spPr>
      </p:pic>
    </p:spTree>
    <p:extLst>
      <p:ext uri="{BB962C8B-B14F-4D97-AF65-F5344CB8AC3E}">
        <p14:creationId xmlns="" xmlns:p14="http://schemas.microsoft.com/office/powerpoint/2010/main" val="165911520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AutoShape 3"/>
          <p:cNvSpPr>
            <a:spLocks noChangeArrowheads="1"/>
          </p:cNvSpPr>
          <p:nvPr/>
        </p:nvSpPr>
        <p:spPr bwMode="auto">
          <a:xfrm rot="5400000">
            <a:off x="6629400" y="2743200"/>
            <a:ext cx="3886200" cy="838200"/>
          </a:xfrm>
          <a:custGeom>
            <a:avLst/>
            <a:gdLst>
              <a:gd name="T0" fmla="*/ 2971800 w 21600"/>
              <a:gd name="T1" fmla="*/ 0 h 21600"/>
              <a:gd name="T2" fmla="*/ 0 w 21600"/>
              <a:gd name="T3" fmla="*/ 533400 h 21600"/>
              <a:gd name="T4" fmla="*/ 2971800 w 21600"/>
              <a:gd name="T5" fmla="*/ 1066800 h 21600"/>
              <a:gd name="T6" fmla="*/ 3962400 w 21600"/>
              <a:gd name="T7" fmla="*/ 5334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3">
              <a:lumMod val="50000"/>
            </a:schemeClr>
          </a:solidFill>
          <a:ln w="38100">
            <a:solidFill>
              <a:schemeClr val="accent3">
                <a:lumMod val="50000"/>
              </a:schemeClr>
            </a:solidFill>
            <a:miter lim="800000"/>
            <a:headEnd type="none" w="sm" len="sm"/>
            <a:tailEnd type="none" w="sm" len="sm"/>
          </a:ln>
        </p:spPr>
        <p:txBody>
          <a:bodyPr wrap="none" anchor="ctr"/>
          <a:lstStyle/>
          <a:p>
            <a:endParaRPr lang="en-US"/>
          </a:p>
        </p:txBody>
      </p:sp>
      <p:sp>
        <p:nvSpPr>
          <p:cNvPr id="10" name="Title 9"/>
          <p:cNvSpPr>
            <a:spLocks noGrp="1"/>
          </p:cNvSpPr>
          <p:nvPr>
            <p:ph type="title"/>
          </p:nvPr>
        </p:nvSpPr>
        <p:spPr>
          <a:xfrm>
            <a:off x="304800" y="228600"/>
            <a:ext cx="8229600" cy="914400"/>
          </a:xfrm>
        </p:spPr>
        <p:txBody>
          <a:bodyPr>
            <a:normAutofit fontScale="90000"/>
          </a:bodyPr>
          <a:lstStyle/>
          <a:p>
            <a:pPr lvl="0"/>
            <a:r>
              <a:rPr lang="en-US" sz="3400" dirty="0" smtClean="0">
                <a:latin typeface="Calibri" pitchFamily="34" charset="0"/>
                <a:ea typeface="ＭＳ Ｐゴシック" pitchFamily="34" charset="-128"/>
              </a:rPr>
              <a:t>Evolving Environmental Expectations</a:t>
            </a:r>
            <a:br>
              <a:rPr lang="en-US" sz="3400" dirty="0" smtClean="0">
                <a:latin typeface="Calibri" pitchFamily="34" charset="0"/>
                <a:ea typeface="ＭＳ Ｐゴシック" pitchFamily="34" charset="-128"/>
              </a:rPr>
            </a:br>
            <a:endParaRPr lang="en-US" sz="3400" dirty="0"/>
          </a:p>
        </p:txBody>
      </p:sp>
      <p:sp>
        <p:nvSpPr>
          <p:cNvPr id="8" name="Content Placeholder 7"/>
          <p:cNvSpPr>
            <a:spLocks noGrp="1"/>
          </p:cNvSpPr>
          <p:nvPr>
            <p:ph idx="1"/>
          </p:nvPr>
        </p:nvSpPr>
        <p:spPr>
          <a:xfrm>
            <a:off x="381000" y="1143000"/>
            <a:ext cx="8229600" cy="5029200"/>
          </a:xfrm>
        </p:spPr>
        <p:txBody>
          <a:bodyPr>
            <a:noAutofit/>
          </a:bodyPr>
          <a:lstStyle/>
          <a:p>
            <a:pPr eaLnBrk="0" hangingPunct="0">
              <a:lnSpc>
                <a:spcPct val="80000"/>
              </a:lnSpc>
              <a:spcBef>
                <a:spcPts val="900"/>
              </a:spcBef>
              <a:buClr>
                <a:schemeClr val="tx1">
                  <a:lumMod val="95000"/>
                </a:schemeClr>
              </a:buClr>
              <a:buSzPct val="80000"/>
              <a:buNone/>
            </a:pPr>
            <a:r>
              <a:rPr lang="en-US" sz="2400" b="1" dirty="0" smtClean="0">
                <a:solidFill>
                  <a:schemeClr val="tx1">
                    <a:lumMod val="95000"/>
                  </a:schemeClr>
                </a:solidFill>
                <a:latin typeface="Calibri" pitchFamily="34" charset="0"/>
              </a:rPr>
              <a:t>Recognition of environmental protection policy failures</a:t>
            </a:r>
          </a:p>
          <a:p>
            <a:pPr marL="609600" lvl="1" indent="-266700" eaLnBrk="0" hangingPunct="0">
              <a:spcBef>
                <a:spcPts val="200"/>
              </a:spcBef>
              <a:buClr>
                <a:schemeClr val="tx1">
                  <a:lumMod val="95000"/>
                </a:schemeClr>
              </a:buClr>
              <a:buSzPct val="80000"/>
              <a:buFont typeface="Times"/>
              <a:buAutoNum type="arabicPeriod"/>
            </a:pPr>
            <a:r>
              <a:rPr lang="en-US" sz="2400" dirty="0" smtClean="0">
                <a:solidFill>
                  <a:schemeClr val="tx1">
                    <a:lumMod val="95000"/>
                  </a:schemeClr>
                </a:solidFill>
                <a:latin typeface="Calibri" pitchFamily="34" charset="0"/>
              </a:rPr>
              <a:t>Declining function of environmental services (60% degraded)</a:t>
            </a:r>
          </a:p>
          <a:p>
            <a:pPr marL="609600" lvl="1" indent="-266700" eaLnBrk="0" hangingPunct="0">
              <a:spcBef>
                <a:spcPts val="200"/>
              </a:spcBef>
              <a:buClr>
                <a:schemeClr val="tx1">
                  <a:lumMod val="95000"/>
                </a:schemeClr>
              </a:buClr>
              <a:buSzPct val="80000"/>
              <a:buFont typeface="Times"/>
              <a:buAutoNum type="arabicPeriod"/>
            </a:pPr>
            <a:r>
              <a:rPr lang="en-US" sz="2400" dirty="0" smtClean="0">
                <a:solidFill>
                  <a:schemeClr val="tx1">
                    <a:lumMod val="95000"/>
                  </a:schemeClr>
                </a:solidFill>
                <a:latin typeface="Calibri" pitchFamily="34" charset="0"/>
              </a:rPr>
              <a:t>Increasing demand for access to environmental services</a:t>
            </a:r>
          </a:p>
          <a:p>
            <a:pPr marL="609600" lvl="1" indent="-266700" eaLnBrk="0" hangingPunct="0">
              <a:spcBef>
                <a:spcPts val="200"/>
              </a:spcBef>
              <a:buClr>
                <a:schemeClr val="tx1">
                  <a:lumMod val="95000"/>
                </a:schemeClr>
              </a:buClr>
              <a:buSzPct val="80000"/>
              <a:buFont typeface="Times"/>
              <a:buAutoNum type="arabicPeriod"/>
            </a:pPr>
            <a:r>
              <a:rPr lang="en-US" sz="2400" dirty="0" smtClean="0">
                <a:solidFill>
                  <a:schemeClr val="tx1">
                    <a:lumMod val="95000"/>
                  </a:schemeClr>
                </a:solidFill>
                <a:latin typeface="Calibri" pitchFamily="34" charset="0"/>
              </a:rPr>
              <a:t>Growing license to operate challenges</a:t>
            </a:r>
          </a:p>
          <a:p>
            <a:pPr marL="609600" lvl="1" indent="-266700" eaLnBrk="0" hangingPunct="0">
              <a:spcBef>
                <a:spcPts val="200"/>
              </a:spcBef>
              <a:buClr>
                <a:schemeClr val="tx1">
                  <a:lumMod val="95000"/>
                </a:schemeClr>
              </a:buClr>
              <a:buSzPct val="80000"/>
              <a:buFont typeface="Times"/>
              <a:buAutoNum type="arabicPeriod"/>
            </a:pPr>
            <a:r>
              <a:rPr lang="en-US" sz="2400" dirty="0" smtClean="0">
                <a:solidFill>
                  <a:schemeClr val="tx1">
                    <a:lumMod val="95000"/>
                  </a:schemeClr>
                </a:solidFill>
                <a:latin typeface="Calibri" pitchFamily="34" charset="0"/>
              </a:rPr>
              <a:t>Human health linkages to environmental quality</a:t>
            </a:r>
          </a:p>
          <a:p>
            <a:pPr eaLnBrk="0" hangingPunct="0">
              <a:lnSpc>
                <a:spcPct val="80000"/>
              </a:lnSpc>
              <a:spcBef>
                <a:spcPts val="900"/>
              </a:spcBef>
              <a:buClr>
                <a:schemeClr val="tx1">
                  <a:lumMod val="95000"/>
                </a:schemeClr>
              </a:buClr>
              <a:buSzPct val="80000"/>
              <a:buNone/>
            </a:pPr>
            <a:r>
              <a:rPr lang="en-US" sz="2400" b="1" dirty="0" smtClean="0">
                <a:solidFill>
                  <a:schemeClr val="tx1">
                    <a:lumMod val="95000"/>
                  </a:schemeClr>
                </a:solidFill>
                <a:latin typeface="Calibri" pitchFamily="34" charset="0"/>
              </a:rPr>
              <a:t>	</a:t>
            </a:r>
          </a:p>
          <a:p>
            <a:pPr eaLnBrk="0" hangingPunct="0">
              <a:lnSpc>
                <a:spcPct val="80000"/>
              </a:lnSpc>
              <a:spcBef>
                <a:spcPts val="900"/>
              </a:spcBef>
              <a:buClr>
                <a:schemeClr val="tx1">
                  <a:lumMod val="95000"/>
                </a:schemeClr>
              </a:buClr>
              <a:buSzPct val="80000"/>
              <a:buNone/>
            </a:pPr>
            <a:r>
              <a:rPr lang="en-US" sz="2400" b="1" dirty="0" smtClean="0">
                <a:solidFill>
                  <a:schemeClr val="tx1">
                    <a:lumMod val="95000"/>
                  </a:schemeClr>
                </a:solidFill>
                <a:latin typeface="Calibri" pitchFamily="34" charset="0"/>
              </a:rPr>
              <a:t>Testing of alternatives</a:t>
            </a:r>
          </a:p>
          <a:p>
            <a:pPr marL="552450" lvl="2" indent="-266700" eaLnBrk="0" hangingPunct="0">
              <a:lnSpc>
                <a:spcPct val="80000"/>
              </a:lnSpc>
              <a:spcBef>
                <a:spcPts val="900"/>
              </a:spcBef>
              <a:buClr>
                <a:schemeClr val="tx1">
                  <a:lumMod val="95000"/>
                </a:schemeClr>
              </a:buClr>
              <a:buSzPct val="80000"/>
            </a:pPr>
            <a:r>
              <a:rPr lang="en-US" sz="2400" dirty="0" smtClean="0">
                <a:solidFill>
                  <a:schemeClr val="tx1">
                    <a:lumMod val="95000"/>
                  </a:schemeClr>
                </a:solidFill>
                <a:latin typeface="Calibri" pitchFamily="34" charset="0"/>
              </a:rPr>
              <a:t>Acid rain-related air pollutants (U.S.)</a:t>
            </a:r>
          </a:p>
          <a:p>
            <a:pPr marL="552450" lvl="2" indent="-266700" eaLnBrk="0" hangingPunct="0">
              <a:lnSpc>
                <a:spcPct val="80000"/>
              </a:lnSpc>
              <a:spcBef>
                <a:spcPts val="900"/>
              </a:spcBef>
              <a:buClr>
                <a:schemeClr val="tx1">
                  <a:lumMod val="95000"/>
                </a:schemeClr>
              </a:buClr>
              <a:buSzPct val="80000"/>
            </a:pPr>
            <a:r>
              <a:rPr lang="en-US" sz="2400" dirty="0" smtClean="0">
                <a:solidFill>
                  <a:schemeClr val="tx1">
                    <a:lumMod val="95000"/>
                  </a:schemeClr>
                </a:solidFill>
                <a:latin typeface="Calibri" pitchFamily="34" charset="0"/>
              </a:rPr>
              <a:t>Fisheries (Australia and New Zealand)</a:t>
            </a:r>
          </a:p>
          <a:p>
            <a:pPr marL="552450" lvl="2" indent="-266700" eaLnBrk="0" hangingPunct="0">
              <a:lnSpc>
                <a:spcPct val="80000"/>
              </a:lnSpc>
              <a:spcBef>
                <a:spcPts val="900"/>
              </a:spcBef>
              <a:buClr>
                <a:schemeClr val="tx1">
                  <a:lumMod val="95000"/>
                </a:schemeClr>
              </a:buClr>
              <a:buSzPct val="80000"/>
            </a:pPr>
            <a:r>
              <a:rPr lang="en-US" sz="2400" dirty="0" smtClean="0">
                <a:solidFill>
                  <a:schemeClr val="tx1">
                    <a:lumMod val="95000"/>
                  </a:schemeClr>
                </a:solidFill>
                <a:latin typeface="Calibri" pitchFamily="34" charset="0"/>
              </a:rPr>
              <a:t>Wildlife hunting (Africa)</a:t>
            </a:r>
          </a:p>
          <a:p>
            <a:pPr marL="552450" lvl="2" indent="-266700" eaLnBrk="0" hangingPunct="0">
              <a:lnSpc>
                <a:spcPct val="80000"/>
              </a:lnSpc>
              <a:spcBef>
                <a:spcPts val="900"/>
              </a:spcBef>
              <a:buClr>
                <a:schemeClr val="tx1">
                  <a:lumMod val="95000"/>
                </a:schemeClr>
              </a:buClr>
              <a:buSzPct val="80000"/>
            </a:pPr>
            <a:r>
              <a:rPr lang="en-US" sz="2400" dirty="0" smtClean="0">
                <a:solidFill>
                  <a:schemeClr val="tx1">
                    <a:lumMod val="95000"/>
                  </a:schemeClr>
                </a:solidFill>
                <a:latin typeface="Calibri" pitchFamily="34" charset="0"/>
              </a:rPr>
              <a:t>Waste quotas (Europe)</a:t>
            </a:r>
            <a:endParaRPr lang="en-US" sz="2400" b="1" dirty="0" smtClean="0">
              <a:solidFill>
                <a:schemeClr val="tx1">
                  <a:lumMod val="95000"/>
                </a:schemeClr>
              </a:solidFill>
              <a:latin typeface="Calibri" pitchFamily="34" charset="0"/>
            </a:endParaRPr>
          </a:p>
          <a:p>
            <a:pPr eaLnBrk="0" hangingPunct="0">
              <a:lnSpc>
                <a:spcPct val="80000"/>
              </a:lnSpc>
              <a:spcBef>
                <a:spcPts val="900"/>
              </a:spcBef>
              <a:buClr>
                <a:schemeClr val="accent1"/>
              </a:buClr>
              <a:buSzPct val="85000"/>
              <a:buNone/>
            </a:pPr>
            <a:endParaRPr lang="en-US" sz="1200" b="1" dirty="0" smtClean="0">
              <a:solidFill>
                <a:schemeClr val="accent1"/>
              </a:solidFill>
              <a:latin typeface="Calibri" pitchFamily="34" charset="0"/>
            </a:endParaRPr>
          </a:p>
        </p:txBody>
      </p:sp>
      <p:sp>
        <p:nvSpPr>
          <p:cNvPr id="5" name="Slide Number Placeholder 4"/>
          <p:cNvSpPr>
            <a:spLocks noGrp="1"/>
          </p:cNvSpPr>
          <p:nvPr>
            <p:ph type="sldNum" sz="quarter" idx="10"/>
          </p:nvPr>
        </p:nvSpPr>
        <p:spPr/>
        <p:txBody>
          <a:bodyPr/>
          <a:lstStyle/>
          <a:p>
            <a:pPr>
              <a:defRPr/>
            </a:pPr>
            <a:fld id="{A7F7184A-BE35-465D-BF61-1D214134C720}" type="slidenum">
              <a:rPr lang="en-US" smtClean="0"/>
              <a:pPr>
                <a:defRPr/>
              </a:pPr>
              <a:t>9</a:t>
            </a:fld>
            <a:endParaRPr lang="en-US"/>
          </a:p>
        </p:txBody>
      </p:sp>
      <p:sp>
        <p:nvSpPr>
          <p:cNvPr id="6" name="Line 5"/>
          <p:cNvSpPr>
            <a:spLocks noChangeShapeType="1"/>
          </p:cNvSpPr>
          <p:nvPr/>
        </p:nvSpPr>
        <p:spPr bwMode="auto">
          <a:xfrm>
            <a:off x="0" y="914400"/>
            <a:ext cx="9144000" cy="0"/>
          </a:xfrm>
          <a:prstGeom prst="line">
            <a:avLst/>
          </a:prstGeom>
          <a:noFill/>
          <a:ln w="38100">
            <a:solidFill>
              <a:srgbClr val="FFFFFF"/>
            </a:solidFill>
            <a:round/>
            <a:headEnd/>
            <a:tailEnd/>
          </a:ln>
        </p:spPr>
        <p:txBody>
          <a:bodyPr/>
          <a:lstStyle/>
          <a:p>
            <a:endParaRPr lang="en-US"/>
          </a:p>
        </p:txBody>
      </p:sp>
    </p:spTree>
    <p:extLst>
      <p:ext uri="{BB962C8B-B14F-4D97-AF65-F5344CB8AC3E}">
        <p14:creationId xmlns="" xmlns:p14="http://schemas.microsoft.com/office/powerpoint/2010/main" val="136521686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AutoShape 3"/>
          <p:cNvSpPr>
            <a:spLocks noChangeArrowheads="1"/>
          </p:cNvSpPr>
          <p:nvPr/>
        </p:nvSpPr>
        <p:spPr bwMode="auto">
          <a:xfrm rot="5400000">
            <a:off x="6629400" y="2743200"/>
            <a:ext cx="3886200" cy="838200"/>
          </a:xfrm>
          <a:custGeom>
            <a:avLst/>
            <a:gdLst>
              <a:gd name="T0" fmla="*/ 2971800 w 21600"/>
              <a:gd name="T1" fmla="*/ 0 h 21600"/>
              <a:gd name="T2" fmla="*/ 0 w 21600"/>
              <a:gd name="T3" fmla="*/ 533400 h 21600"/>
              <a:gd name="T4" fmla="*/ 2971800 w 21600"/>
              <a:gd name="T5" fmla="*/ 1066800 h 21600"/>
              <a:gd name="T6" fmla="*/ 3962400 w 21600"/>
              <a:gd name="T7" fmla="*/ 533400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3">
              <a:lumMod val="50000"/>
            </a:schemeClr>
          </a:solidFill>
          <a:ln w="38100">
            <a:solidFill>
              <a:schemeClr val="accent3">
                <a:lumMod val="50000"/>
              </a:schemeClr>
            </a:solidFill>
            <a:miter lim="800000"/>
            <a:headEnd type="none" w="sm" len="sm"/>
            <a:tailEnd type="none" w="sm" len="sm"/>
          </a:ln>
        </p:spPr>
        <p:txBody>
          <a:bodyPr wrap="none" anchor="ctr"/>
          <a:lstStyle/>
          <a:p>
            <a:endParaRPr lang="en-US"/>
          </a:p>
        </p:txBody>
      </p:sp>
      <p:sp>
        <p:nvSpPr>
          <p:cNvPr id="10" name="Title 9"/>
          <p:cNvSpPr>
            <a:spLocks noGrp="1"/>
          </p:cNvSpPr>
          <p:nvPr>
            <p:ph type="title"/>
          </p:nvPr>
        </p:nvSpPr>
        <p:spPr>
          <a:xfrm>
            <a:off x="304800" y="228600"/>
            <a:ext cx="8229600" cy="914400"/>
          </a:xfrm>
        </p:spPr>
        <p:txBody>
          <a:bodyPr>
            <a:normAutofit fontScale="90000"/>
          </a:bodyPr>
          <a:lstStyle/>
          <a:p>
            <a:pPr lvl="0"/>
            <a:r>
              <a:rPr lang="en-US" sz="3400" dirty="0" smtClean="0">
                <a:latin typeface="Calibri" pitchFamily="34" charset="0"/>
                <a:ea typeface="ＭＳ Ｐゴシック" pitchFamily="34" charset="-128"/>
              </a:rPr>
              <a:t>Evolving Environmental Expectations</a:t>
            </a:r>
            <a:br>
              <a:rPr lang="en-US" sz="3400" dirty="0" smtClean="0">
                <a:latin typeface="Calibri" pitchFamily="34" charset="0"/>
                <a:ea typeface="ＭＳ Ｐゴシック" pitchFamily="34" charset="-128"/>
              </a:rPr>
            </a:br>
            <a:endParaRPr lang="en-US" sz="3400" dirty="0"/>
          </a:p>
        </p:txBody>
      </p:sp>
      <p:sp>
        <p:nvSpPr>
          <p:cNvPr id="8" name="Content Placeholder 7"/>
          <p:cNvSpPr>
            <a:spLocks noGrp="1"/>
          </p:cNvSpPr>
          <p:nvPr>
            <p:ph idx="1"/>
          </p:nvPr>
        </p:nvSpPr>
        <p:spPr>
          <a:xfrm>
            <a:off x="381000" y="1143000"/>
            <a:ext cx="8229600" cy="4525963"/>
          </a:xfrm>
        </p:spPr>
        <p:txBody>
          <a:bodyPr>
            <a:noAutofit/>
          </a:bodyPr>
          <a:lstStyle/>
          <a:p>
            <a:pPr eaLnBrk="0" hangingPunct="0">
              <a:lnSpc>
                <a:spcPct val="80000"/>
              </a:lnSpc>
              <a:spcBef>
                <a:spcPts val="900"/>
              </a:spcBef>
              <a:buClr>
                <a:schemeClr val="tx1">
                  <a:lumMod val="95000"/>
                </a:schemeClr>
              </a:buClr>
              <a:buSzPct val="80000"/>
              <a:buNone/>
            </a:pPr>
            <a:r>
              <a:rPr lang="en-US" sz="2400" b="1" dirty="0" smtClean="0">
                <a:solidFill>
                  <a:schemeClr val="tx1">
                    <a:lumMod val="95000"/>
                  </a:schemeClr>
                </a:solidFill>
                <a:latin typeface="Calibri" pitchFamily="34" charset="0"/>
              </a:rPr>
              <a:t>Evolution of market-based incentives to environmental protection</a:t>
            </a:r>
          </a:p>
          <a:p>
            <a:pPr eaLnBrk="0" hangingPunct="0">
              <a:lnSpc>
                <a:spcPct val="80000"/>
              </a:lnSpc>
              <a:spcBef>
                <a:spcPts val="900"/>
              </a:spcBef>
              <a:buClr>
                <a:schemeClr val="tx1">
                  <a:lumMod val="95000"/>
                </a:schemeClr>
              </a:buClr>
              <a:buSzPct val="80000"/>
              <a:buNone/>
            </a:pPr>
            <a:endParaRPr lang="en-US" sz="2400" dirty="0" smtClean="0">
              <a:solidFill>
                <a:schemeClr val="tx1">
                  <a:lumMod val="95000"/>
                </a:schemeClr>
              </a:solidFill>
              <a:latin typeface="Calibri" pitchFamily="34" charset="0"/>
            </a:endParaRPr>
          </a:p>
          <a:p>
            <a:pPr eaLnBrk="0" hangingPunct="0">
              <a:lnSpc>
                <a:spcPct val="80000"/>
              </a:lnSpc>
              <a:spcBef>
                <a:spcPts val="900"/>
              </a:spcBef>
              <a:buClr>
                <a:schemeClr val="tx1">
                  <a:lumMod val="95000"/>
                </a:schemeClr>
              </a:buClr>
              <a:buSzPct val="80000"/>
              <a:buNone/>
            </a:pPr>
            <a:r>
              <a:rPr lang="en-US" sz="2400" dirty="0" smtClean="0">
                <a:solidFill>
                  <a:schemeClr val="tx1">
                    <a:lumMod val="95000"/>
                  </a:schemeClr>
                </a:solidFill>
                <a:latin typeface="Calibri" pitchFamily="34" charset="0"/>
              </a:rPr>
              <a:t>Emerging focus on potential for market mechanisms designed to:</a:t>
            </a:r>
          </a:p>
          <a:p>
            <a:pPr marL="552450" lvl="2" indent="-266700" eaLnBrk="0" hangingPunct="0">
              <a:lnSpc>
                <a:spcPct val="80000"/>
              </a:lnSpc>
              <a:spcBef>
                <a:spcPts val="900"/>
              </a:spcBef>
              <a:buClr>
                <a:schemeClr val="tx1">
                  <a:lumMod val="95000"/>
                </a:schemeClr>
              </a:buClr>
              <a:buSzPct val="80000"/>
            </a:pPr>
            <a:r>
              <a:rPr lang="en-US" sz="2400" dirty="0" smtClean="0">
                <a:solidFill>
                  <a:schemeClr val="tx1">
                    <a:lumMod val="95000"/>
                  </a:schemeClr>
                </a:solidFill>
                <a:latin typeface="Calibri" pitchFamily="34" charset="0"/>
              </a:rPr>
              <a:t>Capture value through capping the use of and trading in markets focused on environmental services</a:t>
            </a:r>
          </a:p>
          <a:p>
            <a:pPr marL="552450" lvl="2" indent="-266700" eaLnBrk="0" hangingPunct="0">
              <a:lnSpc>
                <a:spcPct val="80000"/>
              </a:lnSpc>
              <a:spcBef>
                <a:spcPts val="900"/>
              </a:spcBef>
              <a:buClr>
                <a:schemeClr val="tx1">
                  <a:lumMod val="95000"/>
                </a:schemeClr>
              </a:buClr>
              <a:buSzPct val="80000"/>
            </a:pPr>
            <a:r>
              <a:rPr lang="en-US" sz="2400" dirty="0" smtClean="0">
                <a:solidFill>
                  <a:schemeClr val="tx1">
                    <a:lumMod val="95000"/>
                  </a:schemeClr>
                </a:solidFill>
                <a:latin typeface="Calibri" pitchFamily="34" charset="0"/>
              </a:rPr>
              <a:t>Discover prices based upon supply and demand </a:t>
            </a:r>
          </a:p>
          <a:p>
            <a:pPr marL="552450" lvl="2" indent="-266700" eaLnBrk="0" hangingPunct="0">
              <a:lnSpc>
                <a:spcPct val="80000"/>
              </a:lnSpc>
              <a:spcBef>
                <a:spcPts val="900"/>
              </a:spcBef>
              <a:buClr>
                <a:schemeClr val="tx1">
                  <a:lumMod val="95000"/>
                </a:schemeClr>
              </a:buClr>
              <a:buSzPct val="80000"/>
            </a:pPr>
            <a:r>
              <a:rPr lang="en-US" sz="2400" dirty="0" smtClean="0">
                <a:solidFill>
                  <a:schemeClr val="tx1">
                    <a:lumMod val="95000"/>
                  </a:schemeClr>
                </a:solidFill>
                <a:latin typeface="Calibri" pitchFamily="34" charset="0"/>
              </a:rPr>
              <a:t>Establish trading platforms</a:t>
            </a:r>
          </a:p>
        </p:txBody>
      </p:sp>
      <p:sp>
        <p:nvSpPr>
          <p:cNvPr id="5" name="Slide Number Placeholder 4"/>
          <p:cNvSpPr>
            <a:spLocks noGrp="1"/>
          </p:cNvSpPr>
          <p:nvPr>
            <p:ph type="sldNum" sz="quarter" idx="10"/>
          </p:nvPr>
        </p:nvSpPr>
        <p:spPr/>
        <p:txBody>
          <a:bodyPr/>
          <a:lstStyle/>
          <a:p>
            <a:pPr>
              <a:defRPr/>
            </a:pPr>
            <a:fld id="{A7F7184A-BE35-465D-BF61-1D214134C720}" type="slidenum">
              <a:rPr lang="en-US" smtClean="0"/>
              <a:pPr>
                <a:defRPr/>
              </a:pPr>
              <a:t>10</a:t>
            </a:fld>
            <a:endParaRPr lang="en-US"/>
          </a:p>
        </p:txBody>
      </p:sp>
      <p:sp>
        <p:nvSpPr>
          <p:cNvPr id="6" name="Line 5"/>
          <p:cNvSpPr>
            <a:spLocks noChangeShapeType="1"/>
          </p:cNvSpPr>
          <p:nvPr/>
        </p:nvSpPr>
        <p:spPr bwMode="auto">
          <a:xfrm>
            <a:off x="0" y="914400"/>
            <a:ext cx="9144000" cy="0"/>
          </a:xfrm>
          <a:prstGeom prst="line">
            <a:avLst/>
          </a:prstGeom>
          <a:noFill/>
          <a:ln w="38100">
            <a:solidFill>
              <a:srgbClr val="FFFFFF"/>
            </a:solidFill>
            <a:round/>
            <a:headEnd/>
            <a:tailEnd/>
          </a:ln>
        </p:spPr>
        <p:txBody>
          <a:bodyPr/>
          <a:lstStyle/>
          <a:p>
            <a:endParaRPr lang="en-US"/>
          </a:p>
        </p:txBody>
      </p:sp>
    </p:spTree>
    <p:extLst>
      <p:ext uri="{BB962C8B-B14F-4D97-AF65-F5344CB8AC3E}">
        <p14:creationId xmlns="" xmlns:p14="http://schemas.microsoft.com/office/powerpoint/2010/main" val="352554791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3799" y="160337"/>
            <a:ext cx="7886700" cy="1325563"/>
          </a:xfrm>
        </p:spPr>
        <p:txBody>
          <a:bodyPr/>
          <a:lstStyle/>
          <a:p>
            <a:r>
              <a:rPr lang="en-US" sz="3400" dirty="0">
                <a:latin typeface="Calibri" pitchFamily="34" charset="0"/>
              </a:rPr>
              <a:t>Payments for Ecosystem Services</a:t>
            </a:r>
          </a:p>
        </p:txBody>
      </p:sp>
      <p:sp>
        <p:nvSpPr>
          <p:cNvPr id="3" name="Content Placeholder 2"/>
          <p:cNvSpPr>
            <a:spLocks noGrp="1"/>
          </p:cNvSpPr>
          <p:nvPr>
            <p:ph idx="1"/>
          </p:nvPr>
        </p:nvSpPr>
        <p:spPr>
          <a:xfrm>
            <a:off x="457200" y="1676401"/>
            <a:ext cx="5105400" cy="4648199"/>
          </a:xfrm>
        </p:spPr>
        <p:txBody>
          <a:bodyPr/>
          <a:lstStyle/>
          <a:p>
            <a:pPr marL="0" indent="0">
              <a:spcBef>
                <a:spcPts val="0"/>
              </a:spcBef>
              <a:buNone/>
            </a:pPr>
            <a:r>
              <a:rPr lang="en-US" sz="2400" dirty="0" smtClean="0">
                <a:latin typeface="Calibri" pitchFamily="34" charset="0"/>
              </a:rPr>
              <a:t>A payment for environmental services scheme is:</a:t>
            </a:r>
          </a:p>
          <a:p>
            <a:pPr marL="0" indent="0">
              <a:spcBef>
                <a:spcPts val="0"/>
              </a:spcBef>
              <a:buNone/>
            </a:pPr>
            <a:endParaRPr lang="en-US" sz="2400" dirty="0" smtClean="0">
              <a:latin typeface="Calibri" pitchFamily="34" charset="0"/>
            </a:endParaRPr>
          </a:p>
          <a:p>
            <a:pPr marL="515938" indent="-515938">
              <a:spcBef>
                <a:spcPts val="0"/>
              </a:spcBef>
              <a:buSzPct val="80000"/>
              <a:buAutoNum type="arabicParenR"/>
              <a:tabLst>
                <a:tab pos="695325" algn="l"/>
              </a:tabLst>
            </a:pPr>
            <a:r>
              <a:rPr lang="en-US" sz="2400" dirty="0" smtClean="0">
                <a:latin typeface="Calibri" pitchFamily="34" charset="0"/>
              </a:rPr>
              <a:t>a </a:t>
            </a:r>
            <a:r>
              <a:rPr lang="en-US" sz="2400" i="1" dirty="0" smtClean="0">
                <a:latin typeface="Calibri" pitchFamily="34" charset="0"/>
              </a:rPr>
              <a:t>voluntary</a:t>
            </a:r>
            <a:r>
              <a:rPr lang="en-US" sz="2400" dirty="0" smtClean="0">
                <a:latin typeface="Calibri" pitchFamily="34" charset="0"/>
              </a:rPr>
              <a:t> transaction in which</a:t>
            </a:r>
          </a:p>
          <a:p>
            <a:pPr marL="515938" indent="-515938">
              <a:spcBef>
                <a:spcPts val="0"/>
              </a:spcBef>
              <a:buSzPct val="80000"/>
              <a:buAutoNum type="arabicParenR" startAt="2"/>
              <a:tabLst>
                <a:tab pos="695325" algn="l"/>
              </a:tabLst>
            </a:pPr>
            <a:r>
              <a:rPr lang="en-US" sz="2400" dirty="0" smtClean="0">
                <a:latin typeface="Calibri" pitchFamily="34" charset="0"/>
              </a:rPr>
              <a:t>a </a:t>
            </a:r>
            <a:r>
              <a:rPr lang="en-US" sz="2400" i="1" dirty="0" smtClean="0">
                <a:latin typeface="Calibri" pitchFamily="34" charset="0"/>
              </a:rPr>
              <a:t>well-defined</a:t>
            </a:r>
            <a:r>
              <a:rPr lang="en-US" sz="2400" dirty="0" smtClean="0">
                <a:latin typeface="Calibri" pitchFamily="34" charset="0"/>
              </a:rPr>
              <a:t> environmental service (ES), or a form of land use likely to secure that service</a:t>
            </a:r>
          </a:p>
          <a:p>
            <a:pPr marL="515938" indent="-515938">
              <a:spcBef>
                <a:spcPts val="0"/>
              </a:spcBef>
              <a:buSzPct val="80000"/>
              <a:buAutoNum type="arabicParenR" startAt="2"/>
              <a:tabLst>
                <a:tab pos="695325" algn="l"/>
              </a:tabLst>
            </a:pPr>
            <a:r>
              <a:rPr lang="en-US" sz="2400" dirty="0" smtClean="0">
                <a:latin typeface="Calibri" pitchFamily="34" charset="0"/>
              </a:rPr>
              <a:t>is bought by at least one ES </a:t>
            </a:r>
            <a:r>
              <a:rPr lang="en-US" sz="2400" i="1" dirty="0" smtClean="0">
                <a:latin typeface="Calibri" pitchFamily="34" charset="0"/>
              </a:rPr>
              <a:t>buyer</a:t>
            </a:r>
            <a:endParaRPr lang="en-US" sz="2400" dirty="0" smtClean="0">
              <a:latin typeface="Calibri" pitchFamily="34" charset="0"/>
            </a:endParaRPr>
          </a:p>
          <a:p>
            <a:pPr marL="515938" indent="-515938">
              <a:spcBef>
                <a:spcPts val="0"/>
              </a:spcBef>
              <a:buSzPct val="80000"/>
              <a:buAutoNum type="arabicParenR" startAt="2"/>
              <a:tabLst>
                <a:tab pos="695325" algn="l"/>
              </a:tabLst>
            </a:pPr>
            <a:r>
              <a:rPr lang="en-US" sz="2400" dirty="0" smtClean="0">
                <a:latin typeface="Calibri" pitchFamily="34" charset="0"/>
              </a:rPr>
              <a:t>from a minimum of one ES </a:t>
            </a:r>
            <a:r>
              <a:rPr lang="en-US" sz="2400" i="1" dirty="0" smtClean="0">
                <a:latin typeface="Calibri" pitchFamily="34" charset="0"/>
              </a:rPr>
              <a:t>provider</a:t>
            </a:r>
            <a:endParaRPr lang="en-US" sz="2400" dirty="0" smtClean="0">
              <a:latin typeface="Calibri" pitchFamily="34" charset="0"/>
            </a:endParaRPr>
          </a:p>
          <a:p>
            <a:pPr marL="515938" indent="-515938">
              <a:spcBef>
                <a:spcPts val="0"/>
              </a:spcBef>
              <a:buSzPct val="80000"/>
              <a:buAutoNum type="arabicParenR" startAt="2"/>
              <a:tabLst>
                <a:tab pos="695325" algn="l"/>
              </a:tabLst>
            </a:pPr>
            <a:r>
              <a:rPr lang="en-US" sz="2400" dirty="0" smtClean="0">
                <a:latin typeface="Calibri" pitchFamily="34" charset="0"/>
              </a:rPr>
              <a:t>if and only if the provider continues to supply that service (</a:t>
            </a:r>
            <a:r>
              <a:rPr lang="en-US" sz="2400" i="1" dirty="0" smtClean="0">
                <a:latin typeface="Calibri" pitchFamily="34" charset="0"/>
              </a:rPr>
              <a:t>conditionality</a:t>
            </a:r>
            <a:r>
              <a:rPr lang="en-US" sz="2400" dirty="0" smtClean="0">
                <a:latin typeface="Calibri" pitchFamily="34" charset="0"/>
              </a:rPr>
              <a:t>).</a:t>
            </a:r>
          </a:p>
          <a:p>
            <a:pPr>
              <a:buNone/>
            </a:pPr>
            <a:endParaRPr lang="en-US" sz="2400" dirty="0">
              <a:latin typeface="Calibri" pitchFamily="34" charset="0"/>
            </a:endParaRPr>
          </a:p>
        </p:txBody>
      </p:sp>
      <p:sp>
        <p:nvSpPr>
          <p:cNvPr id="4" name="Slide Number Placeholder 3"/>
          <p:cNvSpPr>
            <a:spLocks noGrp="1"/>
          </p:cNvSpPr>
          <p:nvPr>
            <p:ph type="sldNum" sz="quarter" idx="10"/>
          </p:nvPr>
        </p:nvSpPr>
        <p:spPr/>
        <p:txBody>
          <a:bodyPr/>
          <a:lstStyle/>
          <a:p>
            <a:pPr>
              <a:defRPr/>
            </a:pPr>
            <a:fld id="{A7F7184A-BE35-465D-BF61-1D214134C720}" type="slidenum">
              <a:rPr lang="en-US" smtClean="0"/>
              <a:pPr>
                <a:defRPr/>
              </a:pPr>
              <a:t>11</a:t>
            </a:fld>
            <a:endParaRPr lang="en-US"/>
          </a:p>
        </p:txBody>
      </p:sp>
      <p:pic>
        <p:nvPicPr>
          <p:cNvPr id="6" name="Picture 5" descr="blue heron chesapeake bay_52821193.jpg"/>
          <p:cNvPicPr>
            <a:picLocks noChangeAspect="1"/>
          </p:cNvPicPr>
          <p:nvPr/>
        </p:nvPicPr>
        <p:blipFill>
          <a:blip r:embed="rId3" cstate="print"/>
          <a:stretch>
            <a:fillRect/>
          </a:stretch>
        </p:blipFill>
        <p:spPr>
          <a:xfrm>
            <a:off x="5495544" y="1676400"/>
            <a:ext cx="3648456" cy="5105399"/>
          </a:xfrm>
          <a:prstGeom prst="rect">
            <a:avLst/>
          </a:prstGeom>
        </p:spPr>
      </p:pic>
    </p:spTree>
    <p:extLst>
      <p:ext uri="{BB962C8B-B14F-4D97-AF65-F5344CB8AC3E}">
        <p14:creationId xmlns="" xmlns:p14="http://schemas.microsoft.com/office/powerpoint/2010/main" val="318902592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smtClean="0">
                <a:latin typeface="Calibri" pitchFamily="34" charset="0"/>
              </a:rPr>
              <a:t>Why ‘Payments’ for Ecosystem Services?</a:t>
            </a:r>
            <a:endParaRPr lang="en-US" sz="3400" dirty="0">
              <a:latin typeface="Calibri" pitchFamily="34" charset="0"/>
            </a:endParaRPr>
          </a:p>
        </p:txBody>
      </p:sp>
      <p:sp>
        <p:nvSpPr>
          <p:cNvPr id="3" name="Content Placeholder 2"/>
          <p:cNvSpPr>
            <a:spLocks noGrp="1"/>
          </p:cNvSpPr>
          <p:nvPr>
            <p:ph idx="1"/>
          </p:nvPr>
        </p:nvSpPr>
        <p:spPr>
          <a:xfrm>
            <a:off x="457200" y="1391991"/>
            <a:ext cx="8229600" cy="4525963"/>
          </a:xfrm>
        </p:spPr>
        <p:txBody>
          <a:bodyPr>
            <a:normAutofit lnSpcReduction="10000"/>
          </a:bodyPr>
          <a:lstStyle/>
          <a:p>
            <a:pPr marL="465138" lvl="0" indent="-465138">
              <a:spcBef>
                <a:spcPts val="600"/>
              </a:spcBef>
              <a:spcAft>
                <a:spcPts val="600"/>
              </a:spcAft>
              <a:buSzPct val="80000"/>
              <a:buFont typeface="Wingdings" pitchFamily="2" charset="2"/>
              <a:buNone/>
              <a:defRPr/>
            </a:pPr>
            <a:endParaRPr lang="en-US" sz="2400" dirty="0" smtClean="0">
              <a:solidFill>
                <a:schemeClr val="tx1">
                  <a:lumMod val="85000"/>
                </a:schemeClr>
              </a:solidFill>
              <a:latin typeface="Calibri" pitchFamily="34" charset="0"/>
              <a:ea typeface="ＭＳ Ｐゴシック" pitchFamily="34" charset="-128"/>
            </a:endParaRP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Nature provides services free of charge</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Consumption of ecosystem goods (such as timber or oil) is favored over the conservation of ecosystem services</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Market forces must be realigned to invest in the production of both ecosystem goods and services</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If market forces reward investments in ecosystem services, a positive feedback loop will start in which increased investments in ecosystem services leads to increased production of ecosystem goods.</a:t>
            </a:r>
          </a:p>
          <a:p>
            <a:pPr marL="465138" lvl="0" indent="-465138">
              <a:spcBef>
                <a:spcPts val="600"/>
              </a:spcBef>
              <a:spcAft>
                <a:spcPts val="600"/>
              </a:spcAft>
              <a:buSzPct val="80000"/>
              <a:buFont typeface="Wingdings" pitchFamily="2" charset="2"/>
              <a:buChar char="§"/>
              <a:defRPr/>
            </a:pPr>
            <a:r>
              <a:rPr lang="en-US" sz="2400" dirty="0" smtClean="0">
                <a:solidFill>
                  <a:schemeClr val="tx1">
                    <a:lumMod val="85000"/>
                  </a:schemeClr>
                </a:solidFill>
                <a:latin typeface="Calibri" pitchFamily="34" charset="0"/>
                <a:ea typeface="ＭＳ Ｐゴシック" pitchFamily="34" charset="-128"/>
              </a:rPr>
              <a:t>This will fuel sustainable economic growth and ecological restoration</a:t>
            </a:r>
          </a:p>
          <a:p>
            <a:pPr>
              <a:spcBef>
                <a:spcPts val="600"/>
              </a:spcBef>
              <a:spcAft>
                <a:spcPts val="600"/>
              </a:spcAft>
              <a:buSzPct val="80000"/>
              <a:buNone/>
            </a:pPr>
            <a:endParaRPr lang="en-US" sz="2400" dirty="0"/>
          </a:p>
        </p:txBody>
      </p:sp>
      <p:sp>
        <p:nvSpPr>
          <p:cNvPr id="4" name="Slide Number Placeholder 3"/>
          <p:cNvSpPr>
            <a:spLocks noGrp="1"/>
          </p:cNvSpPr>
          <p:nvPr>
            <p:ph type="sldNum" sz="quarter" idx="10"/>
          </p:nvPr>
        </p:nvSpPr>
        <p:spPr/>
        <p:txBody>
          <a:bodyPr/>
          <a:lstStyle/>
          <a:p>
            <a:pPr>
              <a:defRPr/>
            </a:pPr>
            <a:fld id="{A7F7184A-BE35-465D-BF61-1D214134C720}" type="slidenum">
              <a:rPr lang="en-US" smtClean="0"/>
              <a:pPr>
                <a:defRPr/>
              </a:pPr>
              <a:t>12</a:t>
            </a:fld>
            <a:endParaRPr lang="en-US"/>
          </a:p>
        </p:txBody>
      </p:sp>
    </p:spTree>
    <p:extLst>
      <p:ext uri="{BB962C8B-B14F-4D97-AF65-F5344CB8AC3E}">
        <p14:creationId xmlns="" xmlns:p14="http://schemas.microsoft.com/office/powerpoint/2010/main" val="308859661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231819" y="2035935"/>
            <a:ext cx="8544216" cy="2420155"/>
          </a:xfrm>
          <a:solidFill>
            <a:schemeClr val="bg1"/>
          </a:solidFill>
          <a:ln/>
          <a:extLst>
            <a:ext uri="{91240B29-F687-4F45-9708-019B960494DF}">
              <a14:hiddenLine xmlns="" xmlns:a14="http://schemas.microsoft.com/office/drawing/2010/main" w="38100">
                <a:solidFill>
                  <a:schemeClr val="bg1"/>
                </a:solidFill>
                <a:miter lim="800000"/>
                <a:headEnd/>
                <a:tailEnd/>
              </a14:hiddenLine>
            </a:ext>
          </a:extLst>
        </p:spPr>
        <p:txBody>
          <a:bodyPr anchor="ctr">
            <a:noAutofit/>
          </a:bodyPr>
          <a:lstStyle/>
          <a:p>
            <a:pPr algn="l"/>
            <a:r>
              <a:rPr lang="en-US" sz="6600" b="1" dirty="0">
                <a:solidFill>
                  <a:schemeClr val="tx1"/>
                </a:solidFill>
              </a:rPr>
              <a:t>Introduction to </a:t>
            </a:r>
            <a:br>
              <a:rPr lang="en-US" sz="6600" b="1" dirty="0">
                <a:solidFill>
                  <a:schemeClr val="tx1"/>
                </a:solidFill>
              </a:rPr>
            </a:br>
            <a:r>
              <a:rPr lang="en-US" sz="6600" b="1" dirty="0">
                <a:solidFill>
                  <a:schemeClr val="tx1"/>
                </a:solidFill>
              </a:rPr>
              <a:t>Payments for </a:t>
            </a:r>
            <a:br>
              <a:rPr lang="en-US" sz="6600" b="1" dirty="0">
                <a:solidFill>
                  <a:schemeClr val="tx1"/>
                </a:solidFill>
              </a:rPr>
            </a:br>
            <a:r>
              <a:rPr lang="en-US" sz="6600" b="1" dirty="0">
                <a:solidFill>
                  <a:schemeClr val="tx1"/>
                </a:solidFill>
              </a:rPr>
              <a:t>Environmental Services</a:t>
            </a:r>
          </a:p>
        </p:txBody>
      </p:sp>
    </p:spTree>
    <p:extLst>
      <p:ext uri="{BB962C8B-B14F-4D97-AF65-F5344CB8AC3E}">
        <p14:creationId xmlns="" xmlns:p14="http://schemas.microsoft.com/office/powerpoint/2010/main" val="12845657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sz="3600"/>
              <a:t>Payments for Environmental Services</a:t>
            </a:r>
            <a:endParaRPr lang="en-US"/>
          </a:p>
        </p:txBody>
      </p:sp>
      <p:sp>
        <p:nvSpPr>
          <p:cNvPr id="5123" name="Rectangle 3"/>
          <p:cNvSpPr>
            <a:spLocks noGrp="1" noChangeArrowheads="1"/>
          </p:cNvSpPr>
          <p:nvPr>
            <p:ph type="body" idx="1"/>
          </p:nvPr>
        </p:nvSpPr>
        <p:spPr/>
        <p:txBody>
          <a:bodyPr/>
          <a:lstStyle/>
          <a:p>
            <a:pPr marL="711200" indent="-711200">
              <a:buClr>
                <a:schemeClr val="tx1"/>
              </a:buClr>
              <a:buFont typeface="Times" panose="02020603050405020304" pitchFamily="18" charset="0"/>
              <a:buAutoNum type="romanUcPeriod"/>
            </a:pPr>
            <a:r>
              <a:rPr lang="en-US"/>
              <a:t>Payments for environmental services: Theory</a:t>
            </a:r>
          </a:p>
          <a:p>
            <a:pPr marL="1066800" lvl="1" indent="-609600"/>
            <a:r>
              <a:rPr lang="en-US"/>
              <a:t>Example of water services</a:t>
            </a:r>
          </a:p>
          <a:p>
            <a:pPr marL="711200" indent="-711200">
              <a:buFont typeface="Wingdings" panose="05000000000000000000" pitchFamily="2" charset="2"/>
              <a:buNone/>
            </a:pPr>
            <a:r>
              <a:rPr lang="en-US"/>
              <a:t>From theory to practice</a:t>
            </a:r>
          </a:p>
          <a:p>
            <a:pPr marL="711200" indent="-711200">
              <a:buClr>
                <a:schemeClr val="tx1"/>
              </a:buClr>
              <a:buFont typeface="Times" panose="02020603050405020304" pitchFamily="18" charset="0"/>
              <a:buAutoNum type="romanUcPeriod" startAt="2"/>
            </a:pPr>
            <a:r>
              <a:rPr lang="en-US"/>
              <a:t>Identifying and valuing environmental services</a:t>
            </a:r>
          </a:p>
          <a:p>
            <a:pPr marL="711200" indent="-711200">
              <a:buClr>
                <a:schemeClr val="tx1"/>
              </a:buClr>
              <a:buFont typeface="Times" panose="02020603050405020304" pitchFamily="18" charset="0"/>
              <a:buAutoNum type="romanUcPeriod" startAt="2"/>
            </a:pPr>
            <a:r>
              <a:rPr lang="en-US"/>
              <a:t>Developing PES mechanisms</a:t>
            </a:r>
          </a:p>
          <a:p>
            <a:pPr marL="1066800" lvl="1" indent="-609600">
              <a:buClr>
                <a:schemeClr val="tx1"/>
              </a:buClr>
              <a:buFont typeface="Times" panose="02020603050405020304" pitchFamily="18" charset="0"/>
              <a:buAutoNum type="alphaUcPeriod"/>
            </a:pPr>
            <a:r>
              <a:rPr lang="en-US"/>
              <a:t>Charging service users</a:t>
            </a:r>
          </a:p>
          <a:p>
            <a:pPr marL="1066800" lvl="1" indent="-609600">
              <a:buClr>
                <a:schemeClr val="tx1"/>
              </a:buClr>
              <a:buFont typeface="Times" panose="02020603050405020304" pitchFamily="18" charset="0"/>
              <a:buAutoNum type="alphaUcPeriod"/>
            </a:pPr>
            <a:r>
              <a:rPr lang="en-US"/>
              <a:t>Paying service providers</a:t>
            </a:r>
          </a:p>
          <a:p>
            <a:pPr marL="1066800" lvl="1" indent="-609600">
              <a:buClr>
                <a:schemeClr val="tx1"/>
              </a:buClr>
              <a:buFont typeface="Times" panose="02020603050405020304" pitchFamily="18" charset="0"/>
              <a:buAutoNum type="alphaUcPeriod"/>
            </a:pPr>
            <a:r>
              <a:rPr lang="en-US"/>
              <a:t>Establishing the institutional framework</a:t>
            </a:r>
          </a:p>
        </p:txBody>
      </p:sp>
    </p:spTree>
    <p:extLst>
      <p:ext uri="{BB962C8B-B14F-4D97-AF65-F5344CB8AC3E}">
        <p14:creationId xmlns="" xmlns:p14="http://schemas.microsoft.com/office/powerpoint/2010/main" val="32026671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130287" y="1957589"/>
            <a:ext cx="8678862" cy="2170090"/>
          </a:xfrm>
          <a:noFill/>
          <a:extLst>
            <a:ext uri="{909E8E84-426E-40DD-AFC4-6F175D3DCCD1}">
              <a14:hiddenFill xmlns="" xmlns:a14="http://schemas.microsoft.com/office/drawing/2010/main">
                <a:solidFill>
                  <a:srgbClr val="008000"/>
                </a:solidFill>
              </a14:hiddenFill>
            </a:ext>
          </a:extLst>
        </p:spPr>
        <p:txBody>
          <a:bodyPr>
            <a:normAutofit fontScale="90000"/>
          </a:bodyPr>
          <a:lstStyle/>
          <a:p>
            <a:pPr algn="ctr"/>
            <a:r>
              <a:rPr lang="en-US" sz="5400" b="0" dirty="0" smtClean="0"/>
              <a:t>I. Payments </a:t>
            </a:r>
            <a:r>
              <a:rPr lang="en-US" sz="5400" b="0" dirty="0"/>
              <a:t>for </a:t>
            </a:r>
            <a:r>
              <a:rPr lang="en-US" sz="5400" b="0" dirty="0" smtClean="0"/>
              <a:t>Environmental </a:t>
            </a:r>
            <a:r>
              <a:rPr lang="en-US" sz="5400" b="0" dirty="0"/>
              <a:t/>
            </a:r>
            <a:br>
              <a:rPr lang="en-US" sz="5400" b="0" dirty="0"/>
            </a:br>
            <a:r>
              <a:rPr lang="en-US" sz="5400" b="0" dirty="0"/>
              <a:t>Services</a:t>
            </a:r>
            <a:r>
              <a:rPr lang="en-US" dirty="0">
                <a:solidFill>
                  <a:srgbClr val="008000"/>
                </a:solidFill>
              </a:rPr>
              <a:t/>
            </a:r>
            <a:br>
              <a:rPr lang="en-US" dirty="0">
                <a:solidFill>
                  <a:srgbClr val="008000"/>
                </a:solidFill>
              </a:rPr>
            </a:br>
            <a:endParaRPr lang="en-US" dirty="0">
              <a:solidFill>
                <a:srgbClr val="008000"/>
              </a:solidFill>
            </a:endParaRPr>
          </a:p>
        </p:txBody>
      </p:sp>
    </p:spTree>
    <p:extLst>
      <p:ext uri="{BB962C8B-B14F-4D97-AF65-F5344CB8AC3E}">
        <p14:creationId xmlns="" xmlns:p14="http://schemas.microsoft.com/office/powerpoint/2010/main" val="26632710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t>Water services</a:t>
            </a:r>
          </a:p>
        </p:txBody>
      </p:sp>
      <p:sp>
        <p:nvSpPr>
          <p:cNvPr id="8195" name="Text Box 3"/>
          <p:cNvSpPr txBox="1">
            <a:spLocks noChangeArrowheads="1"/>
          </p:cNvSpPr>
          <p:nvPr/>
        </p:nvSpPr>
        <p:spPr bwMode="auto">
          <a:xfrm>
            <a:off x="4572000" y="1771650"/>
            <a:ext cx="4191000" cy="16435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sz="2400" b="1" dirty="0"/>
              <a:t>Supply of services:</a:t>
            </a:r>
          </a:p>
          <a:p>
            <a:pPr eaLnBrk="0" hangingPunct="0">
              <a:spcBef>
                <a:spcPct val="20000"/>
              </a:spcBef>
            </a:pPr>
            <a:r>
              <a:rPr lang="en-US" sz="2400" dirty="0"/>
              <a:t>Upstream land uses affect the </a:t>
            </a:r>
            <a:r>
              <a:rPr lang="en-US" sz="2400" b="1" dirty="0"/>
              <a:t>Quantity</a:t>
            </a:r>
            <a:r>
              <a:rPr lang="en-US" sz="2400" dirty="0"/>
              <a:t>, </a:t>
            </a:r>
            <a:r>
              <a:rPr lang="en-US" sz="2400" b="1" dirty="0"/>
              <a:t>Quality</a:t>
            </a:r>
            <a:r>
              <a:rPr lang="en-US" sz="2400" dirty="0"/>
              <a:t>, and </a:t>
            </a:r>
            <a:r>
              <a:rPr lang="en-US" sz="2400" b="1" dirty="0"/>
              <a:t>Timing</a:t>
            </a:r>
            <a:r>
              <a:rPr lang="en-US" sz="2400" dirty="0"/>
              <a:t> of water flows</a:t>
            </a:r>
          </a:p>
        </p:txBody>
      </p:sp>
      <p:grpSp>
        <p:nvGrpSpPr>
          <p:cNvPr id="8205" name="Group 13"/>
          <p:cNvGrpSpPr>
            <a:grpSpLocks/>
          </p:cNvGrpSpPr>
          <p:nvPr/>
        </p:nvGrpSpPr>
        <p:grpSpPr bwMode="auto">
          <a:xfrm>
            <a:off x="635000" y="1514475"/>
            <a:ext cx="4419600" cy="4657725"/>
            <a:chOff x="288" y="816"/>
            <a:chExt cx="2784" cy="2934"/>
          </a:xfrm>
        </p:grpSpPr>
        <p:sp>
          <p:nvSpPr>
            <p:cNvPr id="8206" name="Freeform 14"/>
            <p:cNvSpPr>
              <a:spLocks/>
            </p:cNvSpPr>
            <p:nvPr/>
          </p:nvSpPr>
          <p:spPr bwMode="auto">
            <a:xfrm>
              <a:off x="288" y="816"/>
              <a:ext cx="1584" cy="1401"/>
            </a:xfrm>
            <a:custGeom>
              <a:avLst/>
              <a:gdLst>
                <a:gd name="T0" fmla="*/ 1568 w 1712"/>
                <a:gd name="T1" fmla="*/ 1448 h 1464"/>
                <a:gd name="T2" fmla="*/ 1520 w 1712"/>
                <a:gd name="T3" fmla="*/ 1064 h 1464"/>
                <a:gd name="T4" fmla="*/ 1664 w 1712"/>
                <a:gd name="T5" fmla="*/ 680 h 1464"/>
                <a:gd name="T6" fmla="*/ 1664 w 1712"/>
                <a:gd name="T7" fmla="*/ 296 h 1464"/>
                <a:gd name="T8" fmla="*/ 1376 w 1712"/>
                <a:gd name="T9" fmla="*/ 104 h 1464"/>
                <a:gd name="T10" fmla="*/ 848 w 1712"/>
                <a:gd name="T11" fmla="*/ 8 h 1464"/>
                <a:gd name="T12" fmla="*/ 368 w 1712"/>
                <a:gd name="T13" fmla="*/ 152 h 1464"/>
                <a:gd name="T14" fmla="*/ 80 w 1712"/>
                <a:gd name="T15" fmla="*/ 536 h 1464"/>
                <a:gd name="T16" fmla="*/ 32 w 1712"/>
                <a:gd name="T17" fmla="*/ 1016 h 1464"/>
                <a:gd name="T18" fmla="*/ 272 w 1712"/>
                <a:gd name="T19" fmla="*/ 1352 h 1464"/>
                <a:gd name="T20" fmla="*/ 656 w 1712"/>
                <a:gd name="T21" fmla="*/ 1448 h 1464"/>
                <a:gd name="T22" fmla="*/ 1040 w 1712"/>
                <a:gd name="T23" fmla="*/ 1448 h 1464"/>
                <a:gd name="T24" fmla="*/ 1184 w 1712"/>
                <a:gd name="T25" fmla="*/ 1352 h 1464"/>
                <a:gd name="T26" fmla="*/ 1424 w 1712"/>
                <a:gd name="T27" fmla="*/ 1256 h 1464"/>
                <a:gd name="T28" fmla="*/ 1520 w 1712"/>
                <a:gd name="T29" fmla="*/ 1352 h 1464"/>
                <a:gd name="T30" fmla="*/ 1568 w 1712"/>
                <a:gd name="T31" fmla="*/ 1400 h 1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2" h="1464">
                  <a:moveTo>
                    <a:pt x="1568" y="1448"/>
                  </a:moveTo>
                  <a:cubicBezTo>
                    <a:pt x="1536" y="1320"/>
                    <a:pt x="1504" y="1192"/>
                    <a:pt x="1520" y="1064"/>
                  </a:cubicBezTo>
                  <a:cubicBezTo>
                    <a:pt x="1536" y="936"/>
                    <a:pt x="1640" y="807"/>
                    <a:pt x="1664" y="680"/>
                  </a:cubicBezTo>
                  <a:cubicBezTo>
                    <a:pt x="1687" y="552"/>
                    <a:pt x="1712" y="392"/>
                    <a:pt x="1664" y="296"/>
                  </a:cubicBezTo>
                  <a:cubicBezTo>
                    <a:pt x="1616" y="200"/>
                    <a:pt x="1512" y="152"/>
                    <a:pt x="1376" y="104"/>
                  </a:cubicBezTo>
                  <a:cubicBezTo>
                    <a:pt x="1239" y="55"/>
                    <a:pt x="1015" y="0"/>
                    <a:pt x="848" y="8"/>
                  </a:cubicBezTo>
                  <a:cubicBezTo>
                    <a:pt x="680" y="15"/>
                    <a:pt x="496" y="63"/>
                    <a:pt x="368" y="152"/>
                  </a:cubicBezTo>
                  <a:cubicBezTo>
                    <a:pt x="239" y="240"/>
                    <a:pt x="136" y="391"/>
                    <a:pt x="80" y="536"/>
                  </a:cubicBezTo>
                  <a:cubicBezTo>
                    <a:pt x="23" y="680"/>
                    <a:pt x="0" y="880"/>
                    <a:pt x="32" y="1016"/>
                  </a:cubicBezTo>
                  <a:cubicBezTo>
                    <a:pt x="64" y="1152"/>
                    <a:pt x="168" y="1280"/>
                    <a:pt x="272" y="1352"/>
                  </a:cubicBezTo>
                  <a:cubicBezTo>
                    <a:pt x="375" y="1423"/>
                    <a:pt x="528" y="1432"/>
                    <a:pt x="656" y="1448"/>
                  </a:cubicBezTo>
                  <a:cubicBezTo>
                    <a:pt x="784" y="1464"/>
                    <a:pt x="952" y="1464"/>
                    <a:pt x="1040" y="1448"/>
                  </a:cubicBezTo>
                  <a:cubicBezTo>
                    <a:pt x="1128" y="1432"/>
                    <a:pt x="1120" y="1383"/>
                    <a:pt x="1184" y="1352"/>
                  </a:cubicBezTo>
                  <a:cubicBezTo>
                    <a:pt x="1247" y="1320"/>
                    <a:pt x="1368" y="1256"/>
                    <a:pt x="1424" y="1256"/>
                  </a:cubicBezTo>
                  <a:cubicBezTo>
                    <a:pt x="1480" y="1256"/>
                    <a:pt x="1496" y="1328"/>
                    <a:pt x="1520" y="1352"/>
                  </a:cubicBezTo>
                  <a:cubicBezTo>
                    <a:pt x="1544" y="1376"/>
                    <a:pt x="1560" y="1408"/>
                    <a:pt x="1568" y="1400"/>
                  </a:cubicBezTo>
                </a:path>
              </a:pathLst>
            </a:custGeom>
            <a:solidFill>
              <a:srgbClr val="00FF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07" name="Oval 15"/>
            <p:cNvSpPr>
              <a:spLocks noChangeArrowheads="1"/>
            </p:cNvSpPr>
            <p:nvPr/>
          </p:nvSpPr>
          <p:spPr bwMode="auto">
            <a:xfrm rot="-1941843">
              <a:off x="2256" y="2544"/>
              <a:ext cx="633" cy="1206"/>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8208" name="Group 16"/>
            <p:cNvGrpSpPr>
              <a:grpSpLocks/>
            </p:cNvGrpSpPr>
            <p:nvPr/>
          </p:nvGrpSpPr>
          <p:grpSpPr bwMode="auto">
            <a:xfrm>
              <a:off x="384" y="1008"/>
              <a:ext cx="2688" cy="2617"/>
              <a:chOff x="624" y="1056"/>
              <a:chExt cx="2688" cy="2617"/>
            </a:xfrm>
          </p:grpSpPr>
          <p:sp>
            <p:nvSpPr>
              <p:cNvPr id="8209" name="Freeform 17"/>
              <p:cNvSpPr>
                <a:spLocks/>
              </p:cNvSpPr>
              <p:nvPr/>
            </p:nvSpPr>
            <p:spPr bwMode="auto">
              <a:xfrm>
                <a:off x="1232" y="1253"/>
                <a:ext cx="2080" cy="2420"/>
              </a:xfrm>
              <a:custGeom>
                <a:avLst/>
                <a:gdLst>
                  <a:gd name="T0" fmla="*/ 40 w 3352"/>
                  <a:gd name="T1" fmla="*/ 0 h 2984"/>
                  <a:gd name="T2" fmla="*/ 40 w 3352"/>
                  <a:gd name="T3" fmla="*/ 336 h 2984"/>
                  <a:gd name="T4" fmla="*/ 280 w 3352"/>
                  <a:gd name="T5" fmla="*/ 528 h 2984"/>
                  <a:gd name="T6" fmla="*/ 760 w 3352"/>
                  <a:gd name="T7" fmla="*/ 528 h 2984"/>
                  <a:gd name="T8" fmla="*/ 1096 w 3352"/>
                  <a:gd name="T9" fmla="*/ 960 h 2984"/>
                  <a:gd name="T10" fmla="*/ 1288 w 3352"/>
                  <a:gd name="T11" fmla="*/ 1392 h 2984"/>
                  <a:gd name="T12" fmla="*/ 1864 w 3352"/>
                  <a:gd name="T13" fmla="*/ 1680 h 2984"/>
                  <a:gd name="T14" fmla="*/ 2200 w 3352"/>
                  <a:gd name="T15" fmla="*/ 1968 h 2984"/>
                  <a:gd name="T16" fmla="*/ 2248 w 3352"/>
                  <a:gd name="T17" fmla="*/ 2304 h 2984"/>
                  <a:gd name="T18" fmla="*/ 2488 w 3352"/>
                  <a:gd name="T19" fmla="*/ 2640 h 2984"/>
                  <a:gd name="T20" fmla="*/ 2968 w 3352"/>
                  <a:gd name="T21" fmla="*/ 2928 h 2984"/>
                  <a:gd name="T22" fmla="*/ 3352 w 3352"/>
                  <a:gd name="T23" fmla="*/ 2976 h 2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52" h="2984">
                    <a:moveTo>
                      <a:pt x="40" y="0"/>
                    </a:moveTo>
                    <a:cubicBezTo>
                      <a:pt x="20" y="124"/>
                      <a:pt x="0" y="248"/>
                      <a:pt x="40" y="336"/>
                    </a:cubicBezTo>
                    <a:cubicBezTo>
                      <a:pt x="79" y="423"/>
                      <a:pt x="160" y="496"/>
                      <a:pt x="280" y="528"/>
                    </a:cubicBezTo>
                    <a:cubicBezTo>
                      <a:pt x="399" y="559"/>
                      <a:pt x="624" y="456"/>
                      <a:pt x="760" y="528"/>
                    </a:cubicBezTo>
                    <a:cubicBezTo>
                      <a:pt x="896" y="600"/>
                      <a:pt x="1008" y="816"/>
                      <a:pt x="1096" y="960"/>
                    </a:cubicBezTo>
                    <a:cubicBezTo>
                      <a:pt x="1183" y="1103"/>
                      <a:pt x="1160" y="1272"/>
                      <a:pt x="1288" y="1392"/>
                    </a:cubicBezTo>
                    <a:cubicBezTo>
                      <a:pt x="1415" y="1511"/>
                      <a:pt x="1712" y="1584"/>
                      <a:pt x="1864" y="1680"/>
                    </a:cubicBezTo>
                    <a:cubicBezTo>
                      <a:pt x="2015" y="1775"/>
                      <a:pt x="2136" y="1864"/>
                      <a:pt x="2200" y="1968"/>
                    </a:cubicBezTo>
                    <a:cubicBezTo>
                      <a:pt x="2263" y="2071"/>
                      <a:pt x="2200" y="2192"/>
                      <a:pt x="2248" y="2304"/>
                    </a:cubicBezTo>
                    <a:cubicBezTo>
                      <a:pt x="2295" y="2415"/>
                      <a:pt x="2368" y="2536"/>
                      <a:pt x="2488" y="2640"/>
                    </a:cubicBezTo>
                    <a:cubicBezTo>
                      <a:pt x="2608" y="2744"/>
                      <a:pt x="2823" y="2871"/>
                      <a:pt x="2968" y="2928"/>
                    </a:cubicBezTo>
                    <a:cubicBezTo>
                      <a:pt x="3112" y="2984"/>
                      <a:pt x="3232" y="2980"/>
                      <a:pt x="3352" y="2976"/>
                    </a:cubicBezTo>
                  </a:path>
                </a:pathLst>
              </a:custGeom>
              <a:noFill/>
              <a:ln w="381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0" name="Freeform 18"/>
              <p:cNvSpPr>
                <a:spLocks/>
              </p:cNvSpPr>
              <p:nvPr/>
            </p:nvSpPr>
            <p:spPr bwMode="auto">
              <a:xfrm>
                <a:off x="1536" y="1056"/>
                <a:ext cx="168" cy="625"/>
              </a:xfrm>
              <a:custGeom>
                <a:avLst/>
                <a:gdLst>
                  <a:gd name="T0" fmla="*/ 64 w 256"/>
                  <a:gd name="T1" fmla="*/ 0 h 576"/>
                  <a:gd name="T2" fmla="*/ 16 w 256"/>
                  <a:gd name="T3" fmla="*/ 240 h 576"/>
                  <a:gd name="T4" fmla="*/ 160 w 256"/>
                  <a:gd name="T5" fmla="*/ 432 h 576"/>
                  <a:gd name="T6" fmla="*/ 256 w 256"/>
                  <a:gd name="T7" fmla="*/ 576 h 576"/>
                </a:gdLst>
                <a:ahLst/>
                <a:cxnLst>
                  <a:cxn ang="0">
                    <a:pos x="T0" y="T1"/>
                  </a:cxn>
                  <a:cxn ang="0">
                    <a:pos x="T2" y="T3"/>
                  </a:cxn>
                  <a:cxn ang="0">
                    <a:pos x="T4" y="T5"/>
                  </a:cxn>
                  <a:cxn ang="0">
                    <a:pos x="T6" y="T7"/>
                  </a:cxn>
                </a:cxnLst>
                <a:rect l="0" t="0" r="r" b="b"/>
                <a:pathLst>
                  <a:path w="256" h="576">
                    <a:moveTo>
                      <a:pt x="64" y="0"/>
                    </a:moveTo>
                    <a:cubicBezTo>
                      <a:pt x="32" y="84"/>
                      <a:pt x="0" y="168"/>
                      <a:pt x="16" y="240"/>
                    </a:cubicBezTo>
                    <a:cubicBezTo>
                      <a:pt x="32" y="312"/>
                      <a:pt x="120" y="376"/>
                      <a:pt x="160" y="432"/>
                    </a:cubicBezTo>
                    <a:cubicBezTo>
                      <a:pt x="199" y="487"/>
                      <a:pt x="248" y="552"/>
                      <a:pt x="256" y="576"/>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1" name="Freeform 19"/>
              <p:cNvSpPr>
                <a:spLocks/>
              </p:cNvSpPr>
              <p:nvPr/>
            </p:nvSpPr>
            <p:spPr bwMode="auto">
              <a:xfrm>
                <a:off x="624" y="1680"/>
                <a:ext cx="864" cy="96"/>
              </a:xfrm>
              <a:custGeom>
                <a:avLst/>
                <a:gdLst>
                  <a:gd name="T0" fmla="*/ 0 w 720"/>
                  <a:gd name="T1" fmla="*/ 24 h 191"/>
                  <a:gd name="T2" fmla="*/ 240 w 720"/>
                  <a:gd name="T3" fmla="*/ 168 h 191"/>
                  <a:gd name="T4" fmla="*/ 432 w 720"/>
                  <a:gd name="T5" fmla="*/ 168 h 191"/>
                  <a:gd name="T6" fmla="*/ 672 w 720"/>
                  <a:gd name="T7" fmla="*/ 24 h 191"/>
                  <a:gd name="T8" fmla="*/ 720 w 720"/>
                  <a:gd name="T9" fmla="*/ 24 h 191"/>
                </a:gdLst>
                <a:ahLst/>
                <a:cxnLst>
                  <a:cxn ang="0">
                    <a:pos x="T0" y="T1"/>
                  </a:cxn>
                  <a:cxn ang="0">
                    <a:pos x="T2" y="T3"/>
                  </a:cxn>
                  <a:cxn ang="0">
                    <a:pos x="T4" y="T5"/>
                  </a:cxn>
                  <a:cxn ang="0">
                    <a:pos x="T6" y="T7"/>
                  </a:cxn>
                  <a:cxn ang="0">
                    <a:pos x="T8" y="T9"/>
                  </a:cxn>
                </a:cxnLst>
                <a:rect l="0" t="0" r="r" b="b"/>
                <a:pathLst>
                  <a:path w="720" h="191">
                    <a:moveTo>
                      <a:pt x="0" y="24"/>
                    </a:moveTo>
                    <a:cubicBezTo>
                      <a:pt x="84" y="84"/>
                      <a:pt x="168" y="144"/>
                      <a:pt x="240" y="168"/>
                    </a:cubicBezTo>
                    <a:cubicBezTo>
                      <a:pt x="311" y="191"/>
                      <a:pt x="360" y="191"/>
                      <a:pt x="432" y="168"/>
                    </a:cubicBezTo>
                    <a:cubicBezTo>
                      <a:pt x="503" y="144"/>
                      <a:pt x="624" y="48"/>
                      <a:pt x="672" y="24"/>
                    </a:cubicBezTo>
                    <a:cubicBezTo>
                      <a:pt x="720" y="0"/>
                      <a:pt x="720" y="12"/>
                      <a:pt x="720" y="24"/>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12" name="Freeform 20"/>
              <p:cNvSpPr>
                <a:spLocks/>
              </p:cNvSpPr>
              <p:nvPr/>
            </p:nvSpPr>
            <p:spPr bwMode="auto">
              <a:xfrm>
                <a:off x="912" y="1837"/>
                <a:ext cx="941" cy="220"/>
              </a:xfrm>
              <a:custGeom>
                <a:avLst/>
                <a:gdLst>
                  <a:gd name="T0" fmla="*/ 0 w 960"/>
                  <a:gd name="T1" fmla="*/ 240 h 271"/>
                  <a:gd name="T2" fmla="*/ 384 w 960"/>
                  <a:gd name="T3" fmla="*/ 240 h 271"/>
                  <a:gd name="T4" fmla="*/ 528 w 960"/>
                  <a:gd name="T5" fmla="*/ 48 h 271"/>
                  <a:gd name="T6" fmla="*/ 672 w 960"/>
                  <a:gd name="T7" fmla="*/ 0 h 271"/>
                  <a:gd name="T8" fmla="*/ 864 w 960"/>
                  <a:gd name="T9" fmla="*/ 48 h 271"/>
                  <a:gd name="T10" fmla="*/ 960 w 960"/>
                  <a:gd name="T11" fmla="*/ 96 h 271"/>
                </a:gdLst>
                <a:ahLst/>
                <a:cxnLst>
                  <a:cxn ang="0">
                    <a:pos x="T0" y="T1"/>
                  </a:cxn>
                  <a:cxn ang="0">
                    <a:pos x="T2" y="T3"/>
                  </a:cxn>
                  <a:cxn ang="0">
                    <a:pos x="T4" y="T5"/>
                  </a:cxn>
                  <a:cxn ang="0">
                    <a:pos x="T6" y="T7"/>
                  </a:cxn>
                  <a:cxn ang="0">
                    <a:pos x="T8" y="T9"/>
                  </a:cxn>
                  <a:cxn ang="0">
                    <a:pos x="T10" y="T11"/>
                  </a:cxn>
                </a:cxnLst>
                <a:rect l="0" t="0" r="r" b="b"/>
                <a:pathLst>
                  <a:path w="960" h="271">
                    <a:moveTo>
                      <a:pt x="0" y="240"/>
                    </a:moveTo>
                    <a:cubicBezTo>
                      <a:pt x="148" y="255"/>
                      <a:pt x="296" y="271"/>
                      <a:pt x="384" y="240"/>
                    </a:cubicBezTo>
                    <a:cubicBezTo>
                      <a:pt x="471" y="208"/>
                      <a:pt x="480" y="88"/>
                      <a:pt x="528" y="48"/>
                    </a:cubicBezTo>
                    <a:cubicBezTo>
                      <a:pt x="576" y="8"/>
                      <a:pt x="616" y="0"/>
                      <a:pt x="672" y="0"/>
                    </a:cubicBezTo>
                    <a:cubicBezTo>
                      <a:pt x="728" y="0"/>
                      <a:pt x="816" y="32"/>
                      <a:pt x="864" y="48"/>
                    </a:cubicBezTo>
                    <a:cubicBezTo>
                      <a:pt x="911" y="63"/>
                      <a:pt x="944" y="88"/>
                      <a:pt x="960" y="96"/>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8213" name="Line 21"/>
            <p:cNvSpPr>
              <a:spLocks noChangeShapeType="1"/>
            </p:cNvSpPr>
            <p:nvPr/>
          </p:nvSpPr>
          <p:spPr bwMode="auto">
            <a:xfrm>
              <a:off x="1872" y="2304"/>
              <a:ext cx="238" cy="117"/>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 xmlns:p14="http://schemas.microsoft.com/office/powerpoint/2010/main" val="39079299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dirty="0"/>
              <a:t>Water services</a:t>
            </a:r>
          </a:p>
        </p:txBody>
      </p:sp>
      <p:sp>
        <p:nvSpPr>
          <p:cNvPr id="9228" name="Text Box 12"/>
          <p:cNvSpPr txBox="1">
            <a:spLocks noChangeArrowheads="1"/>
          </p:cNvSpPr>
          <p:nvPr/>
        </p:nvSpPr>
        <p:spPr bwMode="auto">
          <a:xfrm>
            <a:off x="4876800" y="1600200"/>
            <a:ext cx="4114800" cy="3046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341313" indent="-288925">
              <a:tabLst>
                <a:tab pos="341313" algn="l"/>
              </a:tabLst>
              <a:defRPr sz="2400">
                <a:solidFill>
                  <a:schemeClr val="tx1"/>
                </a:solidFill>
                <a:latin typeface="Times New Roman" panose="02020603050405020304" pitchFamily="18" charset="0"/>
                <a:cs typeface="Times New Roman" panose="02020603050405020304" pitchFamily="18" charset="0"/>
              </a:defRPr>
            </a:lvl1pPr>
            <a:lvl2pPr>
              <a:tabLst>
                <a:tab pos="341313" algn="l"/>
              </a:tabLst>
              <a:defRPr sz="2400">
                <a:solidFill>
                  <a:schemeClr val="tx1"/>
                </a:solidFill>
                <a:latin typeface="Times New Roman" panose="02020603050405020304" pitchFamily="18" charset="0"/>
                <a:cs typeface="Times New Roman" panose="02020603050405020304" pitchFamily="18" charset="0"/>
              </a:defRPr>
            </a:lvl2pPr>
            <a:lvl3pPr>
              <a:tabLst>
                <a:tab pos="341313" algn="l"/>
              </a:tabLst>
              <a:defRPr sz="2400">
                <a:solidFill>
                  <a:schemeClr val="tx1"/>
                </a:solidFill>
                <a:latin typeface="Times New Roman" panose="02020603050405020304" pitchFamily="18" charset="0"/>
                <a:cs typeface="Times New Roman" panose="02020603050405020304" pitchFamily="18" charset="0"/>
              </a:defRPr>
            </a:lvl3pPr>
            <a:lvl4pPr>
              <a:tabLst>
                <a:tab pos="341313" algn="l"/>
              </a:tabLst>
              <a:defRPr sz="2400">
                <a:solidFill>
                  <a:schemeClr val="tx1"/>
                </a:solidFill>
                <a:latin typeface="Times New Roman" panose="02020603050405020304" pitchFamily="18" charset="0"/>
                <a:cs typeface="Times New Roman" panose="02020603050405020304" pitchFamily="18" charset="0"/>
              </a:defRPr>
            </a:lvl4pPr>
            <a:lvl5pPr>
              <a:tabLst>
                <a:tab pos="341313" algn="l"/>
              </a:tabLst>
              <a:defRPr sz="2400">
                <a:solidFill>
                  <a:schemeClr val="tx1"/>
                </a:solidFill>
                <a:latin typeface="Times New Roman" panose="02020603050405020304" pitchFamily="18" charset="0"/>
                <a:cs typeface="Times New Roman" panose="02020603050405020304" pitchFamily="18" charset="0"/>
              </a:defRPr>
            </a:lvl5pPr>
            <a:lvl6pPr fontAlgn="base">
              <a:spcBef>
                <a:spcPct val="0"/>
              </a:spcBef>
              <a:spcAft>
                <a:spcPct val="0"/>
              </a:spcAft>
              <a:tabLst>
                <a:tab pos="341313" algn="l"/>
              </a:tabLst>
              <a:defRPr sz="2400">
                <a:solidFill>
                  <a:schemeClr val="tx1"/>
                </a:solidFill>
                <a:latin typeface="Times New Roman" panose="02020603050405020304" pitchFamily="18" charset="0"/>
                <a:cs typeface="Times New Roman" panose="02020603050405020304" pitchFamily="18" charset="0"/>
              </a:defRPr>
            </a:lvl6pPr>
            <a:lvl7pPr fontAlgn="base">
              <a:spcBef>
                <a:spcPct val="0"/>
              </a:spcBef>
              <a:spcAft>
                <a:spcPct val="0"/>
              </a:spcAft>
              <a:tabLst>
                <a:tab pos="341313" algn="l"/>
              </a:tabLst>
              <a:defRPr sz="2400">
                <a:solidFill>
                  <a:schemeClr val="tx1"/>
                </a:solidFill>
                <a:latin typeface="Times New Roman" panose="02020603050405020304" pitchFamily="18" charset="0"/>
                <a:cs typeface="Times New Roman" panose="02020603050405020304" pitchFamily="18" charset="0"/>
              </a:defRPr>
            </a:lvl7pPr>
            <a:lvl8pPr fontAlgn="base">
              <a:spcBef>
                <a:spcPct val="0"/>
              </a:spcBef>
              <a:spcAft>
                <a:spcPct val="0"/>
              </a:spcAft>
              <a:tabLst>
                <a:tab pos="341313" algn="l"/>
              </a:tabLst>
              <a:defRPr sz="2400">
                <a:solidFill>
                  <a:schemeClr val="tx1"/>
                </a:solidFill>
                <a:latin typeface="Times New Roman" panose="02020603050405020304" pitchFamily="18" charset="0"/>
                <a:cs typeface="Times New Roman" panose="02020603050405020304" pitchFamily="18" charset="0"/>
              </a:defRPr>
            </a:lvl8pPr>
            <a:lvl9pPr fontAlgn="base">
              <a:spcBef>
                <a:spcPct val="0"/>
              </a:spcBef>
              <a:spcAft>
                <a:spcPct val="0"/>
              </a:spcAft>
              <a:tabLst>
                <a:tab pos="341313" algn="l"/>
              </a:tabLst>
              <a:defRPr sz="2400">
                <a:solidFill>
                  <a:schemeClr val="tx1"/>
                </a:solidFill>
                <a:latin typeface="Times New Roman" panose="02020603050405020304" pitchFamily="18" charset="0"/>
                <a:cs typeface="Times New Roman" panose="02020603050405020304" pitchFamily="18" charset="0"/>
              </a:defRPr>
            </a:lvl9pPr>
          </a:lstStyle>
          <a:p>
            <a:pPr eaLnBrk="0" hangingPunct="0">
              <a:spcBef>
                <a:spcPct val="50000"/>
              </a:spcBef>
            </a:pPr>
            <a:r>
              <a:rPr lang="en-US" b="1" dirty="0">
                <a:latin typeface="+mj-lt"/>
              </a:rPr>
              <a:t>Demand for services:</a:t>
            </a:r>
          </a:p>
          <a:p>
            <a:pPr eaLnBrk="0" hangingPunct="0"/>
            <a:r>
              <a:rPr lang="en-US" dirty="0">
                <a:latin typeface="+mj-lt"/>
              </a:rPr>
              <a:t>Possible downstream beneficiaries:</a:t>
            </a:r>
          </a:p>
          <a:p>
            <a:pPr eaLnBrk="0" hangingPunct="0">
              <a:buFontTx/>
              <a:buChar char="•"/>
            </a:pPr>
            <a:r>
              <a:rPr lang="en-US" dirty="0">
                <a:latin typeface="+mj-lt"/>
              </a:rPr>
              <a:t>Domestic water use</a:t>
            </a:r>
          </a:p>
          <a:p>
            <a:pPr eaLnBrk="0" hangingPunct="0">
              <a:buFontTx/>
              <a:buChar char="•"/>
            </a:pPr>
            <a:r>
              <a:rPr lang="en-US" dirty="0">
                <a:latin typeface="+mj-lt"/>
              </a:rPr>
              <a:t>Irrigated agriculture</a:t>
            </a:r>
          </a:p>
          <a:p>
            <a:pPr eaLnBrk="0" hangingPunct="0">
              <a:buFontTx/>
              <a:buChar char="•"/>
            </a:pPr>
            <a:r>
              <a:rPr lang="en-US" dirty="0" smtClean="0">
                <a:latin typeface="+mj-lt"/>
              </a:rPr>
              <a:t>Fisheries</a:t>
            </a:r>
            <a:endParaRPr lang="en-US" dirty="0">
              <a:latin typeface="+mj-lt"/>
            </a:endParaRPr>
          </a:p>
          <a:p>
            <a:pPr eaLnBrk="0" hangingPunct="0">
              <a:buFontTx/>
              <a:buChar char="•"/>
            </a:pPr>
            <a:r>
              <a:rPr lang="en-US" dirty="0">
                <a:latin typeface="+mj-lt"/>
              </a:rPr>
              <a:t>Recreation</a:t>
            </a:r>
          </a:p>
          <a:p>
            <a:pPr eaLnBrk="0" hangingPunct="0">
              <a:buFontTx/>
              <a:buChar char="•"/>
            </a:pPr>
            <a:r>
              <a:rPr lang="en-US" dirty="0">
                <a:latin typeface="+mj-lt"/>
              </a:rPr>
              <a:t>Downstream ecosystems</a:t>
            </a:r>
          </a:p>
        </p:txBody>
      </p:sp>
      <p:grpSp>
        <p:nvGrpSpPr>
          <p:cNvPr id="9229" name="Group 13"/>
          <p:cNvGrpSpPr>
            <a:grpSpLocks/>
          </p:cNvGrpSpPr>
          <p:nvPr/>
        </p:nvGrpSpPr>
        <p:grpSpPr bwMode="auto">
          <a:xfrm>
            <a:off x="635000" y="1514475"/>
            <a:ext cx="4419600" cy="4657725"/>
            <a:chOff x="288" y="816"/>
            <a:chExt cx="2784" cy="2934"/>
          </a:xfrm>
        </p:grpSpPr>
        <p:sp>
          <p:nvSpPr>
            <p:cNvPr id="9230" name="Freeform 14"/>
            <p:cNvSpPr>
              <a:spLocks/>
            </p:cNvSpPr>
            <p:nvPr/>
          </p:nvSpPr>
          <p:spPr bwMode="auto">
            <a:xfrm>
              <a:off x="288" y="816"/>
              <a:ext cx="1584" cy="1401"/>
            </a:xfrm>
            <a:custGeom>
              <a:avLst/>
              <a:gdLst>
                <a:gd name="T0" fmla="*/ 1568 w 1712"/>
                <a:gd name="T1" fmla="*/ 1448 h 1464"/>
                <a:gd name="T2" fmla="*/ 1520 w 1712"/>
                <a:gd name="T3" fmla="*/ 1064 h 1464"/>
                <a:gd name="T4" fmla="*/ 1664 w 1712"/>
                <a:gd name="T5" fmla="*/ 680 h 1464"/>
                <a:gd name="T6" fmla="*/ 1664 w 1712"/>
                <a:gd name="T7" fmla="*/ 296 h 1464"/>
                <a:gd name="T8" fmla="*/ 1376 w 1712"/>
                <a:gd name="T9" fmla="*/ 104 h 1464"/>
                <a:gd name="T10" fmla="*/ 848 w 1712"/>
                <a:gd name="T11" fmla="*/ 8 h 1464"/>
                <a:gd name="T12" fmla="*/ 368 w 1712"/>
                <a:gd name="T13" fmla="*/ 152 h 1464"/>
                <a:gd name="T14" fmla="*/ 80 w 1712"/>
                <a:gd name="T15" fmla="*/ 536 h 1464"/>
                <a:gd name="T16" fmla="*/ 32 w 1712"/>
                <a:gd name="T17" fmla="*/ 1016 h 1464"/>
                <a:gd name="T18" fmla="*/ 272 w 1712"/>
                <a:gd name="T19" fmla="*/ 1352 h 1464"/>
                <a:gd name="T20" fmla="*/ 656 w 1712"/>
                <a:gd name="T21" fmla="*/ 1448 h 1464"/>
                <a:gd name="T22" fmla="*/ 1040 w 1712"/>
                <a:gd name="T23" fmla="*/ 1448 h 1464"/>
                <a:gd name="T24" fmla="*/ 1184 w 1712"/>
                <a:gd name="T25" fmla="*/ 1352 h 1464"/>
                <a:gd name="T26" fmla="*/ 1424 w 1712"/>
                <a:gd name="T27" fmla="*/ 1256 h 1464"/>
                <a:gd name="T28" fmla="*/ 1520 w 1712"/>
                <a:gd name="T29" fmla="*/ 1352 h 1464"/>
                <a:gd name="T30" fmla="*/ 1568 w 1712"/>
                <a:gd name="T31" fmla="*/ 1400 h 1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2" h="1464">
                  <a:moveTo>
                    <a:pt x="1568" y="1448"/>
                  </a:moveTo>
                  <a:cubicBezTo>
                    <a:pt x="1536" y="1320"/>
                    <a:pt x="1504" y="1192"/>
                    <a:pt x="1520" y="1064"/>
                  </a:cubicBezTo>
                  <a:cubicBezTo>
                    <a:pt x="1536" y="936"/>
                    <a:pt x="1640" y="807"/>
                    <a:pt x="1664" y="680"/>
                  </a:cubicBezTo>
                  <a:cubicBezTo>
                    <a:pt x="1687" y="552"/>
                    <a:pt x="1712" y="392"/>
                    <a:pt x="1664" y="296"/>
                  </a:cubicBezTo>
                  <a:cubicBezTo>
                    <a:pt x="1616" y="200"/>
                    <a:pt x="1512" y="152"/>
                    <a:pt x="1376" y="104"/>
                  </a:cubicBezTo>
                  <a:cubicBezTo>
                    <a:pt x="1239" y="55"/>
                    <a:pt x="1015" y="0"/>
                    <a:pt x="848" y="8"/>
                  </a:cubicBezTo>
                  <a:cubicBezTo>
                    <a:pt x="680" y="15"/>
                    <a:pt x="496" y="63"/>
                    <a:pt x="368" y="152"/>
                  </a:cubicBezTo>
                  <a:cubicBezTo>
                    <a:pt x="239" y="240"/>
                    <a:pt x="136" y="391"/>
                    <a:pt x="80" y="536"/>
                  </a:cubicBezTo>
                  <a:cubicBezTo>
                    <a:pt x="23" y="680"/>
                    <a:pt x="0" y="880"/>
                    <a:pt x="32" y="1016"/>
                  </a:cubicBezTo>
                  <a:cubicBezTo>
                    <a:pt x="64" y="1152"/>
                    <a:pt x="168" y="1280"/>
                    <a:pt x="272" y="1352"/>
                  </a:cubicBezTo>
                  <a:cubicBezTo>
                    <a:pt x="375" y="1423"/>
                    <a:pt x="528" y="1432"/>
                    <a:pt x="656" y="1448"/>
                  </a:cubicBezTo>
                  <a:cubicBezTo>
                    <a:pt x="784" y="1464"/>
                    <a:pt x="952" y="1464"/>
                    <a:pt x="1040" y="1448"/>
                  </a:cubicBezTo>
                  <a:cubicBezTo>
                    <a:pt x="1128" y="1432"/>
                    <a:pt x="1120" y="1383"/>
                    <a:pt x="1184" y="1352"/>
                  </a:cubicBezTo>
                  <a:cubicBezTo>
                    <a:pt x="1247" y="1320"/>
                    <a:pt x="1368" y="1256"/>
                    <a:pt x="1424" y="1256"/>
                  </a:cubicBezTo>
                  <a:cubicBezTo>
                    <a:pt x="1480" y="1256"/>
                    <a:pt x="1496" y="1328"/>
                    <a:pt x="1520" y="1352"/>
                  </a:cubicBezTo>
                  <a:cubicBezTo>
                    <a:pt x="1544" y="1376"/>
                    <a:pt x="1560" y="1408"/>
                    <a:pt x="1568" y="1400"/>
                  </a:cubicBezTo>
                </a:path>
              </a:pathLst>
            </a:custGeom>
            <a:solidFill>
              <a:srgbClr val="00FF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1" name="Oval 15"/>
            <p:cNvSpPr>
              <a:spLocks noChangeArrowheads="1"/>
            </p:cNvSpPr>
            <p:nvPr/>
          </p:nvSpPr>
          <p:spPr bwMode="auto">
            <a:xfrm rot="-1941843">
              <a:off x="2256" y="2544"/>
              <a:ext cx="633" cy="1206"/>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9232" name="Group 16"/>
            <p:cNvGrpSpPr>
              <a:grpSpLocks/>
            </p:cNvGrpSpPr>
            <p:nvPr/>
          </p:nvGrpSpPr>
          <p:grpSpPr bwMode="auto">
            <a:xfrm>
              <a:off x="384" y="1008"/>
              <a:ext cx="2688" cy="2617"/>
              <a:chOff x="624" y="1056"/>
              <a:chExt cx="2688" cy="2617"/>
            </a:xfrm>
          </p:grpSpPr>
          <p:sp>
            <p:nvSpPr>
              <p:cNvPr id="9233" name="Freeform 17"/>
              <p:cNvSpPr>
                <a:spLocks/>
              </p:cNvSpPr>
              <p:nvPr/>
            </p:nvSpPr>
            <p:spPr bwMode="auto">
              <a:xfrm>
                <a:off x="1232" y="1253"/>
                <a:ext cx="2080" cy="2420"/>
              </a:xfrm>
              <a:custGeom>
                <a:avLst/>
                <a:gdLst>
                  <a:gd name="T0" fmla="*/ 40 w 3352"/>
                  <a:gd name="T1" fmla="*/ 0 h 2984"/>
                  <a:gd name="T2" fmla="*/ 40 w 3352"/>
                  <a:gd name="T3" fmla="*/ 336 h 2984"/>
                  <a:gd name="T4" fmla="*/ 280 w 3352"/>
                  <a:gd name="T5" fmla="*/ 528 h 2984"/>
                  <a:gd name="T6" fmla="*/ 760 w 3352"/>
                  <a:gd name="T7" fmla="*/ 528 h 2984"/>
                  <a:gd name="T8" fmla="*/ 1096 w 3352"/>
                  <a:gd name="T9" fmla="*/ 960 h 2984"/>
                  <a:gd name="T10" fmla="*/ 1288 w 3352"/>
                  <a:gd name="T11" fmla="*/ 1392 h 2984"/>
                  <a:gd name="T12" fmla="*/ 1864 w 3352"/>
                  <a:gd name="T13" fmla="*/ 1680 h 2984"/>
                  <a:gd name="T14" fmla="*/ 2200 w 3352"/>
                  <a:gd name="T15" fmla="*/ 1968 h 2984"/>
                  <a:gd name="T16" fmla="*/ 2248 w 3352"/>
                  <a:gd name="T17" fmla="*/ 2304 h 2984"/>
                  <a:gd name="T18" fmla="*/ 2488 w 3352"/>
                  <a:gd name="T19" fmla="*/ 2640 h 2984"/>
                  <a:gd name="T20" fmla="*/ 2968 w 3352"/>
                  <a:gd name="T21" fmla="*/ 2928 h 2984"/>
                  <a:gd name="T22" fmla="*/ 3352 w 3352"/>
                  <a:gd name="T23" fmla="*/ 2976 h 2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52" h="2984">
                    <a:moveTo>
                      <a:pt x="40" y="0"/>
                    </a:moveTo>
                    <a:cubicBezTo>
                      <a:pt x="20" y="124"/>
                      <a:pt x="0" y="248"/>
                      <a:pt x="40" y="336"/>
                    </a:cubicBezTo>
                    <a:cubicBezTo>
                      <a:pt x="79" y="423"/>
                      <a:pt x="160" y="496"/>
                      <a:pt x="280" y="528"/>
                    </a:cubicBezTo>
                    <a:cubicBezTo>
                      <a:pt x="399" y="559"/>
                      <a:pt x="624" y="456"/>
                      <a:pt x="760" y="528"/>
                    </a:cubicBezTo>
                    <a:cubicBezTo>
                      <a:pt x="896" y="600"/>
                      <a:pt x="1008" y="816"/>
                      <a:pt x="1096" y="960"/>
                    </a:cubicBezTo>
                    <a:cubicBezTo>
                      <a:pt x="1183" y="1103"/>
                      <a:pt x="1160" y="1272"/>
                      <a:pt x="1288" y="1392"/>
                    </a:cubicBezTo>
                    <a:cubicBezTo>
                      <a:pt x="1415" y="1511"/>
                      <a:pt x="1712" y="1584"/>
                      <a:pt x="1864" y="1680"/>
                    </a:cubicBezTo>
                    <a:cubicBezTo>
                      <a:pt x="2015" y="1775"/>
                      <a:pt x="2136" y="1864"/>
                      <a:pt x="2200" y="1968"/>
                    </a:cubicBezTo>
                    <a:cubicBezTo>
                      <a:pt x="2263" y="2071"/>
                      <a:pt x="2200" y="2192"/>
                      <a:pt x="2248" y="2304"/>
                    </a:cubicBezTo>
                    <a:cubicBezTo>
                      <a:pt x="2295" y="2415"/>
                      <a:pt x="2368" y="2536"/>
                      <a:pt x="2488" y="2640"/>
                    </a:cubicBezTo>
                    <a:cubicBezTo>
                      <a:pt x="2608" y="2744"/>
                      <a:pt x="2823" y="2871"/>
                      <a:pt x="2968" y="2928"/>
                    </a:cubicBezTo>
                    <a:cubicBezTo>
                      <a:pt x="3112" y="2984"/>
                      <a:pt x="3232" y="2980"/>
                      <a:pt x="3352" y="2976"/>
                    </a:cubicBezTo>
                  </a:path>
                </a:pathLst>
              </a:custGeom>
              <a:noFill/>
              <a:ln w="381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4" name="Freeform 18"/>
              <p:cNvSpPr>
                <a:spLocks/>
              </p:cNvSpPr>
              <p:nvPr/>
            </p:nvSpPr>
            <p:spPr bwMode="auto">
              <a:xfrm>
                <a:off x="1536" y="1056"/>
                <a:ext cx="168" cy="625"/>
              </a:xfrm>
              <a:custGeom>
                <a:avLst/>
                <a:gdLst>
                  <a:gd name="T0" fmla="*/ 64 w 256"/>
                  <a:gd name="T1" fmla="*/ 0 h 576"/>
                  <a:gd name="T2" fmla="*/ 16 w 256"/>
                  <a:gd name="T3" fmla="*/ 240 h 576"/>
                  <a:gd name="T4" fmla="*/ 160 w 256"/>
                  <a:gd name="T5" fmla="*/ 432 h 576"/>
                  <a:gd name="T6" fmla="*/ 256 w 256"/>
                  <a:gd name="T7" fmla="*/ 576 h 576"/>
                </a:gdLst>
                <a:ahLst/>
                <a:cxnLst>
                  <a:cxn ang="0">
                    <a:pos x="T0" y="T1"/>
                  </a:cxn>
                  <a:cxn ang="0">
                    <a:pos x="T2" y="T3"/>
                  </a:cxn>
                  <a:cxn ang="0">
                    <a:pos x="T4" y="T5"/>
                  </a:cxn>
                  <a:cxn ang="0">
                    <a:pos x="T6" y="T7"/>
                  </a:cxn>
                </a:cxnLst>
                <a:rect l="0" t="0" r="r" b="b"/>
                <a:pathLst>
                  <a:path w="256" h="576">
                    <a:moveTo>
                      <a:pt x="64" y="0"/>
                    </a:moveTo>
                    <a:cubicBezTo>
                      <a:pt x="32" y="84"/>
                      <a:pt x="0" y="168"/>
                      <a:pt x="16" y="240"/>
                    </a:cubicBezTo>
                    <a:cubicBezTo>
                      <a:pt x="32" y="312"/>
                      <a:pt x="120" y="376"/>
                      <a:pt x="160" y="432"/>
                    </a:cubicBezTo>
                    <a:cubicBezTo>
                      <a:pt x="199" y="487"/>
                      <a:pt x="248" y="552"/>
                      <a:pt x="256" y="576"/>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5" name="Freeform 19"/>
              <p:cNvSpPr>
                <a:spLocks/>
              </p:cNvSpPr>
              <p:nvPr/>
            </p:nvSpPr>
            <p:spPr bwMode="auto">
              <a:xfrm>
                <a:off x="624" y="1680"/>
                <a:ext cx="864" cy="96"/>
              </a:xfrm>
              <a:custGeom>
                <a:avLst/>
                <a:gdLst>
                  <a:gd name="T0" fmla="*/ 0 w 720"/>
                  <a:gd name="T1" fmla="*/ 24 h 191"/>
                  <a:gd name="T2" fmla="*/ 240 w 720"/>
                  <a:gd name="T3" fmla="*/ 168 h 191"/>
                  <a:gd name="T4" fmla="*/ 432 w 720"/>
                  <a:gd name="T5" fmla="*/ 168 h 191"/>
                  <a:gd name="T6" fmla="*/ 672 w 720"/>
                  <a:gd name="T7" fmla="*/ 24 h 191"/>
                  <a:gd name="T8" fmla="*/ 720 w 720"/>
                  <a:gd name="T9" fmla="*/ 24 h 191"/>
                </a:gdLst>
                <a:ahLst/>
                <a:cxnLst>
                  <a:cxn ang="0">
                    <a:pos x="T0" y="T1"/>
                  </a:cxn>
                  <a:cxn ang="0">
                    <a:pos x="T2" y="T3"/>
                  </a:cxn>
                  <a:cxn ang="0">
                    <a:pos x="T4" y="T5"/>
                  </a:cxn>
                  <a:cxn ang="0">
                    <a:pos x="T6" y="T7"/>
                  </a:cxn>
                  <a:cxn ang="0">
                    <a:pos x="T8" y="T9"/>
                  </a:cxn>
                </a:cxnLst>
                <a:rect l="0" t="0" r="r" b="b"/>
                <a:pathLst>
                  <a:path w="720" h="191">
                    <a:moveTo>
                      <a:pt x="0" y="24"/>
                    </a:moveTo>
                    <a:cubicBezTo>
                      <a:pt x="84" y="84"/>
                      <a:pt x="168" y="144"/>
                      <a:pt x="240" y="168"/>
                    </a:cubicBezTo>
                    <a:cubicBezTo>
                      <a:pt x="311" y="191"/>
                      <a:pt x="360" y="191"/>
                      <a:pt x="432" y="168"/>
                    </a:cubicBezTo>
                    <a:cubicBezTo>
                      <a:pt x="503" y="144"/>
                      <a:pt x="624" y="48"/>
                      <a:pt x="672" y="24"/>
                    </a:cubicBezTo>
                    <a:cubicBezTo>
                      <a:pt x="720" y="0"/>
                      <a:pt x="720" y="12"/>
                      <a:pt x="720" y="24"/>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36" name="Freeform 20"/>
              <p:cNvSpPr>
                <a:spLocks/>
              </p:cNvSpPr>
              <p:nvPr/>
            </p:nvSpPr>
            <p:spPr bwMode="auto">
              <a:xfrm>
                <a:off x="912" y="1837"/>
                <a:ext cx="941" cy="220"/>
              </a:xfrm>
              <a:custGeom>
                <a:avLst/>
                <a:gdLst>
                  <a:gd name="T0" fmla="*/ 0 w 960"/>
                  <a:gd name="T1" fmla="*/ 240 h 271"/>
                  <a:gd name="T2" fmla="*/ 384 w 960"/>
                  <a:gd name="T3" fmla="*/ 240 h 271"/>
                  <a:gd name="T4" fmla="*/ 528 w 960"/>
                  <a:gd name="T5" fmla="*/ 48 h 271"/>
                  <a:gd name="T6" fmla="*/ 672 w 960"/>
                  <a:gd name="T7" fmla="*/ 0 h 271"/>
                  <a:gd name="T8" fmla="*/ 864 w 960"/>
                  <a:gd name="T9" fmla="*/ 48 h 271"/>
                  <a:gd name="T10" fmla="*/ 960 w 960"/>
                  <a:gd name="T11" fmla="*/ 96 h 271"/>
                </a:gdLst>
                <a:ahLst/>
                <a:cxnLst>
                  <a:cxn ang="0">
                    <a:pos x="T0" y="T1"/>
                  </a:cxn>
                  <a:cxn ang="0">
                    <a:pos x="T2" y="T3"/>
                  </a:cxn>
                  <a:cxn ang="0">
                    <a:pos x="T4" y="T5"/>
                  </a:cxn>
                  <a:cxn ang="0">
                    <a:pos x="T6" y="T7"/>
                  </a:cxn>
                  <a:cxn ang="0">
                    <a:pos x="T8" y="T9"/>
                  </a:cxn>
                  <a:cxn ang="0">
                    <a:pos x="T10" y="T11"/>
                  </a:cxn>
                </a:cxnLst>
                <a:rect l="0" t="0" r="r" b="b"/>
                <a:pathLst>
                  <a:path w="960" h="271">
                    <a:moveTo>
                      <a:pt x="0" y="240"/>
                    </a:moveTo>
                    <a:cubicBezTo>
                      <a:pt x="148" y="255"/>
                      <a:pt x="296" y="271"/>
                      <a:pt x="384" y="240"/>
                    </a:cubicBezTo>
                    <a:cubicBezTo>
                      <a:pt x="471" y="208"/>
                      <a:pt x="480" y="88"/>
                      <a:pt x="528" y="48"/>
                    </a:cubicBezTo>
                    <a:cubicBezTo>
                      <a:pt x="576" y="8"/>
                      <a:pt x="616" y="0"/>
                      <a:pt x="672" y="0"/>
                    </a:cubicBezTo>
                    <a:cubicBezTo>
                      <a:pt x="728" y="0"/>
                      <a:pt x="816" y="32"/>
                      <a:pt x="864" y="48"/>
                    </a:cubicBezTo>
                    <a:cubicBezTo>
                      <a:pt x="911" y="63"/>
                      <a:pt x="944" y="88"/>
                      <a:pt x="960" y="96"/>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9237" name="Line 21"/>
            <p:cNvSpPr>
              <a:spLocks noChangeShapeType="1"/>
            </p:cNvSpPr>
            <p:nvPr/>
          </p:nvSpPr>
          <p:spPr bwMode="auto">
            <a:xfrm>
              <a:off x="1872" y="2304"/>
              <a:ext cx="238" cy="117"/>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 xmlns:p14="http://schemas.microsoft.com/office/powerpoint/2010/main" val="29649576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t>The problem</a:t>
            </a:r>
          </a:p>
        </p:txBody>
      </p:sp>
      <p:sp>
        <p:nvSpPr>
          <p:cNvPr id="10243" name="Rectangle 3"/>
          <p:cNvSpPr>
            <a:spLocks noChangeArrowheads="1"/>
          </p:cNvSpPr>
          <p:nvPr/>
        </p:nvSpPr>
        <p:spPr bwMode="auto">
          <a:xfrm>
            <a:off x="6292850" y="3416300"/>
            <a:ext cx="2286000" cy="1219200"/>
          </a:xfrm>
          <a:prstGeom prst="rect">
            <a:avLst/>
          </a:prstGeom>
          <a:solidFill>
            <a:srgbClr val="00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4" name="AutoShape 4"/>
          <p:cNvSpPr>
            <a:spLocks/>
          </p:cNvSpPr>
          <p:nvPr/>
        </p:nvSpPr>
        <p:spPr bwMode="auto">
          <a:xfrm>
            <a:off x="2019300" y="2349500"/>
            <a:ext cx="381000" cy="2286000"/>
          </a:xfrm>
          <a:prstGeom prst="leftBrace">
            <a:avLst>
              <a:gd name="adj1" fmla="val 50000"/>
              <a:gd name="adj2" fmla="val 50000"/>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5" name="Text Box 5"/>
          <p:cNvSpPr txBox="1">
            <a:spLocks noChangeArrowheads="1"/>
          </p:cNvSpPr>
          <p:nvPr/>
        </p:nvSpPr>
        <p:spPr bwMode="auto">
          <a:xfrm>
            <a:off x="571500" y="3111500"/>
            <a:ext cx="1387475"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1800" dirty="0"/>
              <a:t>Benefits to land users</a:t>
            </a:r>
          </a:p>
        </p:txBody>
      </p:sp>
      <p:grpSp>
        <p:nvGrpSpPr>
          <p:cNvPr id="10246" name="Group 6"/>
          <p:cNvGrpSpPr>
            <a:grpSpLocks/>
          </p:cNvGrpSpPr>
          <p:nvPr/>
        </p:nvGrpSpPr>
        <p:grpSpPr bwMode="auto">
          <a:xfrm>
            <a:off x="571500" y="4635500"/>
            <a:ext cx="4586288" cy="1676400"/>
            <a:chOff x="144" y="2832"/>
            <a:chExt cx="2889" cy="1056"/>
          </a:xfrm>
        </p:grpSpPr>
        <p:sp>
          <p:nvSpPr>
            <p:cNvPr id="10247" name="Rectangle 7"/>
            <p:cNvSpPr>
              <a:spLocks noChangeArrowheads="1"/>
            </p:cNvSpPr>
            <p:nvPr/>
          </p:nvSpPr>
          <p:spPr bwMode="auto">
            <a:xfrm>
              <a:off x="1593" y="2832"/>
              <a:ext cx="1440" cy="1056"/>
            </a:xfrm>
            <a:prstGeom prst="rect">
              <a:avLst/>
            </a:prstGeom>
            <a:solidFill>
              <a:srgbClr val="FF00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8" name="AutoShape 8"/>
            <p:cNvSpPr>
              <a:spLocks/>
            </p:cNvSpPr>
            <p:nvPr/>
          </p:nvSpPr>
          <p:spPr bwMode="auto">
            <a:xfrm>
              <a:off x="1056" y="2832"/>
              <a:ext cx="240" cy="1056"/>
            </a:xfrm>
            <a:prstGeom prst="leftBrace">
              <a:avLst>
                <a:gd name="adj1" fmla="val 36667"/>
                <a:gd name="adj2" fmla="val 50000"/>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49" name="Text Box 9"/>
            <p:cNvSpPr txBox="1">
              <a:spLocks noChangeArrowheads="1"/>
            </p:cNvSpPr>
            <p:nvPr/>
          </p:nvSpPr>
          <p:spPr bwMode="auto">
            <a:xfrm>
              <a:off x="144" y="3024"/>
              <a:ext cx="960" cy="5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1800" dirty="0"/>
                <a:t>Costs to downstream populations</a:t>
              </a:r>
            </a:p>
          </p:txBody>
        </p:sp>
      </p:grpSp>
      <p:grpSp>
        <p:nvGrpSpPr>
          <p:cNvPr id="10250" name="Group 10"/>
          <p:cNvGrpSpPr>
            <a:grpSpLocks/>
          </p:cNvGrpSpPr>
          <p:nvPr/>
        </p:nvGrpSpPr>
        <p:grpSpPr bwMode="auto">
          <a:xfrm>
            <a:off x="2871788" y="1314450"/>
            <a:ext cx="2286000" cy="3321050"/>
            <a:chOff x="1593" y="740"/>
            <a:chExt cx="1440" cy="2092"/>
          </a:xfrm>
        </p:grpSpPr>
        <p:sp>
          <p:nvSpPr>
            <p:cNvPr id="10251" name="Rectangle 11"/>
            <p:cNvSpPr>
              <a:spLocks noChangeArrowheads="1"/>
            </p:cNvSpPr>
            <p:nvPr/>
          </p:nvSpPr>
          <p:spPr bwMode="auto">
            <a:xfrm>
              <a:off x="1593" y="1776"/>
              <a:ext cx="1440" cy="1056"/>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52" name="Text Box 12"/>
            <p:cNvSpPr txBox="1">
              <a:spLocks noChangeArrowheads="1"/>
            </p:cNvSpPr>
            <p:nvPr/>
          </p:nvSpPr>
          <p:spPr bwMode="auto">
            <a:xfrm>
              <a:off x="1703" y="740"/>
              <a:ext cx="1210" cy="6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dirty="0"/>
                <a:t>Deforestation and use for pasture</a:t>
              </a:r>
            </a:p>
          </p:txBody>
        </p:sp>
      </p:grpSp>
      <p:sp>
        <p:nvSpPr>
          <p:cNvPr id="10253" name="Text Box 13"/>
          <p:cNvSpPr txBox="1">
            <a:spLocks noChangeArrowheads="1"/>
          </p:cNvSpPr>
          <p:nvPr/>
        </p:nvSpPr>
        <p:spPr bwMode="auto">
          <a:xfrm>
            <a:off x="6469063" y="1314450"/>
            <a:ext cx="192087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dirty="0">
                <a:latin typeface="Calibri" panose="020F0502020204030204" pitchFamily="34" charset="0"/>
              </a:rPr>
              <a:t>Conservation</a:t>
            </a:r>
          </a:p>
        </p:txBody>
      </p:sp>
      <p:sp>
        <p:nvSpPr>
          <p:cNvPr id="10254" name="Line 14"/>
          <p:cNvSpPr>
            <a:spLocks noChangeShapeType="1"/>
          </p:cNvSpPr>
          <p:nvPr/>
        </p:nvSpPr>
        <p:spPr bwMode="auto">
          <a:xfrm>
            <a:off x="2324100" y="4635500"/>
            <a:ext cx="64770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 xmlns:p14="http://schemas.microsoft.com/office/powerpoint/2010/main" val="36600644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0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Past responses have largely failed</a:t>
            </a:r>
          </a:p>
        </p:txBody>
      </p:sp>
      <p:sp>
        <p:nvSpPr>
          <p:cNvPr id="12291" name="Rectangle 3"/>
          <p:cNvSpPr>
            <a:spLocks noGrp="1" noChangeArrowheads="1"/>
          </p:cNvSpPr>
          <p:nvPr>
            <p:ph type="body" idx="1"/>
          </p:nvPr>
        </p:nvSpPr>
        <p:spPr/>
        <p:txBody>
          <a:bodyPr/>
          <a:lstStyle/>
          <a:p>
            <a:r>
              <a:rPr lang="en-US" dirty="0"/>
              <a:t>Direct government intervention</a:t>
            </a:r>
          </a:p>
          <a:p>
            <a:r>
              <a:rPr lang="en-US" dirty="0"/>
              <a:t>‘Demonstration’ approaches</a:t>
            </a:r>
          </a:p>
          <a:p>
            <a:r>
              <a:rPr lang="en-US" dirty="0"/>
              <a:t>Regulatory approaches</a:t>
            </a:r>
          </a:p>
          <a:p>
            <a:r>
              <a:rPr lang="en-US" dirty="0"/>
              <a:t>Subsidies (in cash or in kind)</a:t>
            </a:r>
          </a:p>
          <a:p>
            <a:pPr>
              <a:buFont typeface="Wingdings" panose="05000000000000000000" pitchFamily="2" charset="2"/>
              <a:buNone/>
            </a:pPr>
            <a:endParaRPr lang="en-US" dirty="0"/>
          </a:p>
          <a:p>
            <a:r>
              <a:rPr lang="en-US" dirty="0"/>
              <a:t>Low adoption rates</a:t>
            </a:r>
          </a:p>
          <a:p>
            <a:r>
              <a:rPr lang="en-US" dirty="0"/>
              <a:t>Adoption followed by abandonment</a:t>
            </a:r>
          </a:p>
        </p:txBody>
      </p:sp>
    </p:spTree>
    <p:extLst>
      <p:ext uri="{BB962C8B-B14F-4D97-AF65-F5344CB8AC3E}">
        <p14:creationId xmlns="" xmlns:p14="http://schemas.microsoft.com/office/powerpoint/2010/main" val="21655033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z="2800"/>
              <a:t>The logic of payments for environmental services</a:t>
            </a:r>
          </a:p>
        </p:txBody>
      </p:sp>
      <p:sp>
        <p:nvSpPr>
          <p:cNvPr id="13315" name="Rectangle 3"/>
          <p:cNvSpPr>
            <a:spLocks noChangeArrowheads="1"/>
          </p:cNvSpPr>
          <p:nvPr/>
        </p:nvSpPr>
        <p:spPr bwMode="auto">
          <a:xfrm>
            <a:off x="6280150" y="3416300"/>
            <a:ext cx="2286000" cy="1219200"/>
          </a:xfrm>
          <a:prstGeom prst="rect">
            <a:avLst/>
          </a:prstGeom>
          <a:solidFill>
            <a:srgbClr val="00FF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6" name="AutoShape 4"/>
          <p:cNvSpPr>
            <a:spLocks/>
          </p:cNvSpPr>
          <p:nvPr/>
        </p:nvSpPr>
        <p:spPr bwMode="auto">
          <a:xfrm>
            <a:off x="2006600" y="2349500"/>
            <a:ext cx="381000" cy="2286000"/>
          </a:xfrm>
          <a:prstGeom prst="leftBrace">
            <a:avLst>
              <a:gd name="adj1" fmla="val 50000"/>
              <a:gd name="adj2" fmla="val 50000"/>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17" name="Text Box 5"/>
          <p:cNvSpPr txBox="1">
            <a:spLocks noChangeArrowheads="1"/>
          </p:cNvSpPr>
          <p:nvPr/>
        </p:nvSpPr>
        <p:spPr bwMode="auto">
          <a:xfrm>
            <a:off x="558800" y="3171825"/>
            <a:ext cx="1387475"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1800" dirty="0">
                <a:latin typeface="Calibri" panose="020F0502020204030204" pitchFamily="34" charset="0"/>
              </a:rPr>
              <a:t>Benefits to land users</a:t>
            </a:r>
          </a:p>
        </p:txBody>
      </p:sp>
      <p:grpSp>
        <p:nvGrpSpPr>
          <p:cNvPr id="13318" name="Group 6"/>
          <p:cNvGrpSpPr>
            <a:grpSpLocks/>
          </p:cNvGrpSpPr>
          <p:nvPr/>
        </p:nvGrpSpPr>
        <p:grpSpPr bwMode="auto">
          <a:xfrm>
            <a:off x="558800" y="4635500"/>
            <a:ext cx="4586288" cy="1676400"/>
            <a:chOff x="144" y="2832"/>
            <a:chExt cx="2889" cy="1056"/>
          </a:xfrm>
        </p:grpSpPr>
        <p:sp>
          <p:nvSpPr>
            <p:cNvPr id="13319" name="Rectangle 7"/>
            <p:cNvSpPr>
              <a:spLocks noChangeArrowheads="1"/>
            </p:cNvSpPr>
            <p:nvPr/>
          </p:nvSpPr>
          <p:spPr bwMode="auto">
            <a:xfrm>
              <a:off x="1593" y="2832"/>
              <a:ext cx="1440" cy="1056"/>
            </a:xfrm>
            <a:prstGeom prst="rect">
              <a:avLst/>
            </a:prstGeom>
            <a:solidFill>
              <a:srgbClr val="FF00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0" name="AutoShape 8"/>
            <p:cNvSpPr>
              <a:spLocks/>
            </p:cNvSpPr>
            <p:nvPr/>
          </p:nvSpPr>
          <p:spPr bwMode="auto">
            <a:xfrm>
              <a:off x="1056" y="2832"/>
              <a:ext cx="240" cy="1056"/>
            </a:xfrm>
            <a:prstGeom prst="leftBrace">
              <a:avLst>
                <a:gd name="adj1" fmla="val 36667"/>
                <a:gd name="adj2" fmla="val 50000"/>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1" name="Text Box 9"/>
            <p:cNvSpPr txBox="1">
              <a:spLocks noChangeArrowheads="1"/>
            </p:cNvSpPr>
            <p:nvPr/>
          </p:nvSpPr>
          <p:spPr bwMode="auto">
            <a:xfrm>
              <a:off x="144" y="3024"/>
              <a:ext cx="960" cy="5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1800" dirty="0">
                  <a:latin typeface="Calibri" panose="020F0502020204030204" pitchFamily="34" charset="0"/>
                </a:rPr>
                <a:t>Costs to downstream populations</a:t>
              </a:r>
            </a:p>
          </p:txBody>
        </p:sp>
      </p:grpSp>
      <p:grpSp>
        <p:nvGrpSpPr>
          <p:cNvPr id="13322" name="Group 10"/>
          <p:cNvGrpSpPr>
            <a:grpSpLocks/>
          </p:cNvGrpSpPr>
          <p:nvPr/>
        </p:nvGrpSpPr>
        <p:grpSpPr bwMode="auto">
          <a:xfrm>
            <a:off x="2859088" y="1314450"/>
            <a:ext cx="2286000" cy="3321050"/>
            <a:chOff x="1593" y="740"/>
            <a:chExt cx="1440" cy="2092"/>
          </a:xfrm>
        </p:grpSpPr>
        <p:sp>
          <p:nvSpPr>
            <p:cNvPr id="13323" name="Rectangle 11"/>
            <p:cNvSpPr>
              <a:spLocks noChangeArrowheads="1"/>
            </p:cNvSpPr>
            <p:nvPr/>
          </p:nvSpPr>
          <p:spPr bwMode="auto">
            <a:xfrm>
              <a:off x="1593" y="1776"/>
              <a:ext cx="1440" cy="1056"/>
            </a:xfrm>
            <a:prstGeom prst="rect">
              <a:avLst/>
            </a:prstGeom>
            <a:solidFill>
              <a:schemeClr val="accent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3324" name="Text Box 12"/>
            <p:cNvSpPr txBox="1">
              <a:spLocks noChangeArrowheads="1"/>
            </p:cNvSpPr>
            <p:nvPr/>
          </p:nvSpPr>
          <p:spPr bwMode="auto">
            <a:xfrm>
              <a:off x="1703" y="740"/>
              <a:ext cx="1210" cy="6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dirty="0"/>
                <a:t>Deforestation</a:t>
              </a:r>
              <a:r>
                <a:rPr lang="en-US" sz="2000" dirty="0">
                  <a:latin typeface="Calibri" panose="020F0502020204030204" pitchFamily="34" charset="0"/>
                </a:rPr>
                <a:t> and use for pasture</a:t>
              </a:r>
            </a:p>
          </p:txBody>
        </p:sp>
      </p:grpSp>
      <p:sp>
        <p:nvSpPr>
          <p:cNvPr id="13325" name="Text Box 13"/>
          <p:cNvSpPr txBox="1">
            <a:spLocks noChangeArrowheads="1"/>
          </p:cNvSpPr>
          <p:nvPr/>
        </p:nvSpPr>
        <p:spPr bwMode="auto">
          <a:xfrm>
            <a:off x="6459538" y="1314450"/>
            <a:ext cx="1920875"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dirty="0">
                <a:latin typeface="Calibri" panose="020F0502020204030204" pitchFamily="34" charset="0"/>
              </a:rPr>
              <a:t>Conservation</a:t>
            </a:r>
          </a:p>
        </p:txBody>
      </p:sp>
      <p:sp>
        <p:nvSpPr>
          <p:cNvPr id="13326" name="Line 14"/>
          <p:cNvSpPr>
            <a:spLocks noChangeShapeType="1"/>
          </p:cNvSpPr>
          <p:nvPr/>
        </p:nvSpPr>
        <p:spPr bwMode="auto">
          <a:xfrm>
            <a:off x="2311400" y="4635500"/>
            <a:ext cx="647700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13327" name="Group 15"/>
          <p:cNvGrpSpPr>
            <a:grpSpLocks/>
          </p:cNvGrpSpPr>
          <p:nvPr/>
        </p:nvGrpSpPr>
        <p:grpSpPr bwMode="auto">
          <a:xfrm>
            <a:off x="5145088" y="1314450"/>
            <a:ext cx="3421062" cy="4159250"/>
            <a:chOff x="3033" y="740"/>
            <a:chExt cx="2155" cy="2620"/>
          </a:xfrm>
        </p:grpSpPr>
        <p:sp>
          <p:nvSpPr>
            <p:cNvPr id="13328" name="Rectangle 16"/>
            <p:cNvSpPr>
              <a:spLocks noChangeArrowheads="1"/>
            </p:cNvSpPr>
            <p:nvPr/>
          </p:nvSpPr>
          <p:spPr bwMode="auto">
            <a:xfrm>
              <a:off x="3748" y="1536"/>
              <a:ext cx="1440" cy="528"/>
            </a:xfrm>
            <a:prstGeom prst="rect">
              <a:avLst/>
            </a:prstGeom>
            <a:solidFill>
              <a:srgbClr val="008000"/>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000" b="1" dirty="0">
                  <a:solidFill>
                    <a:srgbClr val="FFFFFF"/>
                  </a:solidFill>
                  <a:latin typeface="Calibri" panose="020F0502020204030204" pitchFamily="34" charset="0"/>
                </a:rPr>
                <a:t>Payment</a:t>
              </a:r>
            </a:p>
          </p:txBody>
        </p:sp>
        <p:cxnSp>
          <p:nvCxnSpPr>
            <p:cNvPr id="13329" name="AutoShape 17"/>
            <p:cNvCxnSpPr>
              <a:cxnSpLocks noChangeShapeType="1"/>
              <a:endCxn id="13328" idx="1"/>
            </p:cNvCxnSpPr>
            <p:nvPr/>
          </p:nvCxnSpPr>
          <p:spPr bwMode="auto">
            <a:xfrm flipV="1">
              <a:off x="3033" y="1800"/>
              <a:ext cx="715" cy="1560"/>
            </a:xfrm>
            <a:prstGeom prst="curvedConnector3">
              <a:avLst>
                <a:gd name="adj1" fmla="val 49931"/>
              </a:avLst>
            </a:prstGeom>
            <a:noFill/>
            <a:ln w="38100">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3330" name="Text Box 18"/>
            <p:cNvSpPr txBox="1">
              <a:spLocks noChangeArrowheads="1"/>
            </p:cNvSpPr>
            <p:nvPr/>
          </p:nvSpPr>
          <p:spPr bwMode="auto">
            <a:xfrm>
              <a:off x="3861" y="740"/>
              <a:ext cx="1210" cy="6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dirty="0">
                  <a:latin typeface="Calibri" panose="020F0502020204030204" pitchFamily="34" charset="0"/>
                </a:rPr>
                <a:t>Conservation with payment for service</a:t>
              </a:r>
            </a:p>
          </p:txBody>
        </p:sp>
      </p:grpSp>
      <p:sp>
        <p:nvSpPr>
          <p:cNvPr id="13331" name="Text Box 19"/>
          <p:cNvSpPr txBox="1">
            <a:spLocks noChangeArrowheads="1"/>
          </p:cNvSpPr>
          <p:nvPr/>
        </p:nvSpPr>
        <p:spPr bwMode="auto">
          <a:xfrm>
            <a:off x="5749925" y="4787900"/>
            <a:ext cx="3236913"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dirty="0">
                <a:solidFill>
                  <a:srgbClr val="FF0000"/>
                </a:solidFill>
                <a:latin typeface="Calibri" panose="020F0502020204030204" pitchFamily="34" charset="0"/>
              </a:rPr>
              <a:t>Important!</a:t>
            </a:r>
            <a:endParaRPr lang="en-US" sz="2000" dirty="0">
              <a:latin typeface="Calibri" panose="020F0502020204030204" pitchFamily="34" charset="0"/>
            </a:endParaRPr>
          </a:p>
          <a:p>
            <a:pPr algn="ctr" eaLnBrk="0" hangingPunct="0"/>
            <a:r>
              <a:rPr lang="en-US" sz="2000" dirty="0">
                <a:latin typeface="Calibri" panose="020F0502020204030204" pitchFamily="34" charset="0"/>
              </a:rPr>
              <a:t>This logic is repeated every year</a:t>
            </a:r>
          </a:p>
        </p:txBody>
      </p:sp>
      <p:sp>
        <p:nvSpPr>
          <p:cNvPr id="13332" name="Text Box 20"/>
          <p:cNvSpPr txBox="1">
            <a:spLocks noChangeArrowheads="1"/>
          </p:cNvSpPr>
          <p:nvPr/>
        </p:nvSpPr>
        <p:spPr bwMode="auto">
          <a:xfrm>
            <a:off x="5670550" y="5824538"/>
            <a:ext cx="3395663" cy="6413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1800" dirty="0">
                <a:latin typeface="Calibri" panose="020F0502020204030204" pitchFamily="34" charset="0"/>
              </a:rPr>
              <a:t>» Need annual payments</a:t>
            </a:r>
          </a:p>
          <a:p>
            <a:pPr eaLnBrk="0" hangingPunct="0"/>
            <a:r>
              <a:rPr lang="en-US" sz="1800" dirty="0">
                <a:latin typeface="Calibri" panose="020F0502020204030204" pitchFamily="34" charset="0"/>
              </a:rPr>
              <a:t>» Need sustained financing</a:t>
            </a:r>
          </a:p>
        </p:txBody>
      </p:sp>
    </p:spTree>
    <p:extLst>
      <p:ext uri="{BB962C8B-B14F-4D97-AF65-F5344CB8AC3E}">
        <p14:creationId xmlns="" xmlns:p14="http://schemas.microsoft.com/office/powerpoint/2010/main" val="3381694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13327"/>
                                        </p:tgtEl>
                                        <p:attrNameLst>
                                          <p:attrName>style.visibility</p:attrName>
                                        </p:attrNameLst>
                                      </p:cBhvr>
                                      <p:to>
                                        <p:strVal val="visible"/>
                                      </p:to>
                                    </p:set>
                                    <p:animEffect transition="in" filter="wipe(left)">
                                      <p:cBhvr>
                                        <p:cTn id="7" dur="500"/>
                                        <p:tgtEl>
                                          <p:spTgt spid="133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3331"/>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499"/>
                                          </p:stCondLst>
                                        </p:cTn>
                                        <p:tgtEl>
                                          <p:spTgt spid="133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1" grpId="0" autoUpdateAnimBg="0"/>
      <p:bldP spid="13332"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b="1" dirty="0"/>
              <a:t>The principles of PES</a:t>
            </a:r>
          </a:p>
        </p:txBody>
      </p:sp>
      <p:sp>
        <p:nvSpPr>
          <p:cNvPr id="14339" name="Rectangle 3"/>
          <p:cNvSpPr>
            <a:spLocks noGrp="1" noChangeArrowheads="1"/>
          </p:cNvSpPr>
          <p:nvPr>
            <p:ph type="body" idx="1"/>
          </p:nvPr>
        </p:nvSpPr>
        <p:spPr>
          <a:xfrm>
            <a:off x="342900" y="2183148"/>
            <a:ext cx="8458200" cy="2459038"/>
          </a:xfrm>
        </p:spPr>
        <p:txBody>
          <a:bodyPr/>
          <a:lstStyle/>
          <a:p>
            <a:pPr>
              <a:spcBef>
                <a:spcPct val="50000"/>
              </a:spcBef>
            </a:pPr>
            <a:r>
              <a:rPr lang="en-US" dirty="0"/>
              <a:t>Those who provide environmental services get paid for doing so (‘provider gets’)</a:t>
            </a:r>
          </a:p>
          <a:p>
            <a:pPr>
              <a:spcBef>
                <a:spcPct val="50000"/>
              </a:spcBef>
            </a:pPr>
            <a:r>
              <a:rPr lang="en-US" dirty="0"/>
              <a:t>Those who benefit from environmental services pay for their provision (‘user pays’)</a:t>
            </a:r>
          </a:p>
        </p:txBody>
      </p:sp>
    </p:spTree>
    <p:extLst>
      <p:ext uri="{BB962C8B-B14F-4D97-AF65-F5344CB8AC3E}">
        <p14:creationId xmlns="" xmlns:p14="http://schemas.microsoft.com/office/powerpoint/2010/main" val="244773143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Payments for water services</a:t>
            </a:r>
          </a:p>
        </p:txBody>
      </p:sp>
      <p:grpSp>
        <p:nvGrpSpPr>
          <p:cNvPr id="15363" name="Group 3"/>
          <p:cNvGrpSpPr>
            <a:grpSpLocks/>
          </p:cNvGrpSpPr>
          <p:nvPr/>
        </p:nvGrpSpPr>
        <p:grpSpPr bwMode="auto">
          <a:xfrm>
            <a:off x="635000" y="1514475"/>
            <a:ext cx="4419600" cy="4657725"/>
            <a:chOff x="288" y="816"/>
            <a:chExt cx="2784" cy="2934"/>
          </a:xfrm>
        </p:grpSpPr>
        <p:sp>
          <p:nvSpPr>
            <p:cNvPr id="15364" name="Freeform 4"/>
            <p:cNvSpPr>
              <a:spLocks/>
            </p:cNvSpPr>
            <p:nvPr/>
          </p:nvSpPr>
          <p:spPr bwMode="auto">
            <a:xfrm>
              <a:off x="288" y="816"/>
              <a:ext cx="1584" cy="1401"/>
            </a:xfrm>
            <a:custGeom>
              <a:avLst/>
              <a:gdLst>
                <a:gd name="T0" fmla="*/ 1568 w 1712"/>
                <a:gd name="T1" fmla="*/ 1448 h 1464"/>
                <a:gd name="T2" fmla="*/ 1520 w 1712"/>
                <a:gd name="T3" fmla="*/ 1064 h 1464"/>
                <a:gd name="T4" fmla="*/ 1664 w 1712"/>
                <a:gd name="T5" fmla="*/ 680 h 1464"/>
                <a:gd name="T6" fmla="*/ 1664 w 1712"/>
                <a:gd name="T7" fmla="*/ 296 h 1464"/>
                <a:gd name="T8" fmla="*/ 1376 w 1712"/>
                <a:gd name="T9" fmla="*/ 104 h 1464"/>
                <a:gd name="T10" fmla="*/ 848 w 1712"/>
                <a:gd name="T11" fmla="*/ 8 h 1464"/>
                <a:gd name="T12" fmla="*/ 368 w 1712"/>
                <a:gd name="T13" fmla="*/ 152 h 1464"/>
                <a:gd name="T14" fmla="*/ 80 w 1712"/>
                <a:gd name="T15" fmla="*/ 536 h 1464"/>
                <a:gd name="T16" fmla="*/ 32 w 1712"/>
                <a:gd name="T17" fmla="*/ 1016 h 1464"/>
                <a:gd name="T18" fmla="*/ 272 w 1712"/>
                <a:gd name="T19" fmla="*/ 1352 h 1464"/>
                <a:gd name="T20" fmla="*/ 656 w 1712"/>
                <a:gd name="T21" fmla="*/ 1448 h 1464"/>
                <a:gd name="T22" fmla="*/ 1040 w 1712"/>
                <a:gd name="T23" fmla="*/ 1448 h 1464"/>
                <a:gd name="T24" fmla="*/ 1184 w 1712"/>
                <a:gd name="T25" fmla="*/ 1352 h 1464"/>
                <a:gd name="T26" fmla="*/ 1424 w 1712"/>
                <a:gd name="T27" fmla="*/ 1256 h 1464"/>
                <a:gd name="T28" fmla="*/ 1520 w 1712"/>
                <a:gd name="T29" fmla="*/ 1352 h 1464"/>
                <a:gd name="T30" fmla="*/ 1568 w 1712"/>
                <a:gd name="T31" fmla="*/ 1400 h 1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12" h="1464">
                  <a:moveTo>
                    <a:pt x="1568" y="1448"/>
                  </a:moveTo>
                  <a:cubicBezTo>
                    <a:pt x="1536" y="1320"/>
                    <a:pt x="1504" y="1192"/>
                    <a:pt x="1520" y="1064"/>
                  </a:cubicBezTo>
                  <a:cubicBezTo>
                    <a:pt x="1536" y="936"/>
                    <a:pt x="1640" y="807"/>
                    <a:pt x="1664" y="680"/>
                  </a:cubicBezTo>
                  <a:cubicBezTo>
                    <a:pt x="1687" y="552"/>
                    <a:pt x="1712" y="392"/>
                    <a:pt x="1664" y="296"/>
                  </a:cubicBezTo>
                  <a:cubicBezTo>
                    <a:pt x="1616" y="200"/>
                    <a:pt x="1512" y="152"/>
                    <a:pt x="1376" y="104"/>
                  </a:cubicBezTo>
                  <a:cubicBezTo>
                    <a:pt x="1239" y="55"/>
                    <a:pt x="1015" y="0"/>
                    <a:pt x="848" y="8"/>
                  </a:cubicBezTo>
                  <a:cubicBezTo>
                    <a:pt x="680" y="15"/>
                    <a:pt x="496" y="63"/>
                    <a:pt x="368" y="152"/>
                  </a:cubicBezTo>
                  <a:cubicBezTo>
                    <a:pt x="239" y="240"/>
                    <a:pt x="136" y="391"/>
                    <a:pt x="80" y="536"/>
                  </a:cubicBezTo>
                  <a:cubicBezTo>
                    <a:pt x="23" y="680"/>
                    <a:pt x="0" y="880"/>
                    <a:pt x="32" y="1016"/>
                  </a:cubicBezTo>
                  <a:cubicBezTo>
                    <a:pt x="64" y="1152"/>
                    <a:pt x="168" y="1280"/>
                    <a:pt x="272" y="1352"/>
                  </a:cubicBezTo>
                  <a:cubicBezTo>
                    <a:pt x="375" y="1423"/>
                    <a:pt x="528" y="1432"/>
                    <a:pt x="656" y="1448"/>
                  </a:cubicBezTo>
                  <a:cubicBezTo>
                    <a:pt x="784" y="1464"/>
                    <a:pt x="952" y="1464"/>
                    <a:pt x="1040" y="1448"/>
                  </a:cubicBezTo>
                  <a:cubicBezTo>
                    <a:pt x="1128" y="1432"/>
                    <a:pt x="1120" y="1383"/>
                    <a:pt x="1184" y="1352"/>
                  </a:cubicBezTo>
                  <a:cubicBezTo>
                    <a:pt x="1247" y="1320"/>
                    <a:pt x="1368" y="1256"/>
                    <a:pt x="1424" y="1256"/>
                  </a:cubicBezTo>
                  <a:cubicBezTo>
                    <a:pt x="1480" y="1256"/>
                    <a:pt x="1496" y="1328"/>
                    <a:pt x="1520" y="1352"/>
                  </a:cubicBezTo>
                  <a:cubicBezTo>
                    <a:pt x="1544" y="1376"/>
                    <a:pt x="1560" y="1408"/>
                    <a:pt x="1568" y="1400"/>
                  </a:cubicBezTo>
                </a:path>
              </a:pathLst>
            </a:custGeom>
            <a:solidFill>
              <a:srgbClr val="00FF00"/>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5" name="Oval 5"/>
            <p:cNvSpPr>
              <a:spLocks noChangeArrowheads="1"/>
            </p:cNvSpPr>
            <p:nvPr/>
          </p:nvSpPr>
          <p:spPr bwMode="auto">
            <a:xfrm rot="-1941843">
              <a:off x="2256" y="2544"/>
              <a:ext cx="633" cy="1206"/>
            </a:xfrm>
            <a:prstGeom prst="ellipse">
              <a:avLst/>
            </a:prstGeom>
            <a:solidFill>
              <a:schemeClr val="accent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5366" name="Group 6"/>
            <p:cNvGrpSpPr>
              <a:grpSpLocks/>
            </p:cNvGrpSpPr>
            <p:nvPr/>
          </p:nvGrpSpPr>
          <p:grpSpPr bwMode="auto">
            <a:xfrm>
              <a:off x="384" y="1008"/>
              <a:ext cx="2688" cy="2617"/>
              <a:chOff x="624" y="1056"/>
              <a:chExt cx="2688" cy="2617"/>
            </a:xfrm>
          </p:grpSpPr>
          <p:sp>
            <p:nvSpPr>
              <p:cNvPr id="15367" name="Freeform 7"/>
              <p:cNvSpPr>
                <a:spLocks/>
              </p:cNvSpPr>
              <p:nvPr/>
            </p:nvSpPr>
            <p:spPr bwMode="auto">
              <a:xfrm>
                <a:off x="1232" y="1253"/>
                <a:ext cx="2080" cy="2420"/>
              </a:xfrm>
              <a:custGeom>
                <a:avLst/>
                <a:gdLst>
                  <a:gd name="T0" fmla="*/ 40 w 3352"/>
                  <a:gd name="T1" fmla="*/ 0 h 2984"/>
                  <a:gd name="T2" fmla="*/ 40 w 3352"/>
                  <a:gd name="T3" fmla="*/ 336 h 2984"/>
                  <a:gd name="T4" fmla="*/ 280 w 3352"/>
                  <a:gd name="T5" fmla="*/ 528 h 2984"/>
                  <a:gd name="T6" fmla="*/ 760 w 3352"/>
                  <a:gd name="T7" fmla="*/ 528 h 2984"/>
                  <a:gd name="T8" fmla="*/ 1096 w 3352"/>
                  <a:gd name="T9" fmla="*/ 960 h 2984"/>
                  <a:gd name="T10" fmla="*/ 1288 w 3352"/>
                  <a:gd name="T11" fmla="*/ 1392 h 2984"/>
                  <a:gd name="T12" fmla="*/ 1864 w 3352"/>
                  <a:gd name="T13" fmla="*/ 1680 h 2984"/>
                  <a:gd name="T14" fmla="*/ 2200 w 3352"/>
                  <a:gd name="T15" fmla="*/ 1968 h 2984"/>
                  <a:gd name="T16" fmla="*/ 2248 w 3352"/>
                  <a:gd name="T17" fmla="*/ 2304 h 2984"/>
                  <a:gd name="T18" fmla="*/ 2488 w 3352"/>
                  <a:gd name="T19" fmla="*/ 2640 h 2984"/>
                  <a:gd name="T20" fmla="*/ 2968 w 3352"/>
                  <a:gd name="T21" fmla="*/ 2928 h 2984"/>
                  <a:gd name="T22" fmla="*/ 3352 w 3352"/>
                  <a:gd name="T23" fmla="*/ 2976 h 2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52" h="2984">
                    <a:moveTo>
                      <a:pt x="40" y="0"/>
                    </a:moveTo>
                    <a:cubicBezTo>
                      <a:pt x="20" y="124"/>
                      <a:pt x="0" y="248"/>
                      <a:pt x="40" y="336"/>
                    </a:cubicBezTo>
                    <a:cubicBezTo>
                      <a:pt x="79" y="423"/>
                      <a:pt x="160" y="496"/>
                      <a:pt x="280" y="528"/>
                    </a:cubicBezTo>
                    <a:cubicBezTo>
                      <a:pt x="399" y="559"/>
                      <a:pt x="624" y="456"/>
                      <a:pt x="760" y="528"/>
                    </a:cubicBezTo>
                    <a:cubicBezTo>
                      <a:pt x="896" y="600"/>
                      <a:pt x="1008" y="816"/>
                      <a:pt x="1096" y="960"/>
                    </a:cubicBezTo>
                    <a:cubicBezTo>
                      <a:pt x="1183" y="1103"/>
                      <a:pt x="1160" y="1272"/>
                      <a:pt x="1288" y="1392"/>
                    </a:cubicBezTo>
                    <a:cubicBezTo>
                      <a:pt x="1415" y="1511"/>
                      <a:pt x="1712" y="1584"/>
                      <a:pt x="1864" y="1680"/>
                    </a:cubicBezTo>
                    <a:cubicBezTo>
                      <a:pt x="2015" y="1775"/>
                      <a:pt x="2136" y="1864"/>
                      <a:pt x="2200" y="1968"/>
                    </a:cubicBezTo>
                    <a:cubicBezTo>
                      <a:pt x="2263" y="2071"/>
                      <a:pt x="2200" y="2192"/>
                      <a:pt x="2248" y="2304"/>
                    </a:cubicBezTo>
                    <a:cubicBezTo>
                      <a:pt x="2295" y="2415"/>
                      <a:pt x="2368" y="2536"/>
                      <a:pt x="2488" y="2640"/>
                    </a:cubicBezTo>
                    <a:cubicBezTo>
                      <a:pt x="2608" y="2744"/>
                      <a:pt x="2823" y="2871"/>
                      <a:pt x="2968" y="2928"/>
                    </a:cubicBezTo>
                    <a:cubicBezTo>
                      <a:pt x="3112" y="2984"/>
                      <a:pt x="3232" y="2980"/>
                      <a:pt x="3352" y="2976"/>
                    </a:cubicBezTo>
                  </a:path>
                </a:pathLst>
              </a:custGeom>
              <a:noFill/>
              <a:ln w="381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8" name="Freeform 8"/>
              <p:cNvSpPr>
                <a:spLocks/>
              </p:cNvSpPr>
              <p:nvPr/>
            </p:nvSpPr>
            <p:spPr bwMode="auto">
              <a:xfrm>
                <a:off x="1536" y="1056"/>
                <a:ext cx="168" cy="625"/>
              </a:xfrm>
              <a:custGeom>
                <a:avLst/>
                <a:gdLst>
                  <a:gd name="T0" fmla="*/ 64 w 256"/>
                  <a:gd name="T1" fmla="*/ 0 h 576"/>
                  <a:gd name="T2" fmla="*/ 16 w 256"/>
                  <a:gd name="T3" fmla="*/ 240 h 576"/>
                  <a:gd name="T4" fmla="*/ 160 w 256"/>
                  <a:gd name="T5" fmla="*/ 432 h 576"/>
                  <a:gd name="T6" fmla="*/ 256 w 256"/>
                  <a:gd name="T7" fmla="*/ 576 h 576"/>
                </a:gdLst>
                <a:ahLst/>
                <a:cxnLst>
                  <a:cxn ang="0">
                    <a:pos x="T0" y="T1"/>
                  </a:cxn>
                  <a:cxn ang="0">
                    <a:pos x="T2" y="T3"/>
                  </a:cxn>
                  <a:cxn ang="0">
                    <a:pos x="T4" y="T5"/>
                  </a:cxn>
                  <a:cxn ang="0">
                    <a:pos x="T6" y="T7"/>
                  </a:cxn>
                </a:cxnLst>
                <a:rect l="0" t="0" r="r" b="b"/>
                <a:pathLst>
                  <a:path w="256" h="576">
                    <a:moveTo>
                      <a:pt x="64" y="0"/>
                    </a:moveTo>
                    <a:cubicBezTo>
                      <a:pt x="32" y="84"/>
                      <a:pt x="0" y="168"/>
                      <a:pt x="16" y="240"/>
                    </a:cubicBezTo>
                    <a:cubicBezTo>
                      <a:pt x="32" y="312"/>
                      <a:pt x="120" y="376"/>
                      <a:pt x="160" y="432"/>
                    </a:cubicBezTo>
                    <a:cubicBezTo>
                      <a:pt x="199" y="487"/>
                      <a:pt x="248" y="552"/>
                      <a:pt x="256" y="576"/>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69" name="Freeform 9"/>
              <p:cNvSpPr>
                <a:spLocks/>
              </p:cNvSpPr>
              <p:nvPr/>
            </p:nvSpPr>
            <p:spPr bwMode="auto">
              <a:xfrm>
                <a:off x="624" y="1680"/>
                <a:ext cx="864" cy="96"/>
              </a:xfrm>
              <a:custGeom>
                <a:avLst/>
                <a:gdLst>
                  <a:gd name="T0" fmla="*/ 0 w 720"/>
                  <a:gd name="T1" fmla="*/ 24 h 191"/>
                  <a:gd name="T2" fmla="*/ 240 w 720"/>
                  <a:gd name="T3" fmla="*/ 168 h 191"/>
                  <a:gd name="T4" fmla="*/ 432 w 720"/>
                  <a:gd name="T5" fmla="*/ 168 h 191"/>
                  <a:gd name="T6" fmla="*/ 672 w 720"/>
                  <a:gd name="T7" fmla="*/ 24 h 191"/>
                  <a:gd name="T8" fmla="*/ 720 w 720"/>
                  <a:gd name="T9" fmla="*/ 24 h 191"/>
                </a:gdLst>
                <a:ahLst/>
                <a:cxnLst>
                  <a:cxn ang="0">
                    <a:pos x="T0" y="T1"/>
                  </a:cxn>
                  <a:cxn ang="0">
                    <a:pos x="T2" y="T3"/>
                  </a:cxn>
                  <a:cxn ang="0">
                    <a:pos x="T4" y="T5"/>
                  </a:cxn>
                  <a:cxn ang="0">
                    <a:pos x="T6" y="T7"/>
                  </a:cxn>
                  <a:cxn ang="0">
                    <a:pos x="T8" y="T9"/>
                  </a:cxn>
                </a:cxnLst>
                <a:rect l="0" t="0" r="r" b="b"/>
                <a:pathLst>
                  <a:path w="720" h="191">
                    <a:moveTo>
                      <a:pt x="0" y="24"/>
                    </a:moveTo>
                    <a:cubicBezTo>
                      <a:pt x="84" y="84"/>
                      <a:pt x="168" y="144"/>
                      <a:pt x="240" y="168"/>
                    </a:cubicBezTo>
                    <a:cubicBezTo>
                      <a:pt x="311" y="191"/>
                      <a:pt x="360" y="191"/>
                      <a:pt x="432" y="168"/>
                    </a:cubicBezTo>
                    <a:cubicBezTo>
                      <a:pt x="503" y="144"/>
                      <a:pt x="624" y="48"/>
                      <a:pt x="672" y="24"/>
                    </a:cubicBezTo>
                    <a:cubicBezTo>
                      <a:pt x="720" y="0"/>
                      <a:pt x="720" y="12"/>
                      <a:pt x="720" y="24"/>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0" name="Freeform 10"/>
              <p:cNvSpPr>
                <a:spLocks/>
              </p:cNvSpPr>
              <p:nvPr/>
            </p:nvSpPr>
            <p:spPr bwMode="auto">
              <a:xfrm>
                <a:off x="912" y="1837"/>
                <a:ext cx="941" cy="220"/>
              </a:xfrm>
              <a:custGeom>
                <a:avLst/>
                <a:gdLst>
                  <a:gd name="T0" fmla="*/ 0 w 960"/>
                  <a:gd name="T1" fmla="*/ 240 h 271"/>
                  <a:gd name="T2" fmla="*/ 384 w 960"/>
                  <a:gd name="T3" fmla="*/ 240 h 271"/>
                  <a:gd name="T4" fmla="*/ 528 w 960"/>
                  <a:gd name="T5" fmla="*/ 48 h 271"/>
                  <a:gd name="T6" fmla="*/ 672 w 960"/>
                  <a:gd name="T7" fmla="*/ 0 h 271"/>
                  <a:gd name="T8" fmla="*/ 864 w 960"/>
                  <a:gd name="T9" fmla="*/ 48 h 271"/>
                  <a:gd name="T10" fmla="*/ 960 w 960"/>
                  <a:gd name="T11" fmla="*/ 96 h 271"/>
                </a:gdLst>
                <a:ahLst/>
                <a:cxnLst>
                  <a:cxn ang="0">
                    <a:pos x="T0" y="T1"/>
                  </a:cxn>
                  <a:cxn ang="0">
                    <a:pos x="T2" y="T3"/>
                  </a:cxn>
                  <a:cxn ang="0">
                    <a:pos x="T4" y="T5"/>
                  </a:cxn>
                  <a:cxn ang="0">
                    <a:pos x="T6" y="T7"/>
                  </a:cxn>
                  <a:cxn ang="0">
                    <a:pos x="T8" y="T9"/>
                  </a:cxn>
                  <a:cxn ang="0">
                    <a:pos x="T10" y="T11"/>
                  </a:cxn>
                </a:cxnLst>
                <a:rect l="0" t="0" r="r" b="b"/>
                <a:pathLst>
                  <a:path w="960" h="271">
                    <a:moveTo>
                      <a:pt x="0" y="240"/>
                    </a:moveTo>
                    <a:cubicBezTo>
                      <a:pt x="148" y="255"/>
                      <a:pt x="296" y="271"/>
                      <a:pt x="384" y="240"/>
                    </a:cubicBezTo>
                    <a:cubicBezTo>
                      <a:pt x="471" y="208"/>
                      <a:pt x="480" y="88"/>
                      <a:pt x="528" y="48"/>
                    </a:cubicBezTo>
                    <a:cubicBezTo>
                      <a:pt x="576" y="8"/>
                      <a:pt x="616" y="0"/>
                      <a:pt x="672" y="0"/>
                    </a:cubicBezTo>
                    <a:cubicBezTo>
                      <a:pt x="728" y="0"/>
                      <a:pt x="816" y="32"/>
                      <a:pt x="864" y="48"/>
                    </a:cubicBezTo>
                    <a:cubicBezTo>
                      <a:pt x="911" y="63"/>
                      <a:pt x="944" y="88"/>
                      <a:pt x="960" y="96"/>
                    </a:cubicBezTo>
                  </a:path>
                </a:pathLst>
              </a:custGeom>
              <a:noFill/>
              <a:ln w="25400">
                <a:solidFill>
                  <a:srgbClr val="0000FF"/>
                </a:solidFill>
                <a:round/>
                <a:headEnd/>
                <a:tailEnd/>
              </a:ln>
              <a:effectLst/>
              <a:extLst>
                <a:ext uri="{909E8E84-426E-40DD-AFC4-6F175D3DCCD1}">
                  <a14:hiddenFill xmlns="" xmlns:a14="http://schemas.microsoft.com/office/drawing/2010/main">
                    <a:solidFill>
                      <a:schemeClr val="accent1">
                        <a:alpha val="50000"/>
                      </a:schemeClr>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5371" name="Line 11"/>
            <p:cNvSpPr>
              <a:spLocks noChangeShapeType="1"/>
            </p:cNvSpPr>
            <p:nvPr/>
          </p:nvSpPr>
          <p:spPr bwMode="auto">
            <a:xfrm>
              <a:off x="1872" y="2304"/>
              <a:ext cx="238" cy="117"/>
            </a:xfrm>
            <a:prstGeom prst="line">
              <a:avLst/>
            </a:prstGeom>
            <a:noFill/>
            <a:ln w="9525">
              <a:solidFill>
                <a:schemeClr val="tx1"/>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388" name="Group 28"/>
          <p:cNvGrpSpPr>
            <a:grpSpLocks/>
          </p:cNvGrpSpPr>
          <p:nvPr/>
        </p:nvGrpSpPr>
        <p:grpSpPr bwMode="auto">
          <a:xfrm>
            <a:off x="573088" y="1397000"/>
            <a:ext cx="2728912" cy="1219200"/>
            <a:chOff x="361" y="880"/>
            <a:chExt cx="1719" cy="768"/>
          </a:xfrm>
        </p:grpSpPr>
        <p:sp>
          <p:nvSpPr>
            <p:cNvPr id="15373" name="Rectangle 13"/>
            <p:cNvSpPr>
              <a:spLocks noChangeArrowheads="1"/>
            </p:cNvSpPr>
            <p:nvPr/>
          </p:nvSpPr>
          <p:spPr bwMode="auto">
            <a:xfrm>
              <a:off x="361" y="880"/>
              <a:ext cx="1719" cy="768"/>
            </a:xfrm>
            <a:prstGeom prst="rect">
              <a:avLst/>
            </a:prstGeom>
            <a:noFill/>
            <a:ln w="38100">
              <a:solidFill>
                <a:schemeClr val="tx1"/>
              </a:solidFill>
              <a:prstDash val="dash"/>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4" name="Text Box 14"/>
            <p:cNvSpPr txBox="1">
              <a:spLocks noChangeArrowheads="1"/>
            </p:cNvSpPr>
            <p:nvPr/>
          </p:nvSpPr>
          <p:spPr bwMode="auto">
            <a:xfrm>
              <a:off x="469" y="1062"/>
              <a:ext cx="1536" cy="2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sz="2200" b="1" dirty="0">
                  <a:latin typeface="Calibri" panose="020F0502020204030204" pitchFamily="34" charset="0"/>
                </a:rPr>
                <a:t>Protected Area</a:t>
              </a:r>
              <a:endParaRPr lang="en-US" sz="2200" dirty="0">
                <a:latin typeface="Calibri" panose="020F0502020204030204" pitchFamily="34" charset="0"/>
              </a:endParaRPr>
            </a:p>
          </p:txBody>
        </p:sp>
      </p:grpSp>
      <p:sp>
        <p:nvSpPr>
          <p:cNvPr id="15375" name="Text Box 15"/>
          <p:cNvSpPr txBox="1">
            <a:spLocks noChangeArrowheads="1"/>
          </p:cNvSpPr>
          <p:nvPr/>
        </p:nvSpPr>
        <p:spPr bwMode="auto">
          <a:xfrm>
            <a:off x="711200" y="3000375"/>
            <a:ext cx="1694118" cy="430887"/>
          </a:xfrm>
          <a:prstGeom prst="rect">
            <a:avLst/>
          </a:prstGeom>
          <a:noFill/>
          <a:ln>
            <a:noFill/>
          </a:ln>
          <a:effectLst/>
          <a:extLst>
            <a:ext uri="{909E8E84-426E-40DD-AFC4-6F175D3DCCD1}">
              <a14:hiddenFill xmlns="" xmlns:a14="http://schemas.microsoft.com/office/drawing/2010/main">
                <a:solidFill>
                  <a:schemeClr val="bg1">
                    <a:alpha val="39999"/>
                  </a:schemeClr>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200" b="1" dirty="0">
                <a:latin typeface="Calibri" panose="020F0502020204030204" pitchFamily="34" charset="0"/>
              </a:rPr>
              <a:t>Private lands</a:t>
            </a:r>
          </a:p>
        </p:txBody>
      </p:sp>
      <p:sp>
        <p:nvSpPr>
          <p:cNvPr id="15376" name="Text Box 16"/>
          <p:cNvSpPr txBox="1">
            <a:spLocks noChangeArrowheads="1"/>
          </p:cNvSpPr>
          <p:nvPr/>
        </p:nvSpPr>
        <p:spPr bwMode="auto">
          <a:xfrm>
            <a:off x="4887913" y="1447800"/>
            <a:ext cx="3886200" cy="4937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339725" indent="-339725">
              <a:defRPr sz="2400">
                <a:solidFill>
                  <a:schemeClr val="tx1"/>
                </a:solidFill>
                <a:latin typeface="Times New Roman" panose="02020603050405020304" pitchFamily="18" charset="0"/>
                <a:cs typeface="Times New Roman" panose="02020603050405020304" pitchFamily="18" charset="0"/>
              </a:defRPr>
            </a:lvl1pPr>
            <a:lvl2pPr marL="681038" indent="-223838">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0" hangingPunct="0">
              <a:lnSpc>
                <a:spcPct val="110000"/>
              </a:lnSpc>
            </a:pPr>
            <a:r>
              <a:rPr lang="en-US" dirty="0">
                <a:latin typeface="Calibri" panose="020F0502020204030204" pitchFamily="34" charset="0"/>
              </a:rPr>
              <a:t>Payments can go to:</a:t>
            </a:r>
          </a:p>
        </p:txBody>
      </p:sp>
      <p:grpSp>
        <p:nvGrpSpPr>
          <p:cNvPr id="15377" name="Group 17"/>
          <p:cNvGrpSpPr>
            <a:grpSpLocks/>
          </p:cNvGrpSpPr>
          <p:nvPr/>
        </p:nvGrpSpPr>
        <p:grpSpPr bwMode="auto">
          <a:xfrm>
            <a:off x="3238500" y="1905000"/>
            <a:ext cx="5878513" cy="3148013"/>
            <a:chOff x="1824" y="1200"/>
            <a:chExt cx="3703" cy="1983"/>
          </a:xfrm>
        </p:grpSpPr>
        <p:sp>
          <p:nvSpPr>
            <p:cNvPr id="15378" name="Line 18"/>
            <p:cNvSpPr>
              <a:spLocks noChangeShapeType="1"/>
            </p:cNvSpPr>
            <p:nvPr/>
          </p:nvSpPr>
          <p:spPr bwMode="auto">
            <a:xfrm flipV="1">
              <a:off x="2544" y="1200"/>
              <a:ext cx="0" cy="1983"/>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79" name="Line 19"/>
            <p:cNvSpPr>
              <a:spLocks noChangeShapeType="1"/>
            </p:cNvSpPr>
            <p:nvPr/>
          </p:nvSpPr>
          <p:spPr bwMode="auto">
            <a:xfrm flipH="1">
              <a:off x="1824" y="1200"/>
              <a:ext cx="720" cy="0"/>
            </a:xfrm>
            <a:prstGeom prst="line">
              <a:avLst/>
            </a:prstGeom>
            <a:noFill/>
            <a:ln w="412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80" name="Text Box 20"/>
            <p:cNvSpPr txBox="1">
              <a:spLocks noChangeArrowheads="1"/>
            </p:cNvSpPr>
            <p:nvPr/>
          </p:nvSpPr>
          <p:spPr bwMode="auto">
            <a:xfrm>
              <a:off x="2544" y="1923"/>
              <a:ext cx="332"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solidFill>
                    <a:srgbClr val="FF0000"/>
                  </a:solidFill>
                  <a:latin typeface="Calibri" panose="020F0502020204030204" pitchFamily="34" charset="0"/>
                </a:rPr>
                <a:t>PES</a:t>
              </a:r>
            </a:p>
          </p:txBody>
        </p:sp>
        <p:sp>
          <p:nvSpPr>
            <p:cNvPr id="15381" name="Text Box 21"/>
            <p:cNvSpPr txBox="1">
              <a:spLocks noChangeArrowheads="1"/>
            </p:cNvSpPr>
            <p:nvPr/>
          </p:nvSpPr>
          <p:spPr bwMode="auto">
            <a:xfrm>
              <a:off x="3079" y="2160"/>
              <a:ext cx="2448" cy="2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339725" indent="-339725">
                <a:defRPr sz="2400">
                  <a:solidFill>
                    <a:schemeClr val="tx1"/>
                  </a:solidFill>
                  <a:latin typeface="Times New Roman" panose="02020603050405020304" pitchFamily="18" charset="0"/>
                  <a:cs typeface="Times New Roman" panose="02020603050405020304" pitchFamily="18" charset="0"/>
                </a:defRPr>
              </a:lvl1pPr>
              <a:lvl2pPr marL="677863" indent="-223838">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0" hangingPunct="0">
                <a:lnSpc>
                  <a:spcPct val="110000"/>
                </a:lnSpc>
                <a:buFontTx/>
                <a:buChar char="•"/>
              </a:pPr>
              <a:r>
                <a:rPr lang="en-US" sz="2200" dirty="0">
                  <a:latin typeface="Calibri" panose="020F0502020204030204" pitchFamily="34" charset="0"/>
                </a:rPr>
                <a:t>Protected Area budgets</a:t>
              </a:r>
            </a:p>
          </p:txBody>
        </p:sp>
      </p:grpSp>
      <p:grpSp>
        <p:nvGrpSpPr>
          <p:cNvPr id="15382" name="Group 22"/>
          <p:cNvGrpSpPr>
            <a:grpSpLocks/>
          </p:cNvGrpSpPr>
          <p:nvPr/>
        </p:nvGrpSpPr>
        <p:grpSpPr bwMode="auto">
          <a:xfrm>
            <a:off x="1714500" y="1993900"/>
            <a:ext cx="7402513" cy="3790950"/>
            <a:chOff x="864" y="1256"/>
            <a:chExt cx="4663" cy="2388"/>
          </a:xfrm>
        </p:grpSpPr>
        <p:sp>
          <p:nvSpPr>
            <p:cNvPr id="15383" name="Text Box 23"/>
            <p:cNvSpPr txBox="1">
              <a:spLocks noChangeArrowheads="1"/>
            </p:cNvSpPr>
            <p:nvPr/>
          </p:nvSpPr>
          <p:spPr bwMode="auto">
            <a:xfrm>
              <a:off x="3079" y="1256"/>
              <a:ext cx="2448" cy="7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spAutoFit/>
            </a:bodyPr>
            <a:lstStyle>
              <a:lvl1pPr marL="339725" indent="-339725">
                <a:defRPr sz="2400">
                  <a:solidFill>
                    <a:schemeClr val="tx1"/>
                  </a:solidFill>
                  <a:latin typeface="Times New Roman" panose="02020603050405020304" pitchFamily="18" charset="0"/>
                  <a:cs typeface="Times New Roman" panose="02020603050405020304" pitchFamily="18" charset="0"/>
                </a:defRPr>
              </a:lvl1pPr>
              <a:lvl2pPr marL="681038" indent="-223838">
                <a:defRPr sz="2400">
                  <a:solidFill>
                    <a:schemeClr val="tx1"/>
                  </a:solidFill>
                  <a:latin typeface="Times New Roman" panose="02020603050405020304" pitchFamily="18" charset="0"/>
                  <a:cs typeface="Times New Roman" panose="02020603050405020304" pitchFamily="18" charset="0"/>
                </a:defRPr>
              </a:lvl2pPr>
              <a:lvl3pPr>
                <a:defRPr sz="2400">
                  <a:solidFill>
                    <a:schemeClr val="tx1"/>
                  </a:solidFill>
                  <a:latin typeface="Times New Roman" panose="02020603050405020304" pitchFamily="18" charset="0"/>
                  <a:cs typeface="Times New Roman" panose="02020603050405020304" pitchFamily="18" charset="0"/>
                </a:defRPr>
              </a:lvl3pPr>
              <a:lvl4pPr>
                <a:defRPr sz="2400">
                  <a:solidFill>
                    <a:schemeClr val="tx1"/>
                  </a:solidFill>
                  <a:latin typeface="Times New Roman" panose="02020603050405020304" pitchFamily="18" charset="0"/>
                  <a:cs typeface="Times New Roman" panose="02020603050405020304" pitchFamily="18" charset="0"/>
                </a:defRPr>
              </a:lvl4pPr>
              <a:lvl5pPr>
                <a:defRPr sz="2400">
                  <a:solidFill>
                    <a:schemeClr val="tx1"/>
                  </a:solidFill>
                  <a:latin typeface="Times New Roman" panose="02020603050405020304" pitchFamily="18" charset="0"/>
                  <a:cs typeface="Times New Roman" panose="02020603050405020304" pitchFamily="18" charset="0"/>
                </a:defRPr>
              </a:lvl5pPr>
              <a:lvl6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6pPr>
              <a:lvl7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7pPr>
              <a:lvl8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8pPr>
              <a:lvl9pPr fontAlgn="base">
                <a:spcBef>
                  <a:spcPct val="0"/>
                </a:spcBef>
                <a:spcAft>
                  <a:spcPct val="0"/>
                </a:spcAft>
                <a:defRPr sz="2400">
                  <a:solidFill>
                    <a:schemeClr val="tx1"/>
                  </a:solidFill>
                  <a:latin typeface="Times New Roman" panose="02020603050405020304" pitchFamily="18" charset="0"/>
                  <a:cs typeface="Times New Roman" panose="02020603050405020304" pitchFamily="18" charset="0"/>
                </a:defRPr>
              </a:lvl9pPr>
            </a:lstStyle>
            <a:p>
              <a:pPr eaLnBrk="0" hangingPunct="0">
                <a:lnSpc>
                  <a:spcPct val="110000"/>
                </a:lnSpc>
                <a:buFontTx/>
                <a:buChar char="•"/>
              </a:pPr>
              <a:r>
                <a:rPr lang="en-US" sz="2200" dirty="0">
                  <a:latin typeface="Calibri" panose="020F0502020204030204" pitchFamily="34" charset="0"/>
                </a:rPr>
                <a:t>Private landowners </a:t>
              </a:r>
            </a:p>
            <a:p>
              <a:pPr eaLnBrk="0" hangingPunct="0">
                <a:lnSpc>
                  <a:spcPct val="110000"/>
                </a:lnSpc>
              </a:pPr>
              <a:r>
                <a:rPr lang="en-US" sz="2200" dirty="0">
                  <a:latin typeface="Calibri" panose="020F0502020204030204" pitchFamily="34" charset="0"/>
                </a:rPr>
                <a:t>	(including buffer zones and biological corridors)</a:t>
              </a:r>
            </a:p>
          </p:txBody>
        </p:sp>
        <p:sp>
          <p:nvSpPr>
            <p:cNvPr id="15384" name="Line 24"/>
            <p:cNvSpPr>
              <a:spLocks noChangeShapeType="1"/>
            </p:cNvSpPr>
            <p:nvPr/>
          </p:nvSpPr>
          <p:spPr bwMode="auto">
            <a:xfrm flipH="1">
              <a:off x="864" y="3294"/>
              <a:ext cx="1362" cy="0"/>
            </a:xfrm>
            <a:prstGeom prst="line">
              <a:avLst/>
            </a:prstGeom>
            <a:noFill/>
            <a:ln w="38100">
              <a:solidFill>
                <a:srgbClr val="FF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85" name="Line 25"/>
            <p:cNvSpPr>
              <a:spLocks noChangeShapeType="1"/>
            </p:cNvSpPr>
            <p:nvPr/>
          </p:nvSpPr>
          <p:spPr bwMode="auto">
            <a:xfrm flipV="1">
              <a:off x="864" y="2160"/>
              <a:ext cx="0" cy="1134"/>
            </a:xfrm>
            <a:prstGeom prst="line">
              <a:avLst/>
            </a:prstGeom>
            <a:noFill/>
            <a:ln w="41275">
              <a:solidFill>
                <a:srgbClr val="FF00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386" name="Text Box 26"/>
            <p:cNvSpPr txBox="1">
              <a:spLocks noChangeArrowheads="1"/>
            </p:cNvSpPr>
            <p:nvPr/>
          </p:nvSpPr>
          <p:spPr bwMode="auto">
            <a:xfrm>
              <a:off x="1278" y="3411"/>
              <a:ext cx="332" cy="2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b="1" dirty="0">
                  <a:solidFill>
                    <a:srgbClr val="FF0000"/>
                  </a:solidFill>
                  <a:latin typeface="Calibri" panose="020F0502020204030204" pitchFamily="34" charset="0"/>
                </a:rPr>
                <a:t>PES</a:t>
              </a:r>
            </a:p>
          </p:txBody>
        </p:sp>
      </p:grpSp>
      <p:sp>
        <p:nvSpPr>
          <p:cNvPr id="15387" name="Text Box 27"/>
          <p:cNvSpPr txBox="1">
            <a:spLocks noChangeArrowheads="1"/>
          </p:cNvSpPr>
          <p:nvPr/>
        </p:nvSpPr>
        <p:spPr bwMode="auto">
          <a:xfrm>
            <a:off x="3971925" y="5019675"/>
            <a:ext cx="833626" cy="430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200" b="1" dirty="0">
                <a:latin typeface="Calibri" panose="020F0502020204030204" pitchFamily="34" charset="0"/>
              </a:rPr>
              <a:t>Users</a:t>
            </a:r>
          </a:p>
        </p:txBody>
      </p:sp>
    </p:spTree>
    <p:extLst>
      <p:ext uri="{BB962C8B-B14F-4D97-AF65-F5344CB8AC3E}">
        <p14:creationId xmlns="" xmlns:p14="http://schemas.microsoft.com/office/powerpoint/2010/main" val="34448122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5382"/>
                                        </p:tgtEl>
                                        <p:attrNameLst>
                                          <p:attrName>style.visibility</p:attrName>
                                        </p:attrNameLst>
                                      </p:cBhvr>
                                      <p:to>
                                        <p:strVal val="visible"/>
                                      </p:to>
                                    </p:set>
                                    <p:animEffect transition="in" filter="wipe(down)">
                                      <p:cBhvr>
                                        <p:cTn id="7" dur="500"/>
                                        <p:tgtEl>
                                          <p:spTgt spid="153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5377"/>
                                        </p:tgtEl>
                                        <p:attrNameLst>
                                          <p:attrName>style.visibility</p:attrName>
                                        </p:attrNameLst>
                                      </p:cBhvr>
                                      <p:to>
                                        <p:strVal val="visible"/>
                                      </p:to>
                                    </p:set>
                                    <p:animEffect transition="in" filter="wipe(down)">
                                      <p:cBhvr>
                                        <p:cTn id="12" dur="500"/>
                                        <p:tgtEl>
                                          <p:spTgt spid="153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sz="3600"/>
              <a:t>What makes payments for environmental services attractive?</a:t>
            </a:r>
          </a:p>
        </p:txBody>
      </p:sp>
      <p:sp>
        <p:nvSpPr>
          <p:cNvPr id="16387" name="Rectangle 3"/>
          <p:cNvSpPr>
            <a:spLocks noGrp="1" noChangeArrowheads="1"/>
          </p:cNvSpPr>
          <p:nvPr>
            <p:ph type="body" idx="1"/>
          </p:nvPr>
        </p:nvSpPr>
        <p:spPr/>
        <p:txBody>
          <a:bodyPr>
            <a:normAutofit fontScale="92500"/>
          </a:bodyPr>
          <a:lstStyle/>
          <a:p>
            <a:pPr>
              <a:lnSpc>
                <a:spcPct val="90000"/>
              </a:lnSpc>
              <a:spcBef>
                <a:spcPct val="10000"/>
              </a:spcBef>
            </a:pPr>
            <a:r>
              <a:rPr lang="en-US"/>
              <a:t>Efficient:</a:t>
            </a:r>
          </a:p>
          <a:p>
            <a:pPr lvl="1">
              <a:lnSpc>
                <a:spcPct val="90000"/>
              </a:lnSpc>
              <a:spcBef>
                <a:spcPct val="10000"/>
              </a:spcBef>
            </a:pPr>
            <a:r>
              <a:rPr lang="en-US"/>
              <a:t>Conserves what is worth conserving </a:t>
            </a:r>
          </a:p>
          <a:p>
            <a:pPr lvl="1">
              <a:lnSpc>
                <a:spcPct val="90000"/>
              </a:lnSpc>
              <a:spcBef>
                <a:spcPct val="10000"/>
              </a:spcBef>
            </a:pPr>
            <a:r>
              <a:rPr lang="en-US"/>
              <a:t>Does not conserves what is not worth conserving </a:t>
            </a:r>
          </a:p>
          <a:p>
            <a:pPr>
              <a:lnSpc>
                <a:spcPct val="90000"/>
              </a:lnSpc>
              <a:spcBef>
                <a:spcPct val="10000"/>
              </a:spcBef>
            </a:pPr>
            <a:r>
              <a:rPr lang="en-US"/>
              <a:t>Potentially very sustainable:</a:t>
            </a:r>
          </a:p>
          <a:p>
            <a:pPr lvl="1">
              <a:lnSpc>
                <a:spcPct val="90000"/>
              </a:lnSpc>
              <a:spcBef>
                <a:spcPct val="10000"/>
              </a:spcBef>
            </a:pPr>
            <a:r>
              <a:rPr lang="en-US"/>
              <a:t>Not based on whims of donors, NGOs, but self-interest of service users and providers</a:t>
            </a:r>
          </a:p>
          <a:p>
            <a:pPr lvl="1">
              <a:lnSpc>
                <a:spcPct val="90000"/>
              </a:lnSpc>
              <a:spcBef>
                <a:spcPct val="10000"/>
              </a:spcBef>
            </a:pPr>
            <a:r>
              <a:rPr lang="en-US"/>
              <a:t>Need for water won’t go away, so can generate indefinite payment stream</a:t>
            </a:r>
          </a:p>
          <a:p>
            <a:pPr>
              <a:lnSpc>
                <a:spcPct val="90000"/>
              </a:lnSpc>
              <a:spcBef>
                <a:spcPct val="10000"/>
              </a:spcBef>
            </a:pPr>
            <a:r>
              <a:rPr lang="en-US"/>
              <a:t>For this to work, need:</a:t>
            </a:r>
          </a:p>
          <a:p>
            <a:pPr lvl="1">
              <a:lnSpc>
                <a:spcPct val="90000"/>
              </a:lnSpc>
              <a:spcBef>
                <a:spcPct val="10000"/>
              </a:spcBef>
            </a:pPr>
            <a:r>
              <a:rPr lang="en-US"/>
              <a:t>Base payments to providers on payments by users</a:t>
            </a:r>
          </a:p>
          <a:p>
            <a:pPr lvl="1">
              <a:lnSpc>
                <a:spcPct val="90000"/>
              </a:lnSpc>
              <a:spcBef>
                <a:spcPct val="10000"/>
              </a:spcBef>
            </a:pPr>
            <a:r>
              <a:rPr lang="en-US"/>
              <a:t>To actually deliver services: getting the science right is critical</a:t>
            </a:r>
          </a:p>
          <a:p>
            <a:pPr lvl="1">
              <a:lnSpc>
                <a:spcPct val="90000"/>
              </a:lnSpc>
              <a:spcBef>
                <a:spcPct val="10000"/>
              </a:spcBef>
            </a:pPr>
            <a:r>
              <a:rPr lang="en-US"/>
              <a:t>Taylor mechanism to specific local conditions</a:t>
            </a:r>
          </a:p>
        </p:txBody>
      </p:sp>
    </p:spTree>
    <p:extLst>
      <p:ext uri="{BB962C8B-B14F-4D97-AF65-F5344CB8AC3E}">
        <p14:creationId xmlns="" xmlns:p14="http://schemas.microsoft.com/office/powerpoint/2010/main" val="27440600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214</TotalTime>
  <Words>2123</Words>
  <Application>Microsoft Office PowerPoint</Application>
  <PresentationFormat>On-screen Show (4:3)</PresentationFormat>
  <Paragraphs>280</Paragraphs>
  <Slides>23</Slides>
  <Notes>20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Lecture 18 NATURAL RESOURCE PLANNING AND MANAGEMENT</vt:lpstr>
      <vt:lpstr>Recap Lecture 17</vt:lpstr>
      <vt:lpstr>Defining Ecosystem Services and ‘Payments’ </vt:lpstr>
      <vt:lpstr>Defining Ecosystems and Ecosystem Services</vt:lpstr>
      <vt:lpstr>Slide 5</vt:lpstr>
      <vt:lpstr>Value of Nature</vt:lpstr>
      <vt:lpstr>Ecosystem Services &amp; the Economy</vt:lpstr>
      <vt:lpstr>Drivers of Today’s Challenges</vt:lpstr>
      <vt:lpstr>Evolving Environmental Expectations </vt:lpstr>
      <vt:lpstr>Evolving Environmental Expectations </vt:lpstr>
      <vt:lpstr>Payments for Ecosystem Services</vt:lpstr>
      <vt:lpstr>Why ‘Payments’ for Ecosystem Services?</vt:lpstr>
      <vt:lpstr>Introduction to  Payments for  Environmental Services</vt:lpstr>
      <vt:lpstr>Payments for Environmental Services</vt:lpstr>
      <vt:lpstr>I. Payments for Environmental  Services </vt:lpstr>
      <vt:lpstr>Water services</vt:lpstr>
      <vt:lpstr>Water services</vt:lpstr>
      <vt:lpstr>The problem</vt:lpstr>
      <vt:lpstr>Past responses have largely failed</vt:lpstr>
      <vt:lpstr>The logic of payments for environmental services</vt:lpstr>
      <vt:lpstr>The principles of PES</vt:lpstr>
      <vt:lpstr>Payments for water services</vt:lpstr>
      <vt:lpstr>What makes payments for environmental services attractive?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18 NATURAL RESOURCE PLANNING AND MANAGEMENT</dc:title>
  <dc:creator>Salman</dc:creator>
  <cp:lastModifiedBy>stdc_lp</cp:lastModifiedBy>
  <cp:revision>13</cp:revision>
  <dcterms:created xsi:type="dcterms:W3CDTF">2014-06-21T07:29:22Z</dcterms:created>
  <dcterms:modified xsi:type="dcterms:W3CDTF">2014-06-22T03:07:20Z</dcterms:modified>
</cp:coreProperties>
</file>