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96" r:id="rId2"/>
    <p:sldId id="29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9" r:id="rId11"/>
    <p:sldId id="272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35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472F8-025B-4B33-B0D6-8F6B3244AE40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6B03A-AA64-4990-9237-8B1BD8C41B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358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9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9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9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9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DEAA751-0D04-43F6-BAF7-079902356A4C}" type="slidenum">
              <a:rPr lang="en-US" sz="1200" b="0">
                <a:latin typeface="Times New Roman" panose="02020603050405020304" pitchFamily="18" charset="0"/>
              </a:rPr>
              <a:pPr eaLnBrk="1" hangingPunct="1"/>
              <a:t>3</a:t>
            </a:fld>
            <a:endParaRPr lang="en-US" sz="1200" b="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8668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B264-DCE9-4932-998E-5AB899070655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D910-BA1C-4295-A679-C0E90D0A33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9394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B264-DCE9-4932-998E-5AB899070655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D910-BA1C-4295-A679-C0E90D0A33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1720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B264-DCE9-4932-998E-5AB899070655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D910-BA1C-4295-A679-C0E90D0A33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5834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B264-DCE9-4932-998E-5AB899070655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D910-BA1C-4295-A679-C0E90D0A33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6385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B264-DCE9-4932-998E-5AB899070655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D910-BA1C-4295-A679-C0E90D0A33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8990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B264-DCE9-4932-998E-5AB899070655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D910-BA1C-4295-A679-C0E90D0A33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606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B264-DCE9-4932-998E-5AB899070655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D910-BA1C-4295-A679-C0E90D0A33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8728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B264-DCE9-4932-998E-5AB899070655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D910-BA1C-4295-A679-C0E90D0A33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7550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B264-DCE9-4932-998E-5AB899070655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D910-BA1C-4295-A679-C0E90D0A33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0097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B264-DCE9-4932-998E-5AB899070655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D910-BA1C-4295-A679-C0E90D0A33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8789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B264-DCE9-4932-998E-5AB899070655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D910-BA1C-4295-A679-C0E90D0A33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040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1B264-DCE9-4932-998E-5AB899070655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CD910-BA1C-4295-A679-C0E90D0A33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635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000" b="1" dirty="0">
                <a:latin typeface="+mn-lt"/>
                <a:ea typeface="Times New Roman"/>
                <a:cs typeface="Times New Roman"/>
                <a:sym typeface="Times New Roman"/>
              </a:rPr>
              <a:t>Lecture </a:t>
            </a:r>
            <a:r>
              <a:rPr lang="en-US" sz="3000" b="1" dirty="0" smtClean="0">
                <a:latin typeface="+mn-lt"/>
                <a:ea typeface="Times New Roman"/>
                <a:cs typeface="Times New Roman"/>
                <a:sym typeface="Times New Roman"/>
              </a:rPr>
              <a:t>17</a:t>
            </a:r>
            <a:r>
              <a:rPr lang="en-US" sz="3000" b="1" dirty="0">
                <a:latin typeface="+mn-lt"/>
                <a:ea typeface="Times New Roman"/>
                <a:cs typeface="Times New Roman"/>
                <a:sym typeface="Times New Roman"/>
              </a:rPr>
              <a:t/>
            </a:r>
            <a:br>
              <a:rPr lang="en-US" sz="3000" b="1" dirty="0">
                <a:latin typeface="+mn-lt"/>
                <a:ea typeface="Times New Roman"/>
                <a:cs typeface="Times New Roman"/>
                <a:sym typeface="Times New Roman"/>
              </a:rPr>
            </a:br>
            <a:r>
              <a:rPr lang="en-US" sz="3000" b="1" dirty="0">
                <a:latin typeface="+mn-lt"/>
              </a:rPr>
              <a:t>NATURAL RESOURCE PLANNING AND MANAGEMENT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Aneel</a:t>
            </a:r>
            <a:r>
              <a:rPr lang="en-US" dirty="0" smtClean="0"/>
              <a:t> SALMAN</a:t>
            </a:r>
          </a:p>
          <a:p>
            <a:r>
              <a:rPr lang="en-US" dirty="0" smtClean="0"/>
              <a:t>Department of Management Sciences</a:t>
            </a:r>
          </a:p>
          <a:p>
            <a:r>
              <a:rPr lang="en-US" dirty="0" smtClean="0"/>
              <a:t>COMSATS Institute of Information Technology,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5470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50" b="1" dirty="0"/>
              <a:t>Recap Lecture </a:t>
            </a:r>
            <a:r>
              <a:rPr lang="en-US" sz="4050" b="1" dirty="0" smtClean="0"/>
              <a:t>16</a:t>
            </a:r>
            <a:endParaRPr lang="en-US" sz="405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CBNRM at local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174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Arial" panose="020B0604020202020204" pitchFamily="34" charset="0"/>
              </a:rPr>
              <a:t>DISCUSSION TODAY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2343150"/>
            <a:ext cx="7086600" cy="3086100"/>
          </a:xfrm>
        </p:spPr>
        <p:txBody>
          <a:bodyPr/>
          <a:lstStyle/>
          <a:p>
            <a:pPr eaLnBrk="1" hangingPunct="1">
              <a:defRPr/>
            </a:pPr>
            <a:endParaRPr lang="en-US" dirty="0" smtClean="0">
              <a:latin typeface="Arial" charset="0"/>
            </a:endParaRPr>
          </a:p>
          <a:p>
            <a:pPr eaLnBrk="1" hangingPunct="1">
              <a:defRPr/>
            </a:pPr>
            <a:r>
              <a:rPr lang="en-US" kern="1200" dirty="0" smtClean="0">
                <a:latin typeface="Arial" charset="0"/>
              </a:rPr>
              <a:t>Coupled</a:t>
            </a:r>
            <a:r>
              <a:rPr lang="en-US" dirty="0" smtClean="0">
                <a:latin typeface="Arial" charset="0"/>
              </a:rPr>
              <a:t> Human and Natural Systems (CHANS)</a:t>
            </a:r>
          </a:p>
          <a:p>
            <a:pPr eaLnBrk="1" hangingPunct="1">
              <a:defRPr/>
            </a:pPr>
            <a:r>
              <a:rPr lang="en-US" dirty="0" smtClean="0">
                <a:latin typeface="Arial" charset="0"/>
              </a:rPr>
              <a:t>Conflict and INRM</a:t>
            </a:r>
          </a:p>
          <a:p>
            <a:pPr eaLnBrk="1" hangingPunct="1">
              <a:defRPr/>
            </a:pPr>
            <a:r>
              <a:rPr lang="en-US" dirty="0" smtClean="0">
                <a:latin typeface="Arial" charset="0"/>
              </a:rPr>
              <a:t>Co-management</a:t>
            </a:r>
          </a:p>
        </p:txBody>
      </p:sp>
    </p:spTree>
    <p:extLst>
      <p:ext uri="{BB962C8B-B14F-4D97-AF65-F5344CB8AC3E}">
        <p14:creationId xmlns:p14="http://schemas.microsoft.com/office/powerpoint/2010/main" xmlns="" val="995414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kind of relationships are there between Human and Nature?</a:t>
            </a:r>
          </a:p>
          <a:p>
            <a:pPr>
              <a:buFontTx/>
              <a:buNone/>
            </a:pPr>
            <a:r>
              <a:rPr lang="en-US" dirty="0" smtClean="0"/>
              <a:t>	1) Conquering</a:t>
            </a:r>
          </a:p>
          <a:p>
            <a:pPr>
              <a:buFontTx/>
              <a:buNone/>
            </a:pPr>
            <a:r>
              <a:rPr lang="en-US" dirty="0" smtClean="0"/>
              <a:t>	2) Succumbing to</a:t>
            </a:r>
          </a:p>
          <a:p>
            <a:pPr>
              <a:buFontTx/>
              <a:buNone/>
            </a:pPr>
            <a:r>
              <a:rPr lang="en-US" dirty="0" smtClean="0"/>
              <a:t>	3) Reliance</a:t>
            </a:r>
          </a:p>
          <a:p>
            <a:pPr>
              <a:buFontTx/>
              <a:buNone/>
            </a:pPr>
            <a:r>
              <a:rPr lang="en-US" dirty="0" smtClean="0"/>
              <a:t>	4) Coupling</a:t>
            </a:r>
          </a:p>
          <a:p>
            <a:pPr>
              <a:buFontTx/>
              <a:buNone/>
            </a:pPr>
            <a:r>
              <a:rPr lang="en-US" dirty="0" smtClean="0"/>
              <a:t>	5) Conflict</a:t>
            </a:r>
          </a:p>
        </p:txBody>
      </p:sp>
    </p:spTree>
    <p:extLst>
      <p:ext uri="{BB962C8B-B14F-4D97-AF65-F5344CB8AC3E}">
        <p14:creationId xmlns:p14="http://schemas.microsoft.com/office/powerpoint/2010/main" xmlns="" val="1233286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720436" y="739775"/>
            <a:ext cx="6880514" cy="108585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1. Coupled Human and Natural Systems (CHANS)</a:t>
            </a:r>
            <a:br>
              <a:rPr lang="en-US" b="1" dirty="0" smtClean="0"/>
            </a:br>
            <a:endParaRPr lang="en-US" b="1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 smtClean="0"/>
              <a:t>1.1 What is CHANS?</a:t>
            </a:r>
          </a:p>
          <a:p>
            <a:r>
              <a:rPr lang="en-US" dirty="0" smtClean="0"/>
              <a:t>Coupled Human and Natural Systems (CHANS) are systems in which human and natural components interact. </a:t>
            </a:r>
          </a:p>
          <a:p>
            <a:r>
              <a:rPr lang="en-US" dirty="0"/>
              <a:t>The science of CHANS builds on but moves beyond previous work (e.g., human ecology, ecological anthropology, environmental geography)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628794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43000" y="857250"/>
            <a:ext cx="6858000" cy="5143500"/>
          </a:xfrm>
          <a:noFill/>
        </p:spPr>
      </p:pic>
    </p:spTree>
    <p:extLst>
      <p:ext uri="{BB962C8B-B14F-4D97-AF65-F5344CB8AC3E}">
        <p14:creationId xmlns:p14="http://schemas.microsoft.com/office/powerpoint/2010/main" xmlns="" val="2758287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8494" y="640154"/>
            <a:ext cx="7743825" cy="5279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61334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962696" y="748424"/>
            <a:ext cx="6858000" cy="8001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1.2 Major Characteristics of Couplings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/>
              <a:t>Organizational Couplings</a:t>
            </a:r>
          </a:p>
          <a:p>
            <a:pPr>
              <a:buFontTx/>
              <a:buNone/>
              <a:defRPr/>
            </a:pPr>
            <a:r>
              <a:rPr lang="en-US" sz="3600" dirty="0" smtClean="0"/>
              <a:t>		-i.e. among organizational levels </a:t>
            </a:r>
          </a:p>
          <a:p>
            <a:pPr>
              <a:defRPr/>
            </a:pPr>
            <a:r>
              <a:rPr lang="en-US" sz="3600" dirty="0" smtClean="0"/>
              <a:t>Spatial Couplings</a:t>
            </a:r>
          </a:p>
          <a:p>
            <a:pPr lvl="2">
              <a:buFontTx/>
              <a:buNone/>
              <a:defRPr/>
            </a:pPr>
            <a:r>
              <a:rPr lang="en-US" sz="3200" dirty="0"/>
              <a:t>-i.e. across space</a:t>
            </a:r>
          </a:p>
          <a:p>
            <a:pPr>
              <a:defRPr/>
            </a:pPr>
            <a:r>
              <a:rPr lang="en-US" sz="3600" dirty="0" smtClean="0"/>
              <a:t>Temporal Couplings</a:t>
            </a:r>
          </a:p>
          <a:p>
            <a:pPr lvl="1">
              <a:buFontTx/>
              <a:buNone/>
              <a:defRPr/>
            </a:pPr>
            <a:r>
              <a:rPr lang="en-US" sz="3200" dirty="0" smtClean="0"/>
              <a:t>		-i.e. over time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133943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1.2.1 Organizational Couplings 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Reciprocal effects and feedbacks</a:t>
            </a:r>
          </a:p>
          <a:p>
            <a:r>
              <a:rPr lang="en-US" dirty="0" smtClean="0"/>
              <a:t>Indirect effects</a:t>
            </a:r>
          </a:p>
          <a:p>
            <a:r>
              <a:rPr lang="en-US" dirty="0" smtClean="0"/>
              <a:t>Emergent properties</a:t>
            </a:r>
          </a:p>
          <a:p>
            <a:pPr>
              <a:buFontTx/>
              <a:buNone/>
            </a:pPr>
            <a:r>
              <a:rPr lang="en-US" dirty="0" smtClean="0"/>
              <a:t>		-e.g. nonlinearity and surprises</a:t>
            </a:r>
          </a:p>
          <a:p>
            <a:r>
              <a:rPr lang="en-US" dirty="0" smtClean="0"/>
              <a:t>Vulnerability</a:t>
            </a:r>
          </a:p>
          <a:p>
            <a:r>
              <a:rPr lang="en-US" dirty="0" smtClean="0"/>
              <a:t>Thresholds and resilience</a:t>
            </a:r>
          </a:p>
          <a:p>
            <a:pPr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004048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28650" y="287852"/>
            <a:ext cx="7886700" cy="1325563"/>
          </a:xfrm>
        </p:spPr>
        <p:txBody>
          <a:bodyPr/>
          <a:lstStyle/>
          <a:p>
            <a:pPr algn="l"/>
            <a:r>
              <a:rPr lang="en-US" smtClean="0"/>
              <a:t>1.2.2 Spatial Couplings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Couplings across spatial scales</a:t>
            </a:r>
          </a:p>
          <a:p>
            <a:r>
              <a:rPr lang="en-US" dirty="0" smtClean="0"/>
              <a:t>Couplings beyond boundaries</a:t>
            </a:r>
          </a:p>
          <a:p>
            <a:r>
              <a:rPr lang="en-US" dirty="0" smtClean="0"/>
              <a:t>Heterogeneity</a:t>
            </a:r>
          </a:p>
        </p:txBody>
      </p:sp>
    </p:spTree>
    <p:extLst>
      <p:ext uri="{BB962C8B-B14F-4D97-AF65-F5344CB8AC3E}">
        <p14:creationId xmlns:p14="http://schemas.microsoft.com/office/powerpoint/2010/main" xmlns="" val="2931439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mtClean="0"/>
              <a:t>1.2.3 Temporal Couplings 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Massive increases in human impacts on natural systems</a:t>
            </a:r>
          </a:p>
          <a:p>
            <a:r>
              <a:rPr lang="en-US" dirty="0" smtClean="0"/>
              <a:t>Rising natural impacts on humans </a:t>
            </a:r>
          </a:p>
          <a:p>
            <a:r>
              <a:rPr lang="en-US" dirty="0" smtClean="0"/>
              <a:t>Legacy effects and time lags</a:t>
            </a:r>
          </a:p>
          <a:p>
            <a:r>
              <a:rPr lang="en-US" dirty="0" smtClean="0"/>
              <a:t>Increased scales and pace</a:t>
            </a:r>
          </a:p>
          <a:p>
            <a:r>
              <a:rPr lang="en-US" dirty="0" smtClean="0"/>
              <a:t>Escalating indirect effects</a:t>
            </a:r>
          </a:p>
        </p:txBody>
      </p:sp>
    </p:spTree>
    <p:extLst>
      <p:ext uri="{BB962C8B-B14F-4D97-AF65-F5344CB8AC3E}">
        <p14:creationId xmlns:p14="http://schemas.microsoft.com/office/powerpoint/2010/main" xmlns="" val="3016622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123682" y="567475"/>
            <a:ext cx="6690282" cy="1103603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/>
              <a:t>1.3 Challenges and Opportunities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Linking coupled human and natural systems across scales </a:t>
            </a:r>
          </a:p>
          <a:p>
            <a:r>
              <a:rPr lang="en-US" smtClean="0"/>
              <a:t>Integrated tools</a:t>
            </a:r>
          </a:p>
          <a:p>
            <a:r>
              <a:rPr lang="en-US" smtClean="0"/>
              <a:t>Comparative studies and portfolios</a:t>
            </a:r>
          </a:p>
          <a:p>
            <a:r>
              <a:rPr lang="en-US" smtClean="0"/>
              <a:t>Collaborations among all fields relevant to coupled human and natural systems</a:t>
            </a:r>
          </a:p>
        </p:txBody>
      </p:sp>
    </p:spTree>
    <p:extLst>
      <p:ext uri="{BB962C8B-B14F-4D97-AF65-F5344CB8AC3E}">
        <p14:creationId xmlns:p14="http://schemas.microsoft.com/office/powerpoint/2010/main" xmlns="" val="3256164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027090" y="539303"/>
            <a:ext cx="68580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2. </a:t>
            </a:r>
            <a:r>
              <a:rPr lang="en-GB" sz="3200" b="1" dirty="0" smtClean="0"/>
              <a:t>Conflict and International Natural Resource Management</a:t>
            </a:r>
            <a:br>
              <a:rPr lang="en-GB" sz="3200" b="1" dirty="0" smtClean="0"/>
            </a:br>
            <a:endParaRPr lang="en-US" sz="3200" b="1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dirty="0" smtClean="0"/>
              <a:t>Content:</a:t>
            </a:r>
          </a:p>
          <a:p>
            <a:r>
              <a:rPr lang="en-GB" dirty="0" smtClean="0"/>
              <a:t>What are Natural Resource conflicts?</a:t>
            </a:r>
            <a:endParaRPr lang="en-US" dirty="0" smtClean="0"/>
          </a:p>
          <a:p>
            <a:pPr>
              <a:buFontTx/>
              <a:buNone/>
            </a:pPr>
            <a:r>
              <a:rPr lang="en-GB" dirty="0" smtClean="0"/>
              <a:t> </a:t>
            </a:r>
            <a:endParaRPr lang="en-US" dirty="0" smtClean="0"/>
          </a:p>
          <a:p>
            <a:r>
              <a:rPr lang="en-GB" dirty="0" smtClean="0"/>
              <a:t>Key Conflict Management Strategies</a:t>
            </a: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r>
              <a:rPr lang="en-GB" dirty="0" smtClean="0"/>
              <a:t>The Conflict Management Programmes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45466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674" y="643944"/>
            <a:ext cx="6623765" cy="141748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b="1" dirty="0" smtClean="0">
                <a:latin typeface="+mn-lt"/>
                <a:ea typeface="+mn-ea"/>
                <a:cs typeface="+mn-cs"/>
              </a:rPr>
              <a:t/>
            </a:r>
            <a:br>
              <a:rPr lang="en-GB" b="1" dirty="0" smtClean="0">
                <a:latin typeface="+mn-lt"/>
                <a:ea typeface="+mn-ea"/>
                <a:cs typeface="+mn-cs"/>
              </a:rPr>
            </a:br>
            <a:r>
              <a:rPr lang="en-GB" b="1" dirty="0" smtClean="0">
                <a:latin typeface="+mn-lt"/>
                <a:ea typeface="+mn-ea"/>
                <a:cs typeface="+mn-cs"/>
              </a:rPr>
              <a:t>2.1 What are natural resource conflicts?</a:t>
            </a:r>
            <a:r>
              <a:rPr lang="en-US" b="1" dirty="0" smtClean="0">
                <a:latin typeface="+mn-lt"/>
                <a:ea typeface="+mn-ea"/>
                <a:cs typeface="+mn-cs"/>
              </a:rPr>
              <a:t/>
            </a:r>
            <a:br>
              <a:rPr lang="en-US" b="1" dirty="0" smtClean="0">
                <a:latin typeface="+mn-lt"/>
                <a:ea typeface="+mn-ea"/>
                <a:cs typeface="+mn-cs"/>
              </a:rPr>
            </a:br>
            <a:endParaRPr lang="en-US" b="1" dirty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Natural resource conflicts are disagreements and disputes over access to, and control and use of, natural resources.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811380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dirty="0" smtClean="0"/>
              <a:t>2.2 The Challenge</a:t>
            </a:r>
            <a:endParaRPr lang="en-US" b="1" dirty="0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Multiple stakeholders</a:t>
            </a:r>
            <a:endParaRPr lang="en-US" dirty="0" smtClean="0"/>
          </a:p>
          <a:p>
            <a:r>
              <a:rPr lang="en-GB" dirty="0" smtClean="0"/>
              <a:t>Diverse interests</a:t>
            </a:r>
            <a:endParaRPr lang="en-US" dirty="0" smtClean="0"/>
          </a:p>
          <a:p>
            <a:r>
              <a:rPr lang="en-GB" dirty="0" smtClean="0"/>
              <a:t>Democratisation and decentralization</a:t>
            </a:r>
            <a:endParaRPr lang="en-US" dirty="0" smtClean="0"/>
          </a:p>
          <a:p>
            <a:r>
              <a:rPr lang="en-GB" dirty="0" smtClean="0"/>
              <a:t>Need and opportunity for communities to participate in sustainable resource management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139427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smtClean="0"/>
              <a:t>2.3 Sources of Conflict</a:t>
            </a:r>
            <a:endParaRPr lang="en-US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Exclusion of user groups</a:t>
            </a:r>
            <a:endParaRPr lang="en-US" dirty="0" smtClean="0"/>
          </a:p>
          <a:p>
            <a:pPr>
              <a:buFontTx/>
              <a:buNone/>
            </a:pPr>
            <a:r>
              <a:rPr lang="en-GB" dirty="0" smtClean="0"/>
              <a:t> </a:t>
            </a:r>
            <a:endParaRPr lang="en-US" dirty="0" smtClean="0"/>
          </a:p>
          <a:p>
            <a:r>
              <a:rPr lang="en-GB" dirty="0" smtClean="0"/>
              <a:t>Contradictions between local and introduced management systems</a:t>
            </a: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r>
              <a:rPr lang="en-GB" dirty="0" smtClean="0"/>
              <a:t>Misunderstandings and lack of information about policy and objectives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651323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smtClean="0"/>
              <a:t>2.3 Sources of Conflict</a:t>
            </a:r>
            <a:endParaRPr lang="en-US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Contradictions or lack of clarity in laws and policies</a:t>
            </a:r>
            <a:endParaRPr lang="en-US" dirty="0" smtClean="0"/>
          </a:p>
          <a:p>
            <a:endParaRPr lang="en-US" dirty="0" smtClean="0"/>
          </a:p>
          <a:p>
            <a:r>
              <a:rPr lang="en-GB" dirty="0" smtClean="0"/>
              <a:t>Inequity in resource distribution</a:t>
            </a: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r>
              <a:rPr lang="en-GB" dirty="0" smtClean="0"/>
              <a:t>Poor policy and programme implementation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20037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smtClean="0"/>
              <a:t>2.4 How do conflicts manifest themselves?</a:t>
            </a:r>
            <a:endParaRPr lang="en-US" smtClean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form and intensity of conflicts vary widely by place, and over time within any community.</a:t>
            </a: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r>
              <a:rPr lang="en-GB" dirty="0" smtClean="0"/>
              <a:t>Conflicts manifest themselves in many ways, ranging from breaking rules to acts of sabotage and violence.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814926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smtClean="0"/>
              <a:t>2.5 The Consequences of Conflict</a:t>
            </a:r>
            <a:endParaRPr lang="en-US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dirty="0" smtClean="0"/>
              <a:t>Conflict, if not addressed can:</a:t>
            </a:r>
            <a:endParaRPr lang="en-US" dirty="0" smtClean="0"/>
          </a:p>
          <a:p>
            <a:r>
              <a:rPr lang="en-GB" dirty="0" smtClean="0"/>
              <a:t>   escalate into violence</a:t>
            </a:r>
            <a:endParaRPr lang="en-US" dirty="0" smtClean="0"/>
          </a:p>
          <a:p>
            <a:r>
              <a:rPr lang="en-GB" dirty="0" smtClean="0"/>
              <a:t>   cause environmental degradation</a:t>
            </a:r>
            <a:endParaRPr lang="en-US" dirty="0" smtClean="0"/>
          </a:p>
          <a:p>
            <a:r>
              <a:rPr lang="en-GB" dirty="0" smtClean="0"/>
              <a:t>   disrupt projects                       </a:t>
            </a:r>
            <a:endParaRPr lang="en-US" dirty="0" smtClean="0"/>
          </a:p>
          <a:p>
            <a:r>
              <a:rPr lang="en-GB" dirty="0" smtClean="0"/>
              <a:t>   undermine livelihoods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905269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b="1" smtClean="0"/>
              <a:t/>
            </a:r>
            <a:br>
              <a:rPr lang="en-GB" b="1" smtClean="0"/>
            </a:br>
            <a:r>
              <a:rPr lang="en-GB" b="1" smtClean="0"/>
              <a:t>2.6 Conflicts can remain </a:t>
            </a:r>
            <a:br>
              <a:rPr lang="en-GB" b="1" smtClean="0"/>
            </a:br>
            <a:r>
              <a:rPr lang="en-GB" b="1" smtClean="0"/>
              <a:t>hidden or latent</a:t>
            </a:r>
            <a:r>
              <a:rPr lang="en-US" b="1" smtClean="0"/>
              <a:t/>
            </a:r>
            <a:br>
              <a:rPr lang="en-US" b="1" smtClean="0"/>
            </a:br>
            <a:endParaRPr lang="en-US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People may allow problems to continue because of fear, distrust, peer pressure, financial constraints, exclusion from certain conflict resolution procedures, or for strategic reasons.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122014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smtClean="0"/>
              <a:t>2.7 Who are the different actors?</a:t>
            </a:r>
            <a:endParaRPr lang="en-US" smtClean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Men and Women</a:t>
            </a:r>
            <a:endParaRPr lang="en-US" dirty="0" smtClean="0"/>
          </a:p>
          <a:p>
            <a:r>
              <a:rPr lang="en-GB" dirty="0" smtClean="0"/>
              <a:t>Neighbouring communities, villages</a:t>
            </a:r>
            <a:endParaRPr lang="en-US" dirty="0" smtClean="0"/>
          </a:p>
          <a:p>
            <a:r>
              <a:rPr lang="en-GB" dirty="0" smtClean="0"/>
              <a:t>Community-based organizations</a:t>
            </a:r>
            <a:endParaRPr lang="en-US" dirty="0" smtClean="0"/>
          </a:p>
          <a:p>
            <a:r>
              <a:rPr lang="en-GB" dirty="0" smtClean="0"/>
              <a:t>Businesses</a:t>
            </a:r>
            <a:endParaRPr lang="en-US" dirty="0" smtClean="0"/>
          </a:p>
          <a:p>
            <a:r>
              <a:rPr lang="en-GB" dirty="0" smtClean="0"/>
              <a:t>Governments</a:t>
            </a:r>
            <a:endParaRPr lang="en-US" dirty="0" smtClean="0"/>
          </a:p>
          <a:p>
            <a:r>
              <a:rPr lang="en-GB" dirty="0" smtClean="0"/>
              <a:t>Development agencies</a:t>
            </a:r>
            <a:endParaRPr lang="en-US" dirty="0" smtClean="0"/>
          </a:p>
          <a:p>
            <a:r>
              <a:rPr lang="en-GB" dirty="0" smtClean="0"/>
              <a:t>NGOs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588694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b="1" smtClean="0"/>
              <a:t/>
            </a:r>
            <a:br>
              <a:rPr lang="en-GB" b="1" smtClean="0"/>
            </a:br>
            <a:r>
              <a:rPr lang="en-GB" b="1" smtClean="0"/>
              <a:t>2.8 Key Conflict Management &amp; Resolution Strategies</a:t>
            </a:r>
            <a:r>
              <a:rPr lang="en-US" b="1" smtClean="0"/>
              <a:t/>
            </a:r>
            <a:br>
              <a:rPr lang="en-US" b="1" smtClean="0"/>
            </a:br>
            <a:endParaRPr lang="en-US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Avoidance</a:t>
            </a:r>
            <a:endParaRPr lang="en-US" dirty="0" smtClean="0"/>
          </a:p>
          <a:p>
            <a:pPr>
              <a:buFontTx/>
              <a:buNone/>
            </a:pPr>
            <a:r>
              <a:rPr lang="en-GB" dirty="0" smtClean="0"/>
              <a:t>		-Acting in ways to keep conflict from becoming publicly acknowledged.</a:t>
            </a:r>
            <a:endParaRPr lang="en-US" dirty="0" smtClean="0"/>
          </a:p>
          <a:p>
            <a:endParaRPr lang="en-GB" dirty="0" smtClean="0"/>
          </a:p>
          <a:p>
            <a:r>
              <a:rPr lang="en-GB" dirty="0" smtClean="0"/>
              <a:t>Coercion</a:t>
            </a:r>
            <a:endParaRPr lang="en-US" dirty="0" smtClean="0"/>
          </a:p>
          <a:p>
            <a:pPr>
              <a:buFontTx/>
              <a:buNone/>
            </a:pPr>
            <a:r>
              <a:rPr lang="en-GB" dirty="0" smtClean="0"/>
              <a:t>		-Threatening or using force to impose one’s will.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170676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b="1" smtClean="0"/>
              <a:t/>
            </a:r>
            <a:br>
              <a:rPr lang="en-GB" b="1" smtClean="0"/>
            </a:br>
            <a:r>
              <a:rPr lang="en-GB" b="1" smtClean="0"/>
              <a:t>2.8 Key Conflict Management &amp; Resolution Strategies</a:t>
            </a:r>
            <a:r>
              <a:rPr lang="en-US" b="1" smtClean="0"/>
              <a:t/>
            </a:r>
            <a:br>
              <a:rPr lang="en-US" b="1" smtClean="0"/>
            </a:br>
            <a:endParaRPr lang="en-US" smtClean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Negotiation</a:t>
            </a:r>
            <a:endParaRPr lang="en-US" dirty="0" smtClean="0"/>
          </a:p>
          <a:p>
            <a:pPr>
              <a:buFontTx/>
              <a:buNone/>
            </a:pPr>
            <a:r>
              <a:rPr lang="en-GB" dirty="0" smtClean="0"/>
              <a:t>		-Following a voluntary process in which parties reach agreement through consensus.</a:t>
            </a:r>
            <a:endParaRPr lang="en-US" dirty="0" smtClean="0"/>
          </a:p>
          <a:p>
            <a:endParaRPr lang="en-GB" dirty="0" smtClean="0"/>
          </a:p>
          <a:p>
            <a:r>
              <a:rPr lang="en-GB" dirty="0" smtClean="0"/>
              <a:t>Mediation</a:t>
            </a:r>
            <a:endParaRPr lang="en-US" dirty="0" smtClean="0"/>
          </a:p>
          <a:p>
            <a:pPr>
              <a:buFontTx/>
              <a:buNone/>
            </a:pPr>
            <a:r>
              <a:rPr lang="en-GB" dirty="0" smtClean="0"/>
              <a:t>		-Using a third party to facilitate the negotiation process (a mediator lacks the authority to impose a solution).</a:t>
            </a: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87503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b="1" smtClean="0"/>
              <a:t/>
            </a:r>
            <a:br>
              <a:rPr lang="en-GB" b="1" smtClean="0"/>
            </a:br>
            <a:r>
              <a:rPr lang="en-GB" b="1" smtClean="0"/>
              <a:t>2.8 Key Conflict Management &amp; Resolution Strategies</a:t>
            </a:r>
            <a:r>
              <a:rPr lang="en-US" b="1" smtClean="0"/>
              <a:t/>
            </a:r>
            <a:br>
              <a:rPr lang="en-US" b="1" smtClean="0"/>
            </a:br>
            <a:endParaRPr lang="en-US" smtClean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Arbitration</a:t>
            </a:r>
            <a:endParaRPr lang="en-US" dirty="0" smtClean="0"/>
          </a:p>
          <a:p>
            <a:pPr>
              <a:buFontTx/>
              <a:buNone/>
            </a:pPr>
            <a:r>
              <a:rPr lang="en-GB" dirty="0" smtClean="0"/>
              <a:t>		-Submitting a conflict to a mutually agreeable third party, who renders a decision.</a:t>
            </a:r>
            <a:endParaRPr lang="en-US" dirty="0" smtClean="0"/>
          </a:p>
          <a:p>
            <a:endParaRPr lang="en-GB" dirty="0" smtClean="0"/>
          </a:p>
          <a:p>
            <a:r>
              <a:rPr lang="en-GB" dirty="0" smtClean="0"/>
              <a:t>Adjudication</a:t>
            </a:r>
            <a:endParaRPr lang="en-US" dirty="0" smtClean="0"/>
          </a:p>
          <a:p>
            <a:pPr>
              <a:buFontTx/>
              <a:buNone/>
            </a:pPr>
            <a:r>
              <a:rPr lang="en-GB" dirty="0" smtClean="0"/>
              <a:t>		-Relying on a judge or administrator to make a binding decision.</a:t>
            </a: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974249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b="1" smtClean="0"/>
              <a:t/>
            </a:r>
            <a:br>
              <a:rPr lang="en-GB" b="1" smtClean="0"/>
            </a:br>
            <a:r>
              <a:rPr lang="en-GB" b="1" smtClean="0"/>
              <a:t>2.9 Reasons Why Conflict </a:t>
            </a:r>
            <a:br>
              <a:rPr lang="en-GB" b="1" smtClean="0"/>
            </a:br>
            <a:r>
              <a:rPr lang="en-GB" b="1" smtClean="0"/>
              <a:t>May Arise</a:t>
            </a:r>
            <a:r>
              <a:rPr lang="en-US" b="1" smtClean="0"/>
              <a:t/>
            </a:r>
            <a:br>
              <a:rPr lang="en-US" b="1" smtClean="0"/>
            </a:br>
            <a:endParaRPr lang="en-US" smtClean="0"/>
          </a:p>
        </p:txBody>
      </p:sp>
      <p:sp>
        <p:nvSpPr>
          <p:cNvPr id="32772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227445"/>
          </a:xfrm>
        </p:spPr>
        <p:txBody>
          <a:bodyPr>
            <a:normAutofit/>
          </a:bodyPr>
          <a:lstStyle/>
          <a:p>
            <a:r>
              <a:rPr lang="en-GB" dirty="0" smtClean="0"/>
              <a:t>Policies imposed without participation</a:t>
            </a:r>
            <a:endParaRPr lang="en-US" dirty="0" smtClean="0"/>
          </a:p>
          <a:p>
            <a:r>
              <a:rPr lang="en-GB" dirty="0" smtClean="0"/>
              <a:t>Lack of harmony and co-ordination between bodies of law and legal procedures</a:t>
            </a:r>
            <a:endParaRPr lang="en-US" dirty="0" smtClean="0"/>
          </a:p>
          <a:p>
            <a:r>
              <a:rPr lang="en-GB" dirty="0" smtClean="0"/>
              <a:t>Poor identification of and inadequate consultation with stakeholders</a:t>
            </a:r>
            <a:endParaRPr lang="en-US" dirty="0" smtClean="0"/>
          </a:p>
          <a:p>
            <a:r>
              <a:rPr lang="en-GB" dirty="0" smtClean="0"/>
              <a:t>Uncoordinated planning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450909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smtClean="0"/>
              <a:t>2.9 Reasons Why Conflict </a:t>
            </a:r>
            <a:br>
              <a:rPr lang="en-GB" b="1" smtClean="0"/>
            </a:br>
            <a:r>
              <a:rPr lang="en-GB" b="1" smtClean="0"/>
              <a:t>May Arise</a:t>
            </a:r>
            <a:endParaRPr lang="en-US" smtClean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Inadequate or poor information sharing</a:t>
            </a:r>
            <a:endParaRPr lang="en-US" dirty="0" smtClean="0"/>
          </a:p>
          <a:p>
            <a:r>
              <a:rPr lang="en-GB" dirty="0" smtClean="0"/>
              <a:t>Limited institutional capacity</a:t>
            </a:r>
            <a:endParaRPr lang="en-US" dirty="0" smtClean="0"/>
          </a:p>
          <a:p>
            <a:r>
              <a:rPr lang="en-GB" dirty="0" smtClean="0"/>
              <a:t>Inadequate monitoring and evaluation programmes</a:t>
            </a:r>
            <a:endParaRPr lang="en-US" dirty="0" smtClean="0"/>
          </a:p>
          <a:p>
            <a:r>
              <a:rPr lang="en-GB" dirty="0" smtClean="0"/>
              <a:t>Lack of effective mechanisms for conflict management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087041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b="1" smtClean="0"/>
              <a:t/>
            </a:r>
            <a:br>
              <a:rPr lang="en-GB" b="1" smtClean="0"/>
            </a:br>
            <a:r>
              <a:rPr lang="en-GB" b="1" smtClean="0"/>
              <a:t>2.10 Approaches to NRCMR</a:t>
            </a:r>
            <a:r>
              <a:rPr lang="en-US" b="1" smtClean="0"/>
              <a:t/>
            </a:r>
            <a:br>
              <a:rPr lang="en-US" b="1" smtClean="0"/>
            </a:br>
            <a:r>
              <a:rPr lang="en-US" b="1" smtClean="0"/>
              <a:t/>
            </a:r>
            <a:br>
              <a:rPr lang="en-US" b="1" smtClean="0"/>
            </a:b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6858000" cy="3509961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Customary Systems</a:t>
            </a:r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r>
              <a:rPr lang="en-GB" dirty="0" smtClean="0"/>
              <a:t>National Legal Systems</a:t>
            </a:r>
            <a:endParaRPr lang="en-US" dirty="0" smtClean="0"/>
          </a:p>
          <a:p>
            <a:pPr>
              <a:defRPr/>
            </a:pPr>
            <a:endParaRPr lang="en-GB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r>
              <a:rPr lang="en-GB" dirty="0" smtClean="0"/>
              <a:t>Alternative Conflict Management</a:t>
            </a:r>
            <a:endParaRPr lang="en-US" dirty="0" smtClean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234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b="1" smtClean="0"/>
              <a:t>2.11 What is Needed?</a:t>
            </a:r>
            <a:endParaRPr lang="en-US" smtClean="0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628649" y="1690689"/>
            <a:ext cx="7794133" cy="4349503"/>
          </a:xfrm>
        </p:spPr>
        <p:txBody>
          <a:bodyPr>
            <a:normAutofit/>
          </a:bodyPr>
          <a:lstStyle/>
          <a:p>
            <a:r>
              <a:rPr lang="en-GB" dirty="0" smtClean="0"/>
              <a:t>Addressing conflict is a prerequisite for sustainable natural resource management</a:t>
            </a:r>
            <a:endParaRPr lang="en-US" dirty="0" smtClean="0"/>
          </a:p>
          <a:p>
            <a:r>
              <a:rPr lang="en-GB" dirty="0" smtClean="0"/>
              <a:t>If not addressed, conflicts can affect community livelihoods and result in resource degradation</a:t>
            </a:r>
            <a:endParaRPr lang="en-US" dirty="0" smtClean="0"/>
          </a:p>
          <a:p>
            <a:r>
              <a:rPr lang="en-GB" dirty="0" smtClean="0"/>
              <a:t>Alternative conflict management offers an innovative, multidisciplinary approach to managing conflicts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739098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GB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GB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b="1" dirty="0" smtClean="0">
                <a:latin typeface="+mn-lt"/>
                <a:ea typeface="+mn-ea"/>
                <a:cs typeface="+mn-cs"/>
              </a:rPr>
              <a:t>Remember...</a:t>
            </a:r>
            <a:r>
              <a:rPr lang="en-US" b="1" dirty="0" smtClean="0">
                <a:latin typeface="+mn-lt"/>
                <a:ea typeface="+mn-ea"/>
                <a:cs typeface="+mn-cs"/>
              </a:rPr>
              <a:t/>
            </a:r>
            <a:br>
              <a:rPr lang="en-US" b="1" dirty="0" smtClean="0"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628650" y="3074876"/>
            <a:ext cx="7886700" cy="1355457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Natural resource management is conflict management</a:t>
            </a: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840082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3. </a:t>
            </a:r>
            <a:r>
              <a:rPr lang="en-GB" b="1" smtClean="0"/>
              <a:t>Co-Management as a Response to Conflict</a:t>
            </a:r>
            <a:r>
              <a:rPr lang="en-US" b="1" smtClean="0"/>
              <a:t/>
            </a:r>
            <a:br>
              <a:rPr lang="en-US" b="1" smtClean="0"/>
            </a:br>
            <a:endParaRPr lang="en-US" smtClean="0"/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dirty="0" smtClean="0"/>
              <a:t>What is Co-Management?</a:t>
            </a:r>
            <a:endParaRPr lang="en-US" dirty="0" smtClean="0"/>
          </a:p>
          <a:p>
            <a:r>
              <a:rPr lang="en-GB" dirty="0" smtClean="0"/>
              <a:t>Joint decision-making</a:t>
            </a:r>
            <a:endParaRPr lang="en-US" dirty="0" smtClean="0"/>
          </a:p>
          <a:p>
            <a:r>
              <a:rPr lang="en-GB" dirty="0" smtClean="0"/>
              <a:t>Local political claims to the right to share resource management power and responsibility with the state</a:t>
            </a:r>
            <a:endParaRPr lang="en-US" dirty="0" smtClean="0"/>
          </a:p>
          <a:p>
            <a:r>
              <a:rPr lang="en-GB" dirty="0" smtClean="0"/>
              <a:t>Power-sharing in the exercise of resource management between a government agency and a community or organization of stakeholders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677890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</TotalTime>
  <Words>530</Words>
  <Application>Microsoft Office PowerPoint</Application>
  <PresentationFormat>On-screen Show (4:3)</PresentationFormat>
  <Paragraphs>146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Lecture 17 NATURAL RESOURCE PLANNING AND MANAGEMENT</vt:lpstr>
      <vt:lpstr>Recap Lecture 16</vt:lpstr>
      <vt:lpstr>DISCUSSION TODAY</vt:lpstr>
      <vt:lpstr>Questions</vt:lpstr>
      <vt:lpstr> 1. Coupled Human and Natural Systems (CHANS) </vt:lpstr>
      <vt:lpstr>Slide 6</vt:lpstr>
      <vt:lpstr>Slide 7</vt:lpstr>
      <vt:lpstr>1.2 Major Characteristics of Couplings</vt:lpstr>
      <vt:lpstr>1.2.1 Organizational Couplings </vt:lpstr>
      <vt:lpstr>1.2.2 Spatial Couplings </vt:lpstr>
      <vt:lpstr>1.2.3 Temporal Couplings </vt:lpstr>
      <vt:lpstr>1.3 Challenges and Opportunities</vt:lpstr>
      <vt:lpstr> 2. Conflict and International Natural Resource Management </vt:lpstr>
      <vt:lpstr> 2.1 What are natural resource conflicts? </vt:lpstr>
      <vt:lpstr>2.2 The Challenge</vt:lpstr>
      <vt:lpstr>2.3 Sources of Conflict</vt:lpstr>
      <vt:lpstr>2.3 Sources of Conflict</vt:lpstr>
      <vt:lpstr>2.4 How do conflicts manifest themselves?</vt:lpstr>
      <vt:lpstr>2.5 The Consequences of Conflict</vt:lpstr>
      <vt:lpstr> 2.6 Conflicts can remain  hidden or latent </vt:lpstr>
      <vt:lpstr>2.7 Who are the different actors?</vt:lpstr>
      <vt:lpstr> 2.8 Key Conflict Management &amp; Resolution Strategies </vt:lpstr>
      <vt:lpstr> 2.8 Key Conflict Management &amp; Resolution Strategies </vt:lpstr>
      <vt:lpstr> 2.8 Key Conflict Management &amp; Resolution Strategies </vt:lpstr>
      <vt:lpstr> 2.9 Reasons Why Conflict  May Arise </vt:lpstr>
      <vt:lpstr>2.9 Reasons Why Conflict  May Arise</vt:lpstr>
      <vt:lpstr> 2.10 Approaches to NRCMR  </vt:lpstr>
      <vt:lpstr>2.11 What is Needed?</vt:lpstr>
      <vt:lpstr> Remember... </vt:lpstr>
      <vt:lpstr> 3. Co-Management as a Response to Conflict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Salman</dc:creator>
  <cp:lastModifiedBy>NTS</cp:lastModifiedBy>
  <cp:revision>5</cp:revision>
  <dcterms:created xsi:type="dcterms:W3CDTF">2014-06-19T20:06:15Z</dcterms:created>
  <dcterms:modified xsi:type="dcterms:W3CDTF">2014-06-20T06:38:17Z</dcterms:modified>
</cp:coreProperties>
</file>