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72F209A-165B-4E66-A3E9-2F855788410C}"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2214866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2F209A-165B-4E66-A3E9-2F855788410C}"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146904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2F209A-165B-4E66-A3E9-2F855788410C}"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1462656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72F209A-165B-4E66-A3E9-2F855788410C}"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1505065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72F209A-165B-4E66-A3E9-2F855788410C}"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65454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72F209A-165B-4E66-A3E9-2F855788410C}"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276666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2F209A-165B-4E66-A3E9-2F855788410C}"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266189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F209A-165B-4E66-A3E9-2F855788410C}"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2979169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2F209A-165B-4E66-A3E9-2F855788410C}"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4224842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2F209A-165B-4E66-A3E9-2F855788410C}"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958508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72F209A-165B-4E66-A3E9-2F855788410C}"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1505798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2F209A-165B-4E66-A3E9-2F855788410C}" type="datetimeFigureOut">
              <a:rPr lang="en-US" smtClean="0"/>
              <a:pPr/>
              <a:t>6/20/2014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ADD03C-1F0F-4AE3-B642-5AE000B08CAB}" type="slidenum">
              <a:rPr lang="en-US" smtClean="0"/>
              <a:pPr/>
              <a:t>‹#›</a:t>
            </a:fld>
            <a:endParaRPr lang="en-US"/>
          </a:p>
        </p:txBody>
      </p:sp>
    </p:spTree>
    <p:extLst>
      <p:ext uri="{BB962C8B-B14F-4D97-AF65-F5344CB8AC3E}">
        <p14:creationId xmlns:p14="http://schemas.microsoft.com/office/powerpoint/2010/main" xmlns="" val="3584217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16</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8109926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15</a:t>
            </a:r>
            <a:endParaRPr lang="en-US" sz="4050" b="1" dirty="0"/>
          </a:p>
        </p:txBody>
      </p:sp>
      <p:sp>
        <p:nvSpPr>
          <p:cNvPr id="3" name="Content Placeholder 2"/>
          <p:cNvSpPr>
            <a:spLocks noGrp="1"/>
          </p:cNvSpPr>
          <p:nvPr>
            <p:ph idx="1"/>
          </p:nvPr>
        </p:nvSpPr>
        <p:spPr/>
        <p:txBody>
          <a:bodyPr/>
          <a:lstStyle/>
          <a:p>
            <a:r>
              <a:rPr lang="en-US" dirty="0" smtClean="0"/>
              <a:t>Case Study of </a:t>
            </a:r>
            <a:r>
              <a:rPr lang="en-US" dirty="0" err="1" smtClean="0"/>
              <a:t>Keti</a:t>
            </a:r>
            <a:r>
              <a:rPr lang="en-US" dirty="0" smtClean="0"/>
              <a:t> </a:t>
            </a:r>
            <a:r>
              <a:rPr lang="en-US" dirty="0" err="1" smtClean="0"/>
              <a:t>Bunder</a:t>
            </a:r>
            <a:endParaRPr lang="en-US" dirty="0"/>
          </a:p>
        </p:txBody>
      </p:sp>
    </p:spTree>
    <p:extLst>
      <p:ext uri="{BB962C8B-B14F-4D97-AF65-F5344CB8AC3E}">
        <p14:creationId xmlns:p14="http://schemas.microsoft.com/office/powerpoint/2010/main" xmlns="" val="254082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support CBNRM at the local </a:t>
            </a:r>
            <a:r>
              <a:rPr lang="en-US" b="1" dirty="0" smtClean="0"/>
              <a:t>level?</a:t>
            </a:r>
            <a:endParaRPr lang="en-US" dirty="0"/>
          </a:p>
        </p:txBody>
      </p:sp>
      <p:sp>
        <p:nvSpPr>
          <p:cNvPr id="3" name="Content Placeholder 2"/>
          <p:cNvSpPr>
            <a:spLocks noGrp="1"/>
          </p:cNvSpPr>
          <p:nvPr>
            <p:ph idx="1"/>
          </p:nvPr>
        </p:nvSpPr>
        <p:spPr/>
        <p:txBody>
          <a:bodyPr>
            <a:normAutofit fontScale="92500" lnSpcReduction="10000"/>
          </a:bodyPr>
          <a:lstStyle/>
          <a:p>
            <a:r>
              <a:rPr lang="en-US" dirty="0"/>
              <a:t>It is the cumulative outcomes at local levels that determine the national-level success or failure </a:t>
            </a:r>
            <a:r>
              <a:rPr lang="en-US" dirty="0" smtClean="0"/>
              <a:t>of CBNRM.</a:t>
            </a:r>
          </a:p>
          <a:p>
            <a:r>
              <a:rPr lang="en-US" dirty="0" smtClean="0"/>
              <a:t>CBNRM </a:t>
            </a:r>
            <a:r>
              <a:rPr lang="en-US" dirty="0"/>
              <a:t>must establish significant economic incentives at the </a:t>
            </a:r>
            <a:r>
              <a:rPr lang="en-US" dirty="0" smtClean="0"/>
              <a:t>community level </a:t>
            </a:r>
            <a:r>
              <a:rPr lang="en-US" dirty="0"/>
              <a:t>for managing and conserving the resource, which is closely related to clearly defined </a:t>
            </a:r>
            <a:r>
              <a:rPr lang="en-US" dirty="0" smtClean="0"/>
              <a:t>and officially </a:t>
            </a:r>
            <a:r>
              <a:rPr lang="en-US" dirty="0"/>
              <a:t>supported tenure systems as well as revenue-sharing </a:t>
            </a:r>
            <a:r>
              <a:rPr lang="en-US" dirty="0" smtClean="0"/>
              <a:t>mechanisms.</a:t>
            </a:r>
          </a:p>
          <a:p>
            <a:r>
              <a:rPr lang="en-US" dirty="0" smtClean="0"/>
              <a:t>CBNRM should </a:t>
            </a:r>
            <a:r>
              <a:rPr lang="en-US" dirty="0"/>
              <a:t>coordinate resource use among numerous individuals to establish an ‘optimal’ rate </a:t>
            </a:r>
            <a:r>
              <a:rPr lang="en-US" dirty="0" smtClean="0"/>
              <a:t>of production </a:t>
            </a:r>
            <a:r>
              <a:rPr lang="en-US" dirty="0"/>
              <a:t>and consumption at the local level as well as for society at large.</a:t>
            </a:r>
          </a:p>
        </p:txBody>
      </p:sp>
    </p:spTree>
    <p:extLst>
      <p:ext uri="{BB962C8B-B14F-4D97-AF65-F5344CB8AC3E}">
        <p14:creationId xmlns:p14="http://schemas.microsoft.com/office/powerpoint/2010/main" xmlns="" val="17988769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rationale of CBNRM as a development strategy </a:t>
            </a:r>
          </a:p>
        </p:txBody>
      </p:sp>
      <p:sp>
        <p:nvSpPr>
          <p:cNvPr id="3" name="Content Placeholder 2"/>
          <p:cNvSpPr>
            <a:spLocks noGrp="1"/>
          </p:cNvSpPr>
          <p:nvPr>
            <p:ph idx="1"/>
          </p:nvPr>
        </p:nvSpPr>
        <p:spPr/>
        <p:txBody>
          <a:bodyPr/>
          <a:lstStyle/>
          <a:p>
            <a:r>
              <a:rPr lang="en-US" dirty="0"/>
              <a:t>M</a:t>
            </a:r>
            <a:r>
              <a:rPr lang="en-US" dirty="0" smtClean="0"/>
              <a:t>eans </a:t>
            </a:r>
            <a:r>
              <a:rPr lang="en-US" dirty="0"/>
              <a:t>of policy and </a:t>
            </a:r>
            <a:r>
              <a:rPr lang="en-US" dirty="0" smtClean="0"/>
              <a:t>legal frameworks </a:t>
            </a:r>
            <a:r>
              <a:rPr lang="en-US" dirty="0"/>
              <a:t>as well as administrative support, the state may establish attractive and fair </a:t>
            </a:r>
            <a:r>
              <a:rPr lang="en-US" dirty="0" smtClean="0"/>
              <a:t>economic incentives </a:t>
            </a:r>
            <a:r>
              <a:rPr lang="en-US" dirty="0"/>
              <a:t>for communities to manage natural resources, whereby resource conservation, </a:t>
            </a:r>
            <a:r>
              <a:rPr lang="en-US" dirty="0" smtClean="0"/>
              <a:t>poverty reduction </a:t>
            </a:r>
            <a:r>
              <a:rPr lang="en-US" dirty="0"/>
              <a:t>and good governance will be promoted at community level.</a:t>
            </a:r>
          </a:p>
        </p:txBody>
      </p:sp>
    </p:spTree>
    <p:extLst>
      <p:ext uri="{BB962C8B-B14F-4D97-AF65-F5344CB8AC3E}">
        <p14:creationId xmlns:p14="http://schemas.microsoft.com/office/powerpoint/2010/main" xmlns="" val="2595801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Good governance at the </a:t>
            </a:r>
            <a:r>
              <a:rPr lang="en-US" dirty="0" smtClean="0"/>
              <a:t>local level </a:t>
            </a:r>
            <a:r>
              <a:rPr lang="en-US" dirty="0"/>
              <a:t>is seen both as a means to achieve resource conservation and poverty reduction as well as </a:t>
            </a:r>
            <a:r>
              <a:rPr lang="en-US" dirty="0" smtClean="0"/>
              <a:t>an objective </a:t>
            </a:r>
            <a:r>
              <a:rPr lang="en-US" dirty="0"/>
              <a:t>in </a:t>
            </a:r>
            <a:r>
              <a:rPr lang="en-US" dirty="0" smtClean="0"/>
              <a:t>itself.</a:t>
            </a:r>
          </a:p>
          <a:p>
            <a:r>
              <a:rPr lang="en-US" dirty="0"/>
              <a:t>it is the elaboration, implementation and </a:t>
            </a:r>
            <a:r>
              <a:rPr lang="en-US" dirty="0" smtClean="0"/>
              <a:t>experience-based revision </a:t>
            </a:r>
            <a:r>
              <a:rPr lang="en-US" dirty="0"/>
              <a:t>of resource management plans at local levels that determine the actual performance </a:t>
            </a:r>
            <a:r>
              <a:rPr lang="en-US" dirty="0" smtClean="0"/>
              <a:t>of CBNRM </a:t>
            </a:r>
            <a:r>
              <a:rPr lang="en-US" dirty="0"/>
              <a:t>on the ground</a:t>
            </a:r>
            <a:r>
              <a:rPr lang="en-US" dirty="0" smtClean="0"/>
              <a:t>.</a:t>
            </a:r>
          </a:p>
          <a:p>
            <a:r>
              <a:rPr lang="en-US" dirty="0"/>
              <a:t>R</a:t>
            </a:r>
            <a:r>
              <a:rPr lang="en-US" dirty="0" smtClean="0"/>
              <a:t>esults </a:t>
            </a:r>
            <a:r>
              <a:rPr lang="en-US" dirty="0"/>
              <a:t>and experiences of implementing CBNRM </a:t>
            </a:r>
            <a:r>
              <a:rPr lang="en-US" dirty="0" smtClean="0"/>
              <a:t>at community </a:t>
            </a:r>
            <a:r>
              <a:rPr lang="en-US" dirty="0"/>
              <a:t>level should be used to adjust and revise the policy and legal frameworks, including </a:t>
            </a:r>
            <a:r>
              <a:rPr lang="en-US" dirty="0" smtClean="0"/>
              <a:t>the choice </a:t>
            </a:r>
            <a:r>
              <a:rPr lang="en-US" dirty="0"/>
              <a:t>of administrative setup.</a:t>
            </a:r>
          </a:p>
        </p:txBody>
      </p:sp>
    </p:spTree>
    <p:extLst>
      <p:ext uri="{BB962C8B-B14F-4D97-AF65-F5344CB8AC3E}">
        <p14:creationId xmlns:p14="http://schemas.microsoft.com/office/powerpoint/2010/main" xmlns="" val="31662849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195849" y="2929945"/>
            <a:ext cx="5473527" cy="1081828"/>
          </a:xfrm>
        </p:spPr>
        <p:txBody>
          <a:bodyPr>
            <a:normAutofit fontScale="90000"/>
          </a:bodyPr>
          <a:lstStyle/>
          <a:p>
            <a:r>
              <a:rPr lang="en-US" sz="2800" dirty="0"/>
              <a:t>CBNRM embedded in the institutional set-up and national context</a:t>
            </a:r>
          </a:p>
        </p:txBody>
      </p:sp>
      <p:pic>
        <p:nvPicPr>
          <p:cNvPr id="4" name="Picture 3"/>
          <p:cNvPicPr>
            <a:picLocks noChangeAspect="1"/>
          </p:cNvPicPr>
          <p:nvPr/>
        </p:nvPicPr>
        <p:blipFill>
          <a:blip r:embed="rId3" cstate="print"/>
          <a:stretch>
            <a:fillRect/>
          </a:stretch>
        </p:blipFill>
        <p:spPr>
          <a:xfrm>
            <a:off x="959342" y="334851"/>
            <a:ext cx="7836928" cy="6339115"/>
          </a:xfrm>
          <a:prstGeom prst="rect">
            <a:avLst/>
          </a:prstGeom>
        </p:spPr>
      </p:pic>
    </p:spTree>
    <p:extLst>
      <p:ext uri="{BB962C8B-B14F-4D97-AF65-F5344CB8AC3E}">
        <p14:creationId xmlns:p14="http://schemas.microsoft.com/office/powerpoint/2010/main" xmlns="" val="15932768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Providing economic incentives and ownership at community level</a:t>
            </a:r>
            <a:endParaRPr lang="en-US" dirty="0"/>
          </a:p>
        </p:txBody>
      </p:sp>
      <p:sp>
        <p:nvSpPr>
          <p:cNvPr id="3" name="Content Placeholder 2"/>
          <p:cNvSpPr>
            <a:spLocks noGrp="1"/>
          </p:cNvSpPr>
          <p:nvPr>
            <p:ph idx="1"/>
          </p:nvPr>
        </p:nvSpPr>
        <p:spPr/>
        <p:txBody>
          <a:bodyPr/>
          <a:lstStyle/>
          <a:p>
            <a:r>
              <a:rPr lang="en-US" dirty="0"/>
              <a:t>Economic incentives for people to protect and invest in a particular natural resource are </a:t>
            </a:r>
            <a:r>
              <a:rPr lang="en-US" dirty="0" smtClean="0"/>
              <a:t>closely associated </a:t>
            </a:r>
            <a:r>
              <a:rPr lang="en-US" dirty="0"/>
              <a:t>with their enforceable rights, as well as the terms of trade prevailing for resulting </a:t>
            </a:r>
            <a:r>
              <a:rPr lang="en-US" dirty="0" smtClean="0"/>
              <a:t>product flows.</a:t>
            </a:r>
          </a:p>
          <a:p>
            <a:r>
              <a:rPr lang="en-US" dirty="0"/>
              <a:t>Owners and proprietors have the strongest incentives to invest in and maintain a resource</a:t>
            </a:r>
            <a:r>
              <a:rPr lang="en-US" dirty="0" smtClean="0"/>
              <a:t>, </a:t>
            </a:r>
            <a:r>
              <a:rPr lang="en-US" dirty="0"/>
              <a:t>because they hold the right of excluding others from capturing the benefits of their investments.</a:t>
            </a:r>
          </a:p>
        </p:txBody>
      </p:sp>
    </p:spTree>
    <p:extLst>
      <p:ext uri="{BB962C8B-B14F-4D97-AF65-F5344CB8AC3E}">
        <p14:creationId xmlns:p14="http://schemas.microsoft.com/office/powerpoint/2010/main" xmlns="" val="14429728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This incentive is even stronger if owners and proprietors can pass on these rights to their heirs.</a:t>
            </a:r>
          </a:p>
          <a:p>
            <a:r>
              <a:rPr lang="en-US" dirty="0"/>
              <a:t>Claimants hold stronger investment incentives than </a:t>
            </a:r>
            <a:r>
              <a:rPr lang="en-US" dirty="0" err="1"/>
              <a:t>authorised</a:t>
            </a:r>
            <a:r>
              <a:rPr lang="en-US" dirty="0"/>
              <a:t> and </a:t>
            </a:r>
            <a:r>
              <a:rPr lang="en-US" dirty="0" err="1"/>
              <a:t>unauthorised</a:t>
            </a:r>
            <a:r>
              <a:rPr lang="en-US" dirty="0"/>
              <a:t> users, but </a:t>
            </a:r>
            <a:r>
              <a:rPr lang="en-US" dirty="0" smtClean="0"/>
              <a:t>the propensity </a:t>
            </a:r>
            <a:r>
              <a:rPr lang="en-US" dirty="0"/>
              <a:t>of these three categories to invest in the resource is likely to be rather small, </a:t>
            </a:r>
            <a:r>
              <a:rPr lang="en-US" dirty="0" smtClean="0"/>
              <a:t>because their </a:t>
            </a:r>
            <a:r>
              <a:rPr lang="en-US" dirty="0"/>
              <a:t>use of it depends on the goodwill of others (owners or proprietors).</a:t>
            </a:r>
          </a:p>
        </p:txBody>
      </p:sp>
    </p:spTree>
    <p:extLst>
      <p:ext uri="{BB962C8B-B14F-4D97-AF65-F5344CB8AC3E}">
        <p14:creationId xmlns:p14="http://schemas.microsoft.com/office/powerpoint/2010/main" xmlns="" val="26868664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Rights and associated positions</a:t>
            </a:r>
          </a:p>
        </p:txBody>
      </p:sp>
      <p:pic>
        <p:nvPicPr>
          <p:cNvPr id="4" name="Picture 3"/>
          <p:cNvPicPr>
            <a:picLocks noChangeAspect="1"/>
          </p:cNvPicPr>
          <p:nvPr/>
        </p:nvPicPr>
        <p:blipFill>
          <a:blip r:embed="rId2" cstate="print"/>
          <a:stretch>
            <a:fillRect/>
          </a:stretch>
        </p:blipFill>
        <p:spPr>
          <a:xfrm>
            <a:off x="127607" y="1690690"/>
            <a:ext cx="8888786" cy="3976014"/>
          </a:xfrm>
          <a:prstGeom prst="rect">
            <a:avLst/>
          </a:prstGeom>
        </p:spPr>
      </p:pic>
    </p:spTree>
    <p:extLst>
      <p:ext uri="{BB962C8B-B14F-4D97-AF65-F5344CB8AC3E}">
        <p14:creationId xmlns:p14="http://schemas.microsoft.com/office/powerpoint/2010/main" xmlns="" val="821671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Rights</a:t>
            </a:r>
            <a:endParaRPr lang="en-US" dirty="0"/>
          </a:p>
        </p:txBody>
      </p:sp>
      <p:sp>
        <p:nvSpPr>
          <p:cNvPr id="3" name="Content Placeholder 2"/>
          <p:cNvSpPr>
            <a:spLocks noGrp="1"/>
          </p:cNvSpPr>
          <p:nvPr>
            <p:ph idx="1"/>
          </p:nvPr>
        </p:nvSpPr>
        <p:spPr>
          <a:xfrm>
            <a:off x="628650" y="1455313"/>
            <a:ext cx="7886700" cy="4721650"/>
          </a:xfrm>
        </p:spPr>
        <p:txBody>
          <a:bodyPr>
            <a:noAutofit/>
          </a:bodyPr>
          <a:lstStyle/>
          <a:p>
            <a:pPr marL="0" indent="0">
              <a:lnSpc>
                <a:spcPct val="100000"/>
              </a:lnSpc>
              <a:spcBef>
                <a:spcPts val="0"/>
              </a:spcBef>
            </a:pPr>
            <a:r>
              <a:rPr lang="en-US" sz="2000" b="1" dirty="0"/>
              <a:t>Access right </a:t>
            </a:r>
            <a:r>
              <a:rPr lang="en-US" sz="2000" dirty="0"/>
              <a:t>is the right to enter a defined physical property (a lake, a forest, a spring, etc.). </a:t>
            </a:r>
            <a:endParaRPr lang="en-US" sz="2000" dirty="0" smtClean="0"/>
          </a:p>
          <a:p>
            <a:pPr marL="0" indent="0">
              <a:lnSpc>
                <a:spcPct val="100000"/>
              </a:lnSpc>
              <a:spcBef>
                <a:spcPts val="0"/>
              </a:spcBef>
            </a:pPr>
            <a:r>
              <a:rPr lang="en-US" sz="2000" b="1" dirty="0" smtClean="0"/>
              <a:t>Withdrawal </a:t>
            </a:r>
            <a:r>
              <a:rPr lang="en-US" sz="2000" b="1" dirty="0"/>
              <a:t>right </a:t>
            </a:r>
            <a:r>
              <a:rPr lang="en-US" sz="2000" dirty="0"/>
              <a:t>is </a:t>
            </a:r>
            <a:r>
              <a:rPr lang="en-US" sz="2000" dirty="0" smtClean="0"/>
              <a:t>the right </a:t>
            </a:r>
            <a:r>
              <a:rPr lang="en-US" sz="2000" dirty="0"/>
              <a:t>to obtain the products of a resource (catch fish, appropriate water, collect forest products, etc.). </a:t>
            </a:r>
            <a:endParaRPr lang="en-US" sz="2000" dirty="0" smtClean="0"/>
          </a:p>
          <a:p>
            <a:pPr marL="0" indent="0">
              <a:lnSpc>
                <a:spcPct val="100000"/>
              </a:lnSpc>
              <a:spcBef>
                <a:spcPts val="0"/>
              </a:spcBef>
            </a:pPr>
            <a:r>
              <a:rPr lang="en-US" sz="2000" b="1" dirty="0" smtClean="0"/>
              <a:t>Management </a:t>
            </a:r>
            <a:r>
              <a:rPr lang="en-US" sz="2000" b="1" dirty="0"/>
              <a:t>right </a:t>
            </a:r>
            <a:r>
              <a:rPr lang="en-US" sz="2000" dirty="0" smtClean="0"/>
              <a:t>is the </a:t>
            </a:r>
            <a:r>
              <a:rPr lang="en-US" sz="2000" dirty="0"/>
              <a:t>right to regulate internal use patterns and transform the resource by making improvements, e.g. a group of </a:t>
            </a:r>
            <a:r>
              <a:rPr lang="en-US" sz="2000" dirty="0" smtClean="0"/>
              <a:t>fishers that </a:t>
            </a:r>
            <a:r>
              <a:rPr lang="en-US" sz="2000" dirty="0"/>
              <a:t>collectively devise a zoning plan that limits various types of fishing to distinct areas and time periods. </a:t>
            </a:r>
            <a:endParaRPr lang="en-US" sz="2000" dirty="0" smtClean="0"/>
          </a:p>
          <a:p>
            <a:pPr marL="0" indent="0">
              <a:lnSpc>
                <a:spcPct val="100000"/>
              </a:lnSpc>
              <a:spcBef>
                <a:spcPts val="0"/>
              </a:spcBef>
            </a:pPr>
            <a:r>
              <a:rPr lang="en-US" sz="2000" b="1" dirty="0" smtClean="0"/>
              <a:t>Exclusion right </a:t>
            </a:r>
            <a:r>
              <a:rPr lang="en-US" sz="2000" dirty="0" smtClean="0"/>
              <a:t>is </a:t>
            </a:r>
            <a:r>
              <a:rPr lang="en-US" sz="2000" dirty="0"/>
              <a:t>the right to determine who have access right and how that right may be transferred, e.g. a forest user group that </a:t>
            </a:r>
            <a:r>
              <a:rPr lang="en-US" sz="2000" dirty="0" smtClean="0"/>
              <a:t>limits access </a:t>
            </a:r>
            <a:r>
              <a:rPr lang="en-US" sz="2000" dirty="0"/>
              <a:t>to ‘their’ forest for firewood collection to female members above a certain age. </a:t>
            </a:r>
            <a:endParaRPr lang="en-US" sz="2000" dirty="0" smtClean="0"/>
          </a:p>
          <a:p>
            <a:pPr marL="0" indent="0">
              <a:lnSpc>
                <a:spcPct val="100000"/>
              </a:lnSpc>
              <a:spcBef>
                <a:spcPts val="0"/>
              </a:spcBef>
            </a:pPr>
            <a:r>
              <a:rPr lang="en-US" sz="2000" b="1" dirty="0" smtClean="0"/>
              <a:t>Alienation </a:t>
            </a:r>
            <a:r>
              <a:rPr lang="en-US" sz="2000" b="1" dirty="0"/>
              <a:t>right </a:t>
            </a:r>
            <a:r>
              <a:rPr lang="en-US" sz="2000" dirty="0"/>
              <a:t>is the right to </a:t>
            </a:r>
            <a:r>
              <a:rPr lang="en-US" sz="2000" dirty="0" smtClean="0"/>
              <a:t>sell or </a:t>
            </a:r>
            <a:r>
              <a:rPr lang="en-US" sz="2000" dirty="0"/>
              <a:t>lease either or both the rights of management and exclusion, e.g. a fisher who leases out his right to a put up nets </a:t>
            </a:r>
            <a:r>
              <a:rPr lang="en-US" sz="2000" dirty="0" smtClean="0"/>
              <a:t>on a </a:t>
            </a:r>
            <a:r>
              <a:rPr lang="en-US" sz="2000" dirty="0"/>
              <a:t>particular location for the fishing season.</a:t>
            </a:r>
          </a:p>
        </p:txBody>
      </p:sp>
    </p:spTree>
    <p:extLst>
      <p:ext uri="{BB962C8B-B14F-4D97-AF65-F5344CB8AC3E}">
        <p14:creationId xmlns:p14="http://schemas.microsoft.com/office/powerpoint/2010/main" xmlns="" val="34593075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promote poverty reduction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economic rationale behind CBNRM, as an alternative to open access resource use, is that </a:t>
            </a:r>
            <a:r>
              <a:rPr lang="en-US" dirty="0" smtClean="0"/>
              <a:t>the total </a:t>
            </a:r>
            <a:r>
              <a:rPr lang="en-US" dirty="0"/>
              <a:t>resource </a:t>
            </a:r>
            <a:r>
              <a:rPr lang="en-US" dirty="0" smtClean="0"/>
              <a:t>value </a:t>
            </a:r>
            <a:r>
              <a:rPr lang="en-US" dirty="0"/>
              <a:t>can be maintained or enhanced, and that the </a:t>
            </a:r>
            <a:r>
              <a:rPr lang="en-US" dirty="0" smtClean="0"/>
              <a:t>costs </a:t>
            </a:r>
            <a:r>
              <a:rPr lang="en-US" dirty="0"/>
              <a:t>and </a:t>
            </a:r>
            <a:r>
              <a:rPr lang="en-US" dirty="0" smtClean="0"/>
              <a:t>benefits of management </a:t>
            </a:r>
            <a:r>
              <a:rPr lang="en-US" dirty="0"/>
              <a:t>can be distributed equitably, so that all community members, within a reasonable </a:t>
            </a:r>
            <a:r>
              <a:rPr lang="en-US" dirty="0" smtClean="0"/>
              <a:t>time horizon</a:t>
            </a:r>
            <a:r>
              <a:rPr lang="en-US" dirty="0"/>
              <a:t>, experience a net gain, or at least a zero loss</a:t>
            </a:r>
            <a:r>
              <a:rPr lang="en-US" dirty="0" smtClean="0"/>
              <a:t>.</a:t>
            </a:r>
          </a:p>
          <a:p>
            <a:r>
              <a:rPr lang="en-US" dirty="0" smtClean="0"/>
              <a:t>However</a:t>
            </a:r>
            <a:r>
              <a:rPr lang="en-US" dirty="0"/>
              <a:t>, if the point of departure </a:t>
            </a:r>
            <a:r>
              <a:rPr lang="en-US" dirty="0" smtClean="0"/>
              <a:t>for CBNRM </a:t>
            </a:r>
            <a:r>
              <a:rPr lang="en-US" dirty="0"/>
              <a:t>is not a situation of, de facto, open access but rather that a natural resource is controlled </a:t>
            </a:r>
            <a:r>
              <a:rPr lang="en-US" dirty="0" smtClean="0"/>
              <a:t>by few </a:t>
            </a:r>
            <a:r>
              <a:rPr lang="en-US" dirty="0"/>
              <a:t>actors, it may, of course, be impossible to redistribute costs and benefits under </a:t>
            </a:r>
            <a:r>
              <a:rPr lang="en-US" dirty="0" smtClean="0"/>
              <a:t>CBNRM without </a:t>
            </a:r>
            <a:r>
              <a:rPr lang="en-US" dirty="0"/>
              <a:t>some people (e.g. feudal landlords) experiencing a net loss.</a:t>
            </a:r>
          </a:p>
        </p:txBody>
      </p:sp>
    </p:spTree>
    <p:extLst>
      <p:ext uri="{BB962C8B-B14F-4D97-AF65-F5344CB8AC3E}">
        <p14:creationId xmlns:p14="http://schemas.microsoft.com/office/powerpoint/2010/main" xmlns="" val="424964629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it is crucial that governments establish fair and attractive economic conditions </a:t>
            </a:r>
            <a:r>
              <a:rPr lang="en-US" dirty="0" smtClean="0"/>
              <a:t>for CBNRM</a:t>
            </a:r>
            <a:r>
              <a:rPr lang="en-US" dirty="0"/>
              <a:t>. </a:t>
            </a:r>
            <a:endParaRPr lang="en-US" dirty="0" smtClean="0"/>
          </a:p>
          <a:p>
            <a:r>
              <a:rPr lang="en-US" dirty="0" smtClean="0"/>
              <a:t>Natural </a:t>
            </a:r>
            <a:r>
              <a:rPr lang="en-US" dirty="0"/>
              <a:t>resource to come under community-based </a:t>
            </a:r>
            <a:r>
              <a:rPr lang="en-US" dirty="0" smtClean="0"/>
              <a:t>management should preferably </a:t>
            </a:r>
            <a:r>
              <a:rPr lang="en-US" dirty="0"/>
              <a:t>not be at such a point of deterioration that </a:t>
            </a:r>
            <a:r>
              <a:rPr lang="en-US" dirty="0" err="1"/>
              <a:t>organising</a:t>
            </a:r>
            <a:r>
              <a:rPr lang="en-US" dirty="0"/>
              <a:t> its use brings few or no </a:t>
            </a:r>
            <a:r>
              <a:rPr lang="en-US" dirty="0" smtClean="0"/>
              <a:t>net advantages </a:t>
            </a:r>
            <a:r>
              <a:rPr lang="en-US" dirty="0"/>
              <a:t>to community members. </a:t>
            </a:r>
            <a:endParaRPr lang="en-US" dirty="0" smtClean="0"/>
          </a:p>
          <a:p>
            <a:r>
              <a:rPr lang="en-US" dirty="0" smtClean="0"/>
              <a:t>However</a:t>
            </a:r>
            <a:r>
              <a:rPr lang="en-US" dirty="0"/>
              <a:t>, advantages should not be assessed in financial </a:t>
            </a:r>
            <a:r>
              <a:rPr lang="en-US" dirty="0" smtClean="0"/>
              <a:t>terms only</a:t>
            </a:r>
            <a:r>
              <a:rPr lang="en-US" dirty="0"/>
              <a:t>. Safe seasonal access to land and water can be fundamental for sustaining livelihood </a:t>
            </a:r>
            <a:r>
              <a:rPr lang="en-US" dirty="0" smtClean="0"/>
              <a:t>practices, for </a:t>
            </a:r>
            <a:r>
              <a:rPr lang="en-US" dirty="0"/>
              <a:t>instance in </a:t>
            </a:r>
            <a:r>
              <a:rPr lang="en-US" dirty="0" err="1"/>
              <a:t>drylands</a:t>
            </a:r>
            <a:r>
              <a:rPr lang="en-US" dirty="0"/>
              <a:t>.</a:t>
            </a:r>
          </a:p>
        </p:txBody>
      </p:sp>
    </p:spTree>
    <p:extLst>
      <p:ext uri="{BB962C8B-B14F-4D97-AF65-F5344CB8AC3E}">
        <p14:creationId xmlns:p14="http://schemas.microsoft.com/office/powerpoint/2010/main" xmlns="" val="36802151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people have few or no realistic alternatives but to continue ecologically </a:t>
            </a:r>
            <a:r>
              <a:rPr lang="en-US" dirty="0" smtClean="0"/>
              <a:t>non-sustainable </a:t>
            </a:r>
            <a:r>
              <a:rPr lang="en-US" dirty="0" err="1" smtClean="0"/>
              <a:t>utilisation</a:t>
            </a:r>
            <a:r>
              <a:rPr lang="en-US" dirty="0"/>
              <a:t>, CBNRM must include external technical and financial help to support </a:t>
            </a:r>
            <a:r>
              <a:rPr lang="en-US" dirty="0" smtClean="0"/>
              <a:t>resource improvement </a:t>
            </a:r>
            <a:r>
              <a:rPr lang="en-US" dirty="0"/>
              <a:t>and local livelihoods. </a:t>
            </a:r>
            <a:endParaRPr lang="en-US" dirty="0" smtClean="0"/>
          </a:p>
          <a:p>
            <a:r>
              <a:rPr lang="en-US" dirty="0" smtClean="0"/>
              <a:t>If</a:t>
            </a:r>
            <a:r>
              <a:rPr lang="en-US" dirty="0"/>
              <a:t>, in contrast, a resource is, de facto, </a:t>
            </a:r>
            <a:r>
              <a:rPr lang="en-US" dirty="0" err="1"/>
              <a:t>utilised</a:t>
            </a:r>
            <a:r>
              <a:rPr lang="en-US" dirty="0"/>
              <a:t> far below </a:t>
            </a:r>
            <a:r>
              <a:rPr lang="en-US" dirty="0" smtClean="0"/>
              <a:t>its productive </a:t>
            </a:r>
            <a:r>
              <a:rPr lang="en-US" dirty="0"/>
              <a:t>capacity, local people might not bother to establish CBNRM, because the costs of </a:t>
            </a:r>
            <a:r>
              <a:rPr lang="en-US" dirty="0" smtClean="0"/>
              <a:t>doing so </a:t>
            </a:r>
            <a:r>
              <a:rPr lang="en-US" dirty="0"/>
              <a:t>would outweigh the benefits.</a:t>
            </a:r>
          </a:p>
        </p:txBody>
      </p:sp>
    </p:spTree>
    <p:extLst>
      <p:ext uri="{BB962C8B-B14F-4D97-AF65-F5344CB8AC3E}">
        <p14:creationId xmlns:p14="http://schemas.microsoft.com/office/powerpoint/2010/main" xmlns="" val="27853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This could, however, change rapidly if, e.g. a bridge is built </a:t>
            </a:r>
            <a:r>
              <a:rPr lang="en-US" dirty="0" smtClean="0"/>
              <a:t>and powerful </a:t>
            </a:r>
            <a:r>
              <a:rPr lang="en-US" dirty="0"/>
              <a:t>external agents suddenly gain access. In such (foreseeable) cases, information </a:t>
            </a:r>
            <a:r>
              <a:rPr lang="en-US" dirty="0" smtClean="0"/>
              <a:t>campaigns, local </a:t>
            </a:r>
            <a:r>
              <a:rPr lang="en-US" dirty="0"/>
              <a:t>capacity building, agitation by civil society </a:t>
            </a:r>
            <a:r>
              <a:rPr lang="en-US" dirty="0" err="1"/>
              <a:t>organisations</a:t>
            </a:r>
            <a:r>
              <a:rPr lang="en-US" dirty="0"/>
              <a:t> and protection by the state are </a:t>
            </a:r>
            <a:r>
              <a:rPr lang="en-US" dirty="0" smtClean="0"/>
              <a:t>likely to </a:t>
            </a:r>
            <a:r>
              <a:rPr lang="en-US" dirty="0"/>
              <a:t>be </a:t>
            </a:r>
            <a:r>
              <a:rPr lang="en-US" dirty="0" smtClean="0"/>
              <a:t>crucial </a:t>
            </a:r>
            <a:r>
              <a:rPr lang="en-US" dirty="0"/>
              <a:t>prerequisites for establishing CBNRM before the resource is raided.</a:t>
            </a:r>
          </a:p>
        </p:txBody>
      </p:sp>
    </p:spTree>
    <p:extLst>
      <p:ext uri="{BB962C8B-B14F-4D97-AF65-F5344CB8AC3E}">
        <p14:creationId xmlns:p14="http://schemas.microsoft.com/office/powerpoint/2010/main" xmlns="" val="19635555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support resource </a:t>
            </a:r>
            <a:r>
              <a:rPr lang="en-US" b="1" dirty="0" smtClean="0"/>
              <a:t>conservation?</a:t>
            </a:r>
            <a:endParaRPr lang="en-US" dirty="0"/>
          </a:p>
        </p:txBody>
      </p:sp>
      <p:sp>
        <p:nvSpPr>
          <p:cNvPr id="3" name="Content Placeholder 2"/>
          <p:cNvSpPr>
            <a:spLocks noGrp="1"/>
          </p:cNvSpPr>
          <p:nvPr>
            <p:ph idx="1"/>
          </p:nvPr>
        </p:nvSpPr>
        <p:spPr/>
        <p:txBody>
          <a:bodyPr>
            <a:normAutofit lnSpcReduction="10000"/>
          </a:bodyPr>
          <a:lstStyle/>
          <a:p>
            <a:r>
              <a:rPr lang="en-US" dirty="0"/>
              <a:t>Resource conservation requires the harvest not to exceed increment over the long term. </a:t>
            </a:r>
            <a:endParaRPr lang="en-US" dirty="0" smtClean="0"/>
          </a:p>
          <a:p>
            <a:r>
              <a:rPr lang="en-US" dirty="0" smtClean="0"/>
              <a:t>This calls for </a:t>
            </a:r>
            <a:r>
              <a:rPr lang="en-US" dirty="0"/>
              <a:t>reasonably accurate knowledge about the extent and growth of the resource, as well as </a:t>
            </a:r>
            <a:r>
              <a:rPr lang="en-US" dirty="0" smtClean="0"/>
              <a:t>reliable recording </a:t>
            </a:r>
            <a:r>
              <a:rPr lang="en-US" dirty="0"/>
              <a:t>of harvest volumes</a:t>
            </a:r>
            <a:r>
              <a:rPr lang="en-US" dirty="0" smtClean="0"/>
              <a:t>.</a:t>
            </a:r>
          </a:p>
          <a:p>
            <a:r>
              <a:rPr lang="en-US" dirty="0"/>
              <a:t>Since many communities do not command the technical skills to estimate allowable harvest </a:t>
            </a:r>
            <a:r>
              <a:rPr lang="en-US" dirty="0" smtClean="0"/>
              <a:t>levels of </a:t>
            </a:r>
            <a:r>
              <a:rPr lang="en-US" dirty="0"/>
              <a:t>a given resource, guidance and support from external agents (GOs and/or NGOs) may be </a:t>
            </a:r>
            <a:r>
              <a:rPr lang="en-US" dirty="0" smtClean="0"/>
              <a:t>needed, provided </a:t>
            </a:r>
            <a:r>
              <a:rPr lang="en-US" dirty="0"/>
              <a:t>that these do hold the necessary knowledge and </a:t>
            </a:r>
            <a:r>
              <a:rPr lang="en-US" dirty="0" smtClean="0"/>
              <a:t>skills.</a:t>
            </a:r>
            <a:endParaRPr lang="en-US" dirty="0"/>
          </a:p>
        </p:txBody>
      </p:sp>
    </p:spTree>
    <p:extLst>
      <p:ext uri="{BB962C8B-B14F-4D97-AF65-F5344CB8AC3E}">
        <p14:creationId xmlns:p14="http://schemas.microsoft.com/office/powerpoint/2010/main" xmlns="" val="26481669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a:t>
            </a:r>
            <a:r>
              <a:rPr lang="en-US" dirty="0" smtClean="0"/>
              <a:t>op-down-defined </a:t>
            </a:r>
            <a:r>
              <a:rPr lang="en-US" dirty="0"/>
              <a:t>requirements to resource management planning at community </a:t>
            </a:r>
            <a:r>
              <a:rPr lang="en-US" dirty="0" smtClean="0"/>
              <a:t>level entails </a:t>
            </a:r>
            <a:r>
              <a:rPr lang="en-US" dirty="0"/>
              <a:t>the risk of re-</a:t>
            </a:r>
            <a:r>
              <a:rPr lang="en-US" dirty="0" err="1"/>
              <a:t>centralising</a:t>
            </a:r>
            <a:r>
              <a:rPr lang="en-US" dirty="0"/>
              <a:t> control over the resource, if this makes local communities </a:t>
            </a:r>
            <a:r>
              <a:rPr lang="en-US" dirty="0" smtClean="0"/>
              <a:t>overly dependent </a:t>
            </a:r>
            <a:r>
              <a:rPr lang="en-US" dirty="0"/>
              <a:t>on external agents in fulfilling technical criteria officially justified </a:t>
            </a:r>
            <a:r>
              <a:rPr lang="en-US" dirty="0" smtClean="0"/>
              <a:t>through environmental concerns.</a:t>
            </a:r>
            <a:endParaRPr lang="en-US" dirty="0"/>
          </a:p>
        </p:txBody>
      </p:sp>
    </p:spTree>
    <p:extLst>
      <p:ext uri="{BB962C8B-B14F-4D97-AF65-F5344CB8AC3E}">
        <p14:creationId xmlns:p14="http://schemas.microsoft.com/office/powerpoint/2010/main" xmlns="" val="32014950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promote good governance including equity</a:t>
            </a:r>
            <a:endParaRPr lang="en-US" dirty="0"/>
          </a:p>
        </p:txBody>
      </p:sp>
      <p:sp>
        <p:nvSpPr>
          <p:cNvPr id="3" name="Content Placeholder 2"/>
          <p:cNvSpPr>
            <a:spLocks noGrp="1"/>
          </p:cNvSpPr>
          <p:nvPr>
            <p:ph idx="1"/>
          </p:nvPr>
        </p:nvSpPr>
        <p:spPr/>
        <p:txBody>
          <a:bodyPr>
            <a:normAutofit/>
          </a:bodyPr>
          <a:lstStyle/>
          <a:p>
            <a:r>
              <a:rPr lang="en-US" dirty="0"/>
              <a:t>An enabling policy and legislative framework combined with adequate measures to </a:t>
            </a:r>
            <a:r>
              <a:rPr lang="en-US" dirty="0" smtClean="0"/>
              <a:t>estimate allowable </a:t>
            </a:r>
            <a:r>
              <a:rPr lang="en-US" dirty="0"/>
              <a:t>harvest levels do not guarantee success. </a:t>
            </a:r>
            <a:endParaRPr lang="en-US" dirty="0" smtClean="0"/>
          </a:p>
          <a:p>
            <a:r>
              <a:rPr lang="en-US" dirty="0" smtClean="0"/>
              <a:t>CBNRM </a:t>
            </a:r>
            <a:r>
              <a:rPr lang="en-US" dirty="0"/>
              <a:t>could still fail at the local level due to:</a:t>
            </a:r>
          </a:p>
          <a:p>
            <a:pPr lvl="1"/>
            <a:r>
              <a:rPr lang="en-US" dirty="0"/>
              <a:t>I</a:t>
            </a:r>
            <a:r>
              <a:rPr lang="en-US" dirty="0" smtClean="0"/>
              <a:t>nefficient </a:t>
            </a:r>
            <a:r>
              <a:rPr lang="en-US" dirty="0"/>
              <a:t>rule enforcement, allowing free-riders to over-harvest </a:t>
            </a:r>
            <a:endParaRPr lang="en-US" dirty="0" smtClean="0"/>
          </a:p>
          <a:p>
            <a:pPr lvl="1"/>
            <a:r>
              <a:rPr lang="en-US" dirty="0" smtClean="0"/>
              <a:t>Inequitable distribution </a:t>
            </a:r>
            <a:r>
              <a:rPr lang="en-US" dirty="0"/>
              <a:t>of costs and benefits, leading to a break-down of management rules and </a:t>
            </a:r>
            <a:r>
              <a:rPr lang="en-US" dirty="0" smtClean="0"/>
              <a:t>subsequent over-harvesting </a:t>
            </a:r>
            <a:r>
              <a:rPr lang="en-US" dirty="0"/>
              <a:t>or permanent </a:t>
            </a:r>
            <a:r>
              <a:rPr lang="en-US" dirty="0" err="1"/>
              <a:t>marginalisation</a:t>
            </a:r>
            <a:r>
              <a:rPr lang="en-US" dirty="0"/>
              <a:t> of certain groups.</a:t>
            </a:r>
          </a:p>
        </p:txBody>
      </p:sp>
    </p:spTree>
    <p:extLst>
      <p:ext uri="{BB962C8B-B14F-4D97-AF65-F5344CB8AC3E}">
        <p14:creationId xmlns:p14="http://schemas.microsoft.com/office/powerpoint/2010/main" xmlns="" val="740453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Establishment and maintenance of good governance or “appropriate </a:t>
            </a:r>
            <a:r>
              <a:rPr lang="en-US" dirty="0" smtClean="0"/>
              <a:t>decision-making arrangements</a:t>
            </a:r>
            <a:r>
              <a:rPr lang="en-US" dirty="0"/>
              <a:t>” is the only feasible way to prevent the failure (or ensure the success) of CBNRM </a:t>
            </a:r>
            <a:r>
              <a:rPr lang="en-US" dirty="0" smtClean="0"/>
              <a:t>at the </a:t>
            </a:r>
            <a:r>
              <a:rPr lang="en-US" dirty="0"/>
              <a:t>local level</a:t>
            </a:r>
            <a:r>
              <a:rPr lang="en-US" dirty="0" smtClean="0"/>
              <a:t>.</a:t>
            </a:r>
          </a:p>
          <a:p>
            <a:pPr lvl="1"/>
            <a:r>
              <a:rPr lang="en-US" dirty="0" smtClean="0"/>
              <a:t>The </a:t>
            </a:r>
            <a:r>
              <a:rPr lang="en-US" dirty="0"/>
              <a:t>management plan that regulates the use of </a:t>
            </a:r>
            <a:r>
              <a:rPr lang="en-US" dirty="0" smtClean="0"/>
              <a:t>the resource. </a:t>
            </a:r>
          </a:p>
          <a:p>
            <a:pPr lvl="1"/>
            <a:r>
              <a:rPr lang="en-US" dirty="0" smtClean="0"/>
              <a:t>Rules </a:t>
            </a:r>
            <a:r>
              <a:rPr lang="en-US" dirty="0"/>
              <a:t>that establish “conditions of collective choice” within the group </a:t>
            </a:r>
            <a:r>
              <a:rPr lang="en-US" dirty="0" smtClean="0"/>
              <a:t>most immediately </a:t>
            </a:r>
            <a:r>
              <a:rPr lang="en-US" dirty="0"/>
              <a:t>involved in managing the resource. The management plan is, in other words, </a:t>
            </a:r>
            <a:r>
              <a:rPr lang="en-US" dirty="0" smtClean="0"/>
              <a:t>nested within </a:t>
            </a:r>
            <a:r>
              <a:rPr lang="en-US" dirty="0"/>
              <a:t>conditions of collective choice.</a:t>
            </a:r>
          </a:p>
        </p:txBody>
      </p:sp>
    </p:spTree>
    <p:extLst>
      <p:ext uri="{BB962C8B-B14F-4D97-AF65-F5344CB8AC3E}">
        <p14:creationId xmlns:p14="http://schemas.microsoft.com/office/powerpoint/2010/main" xmlns="" val="19995006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Plan</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 management plan defines which products may be extracted by whom, when, how and in </a:t>
            </a:r>
            <a:r>
              <a:rPr lang="en-US" dirty="0" smtClean="0"/>
              <a:t>what quantities</a:t>
            </a:r>
            <a:r>
              <a:rPr lang="en-US" dirty="0"/>
              <a:t>. </a:t>
            </a:r>
            <a:endParaRPr lang="en-US" dirty="0" smtClean="0"/>
          </a:p>
          <a:p>
            <a:r>
              <a:rPr lang="en-US" dirty="0" smtClean="0"/>
              <a:t>These </a:t>
            </a:r>
            <a:r>
              <a:rPr lang="en-US" dirty="0"/>
              <a:t>rules should be guided by the productive capacity of the resource and by </a:t>
            </a:r>
            <a:r>
              <a:rPr lang="en-US" dirty="0" smtClean="0"/>
              <a:t>equity considerations </a:t>
            </a:r>
            <a:r>
              <a:rPr lang="en-US" dirty="0"/>
              <a:t>to establish a fair distribution of costs and benefits among the community members.</a:t>
            </a:r>
          </a:p>
          <a:p>
            <a:r>
              <a:rPr lang="en-US" dirty="0"/>
              <a:t>Management plans are developed by local management bodies in accordance with </a:t>
            </a:r>
            <a:r>
              <a:rPr lang="en-US" dirty="0" smtClean="0"/>
              <a:t>certain conditions </a:t>
            </a:r>
            <a:r>
              <a:rPr lang="en-US" dirty="0"/>
              <a:t>of collective choice, through which the </a:t>
            </a:r>
            <a:r>
              <a:rPr lang="en-US" i="1" dirty="0"/>
              <a:t>purpose </a:t>
            </a:r>
            <a:r>
              <a:rPr lang="en-US" dirty="0"/>
              <a:t>of management is defined (</a:t>
            </a:r>
            <a:r>
              <a:rPr lang="en-US" dirty="0" smtClean="0"/>
              <a:t>which products </a:t>
            </a:r>
            <a:r>
              <a:rPr lang="en-US" dirty="0"/>
              <a:t>and services should and should not be generated). Moreover, the capacity of the group </a:t>
            </a:r>
            <a:r>
              <a:rPr lang="en-US" dirty="0" smtClean="0"/>
              <a:t>to make </a:t>
            </a:r>
            <a:r>
              <a:rPr lang="en-US" dirty="0"/>
              <a:t>a collective decision binding on all relevant individuals is an important aspect of conditions </a:t>
            </a:r>
            <a:r>
              <a:rPr lang="en-US" dirty="0" smtClean="0"/>
              <a:t>of collective </a:t>
            </a:r>
            <a:r>
              <a:rPr lang="en-US" dirty="0"/>
              <a:t>choice.</a:t>
            </a:r>
          </a:p>
        </p:txBody>
      </p:sp>
    </p:spTree>
    <p:extLst>
      <p:ext uri="{BB962C8B-B14F-4D97-AF65-F5344CB8AC3E}">
        <p14:creationId xmlns:p14="http://schemas.microsoft.com/office/powerpoint/2010/main" xmlns="" val="855005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Governments can promote “</a:t>
            </a:r>
            <a:r>
              <a:rPr lang="en-US" dirty="0" smtClean="0"/>
              <a:t>appropriate decision-making </a:t>
            </a:r>
            <a:r>
              <a:rPr lang="en-US" dirty="0"/>
              <a:t>arrangements” (good governance) at the local level through nominal </a:t>
            </a:r>
            <a:r>
              <a:rPr lang="en-US" dirty="0" smtClean="0"/>
              <a:t>resource legislation</a:t>
            </a:r>
            <a:r>
              <a:rPr lang="en-US" dirty="0"/>
              <a:t>. This should establish democratic conditions of collective choice, so that all members </a:t>
            </a:r>
            <a:r>
              <a:rPr lang="en-US" dirty="0" smtClean="0"/>
              <a:t>of a </a:t>
            </a:r>
            <a:r>
              <a:rPr lang="en-US" dirty="0"/>
              <a:t>community (including women and other potentially vulnerable groups) get the opportunity </a:t>
            </a:r>
            <a:r>
              <a:rPr lang="en-US" dirty="0" smtClean="0"/>
              <a:t>to participate </a:t>
            </a:r>
            <a:r>
              <a:rPr lang="en-US" dirty="0"/>
              <a:t>in defining: </a:t>
            </a:r>
            <a:endParaRPr lang="en-US" dirty="0" smtClean="0"/>
          </a:p>
          <a:p>
            <a:pPr lvl="1"/>
            <a:r>
              <a:rPr lang="en-US" dirty="0" smtClean="0"/>
              <a:t>the </a:t>
            </a:r>
            <a:r>
              <a:rPr lang="en-US" dirty="0"/>
              <a:t>purpose of resource </a:t>
            </a:r>
            <a:r>
              <a:rPr lang="en-US" dirty="0" smtClean="0"/>
              <a:t>management</a:t>
            </a:r>
          </a:p>
          <a:p>
            <a:pPr lvl="1"/>
            <a:r>
              <a:rPr lang="en-US" dirty="0" smtClean="0"/>
              <a:t>the </a:t>
            </a:r>
            <a:r>
              <a:rPr lang="en-US" dirty="0"/>
              <a:t>resulting </a:t>
            </a:r>
            <a:r>
              <a:rPr lang="en-US" dirty="0" smtClean="0"/>
              <a:t>management, plan </a:t>
            </a:r>
            <a:r>
              <a:rPr lang="en-US" dirty="0"/>
              <a:t>including how it is enforced and how products and benefits from the common resource </a:t>
            </a:r>
            <a:r>
              <a:rPr lang="en-US" dirty="0" smtClean="0"/>
              <a:t>are distributed</a:t>
            </a:r>
            <a:r>
              <a:rPr lang="en-US" dirty="0"/>
              <a:t>. Communities must also hold authority to control free-riding by punishing defaulters.</a:t>
            </a:r>
          </a:p>
        </p:txBody>
      </p:sp>
    </p:spTree>
    <p:extLst>
      <p:ext uri="{BB962C8B-B14F-4D97-AF65-F5344CB8AC3E}">
        <p14:creationId xmlns:p14="http://schemas.microsoft.com/office/powerpoint/2010/main" xmlns="" val="2237296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a:t>The decision-making arrangements should, as far as possible, prevent elite capture as well </a:t>
            </a:r>
            <a:r>
              <a:rPr lang="en-US" dirty="0" smtClean="0"/>
              <a:t>as majority </a:t>
            </a:r>
            <a:r>
              <a:rPr lang="en-US" dirty="0"/>
              <a:t>rule, and secure that locally elected management committees are made </a:t>
            </a:r>
            <a:r>
              <a:rPr lang="en-US" dirty="0" smtClean="0"/>
              <a:t>downwards accountable </a:t>
            </a:r>
            <a:r>
              <a:rPr lang="en-US" dirty="0"/>
              <a:t>to the community members they represent. </a:t>
            </a:r>
            <a:endParaRPr lang="en-US" dirty="0" smtClean="0"/>
          </a:p>
          <a:p>
            <a:r>
              <a:rPr lang="en-US" dirty="0" smtClean="0"/>
              <a:t>In </a:t>
            </a:r>
            <a:r>
              <a:rPr lang="en-US" dirty="0"/>
              <a:t>practice, this may be promoted </a:t>
            </a:r>
            <a:r>
              <a:rPr lang="en-US" dirty="0" smtClean="0"/>
              <a:t>through legislative </a:t>
            </a:r>
            <a:r>
              <a:rPr lang="en-US" dirty="0"/>
              <a:t>requirements of regular management committee elections, frequent general (</a:t>
            </a:r>
            <a:r>
              <a:rPr lang="en-US" dirty="0" smtClean="0"/>
              <a:t>village) assemblies</a:t>
            </a:r>
            <a:r>
              <a:rPr lang="en-US" dirty="0"/>
              <a:t>, frequent oral public reporting of activities, income and expenditures by the </a:t>
            </a:r>
            <a:r>
              <a:rPr lang="en-US" dirty="0" smtClean="0"/>
              <a:t>committee (allowing </a:t>
            </a:r>
            <a:r>
              <a:rPr lang="en-US" dirty="0"/>
              <a:t>illiterate people to digest the information), and unlimited access to accounts and </a:t>
            </a:r>
            <a:r>
              <a:rPr lang="en-US" dirty="0" smtClean="0"/>
              <a:t>records for </a:t>
            </a:r>
            <a:r>
              <a:rPr lang="en-US" dirty="0"/>
              <a:t>all community members. </a:t>
            </a:r>
            <a:endParaRPr lang="en-US" dirty="0" smtClean="0"/>
          </a:p>
          <a:p>
            <a:r>
              <a:rPr lang="en-US" dirty="0" smtClean="0"/>
              <a:t>In </a:t>
            </a:r>
            <a:r>
              <a:rPr lang="en-US" dirty="0"/>
              <a:t>addition, it must be possible to depose management </a:t>
            </a:r>
            <a:r>
              <a:rPr lang="en-US" dirty="0" smtClean="0"/>
              <a:t>committees through </a:t>
            </a:r>
            <a:r>
              <a:rPr lang="en-US" dirty="0"/>
              <a:t>democratic processes (votes of no confidence) between regular elections.</a:t>
            </a:r>
          </a:p>
        </p:txBody>
      </p:sp>
    </p:spTree>
    <p:extLst>
      <p:ext uri="{BB962C8B-B14F-4D97-AF65-F5344CB8AC3E}">
        <p14:creationId xmlns:p14="http://schemas.microsoft.com/office/powerpoint/2010/main" xmlns="" val="42543362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Sometimes, men and women; pastoralists and farmers, etc. within a defined community do not </a:t>
            </a:r>
            <a:r>
              <a:rPr lang="en-US" dirty="0" smtClean="0"/>
              <a:t>give equal </a:t>
            </a:r>
            <a:r>
              <a:rPr lang="en-US" dirty="0"/>
              <a:t>priority to all kinds of products that a given resource may deliver, and this can be a source </a:t>
            </a:r>
            <a:r>
              <a:rPr lang="en-US" dirty="0" smtClean="0"/>
              <a:t>of conflict</a:t>
            </a:r>
            <a:r>
              <a:rPr lang="en-US" dirty="0"/>
              <a:t>, including </a:t>
            </a:r>
            <a:r>
              <a:rPr lang="en-US" dirty="0" err="1"/>
              <a:t>marginalisation</a:t>
            </a:r>
            <a:r>
              <a:rPr lang="en-US" dirty="0"/>
              <a:t> of the weakest parties. </a:t>
            </a:r>
            <a:endParaRPr lang="en-US" dirty="0" smtClean="0"/>
          </a:p>
          <a:p>
            <a:r>
              <a:rPr lang="en-US" dirty="0" smtClean="0"/>
              <a:t>Nominal </a:t>
            </a:r>
            <a:r>
              <a:rPr lang="en-US" dirty="0"/>
              <a:t>CBNRM legislation </a:t>
            </a:r>
            <a:r>
              <a:rPr lang="en-US" dirty="0" smtClean="0"/>
              <a:t>may, however</a:t>
            </a:r>
            <a:r>
              <a:rPr lang="en-US" dirty="0"/>
              <a:t>, alleviate such problems by providing for the establishment of interest-based </a:t>
            </a:r>
            <a:r>
              <a:rPr lang="en-US" dirty="0" smtClean="0"/>
              <a:t>resource managing sub-communities</a:t>
            </a:r>
            <a:r>
              <a:rPr lang="en-US" dirty="0"/>
              <a:t>, e.g. women’s groups, which hold exclusion rights vis-à-vis the </a:t>
            </a:r>
            <a:r>
              <a:rPr lang="en-US" dirty="0" smtClean="0"/>
              <a:t>larger community </a:t>
            </a:r>
            <a:r>
              <a:rPr lang="en-US" dirty="0"/>
              <a:t>of which they are a part.</a:t>
            </a:r>
          </a:p>
        </p:txBody>
      </p:sp>
    </p:spTree>
    <p:extLst>
      <p:ext uri="{BB962C8B-B14F-4D97-AF65-F5344CB8AC3E}">
        <p14:creationId xmlns:p14="http://schemas.microsoft.com/office/powerpoint/2010/main" xmlns="" val="5181494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monitor and sustain CBNRM</a:t>
            </a:r>
            <a:endParaRPr lang="en-US" dirty="0"/>
          </a:p>
        </p:txBody>
      </p:sp>
      <p:sp>
        <p:nvSpPr>
          <p:cNvPr id="3" name="Content Placeholder 2"/>
          <p:cNvSpPr>
            <a:spLocks noGrp="1"/>
          </p:cNvSpPr>
          <p:nvPr>
            <p:ph idx="1"/>
          </p:nvPr>
        </p:nvSpPr>
        <p:spPr/>
        <p:txBody>
          <a:bodyPr>
            <a:normAutofit/>
          </a:bodyPr>
          <a:lstStyle/>
          <a:p>
            <a:r>
              <a:rPr lang="en-US" dirty="0" smtClean="0"/>
              <a:t>Media</a:t>
            </a:r>
            <a:r>
              <a:rPr lang="en-US" dirty="0"/>
              <a:t>, including interest </a:t>
            </a:r>
            <a:r>
              <a:rPr lang="en-US" dirty="0" err="1"/>
              <a:t>organisations’</a:t>
            </a:r>
            <a:r>
              <a:rPr lang="en-US" dirty="0"/>
              <a:t> </a:t>
            </a:r>
            <a:r>
              <a:rPr lang="en-US" dirty="0" smtClean="0"/>
              <a:t>agitations</a:t>
            </a:r>
            <a:endParaRPr lang="en-US" dirty="0"/>
          </a:p>
          <a:p>
            <a:r>
              <a:rPr lang="en-US" dirty="0" smtClean="0"/>
              <a:t>Structured </a:t>
            </a:r>
            <a:r>
              <a:rPr lang="en-US" dirty="0"/>
              <a:t>collection of information. </a:t>
            </a:r>
            <a:endParaRPr lang="en-US" dirty="0" smtClean="0"/>
          </a:p>
          <a:p>
            <a:r>
              <a:rPr lang="en-US" dirty="0"/>
              <a:t>Structured data collection on the progress of implementation should provide reliable </a:t>
            </a:r>
            <a:r>
              <a:rPr lang="en-US" dirty="0" smtClean="0"/>
              <a:t>quantitative information </a:t>
            </a:r>
            <a:r>
              <a:rPr lang="en-US" dirty="0"/>
              <a:t>on: (</a:t>
            </a:r>
            <a:r>
              <a:rPr lang="en-US" dirty="0" err="1"/>
              <a:t>i</a:t>
            </a:r>
            <a:r>
              <a:rPr lang="en-US" dirty="0"/>
              <a:t>) the work carried out to implement CBNRM on the ground, (ii) the area </a:t>
            </a:r>
            <a:r>
              <a:rPr lang="en-US" dirty="0" smtClean="0"/>
              <a:t>under CBNRM</a:t>
            </a:r>
            <a:r>
              <a:rPr lang="en-US" dirty="0"/>
              <a:t>, and (iii) the number of communities as well as households officially involved </a:t>
            </a:r>
            <a:r>
              <a:rPr lang="en-US" dirty="0" smtClean="0"/>
              <a:t>in CBNRM</a:t>
            </a:r>
            <a:r>
              <a:rPr lang="en-US" dirty="0"/>
              <a:t>. </a:t>
            </a:r>
            <a:endParaRPr lang="en-US" dirty="0" smtClean="0"/>
          </a:p>
          <a:p>
            <a:endParaRPr lang="en-US" dirty="0"/>
          </a:p>
        </p:txBody>
      </p:sp>
    </p:spTree>
    <p:extLst>
      <p:ext uri="{BB962C8B-B14F-4D97-AF65-F5344CB8AC3E}">
        <p14:creationId xmlns:p14="http://schemas.microsoft.com/office/powerpoint/2010/main" xmlns="" val="32699167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More qualitative data on implementation progress should include successes, failures and areas in need of improvement. These systems should be simple and embedded within existing official monitoring systems to ensure sustainability.</a:t>
            </a:r>
          </a:p>
          <a:p>
            <a:r>
              <a:rPr lang="en-US" dirty="0"/>
              <a:t>Both are important and, ideally, they should be  used to adjust the policy, legislative framework and implementation strategies in order to correct failures and sustain and enhance positive effects of CBNRM.</a:t>
            </a:r>
          </a:p>
          <a:p>
            <a:endParaRPr lang="en-US" dirty="0"/>
          </a:p>
        </p:txBody>
      </p:sp>
    </p:spTree>
    <p:extLst>
      <p:ext uri="{BB962C8B-B14F-4D97-AF65-F5344CB8AC3E}">
        <p14:creationId xmlns:p14="http://schemas.microsoft.com/office/powerpoint/2010/main" xmlns="" val="39939121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Assessing the degree to which CBNRM is achieving its stated objectives of poverty </a:t>
            </a:r>
            <a:r>
              <a:rPr lang="en-US" dirty="0" smtClean="0"/>
              <a:t>reduction, resource </a:t>
            </a:r>
            <a:r>
              <a:rPr lang="en-US" dirty="0"/>
              <a:t>conservation and governance calls for a different approach, and should probably be </a:t>
            </a:r>
            <a:r>
              <a:rPr lang="en-US" dirty="0" smtClean="0"/>
              <a:t>carried out </a:t>
            </a:r>
            <a:r>
              <a:rPr lang="en-US" dirty="0"/>
              <a:t>by </a:t>
            </a:r>
            <a:r>
              <a:rPr lang="en-US" dirty="0" err="1"/>
              <a:t>organisations</a:t>
            </a:r>
            <a:r>
              <a:rPr lang="en-US" dirty="0"/>
              <a:t> that are not directly engaged in the implementation as such. </a:t>
            </a:r>
            <a:endParaRPr lang="en-US" dirty="0" smtClean="0"/>
          </a:p>
          <a:p>
            <a:r>
              <a:rPr lang="en-US" dirty="0" smtClean="0"/>
              <a:t>These </a:t>
            </a:r>
            <a:r>
              <a:rPr lang="en-US" dirty="0"/>
              <a:t>could </a:t>
            </a:r>
            <a:r>
              <a:rPr lang="en-US" dirty="0" smtClean="0"/>
              <a:t>be independent </a:t>
            </a:r>
            <a:r>
              <a:rPr lang="en-US" dirty="0"/>
              <a:t>research </a:t>
            </a:r>
            <a:r>
              <a:rPr lang="en-US" dirty="0" err="1"/>
              <a:t>centres</a:t>
            </a:r>
            <a:r>
              <a:rPr lang="en-US" dirty="0"/>
              <a:t>, NGOs and university departments capable of undertaking </a:t>
            </a:r>
            <a:r>
              <a:rPr lang="en-US" dirty="0" smtClean="0"/>
              <a:t>such studies</a:t>
            </a:r>
            <a:r>
              <a:rPr lang="en-US" dirty="0"/>
              <a:t>.</a:t>
            </a:r>
          </a:p>
        </p:txBody>
      </p:sp>
    </p:spTree>
    <p:extLst>
      <p:ext uri="{BB962C8B-B14F-4D97-AF65-F5344CB8AC3E}">
        <p14:creationId xmlns:p14="http://schemas.microsoft.com/office/powerpoint/2010/main" xmlns="" val="31732397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CBNRM in terms of poverty alleviation</a:t>
            </a:r>
          </a:p>
        </p:txBody>
      </p:sp>
      <p:sp>
        <p:nvSpPr>
          <p:cNvPr id="3" name="Content Placeholder 2"/>
          <p:cNvSpPr>
            <a:spLocks noGrp="1"/>
          </p:cNvSpPr>
          <p:nvPr>
            <p:ph idx="1"/>
          </p:nvPr>
        </p:nvSpPr>
        <p:spPr/>
        <p:txBody>
          <a:bodyPr>
            <a:noAutofit/>
          </a:bodyPr>
          <a:lstStyle/>
          <a:p>
            <a:r>
              <a:rPr lang="en-US" sz="2000" dirty="0"/>
              <a:t>The effects of CBNRM in terms of poverty alleviation and equity can be assessed </a:t>
            </a:r>
            <a:r>
              <a:rPr lang="en-US" sz="2000" dirty="0" smtClean="0"/>
              <a:t>through interviews </a:t>
            </a:r>
            <a:r>
              <a:rPr lang="en-US" sz="2000" dirty="0"/>
              <a:t>with random samples of communities. </a:t>
            </a:r>
            <a:endParaRPr lang="en-US" sz="2000" dirty="0" smtClean="0"/>
          </a:p>
          <a:p>
            <a:r>
              <a:rPr lang="en-US" sz="2000" dirty="0" smtClean="0"/>
              <a:t>The </a:t>
            </a:r>
            <a:r>
              <a:rPr lang="en-US" sz="2000" dirty="0"/>
              <a:t>purpose should be to document the </a:t>
            </a:r>
            <a:r>
              <a:rPr lang="en-US" sz="2000" dirty="0" smtClean="0"/>
              <a:t>overall value </a:t>
            </a:r>
            <a:r>
              <a:rPr lang="en-US" sz="2000" dirty="0"/>
              <a:t>flow from a given resource under CBNRM, including how costs and benefits are </a:t>
            </a:r>
            <a:r>
              <a:rPr lang="en-US" sz="2000" dirty="0" smtClean="0"/>
              <a:t>distributed among </a:t>
            </a:r>
            <a:r>
              <a:rPr lang="en-US" sz="2000" dirty="0"/>
              <a:t>households within the resource-managing </a:t>
            </a:r>
            <a:r>
              <a:rPr lang="en-US" sz="2000" dirty="0" smtClean="0"/>
              <a:t>communities.</a:t>
            </a:r>
          </a:p>
          <a:p>
            <a:r>
              <a:rPr lang="en-US" sz="2000" dirty="0" smtClean="0"/>
              <a:t>The </a:t>
            </a:r>
            <a:r>
              <a:rPr lang="en-US" sz="2000" dirty="0"/>
              <a:t>distribution of costs </a:t>
            </a:r>
            <a:r>
              <a:rPr lang="en-US" sz="2000" dirty="0" smtClean="0"/>
              <a:t>and benefits </a:t>
            </a:r>
            <a:r>
              <a:rPr lang="en-US" sz="2000" dirty="0"/>
              <a:t>between communities and the rest of society may be assessed by looking at profit </a:t>
            </a:r>
            <a:r>
              <a:rPr lang="en-US" sz="2000" dirty="0" smtClean="0"/>
              <a:t>margins in </a:t>
            </a:r>
            <a:r>
              <a:rPr lang="en-US" sz="2000" dirty="0"/>
              <a:t>the value chain for CBNRM products. </a:t>
            </a:r>
            <a:endParaRPr lang="en-US" sz="2000" dirty="0" smtClean="0"/>
          </a:p>
          <a:p>
            <a:r>
              <a:rPr lang="en-US" sz="2000" dirty="0" smtClean="0"/>
              <a:t>This </a:t>
            </a:r>
            <a:r>
              <a:rPr lang="en-US" sz="2000" dirty="0"/>
              <a:t>will indicate whether officially intended </a:t>
            </a:r>
            <a:r>
              <a:rPr lang="en-US" sz="2000" dirty="0" smtClean="0"/>
              <a:t>and/or unofficial </a:t>
            </a:r>
            <a:r>
              <a:rPr lang="en-US" sz="2000" dirty="0"/>
              <a:t>market interventions as well as market conditions result in producer prices that support </a:t>
            </a:r>
            <a:r>
              <a:rPr lang="en-US" sz="2000" dirty="0" smtClean="0"/>
              <a:t>or undermine </a:t>
            </a:r>
            <a:r>
              <a:rPr lang="en-US" sz="2000" dirty="0"/>
              <a:t>the economic rationale for CBNRM. </a:t>
            </a:r>
            <a:endParaRPr lang="en-US" sz="2000" dirty="0" smtClean="0"/>
          </a:p>
          <a:p>
            <a:r>
              <a:rPr lang="en-US" sz="2000" dirty="0" smtClean="0"/>
              <a:t>Interpretation </a:t>
            </a:r>
            <a:r>
              <a:rPr lang="en-US" sz="2000" dirty="0"/>
              <a:t>of the collected data should </a:t>
            </a:r>
            <a:r>
              <a:rPr lang="en-US" sz="2000" dirty="0" smtClean="0"/>
              <a:t>take demographic </a:t>
            </a:r>
            <a:r>
              <a:rPr lang="en-US" sz="2000" dirty="0"/>
              <a:t>and general economic developments into account.</a:t>
            </a:r>
          </a:p>
        </p:txBody>
      </p:sp>
    </p:spTree>
    <p:extLst>
      <p:ext uri="{BB962C8B-B14F-4D97-AF65-F5344CB8AC3E}">
        <p14:creationId xmlns:p14="http://schemas.microsoft.com/office/powerpoint/2010/main" xmlns="" val="133174923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t>
            </a:r>
            <a:r>
              <a:rPr lang="en-US" dirty="0" smtClean="0"/>
              <a:t>ffects </a:t>
            </a:r>
            <a:r>
              <a:rPr lang="en-US" dirty="0"/>
              <a:t>of CBNRM on resource conservation</a:t>
            </a:r>
          </a:p>
        </p:txBody>
      </p:sp>
      <p:sp>
        <p:nvSpPr>
          <p:cNvPr id="3" name="Content Placeholder 2"/>
          <p:cNvSpPr>
            <a:spLocks noGrp="1"/>
          </p:cNvSpPr>
          <p:nvPr>
            <p:ph idx="1"/>
          </p:nvPr>
        </p:nvSpPr>
        <p:spPr/>
        <p:txBody>
          <a:bodyPr>
            <a:normAutofit fontScale="85000" lnSpcReduction="20000"/>
          </a:bodyPr>
          <a:lstStyle/>
          <a:p>
            <a:r>
              <a:rPr lang="en-US" dirty="0"/>
              <a:t>The effects of CBNRM on resource conservation can be assessed through interviews with </a:t>
            </a:r>
            <a:r>
              <a:rPr lang="en-US" dirty="0" smtClean="0"/>
              <a:t>random samples </a:t>
            </a:r>
            <a:r>
              <a:rPr lang="en-US" dirty="0"/>
              <a:t>of communities as well as simple, participatory technical inventories carried out </a:t>
            </a:r>
            <a:r>
              <a:rPr lang="en-US" dirty="0" smtClean="0"/>
              <a:t>with certain </a:t>
            </a:r>
            <a:r>
              <a:rPr lang="en-US" dirty="0"/>
              <a:t>time </a:t>
            </a:r>
            <a:r>
              <a:rPr lang="en-US" dirty="0" smtClean="0"/>
              <a:t>intervals.</a:t>
            </a:r>
          </a:p>
          <a:p>
            <a:r>
              <a:rPr lang="en-US" dirty="0" smtClean="0"/>
              <a:t>The </a:t>
            </a:r>
            <a:r>
              <a:rPr lang="en-US" dirty="0"/>
              <a:t>former would provide a general picture of how people perceive </a:t>
            </a:r>
            <a:r>
              <a:rPr lang="en-US" dirty="0" smtClean="0"/>
              <a:t>the development </a:t>
            </a:r>
            <a:r>
              <a:rPr lang="en-US" dirty="0"/>
              <a:t>of the resource that they are managing, while the latter would yield a quantitative </a:t>
            </a:r>
            <a:r>
              <a:rPr lang="en-US" dirty="0" smtClean="0"/>
              <a:t>and qualitative </a:t>
            </a:r>
            <a:r>
              <a:rPr lang="en-US" dirty="0"/>
              <a:t>picture of changes in the bio-physical resources and resource use. </a:t>
            </a:r>
            <a:endParaRPr lang="en-US" dirty="0" smtClean="0"/>
          </a:p>
          <a:p>
            <a:r>
              <a:rPr lang="en-US" dirty="0" smtClean="0"/>
              <a:t>In </a:t>
            </a:r>
            <a:r>
              <a:rPr lang="en-US" dirty="0"/>
              <a:t>both types </a:t>
            </a:r>
            <a:r>
              <a:rPr lang="en-US" dirty="0" smtClean="0"/>
              <a:t>of inventories</a:t>
            </a:r>
            <a:r>
              <a:rPr lang="en-US" dirty="0"/>
              <a:t>, it is important that the resource development in areas under CBNRM can be </a:t>
            </a:r>
            <a:r>
              <a:rPr lang="en-US" dirty="0" smtClean="0"/>
              <a:t>clearly distinguished </a:t>
            </a:r>
            <a:r>
              <a:rPr lang="en-US" dirty="0"/>
              <a:t>from similar areas that are not under CBNRM. </a:t>
            </a:r>
            <a:endParaRPr lang="en-US" dirty="0" smtClean="0"/>
          </a:p>
          <a:p>
            <a:r>
              <a:rPr lang="en-US" dirty="0" smtClean="0"/>
              <a:t>Preferably</a:t>
            </a:r>
            <a:r>
              <a:rPr lang="en-US" dirty="0"/>
              <a:t>, the effect of CBNRM </a:t>
            </a:r>
            <a:r>
              <a:rPr lang="en-US" dirty="0" smtClean="0"/>
              <a:t>on areas </a:t>
            </a:r>
            <a:r>
              <a:rPr lang="en-US" dirty="0"/>
              <a:t>that are not under CBNRM should be included, because the use of resources in these </a:t>
            </a:r>
            <a:r>
              <a:rPr lang="en-US" dirty="0" smtClean="0"/>
              <a:t>areas might </a:t>
            </a:r>
            <a:r>
              <a:rPr lang="en-US" dirty="0"/>
              <a:t>change as well.</a:t>
            </a:r>
          </a:p>
        </p:txBody>
      </p:sp>
    </p:spTree>
    <p:extLst>
      <p:ext uri="{BB962C8B-B14F-4D97-AF65-F5344CB8AC3E}">
        <p14:creationId xmlns:p14="http://schemas.microsoft.com/office/powerpoint/2010/main" xmlns="" val="221667199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a:t>
            </a:r>
            <a:r>
              <a:rPr lang="en-US" dirty="0"/>
              <a:t>of CBNRM on governance</a:t>
            </a:r>
          </a:p>
        </p:txBody>
      </p:sp>
      <p:sp>
        <p:nvSpPr>
          <p:cNvPr id="3" name="Content Placeholder 2"/>
          <p:cNvSpPr>
            <a:spLocks noGrp="1"/>
          </p:cNvSpPr>
          <p:nvPr>
            <p:ph idx="1"/>
          </p:nvPr>
        </p:nvSpPr>
        <p:spPr/>
        <p:txBody>
          <a:bodyPr>
            <a:normAutofit fontScale="92500" lnSpcReduction="10000"/>
          </a:bodyPr>
          <a:lstStyle/>
          <a:p>
            <a:r>
              <a:rPr lang="en-US" dirty="0"/>
              <a:t>The effects of CBNRM on governance at the local level can be assessed through interviews </a:t>
            </a:r>
            <a:r>
              <a:rPr lang="en-US" dirty="0" smtClean="0"/>
              <a:t>with households </a:t>
            </a:r>
            <a:r>
              <a:rPr lang="en-US" dirty="0"/>
              <a:t>in random samples of communities and analysis of community records, </a:t>
            </a:r>
            <a:r>
              <a:rPr lang="en-US" dirty="0" smtClean="0"/>
              <a:t>management plan </a:t>
            </a:r>
            <a:r>
              <a:rPr lang="en-US" dirty="0"/>
              <a:t>revisions as well as accounts. </a:t>
            </a:r>
            <a:endParaRPr lang="en-US" dirty="0" smtClean="0"/>
          </a:p>
          <a:p>
            <a:r>
              <a:rPr lang="en-US" dirty="0" smtClean="0"/>
              <a:t>The </a:t>
            </a:r>
            <a:r>
              <a:rPr lang="en-US" dirty="0"/>
              <a:t>purpose should be to document the development in </a:t>
            </a:r>
            <a:r>
              <a:rPr lang="en-US" dirty="0" smtClean="0"/>
              <a:t>decision making processes </a:t>
            </a:r>
            <a:r>
              <a:rPr lang="en-US" dirty="0"/>
              <a:t>and resulting cost-benefit sharing. This includes a documentation of stakeholders</a:t>
            </a:r>
            <a:r>
              <a:rPr lang="en-US" dirty="0" smtClean="0"/>
              <a:t>’</a:t>
            </a:r>
            <a:r>
              <a:rPr lang="en-US" dirty="0"/>
              <a:t> positions in order to evaluate whether certain elites have captured most benefits, and </a:t>
            </a:r>
            <a:r>
              <a:rPr lang="en-US" dirty="0" smtClean="0"/>
              <a:t>whether certain </a:t>
            </a:r>
            <a:r>
              <a:rPr lang="en-US" dirty="0"/>
              <a:t>groups are becoming increasingly </a:t>
            </a:r>
            <a:r>
              <a:rPr lang="en-US" dirty="0" err="1"/>
              <a:t>marginalised</a:t>
            </a:r>
            <a:r>
              <a:rPr lang="en-US" dirty="0"/>
              <a:t>, e.g. as a result of de facto majority rule.</a:t>
            </a:r>
          </a:p>
        </p:txBody>
      </p:sp>
    </p:spTree>
    <p:extLst>
      <p:ext uri="{BB962C8B-B14F-4D97-AF65-F5344CB8AC3E}">
        <p14:creationId xmlns:p14="http://schemas.microsoft.com/office/powerpoint/2010/main" xmlns="" val="15821693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
            </a:r>
            <a:r>
              <a:rPr lang="en-US" dirty="0" smtClean="0"/>
              <a:t>istrict </a:t>
            </a:r>
            <a:r>
              <a:rPr lang="en-US" dirty="0"/>
              <a:t>and national level</a:t>
            </a:r>
          </a:p>
        </p:txBody>
      </p:sp>
      <p:sp>
        <p:nvSpPr>
          <p:cNvPr id="3" name="Content Placeholder 2"/>
          <p:cNvSpPr>
            <a:spLocks noGrp="1"/>
          </p:cNvSpPr>
          <p:nvPr>
            <p:ph idx="1"/>
          </p:nvPr>
        </p:nvSpPr>
        <p:spPr/>
        <p:txBody>
          <a:bodyPr>
            <a:normAutofit fontScale="92500" lnSpcReduction="10000"/>
          </a:bodyPr>
          <a:lstStyle/>
          <a:p>
            <a:r>
              <a:rPr lang="en-US" dirty="0"/>
              <a:t>The effects of CBNRM on governance at the district and national level can be assessed </a:t>
            </a:r>
            <a:r>
              <a:rPr lang="en-US" dirty="0" smtClean="0"/>
              <a:t>through analysis </a:t>
            </a:r>
            <a:r>
              <a:rPr lang="en-US" dirty="0"/>
              <a:t>of policies, laws, directives, administrative procedures, progress reports and accounts. </a:t>
            </a:r>
            <a:endParaRPr lang="en-US" dirty="0" smtClean="0"/>
          </a:p>
          <a:p>
            <a:r>
              <a:rPr lang="en-US" dirty="0" smtClean="0"/>
              <a:t>The objective </a:t>
            </a:r>
            <a:r>
              <a:rPr lang="en-US" dirty="0"/>
              <a:t>is to document whether governments (local and national) are: </a:t>
            </a:r>
            <a:endParaRPr lang="en-US" dirty="0" smtClean="0"/>
          </a:p>
          <a:p>
            <a:pPr lvl="1"/>
            <a:r>
              <a:rPr lang="en-US" dirty="0"/>
              <a:t>C</a:t>
            </a:r>
            <a:r>
              <a:rPr lang="en-US" dirty="0" smtClean="0"/>
              <a:t>onsolidating CBNRM or </a:t>
            </a:r>
            <a:r>
              <a:rPr lang="en-US" dirty="0"/>
              <a:t>rather re-</a:t>
            </a:r>
            <a:r>
              <a:rPr lang="en-US" dirty="0" err="1"/>
              <a:t>centralising</a:t>
            </a:r>
            <a:r>
              <a:rPr lang="en-US" dirty="0"/>
              <a:t> resource management through directives or amendments to nominal </a:t>
            </a:r>
            <a:r>
              <a:rPr lang="en-US" dirty="0" smtClean="0"/>
              <a:t>and functional </a:t>
            </a:r>
            <a:r>
              <a:rPr lang="en-US" dirty="0"/>
              <a:t>resource </a:t>
            </a:r>
            <a:r>
              <a:rPr lang="en-US" dirty="0" smtClean="0"/>
              <a:t>legislation</a:t>
            </a:r>
          </a:p>
          <a:p>
            <a:pPr lvl="1"/>
            <a:r>
              <a:rPr lang="en-US" dirty="0" smtClean="0"/>
              <a:t>Promoting </a:t>
            </a:r>
            <a:r>
              <a:rPr lang="en-US" dirty="0"/>
              <a:t>or delaying implementation of CBNRM on </a:t>
            </a:r>
            <a:r>
              <a:rPr lang="en-US" dirty="0" smtClean="0"/>
              <a:t>the ground </a:t>
            </a:r>
          </a:p>
          <a:p>
            <a:pPr lvl="1"/>
            <a:r>
              <a:rPr lang="en-US" dirty="0" smtClean="0"/>
              <a:t>Actually </a:t>
            </a:r>
            <a:r>
              <a:rPr lang="en-US" dirty="0"/>
              <a:t>spending resources on promoting CBNRM</a:t>
            </a:r>
            <a:r>
              <a:rPr lang="en-US" dirty="0" smtClean="0"/>
              <a:t>.</a:t>
            </a:r>
          </a:p>
        </p:txBody>
      </p:sp>
    </p:spTree>
    <p:extLst>
      <p:ext uri="{BB962C8B-B14F-4D97-AF65-F5344CB8AC3E}">
        <p14:creationId xmlns:p14="http://schemas.microsoft.com/office/powerpoint/2010/main" xmlns="" val="22178224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a:t>
            </a:r>
            <a:r>
              <a:rPr lang="en-US" dirty="0" smtClean="0"/>
              <a:t>ffects of CBNRM </a:t>
            </a:r>
            <a:r>
              <a:rPr lang="en-US" dirty="0"/>
              <a:t>on governance are indicated by:</a:t>
            </a:r>
          </a:p>
        </p:txBody>
      </p:sp>
      <p:sp>
        <p:nvSpPr>
          <p:cNvPr id="3" name="Content Placeholder 2"/>
          <p:cNvSpPr>
            <a:spLocks noGrp="1"/>
          </p:cNvSpPr>
          <p:nvPr>
            <p:ph idx="1"/>
          </p:nvPr>
        </p:nvSpPr>
        <p:spPr/>
        <p:txBody>
          <a:bodyPr/>
          <a:lstStyle/>
          <a:p>
            <a:r>
              <a:rPr lang="en-US" dirty="0"/>
              <a:t>the existence, number of members and activities of CBNRM interest </a:t>
            </a:r>
            <a:r>
              <a:rPr lang="en-US" dirty="0" err="1"/>
              <a:t>organisations</a:t>
            </a:r>
            <a:endParaRPr lang="en-US" dirty="0"/>
          </a:p>
          <a:p>
            <a:r>
              <a:rPr lang="en-US" dirty="0"/>
              <a:t>CBNRM-related policy debates in the media</a:t>
            </a:r>
          </a:p>
          <a:p>
            <a:r>
              <a:rPr lang="en-US" dirty="0"/>
              <a:t>The number of CBNRM-related court cases, particularly those where communities or their interest </a:t>
            </a:r>
            <a:r>
              <a:rPr lang="en-US" dirty="0" err="1"/>
              <a:t>organisations</a:t>
            </a:r>
            <a:r>
              <a:rPr lang="en-US" dirty="0"/>
              <a:t> attempt to hold higher administrative levels accountable.</a:t>
            </a:r>
          </a:p>
          <a:p>
            <a:endParaRPr lang="en-US" dirty="0"/>
          </a:p>
        </p:txBody>
      </p:sp>
    </p:spTree>
    <p:extLst>
      <p:ext uri="{BB962C8B-B14F-4D97-AF65-F5344CB8AC3E}">
        <p14:creationId xmlns:p14="http://schemas.microsoft.com/office/powerpoint/2010/main" xmlns="" val="188264649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Summing up</a:t>
            </a:r>
            <a:endParaRPr lang="en-US" dirty="0"/>
          </a:p>
        </p:txBody>
      </p:sp>
      <p:sp>
        <p:nvSpPr>
          <p:cNvPr id="3" name="Content Placeholder 2"/>
          <p:cNvSpPr>
            <a:spLocks noGrp="1"/>
          </p:cNvSpPr>
          <p:nvPr>
            <p:ph idx="1"/>
          </p:nvPr>
        </p:nvSpPr>
        <p:spPr/>
        <p:txBody>
          <a:bodyPr>
            <a:normAutofit fontScale="85000" lnSpcReduction="20000"/>
          </a:bodyPr>
          <a:lstStyle/>
          <a:p>
            <a:r>
              <a:rPr lang="en-US" dirty="0"/>
              <a:t>Ideal monitoring of CBNRM would be a formidable and probably prohibitively expensive task.</a:t>
            </a:r>
          </a:p>
          <a:p>
            <a:r>
              <a:rPr lang="en-US" dirty="0" smtClean="0"/>
              <a:t>It </a:t>
            </a:r>
            <a:r>
              <a:rPr lang="en-US" dirty="0"/>
              <a:t>would be naïve to assume that, once initiated, CBNRM is a guaranteed </a:t>
            </a:r>
            <a:r>
              <a:rPr lang="en-US" dirty="0" err="1" smtClean="0"/>
              <a:t>selfsustaining</a:t>
            </a:r>
            <a:r>
              <a:rPr lang="en-US" dirty="0" smtClean="0"/>
              <a:t> success</a:t>
            </a:r>
            <a:r>
              <a:rPr lang="en-US" dirty="0"/>
              <a:t>, which needs no monitoring or adjustment</a:t>
            </a:r>
            <a:r>
              <a:rPr lang="en-US" dirty="0" smtClean="0"/>
              <a:t>.</a:t>
            </a:r>
          </a:p>
          <a:p>
            <a:r>
              <a:rPr lang="en-US" dirty="0"/>
              <a:t>An informed public debate based </a:t>
            </a:r>
            <a:r>
              <a:rPr lang="en-US" dirty="0" smtClean="0"/>
              <a:t>on the </a:t>
            </a:r>
            <a:r>
              <a:rPr lang="en-US" dirty="0"/>
              <a:t>results of sound monitoring is, in all likelihood, the key to the long-term success of CBNRM </a:t>
            </a:r>
            <a:r>
              <a:rPr lang="en-US" dirty="0" smtClean="0"/>
              <a:t>at all </a:t>
            </a:r>
            <a:r>
              <a:rPr lang="en-US" dirty="0"/>
              <a:t>levels of society. </a:t>
            </a:r>
            <a:endParaRPr lang="en-US" dirty="0" smtClean="0"/>
          </a:p>
          <a:p>
            <a:r>
              <a:rPr lang="en-US" dirty="0" smtClean="0"/>
              <a:t>The </a:t>
            </a:r>
            <a:r>
              <a:rPr lang="en-US" dirty="0"/>
              <a:t>short-term effects of CBNRM should, however, not be over-interpreted. </a:t>
            </a:r>
            <a:endParaRPr lang="en-US" dirty="0" smtClean="0"/>
          </a:p>
          <a:p>
            <a:r>
              <a:rPr lang="en-US" dirty="0" smtClean="0"/>
              <a:t>In most </a:t>
            </a:r>
            <a:r>
              <a:rPr lang="en-US" dirty="0"/>
              <a:t>countries where CBNRM is implemented nation-wide, this represents a complete </a:t>
            </a:r>
            <a:r>
              <a:rPr lang="en-US" dirty="0" smtClean="0"/>
              <a:t>paradigm shift </a:t>
            </a:r>
            <a:r>
              <a:rPr lang="en-US" dirty="0"/>
              <a:t>within particular sectors, and a number of things are bound to go wrong during the first years.</a:t>
            </a:r>
          </a:p>
        </p:txBody>
      </p:sp>
    </p:spTree>
    <p:extLst>
      <p:ext uri="{BB962C8B-B14F-4D97-AF65-F5344CB8AC3E}">
        <p14:creationId xmlns:p14="http://schemas.microsoft.com/office/powerpoint/2010/main" xmlns="" val="10409250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CBNRM is not a stand-alone solution to secure poverty reduction, resource conservation and </a:t>
            </a:r>
            <a:r>
              <a:rPr lang="en-US" dirty="0" smtClean="0"/>
              <a:t>good governance</a:t>
            </a:r>
            <a:r>
              <a:rPr lang="en-US" dirty="0"/>
              <a:t>, and whether other resource management systems would be better will always </a:t>
            </a:r>
            <a:r>
              <a:rPr lang="en-US" dirty="0" smtClean="0"/>
              <a:t>be subject </a:t>
            </a:r>
            <a:r>
              <a:rPr lang="en-US" dirty="0"/>
              <a:t>to context analysis and political debate. </a:t>
            </a:r>
            <a:endParaRPr lang="en-US" dirty="0" smtClean="0"/>
          </a:p>
          <a:p>
            <a:r>
              <a:rPr lang="en-US" dirty="0" smtClean="0"/>
              <a:t>Accordingly</a:t>
            </a:r>
            <a:r>
              <a:rPr lang="en-US" dirty="0"/>
              <a:t>, CBNRM is rather a </a:t>
            </a:r>
            <a:r>
              <a:rPr lang="en-US" dirty="0" smtClean="0"/>
              <a:t>development process </a:t>
            </a:r>
            <a:r>
              <a:rPr lang="en-US" dirty="0"/>
              <a:t>and constant power struggle.</a:t>
            </a:r>
          </a:p>
        </p:txBody>
      </p:sp>
    </p:spTree>
    <p:extLst>
      <p:ext uri="{BB962C8B-B14F-4D97-AF65-F5344CB8AC3E}">
        <p14:creationId xmlns:p14="http://schemas.microsoft.com/office/powerpoint/2010/main" xmlns="" val="689025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TotalTime>
  <Words>2491</Words>
  <Application>Microsoft Office PowerPoint</Application>
  <PresentationFormat>On-screen Show (4:3)</PresentationFormat>
  <Paragraphs>102</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Lecture 16 NATURAL RESOURCE PLANNING AND MANAGEMENT</vt:lpstr>
      <vt:lpstr>Recap Lecture 15</vt:lpstr>
      <vt:lpstr>How to support CBNRM at the local level?</vt:lpstr>
      <vt:lpstr>The rationale of CBNRM as a development strategy </vt:lpstr>
      <vt:lpstr>Slide 5</vt:lpstr>
      <vt:lpstr>CBNRM embedded in the institutional set-up and national context</vt:lpstr>
      <vt:lpstr>Providing economic incentives and ownership at community level</vt:lpstr>
      <vt:lpstr>Slide 8</vt:lpstr>
      <vt:lpstr>Rights and associated positions</vt:lpstr>
      <vt:lpstr>Types of Rights</vt:lpstr>
      <vt:lpstr>How to promote poverty reduction</vt:lpstr>
      <vt:lpstr>Slide 12</vt:lpstr>
      <vt:lpstr>Slide 13</vt:lpstr>
      <vt:lpstr>Slide 14</vt:lpstr>
      <vt:lpstr>How to support resource conservation?</vt:lpstr>
      <vt:lpstr>Slide 16</vt:lpstr>
      <vt:lpstr>How to promote good governance including equity</vt:lpstr>
      <vt:lpstr>Slide 18</vt:lpstr>
      <vt:lpstr>Management Plan</vt:lpstr>
      <vt:lpstr>Slide 20</vt:lpstr>
      <vt:lpstr>Slide 21</vt:lpstr>
      <vt:lpstr>Slide 22</vt:lpstr>
      <vt:lpstr>How to monitor and sustain CBNRM</vt:lpstr>
      <vt:lpstr>Slide 24</vt:lpstr>
      <vt:lpstr>Slide 25</vt:lpstr>
      <vt:lpstr>CBNRM in terms of poverty alleviation</vt:lpstr>
      <vt:lpstr>Effects of CBNRM on resource conservation</vt:lpstr>
      <vt:lpstr>Effects of CBNRM on governance</vt:lpstr>
      <vt:lpstr>District and national level</vt:lpstr>
      <vt:lpstr>Effects of CBNRM on governance are indicated by:</vt:lpstr>
      <vt:lpstr>Summing up</vt:lpstr>
      <vt:lpstr>Slide 32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16 NATURAL RESOURCE PLANNING AND MANAGEMENT</dc:title>
  <dc:creator>Salman</dc:creator>
  <cp:lastModifiedBy>NTS</cp:lastModifiedBy>
  <cp:revision>10</cp:revision>
  <dcterms:created xsi:type="dcterms:W3CDTF">2014-06-19T17:05:30Z</dcterms:created>
  <dcterms:modified xsi:type="dcterms:W3CDTF">2014-06-20T05:31:05Z</dcterms:modified>
</cp:coreProperties>
</file>