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A7A2B-363A-471E-98DA-9C3AC7E787C6}" type="datetimeFigureOut">
              <a:rPr lang="en-US" smtClean="0"/>
              <a:t>14/06/2014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117A7-081E-4F49-815D-66BC1A5E45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  <a:t>Lecture </a:t>
            </a:r>
            <a:r>
              <a:rPr lang="en-US" sz="3000" b="1" dirty="0" smtClean="0">
                <a:latin typeface="+mn-lt"/>
                <a:ea typeface="Times New Roman"/>
                <a:cs typeface="Times New Roman"/>
                <a:sym typeface="Times New Roman"/>
              </a:rPr>
              <a:t>14</a:t>
            </a:r>
            <a: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  <a:t/>
            </a:r>
            <a:br>
              <a:rPr lang="en-US" sz="3000" b="1" dirty="0"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en-US" sz="3000" b="1" dirty="0">
                <a:latin typeface="+mn-lt"/>
              </a:rPr>
              <a:t>NATURAL RESOURCE PLANNING AND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Aneel</a:t>
            </a:r>
            <a:r>
              <a:rPr lang="en-US" dirty="0" smtClean="0"/>
              <a:t> SALMAN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903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50" b="1" dirty="0"/>
              <a:t>Recap Lecture </a:t>
            </a:r>
            <a:r>
              <a:rPr lang="en-US" sz="4050" b="1" dirty="0" smtClean="0"/>
              <a:t>13</a:t>
            </a:r>
            <a:endParaRPr lang="en-US" sz="405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Community Based Natural Resource Management (CBNRM)?</a:t>
            </a:r>
          </a:p>
          <a:p>
            <a:r>
              <a:rPr lang="en-US" dirty="0" smtClean="0"/>
              <a:t>Communities</a:t>
            </a:r>
          </a:p>
          <a:p>
            <a:r>
              <a:rPr lang="en-US" dirty="0" smtClean="0"/>
              <a:t>Reasons for </a:t>
            </a:r>
            <a:r>
              <a:rPr lang="en-US" dirty="0" err="1" smtClean="0"/>
              <a:t>decentralised</a:t>
            </a:r>
            <a:r>
              <a:rPr lang="en-US" dirty="0" smtClean="0"/>
              <a:t> natural resource management</a:t>
            </a:r>
          </a:p>
          <a:p>
            <a:r>
              <a:rPr lang="en-US" dirty="0" smtClean="0"/>
              <a:t>Three different levels for CBNRM support</a:t>
            </a:r>
          </a:p>
          <a:p>
            <a:r>
              <a:rPr lang="en-US" dirty="0" smtClean="0"/>
              <a:t>National Level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232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support an enabling legal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 is important to be aware that land use and access to natural resources, including settlement </a:t>
            </a:r>
            <a:r>
              <a:rPr lang="en-US" dirty="0" smtClean="0"/>
              <a:t>of associated </a:t>
            </a:r>
            <a:r>
              <a:rPr lang="en-US" dirty="0"/>
              <a:t>conflicts, are not always governed by official legislation alone, and that customary </a:t>
            </a:r>
            <a:r>
              <a:rPr lang="en-US" dirty="0" smtClean="0"/>
              <a:t>or traditional </a:t>
            </a:r>
            <a:r>
              <a:rPr lang="en-US" dirty="0"/>
              <a:t>systems may supplement or be more or less in contravention of official law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Legal </a:t>
            </a:r>
            <a:r>
              <a:rPr lang="en-US" dirty="0"/>
              <a:t>reforms aimed at promoting CBNRM should incorporate appropriate aspects </a:t>
            </a:r>
            <a:r>
              <a:rPr lang="en-US" dirty="0" smtClean="0"/>
              <a:t>of customary </a:t>
            </a:r>
            <a:r>
              <a:rPr lang="en-US" dirty="0"/>
              <a:t>and traditional </a:t>
            </a:r>
            <a:r>
              <a:rPr lang="en-US" dirty="0" smtClean="0"/>
              <a:t>law.</a:t>
            </a:r>
          </a:p>
          <a:p>
            <a:r>
              <a:rPr lang="en-US" dirty="0"/>
              <a:t>This should obviously include official recognition of communities </a:t>
            </a:r>
            <a:r>
              <a:rPr lang="en-US" dirty="0" smtClean="0"/>
              <a:t>as legal </a:t>
            </a:r>
            <a:r>
              <a:rPr lang="en-US" dirty="0"/>
              <a:t>persons who can own/control land and natural resources, and could, inter alia, </a:t>
            </a:r>
            <a:r>
              <a:rPr lang="en-US" dirty="0" smtClean="0"/>
              <a:t>entail recognition </a:t>
            </a:r>
            <a:r>
              <a:rPr lang="en-US" dirty="0"/>
              <a:t>of certain customary resource rights as well as traditional institutions of </a:t>
            </a:r>
            <a:r>
              <a:rPr lang="en-US" dirty="0" smtClean="0"/>
              <a:t>conflict resolution/management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80781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However, close attention must be paid to the fact that </a:t>
            </a:r>
            <a:r>
              <a:rPr lang="en-US" dirty="0" smtClean="0"/>
              <a:t>customary/traditional institutions </a:t>
            </a:r>
            <a:r>
              <a:rPr lang="en-US" dirty="0"/>
              <a:t>are not necessarily based on fair and democratic principles, so accessible avenues </a:t>
            </a:r>
            <a:r>
              <a:rPr lang="en-US" dirty="0" smtClean="0"/>
              <a:t>of appeal </a:t>
            </a:r>
            <a:r>
              <a:rPr lang="en-US" dirty="0"/>
              <a:t>within the formal system of justice must be </a:t>
            </a:r>
            <a:r>
              <a:rPr lang="en-US" dirty="0" smtClean="0"/>
              <a:t>secured.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367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Nominal </a:t>
            </a:r>
            <a:r>
              <a:rPr lang="en-US" dirty="0"/>
              <a:t>and </a:t>
            </a:r>
            <a:r>
              <a:rPr lang="en-US" dirty="0" smtClean="0"/>
              <a:t>Functional </a:t>
            </a:r>
            <a:r>
              <a:rPr lang="en-US" dirty="0"/>
              <a:t>law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Nominal resource law specifically addresses the particular resource (water, range lands, </a:t>
            </a:r>
            <a:r>
              <a:rPr lang="en-US" dirty="0" smtClean="0"/>
              <a:t>forests, coastal </a:t>
            </a:r>
            <a:r>
              <a:rPr lang="en-US" dirty="0"/>
              <a:t>areas, etc.) and includes topics such as:</a:t>
            </a:r>
          </a:p>
          <a:p>
            <a:pPr lvl="1"/>
            <a:r>
              <a:rPr lang="en-US" dirty="0" smtClean="0"/>
              <a:t>Management </a:t>
            </a:r>
            <a:r>
              <a:rPr lang="en-US" dirty="0"/>
              <a:t>objectives (provision of products and services).</a:t>
            </a:r>
          </a:p>
          <a:p>
            <a:pPr lvl="1"/>
            <a:r>
              <a:rPr lang="en-US" dirty="0" smtClean="0"/>
              <a:t>Classifications </a:t>
            </a:r>
            <a:r>
              <a:rPr lang="en-US" dirty="0"/>
              <a:t>(protection or production) and associated tenure as well as </a:t>
            </a:r>
            <a:r>
              <a:rPr lang="en-US" dirty="0" smtClean="0"/>
              <a:t>management systems </a:t>
            </a:r>
            <a:r>
              <a:rPr lang="en-US" dirty="0"/>
              <a:t>(public, private or community-based) for the resource.</a:t>
            </a:r>
          </a:p>
          <a:p>
            <a:pPr lvl="1"/>
            <a:r>
              <a:rPr lang="en-US" dirty="0" smtClean="0"/>
              <a:t>Monitoring </a:t>
            </a:r>
            <a:r>
              <a:rPr lang="en-US" dirty="0"/>
              <a:t>and assessment of the resource.</a:t>
            </a:r>
          </a:p>
        </p:txBody>
      </p:sp>
    </p:spTree>
    <p:extLst>
      <p:ext uri="{BB962C8B-B14F-4D97-AF65-F5344CB8AC3E}">
        <p14:creationId xmlns:p14="http://schemas.microsoft.com/office/powerpoint/2010/main" xmlns="" val="320919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Functional resource law refers to laws and regulations that are not directly concerned with, </a:t>
            </a:r>
            <a:r>
              <a:rPr lang="en-US" dirty="0" smtClean="0"/>
              <a:t>but nevertheless </a:t>
            </a:r>
            <a:r>
              <a:rPr lang="en-US" dirty="0"/>
              <a:t>influence, the management of a particular resource. This covers a wide variety of </a:t>
            </a:r>
            <a:r>
              <a:rPr lang="en-US" dirty="0" smtClean="0"/>
              <a:t>laws, including </a:t>
            </a:r>
            <a:r>
              <a:rPr lang="en-US" dirty="0"/>
              <a:t>the Constitution: general environmental protection law, such as water conservation </a:t>
            </a:r>
            <a:r>
              <a:rPr lang="en-US" dirty="0" smtClean="0"/>
              <a:t>and prevention </a:t>
            </a:r>
            <a:r>
              <a:rPr lang="en-US" dirty="0"/>
              <a:t>of bushfire acts; nature protection legislation (protection of species and </a:t>
            </a:r>
            <a:r>
              <a:rPr lang="en-US" dirty="0" smtClean="0"/>
              <a:t>geographical areas</a:t>
            </a:r>
            <a:r>
              <a:rPr lang="en-US" dirty="0"/>
              <a:t>); laws establishing quotas, taxation and subsidies influencing the profitability as well </a:t>
            </a:r>
            <a:r>
              <a:rPr lang="en-US" dirty="0" smtClean="0"/>
              <a:t>as distributional </a:t>
            </a:r>
            <a:r>
              <a:rPr lang="en-US" dirty="0"/>
              <a:t>effects of resource management, processing and trade; local government law; law </a:t>
            </a:r>
            <a:r>
              <a:rPr lang="en-US" dirty="0" smtClean="0"/>
              <a:t>of associations</a:t>
            </a:r>
            <a:r>
              <a:rPr lang="en-US" dirty="0"/>
              <a:t>; cooperative law; corporate law; foundation law; registration law; property law; </a:t>
            </a:r>
            <a:r>
              <a:rPr lang="en-US" dirty="0" smtClean="0"/>
              <a:t>land law</a:t>
            </a:r>
            <a:r>
              <a:rPr lang="en-US" dirty="0"/>
              <a:t>; contract law; administration of justice law</a:t>
            </a:r>
          </a:p>
        </p:txBody>
      </p:sp>
    </p:spTree>
    <p:extLst>
      <p:ext uri="{BB962C8B-B14F-4D97-AF65-F5344CB8AC3E}">
        <p14:creationId xmlns:p14="http://schemas.microsoft.com/office/powerpoint/2010/main" xmlns="" val="301640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However, the mere establishment of local communities as officially </a:t>
            </a:r>
            <a:r>
              <a:rPr lang="en-US" dirty="0" err="1"/>
              <a:t>recognised</a:t>
            </a:r>
            <a:r>
              <a:rPr lang="en-US" dirty="0"/>
              <a:t> proprietors </a:t>
            </a:r>
            <a:r>
              <a:rPr lang="en-US" dirty="0" smtClean="0"/>
              <a:t>or owners </a:t>
            </a:r>
            <a:r>
              <a:rPr lang="en-US" dirty="0"/>
              <a:t>does not guarantee conservation of the resource. </a:t>
            </a:r>
            <a:endParaRPr lang="en-US" dirty="0" smtClean="0"/>
          </a:p>
          <a:p>
            <a:r>
              <a:rPr lang="en-US" dirty="0" smtClean="0"/>
              <a:t>Nor </a:t>
            </a:r>
            <a:r>
              <a:rPr lang="en-US" dirty="0"/>
              <a:t>does it ensure good governance </a:t>
            </a:r>
            <a:r>
              <a:rPr lang="en-US" dirty="0" smtClean="0"/>
              <a:t>or poverty </a:t>
            </a:r>
            <a:r>
              <a:rPr lang="en-US" dirty="0"/>
              <a:t>reduction. </a:t>
            </a:r>
            <a:endParaRPr lang="en-US" dirty="0" smtClean="0"/>
          </a:p>
          <a:p>
            <a:r>
              <a:rPr lang="en-US" dirty="0" smtClean="0"/>
              <a:t>Achieving </a:t>
            </a:r>
            <a:r>
              <a:rPr lang="en-US" dirty="0"/>
              <a:t>these objectives may still require that rights over areas and </a:t>
            </a:r>
            <a:r>
              <a:rPr lang="en-US" dirty="0" smtClean="0"/>
              <a:t>resources are </a:t>
            </a:r>
            <a:r>
              <a:rPr lang="en-US" dirty="0"/>
              <a:t>made contingent on minimum standards for resource management, and that credible </a:t>
            </a:r>
            <a:r>
              <a:rPr lang="en-US" dirty="0" smtClean="0"/>
              <a:t>decision making and </a:t>
            </a:r>
            <a:r>
              <a:rPr lang="en-US" dirty="0"/>
              <a:t>benefit-sharing arrangements are formally established within the communities.</a:t>
            </a:r>
          </a:p>
          <a:p>
            <a:r>
              <a:rPr lang="en-US" dirty="0"/>
              <a:t>Moreover, fair terms of trade, allowing for reasonable producer prices of products made </a:t>
            </a:r>
            <a:r>
              <a:rPr lang="en-US" dirty="0" smtClean="0"/>
              <a:t>from natural </a:t>
            </a:r>
            <a:r>
              <a:rPr lang="en-US" dirty="0"/>
              <a:t>resources, are often critical to making ‘sustainable’ resource management </a:t>
            </a:r>
            <a:r>
              <a:rPr lang="en-US" dirty="0" smtClean="0"/>
              <a:t>financially worthwhile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35559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Characteristics of a CBNRM-enabling legal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Establish or confirm the legality of common resource ownership.</a:t>
            </a:r>
          </a:p>
          <a:p>
            <a:r>
              <a:rPr lang="en-US" dirty="0" smtClean="0"/>
              <a:t>Ensure </a:t>
            </a:r>
            <a:r>
              <a:rPr lang="en-US" dirty="0"/>
              <a:t>that nominal resource law is not in conflict with or overly dependent on other legislation.</a:t>
            </a:r>
          </a:p>
          <a:p>
            <a:r>
              <a:rPr lang="en-US" dirty="0" smtClean="0"/>
              <a:t>Ensure </a:t>
            </a:r>
            <a:r>
              <a:rPr lang="en-US" dirty="0"/>
              <a:t>that peoples’ rights to benefits from CBNRM are secure and cannot be taken away arbitrarily and without </a:t>
            </a:r>
            <a:r>
              <a:rPr lang="en-US" dirty="0" smtClean="0"/>
              <a:t>proper compensation</a:t>
            </a:r>
            <a:r>
              <a:rPr lang="en-US" dirty="0"/>
              <a:t>.</a:t>
            </a:r>
          </a:p>
          <a:p>
            <a:r>
              <a:rPr lang="en-US" dirty="0" smtClean="0"/>
              <a:t>Allow </a:t>
            </a:r>
            <a:r>
              <a:rPr lang="en-US" dirty="0"/>
              <a:t>for practical implementation of nominal resource law across a variety of cultural and resource endowment settings.</a:t>
            </a:r>
          </a:p>
          <a:p>
            <a:r>
              <a:rPr lang="en-US" dirty="0" smtClean="0"/>
              <a:t>Ensure </a:t>
            </a:r>
            <a:r>
              <a:rPr lang="en-US" dirty="0"/>
              <a:t>that economic benefits for resource-managing communities are not unduly eroded by laws governing the trade </a:t>
            </a:r>
            <a:r>
              <a:rPr lang="en-US" dirty="0" smtClean="0"/>
              <a:t>and taxation </a:t>
            </a:r>
            <a:r>
              <a:rPr lang="en-US" dirty="0"/>
              <a:t>of products accruing from CBNRM.</a:t>
            </a:r>
          </a:p>
        </p:txBody>
      </p:sp>
    </p:spTree>
    <p:extLst>
      <p:ext uri="{BB962C8B-B14F-4D97-AF65-F5344CB8AC3E}">
        <p14:creationId xmlns:p14="http://schemas.microsoft.com/office/powerpoint/2010/main" xmlns="" val="151332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CBNRM-enabling legal framework may be promoted through:</a:t>
            </a:r>
          </a:p>
          <a:p>
            <a:pPr lvl="1"/>
            <a:r>
              <a:rPr lang="en-US" dirty="0" smtClean="0"/>
              <a:t>Support </a:t>
            </a:r>
            <a:r>
              <a:rPr lang="en-US" dirty="0"/>
              <a:t>for and facilitation of consultative processes to assess current </a:t>
            </a:r>
            <a:r>
              <a:rPr lang="en-US" dirty="0" smtClean="0"/>
              <a:t>legislative frameworks </a:t>
            </a:r>
            <a:r>
              <a:rPr lang="en-US" dirty="0"/>
              <a:t>for natural resource management (modern as well as customary law)</a:t>
            </a:r>
          </a:p>
          <a:p>
            <a:pPr lvl="1"/>
            <a:r>
              <a:rPr lang="en-US" dirty="0" smtClean="0"/>
              <a:t>Support </a:t>
            </a:r>
            <a:r>
              <a:rPr lang="en-US" dirty="0"/>
              <a:t>for the development of technical capacity to draft adequate legislative frameworks.</a:t>
            </a:r>
          </a:p>
        </p:txBody>
      </p:sp>
    </p:spTree>
    <p:extLst>
      <p:ext uri="{BB962C8B-B14F-4D97-AF65-F5344CB8AC3E}">
        <p14:creationId xmlns:p14="http://schemas.microsoft.com/office/powerpoint/2010/main" xmlns="" val="246029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support implementation of </a:t>
            </a:r>
            <a:r>
              <a:rPr lang="en-US" dirty="0" smtClean="0"/>
              <a:t>CBNRM?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 </a:t>
            </a:r>
            <a:r>
              <a:rPr lang="en-US" sz="2400" dirty="0"/>
              <a:t>motivation for promoting CBNRM stems from national-level environmental as </a:t>
            </a:r>
            <a:r>
              <a:rPr lang="en-US" sz="2400" dirty="0" smtClean="0"/>
              <a:t>well as </a:t>
            </a:r>
            <a:r>
              <a:rPr lang="en-US" sz="2400" dirty="0"/>
              <a:t>developmental concerns, and official legislation usually applies across a </a:t>
            </a:r>
            <a:r>
              <a:rPr lang="en-US" sz="2400" dirty="0" smtClean="0"/>
              <a:t>nation.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requires co-ordination and possibly re-orientation of many public sector </a:t>
            </a:r>
            <a:r>
              <a:rPr lang="en-US" sz="2400" dirty="0" smtClean="0"/>
              <a:t>institutions and </a:t>
            </a:r>
            <a:r>
              <a:rPr lang="en-US" sz="2400" dirty="0"/>
              <a:t>donors, but also </a:t>
            </a:r>
            <a:r>
              <a:rPr lang="en-US" sz="2400" dirty="0" err="1"/>
              <a:t>prioritisation</a:t>
            </a:r>
            <a:r>
              <a:rPr lang="en-US" sz="2400" dirty="0"/>
              <a:t> of </a:t>
            </a:r>
            <a:r>
              <a:rPr lang="en-US" sz="2400" dirty="0" smtClean="0"/>
              <a:t>efforts.</a:t>
            </a:r>
          </a:p>
          <a:p>
            <a:r>
              <a:rPr lang="en-US" sz="2400" dirty="0"/>
              <a:t>Irrespective of political </a:t>
            </a:r>
            <a:r>
              <a:rPr lang="en-US" sz="2400" dirty="0" err="1"/>
              <a:t>prioritisation</a:t>
            </a:r>
            <a:r>
              <a:rPr lang="en-US" sz="2400" dirty="0"/>
              <a:t> and geographical coverage, implementing CBNRM is </a:t>
            </a:r>
            <a:r>
              <a:rPr lang="en-US" sz="2400" dirty="0" smtClean="0"/>
              <a:t>a dynamic process</a:t>
            </a:r>
          </a:p>
          <a:p>
            <a:r>
              <a:rPr lang="en-US" sz="2400" dirty="0" smtClean="0"/>
              <a:t>It </a:t>
            </a:r>
            <a:r>
              <a:rPr lang="en-US" sz="2400" dirty="0"/>
              <a:t>is important to assess and monitor </a:t>
            </a:r>
            <a:r>
              <a:rPr lang="en-US" sz="2400" i="1" dirty="0"/>
              <a:t>actual </a:t>
            </a:r>
            <a:r>
              <a:rPr lang="en-US" sz="2400" dirty="0" smtClean="0"/>
              <a:t>processes and </a:t>
            </a:r>
            <a:r>
              <a:rPr lang="en-US" sz="2400" dirty="0"/>
              <a:t>outcomes against the </a:t>
            </a:r>
            <a:r>
              <a:rPr lang="en-US" sz="2400" i="1" dirty="0"/>
              <a:t>official objectives </a:t>
            </a:r>
            <a:r>
              <a:rPr lang="en-US" sz="2400" dirty="0"/>
              <a:t>of a CBNRM-related policy, thus allowing for </a:t>
            </a:r>
            <a:r>
              <a:rPr lang="en-US" sz="2400" dirty="0" smtClean="0"/>
              <a:t>timely and </a:t>
            </a:r>
            <a:r>
              <a:rPr lang="en-US" sz="2400" dirty="0"/>
              <a:t>well-informed adjustments</a:t>
            </a:r>
          </a:p>
        </p:txBody>
      </p:sp>
    </p:spTree>
    <p:extLst>
      <p:ext uri="{BB962C8B-B14F-4D97-AF65-F5344CB8AC3E}">
        <p14:creationId xmlns:p14="http://schemas.microsoft.com/office/powerpoint/2010/main" xmlns="" val="29971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This assessment should not be confined to expert evaluations </a:t>
            </a:r>
            <a:r>
              <a:rPr lang="en-US" dirty="0" smtClean="0"/>
              <a:t>but draw </a:t>
            </a:r>
            <a:r>
              <a:rPr lang="en-US" dirty="0"/>
              <a:t>on a wider public debate, which calls for critical media coverage</a:t>
            </a:r>
            <a:r>
              <a:rPr lang="en-US" dirty="0" smtClean="0"/>
              <a:t>.</a:t>
            </a:r>
          </a:p>
          <a:p>
            <a:r>
              <a:rPr lang="en-US" dirty="0"/>
              <a:t>As and when CBNRM </a:t>
            </a:r>
            <a:r>
              <a:rPr lang="en-US" dirty="0" smtClean="0"/>
              <a:t>takes root </a:t>
            </a:r>
            <a:r>
              <a:rPr lang="en-US" dirty="0"/>
              <a:t>in society, this establishes new stake- and </a:t>
            </a:r>
            <a:r>
              <a:rPr lang="en-US" i="1" dirty="0"/>
              <a:t>right-holder </a:t>
            </a:r>
            <a:r>
              <a:rPr lang="en-US" dirty="0"/>
              <a:t>groups (resource-managing groups </a:t>
            </a:r>
            <a:r>
              <a:rPr lang="en-US" dirty="0" smtClean="0"/>
              <a:t>of various </a:t>
            </a:r>
            <a:r>
              <a:rPr lang="en-US" dirty="0"/>
              <a:t>kinds) with many common interests, but often without a structure to </a:t>
            </a:r>
            <a:r>
              <a:rPr lang="en-US" dirty="0" smtClean="0"/>
              <a:t>champion these interests </a:t>
            </a:r>
            <a:r>
              <a:rPr lang="en-US" dirty="0"/>
              <a:t>at higher levels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211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Recommendations for implementation of CBNRM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Support </a:t>
            </a:r>
            <a:r>
              <a:rPr lang="en-US" dirty="0" err="1"/>
              <a:t>organisational</a:t>
            </a:r>
            <a:r>
              <a:rPr lang="en-US" dirty="0"/>
              <a:t> change and results-oriented capacity change in </a:t>
            </a:r>
            <a:r>
              <a:rPr lang="en-US" dirty="0" smtClean="0"/>
              <a:t>government agencies </a:t>
            </a:r>
            <a:r>
              <a:rPr lang="en-US" dirty="0"/>
              <a:t>in order to enhance their capacity to provide CBNRM-specific technical </a:t>
            </a:r>
            <a:r>
              <a:rPr lang="en-US" dirty="0" smtClean="0"/>
              <a:t>and monitoring </a:t>
            </a:r>
            <a:r>
              <a:rPr lang="en-US" dirty="0"/>
              <a:t>services.</a:t>
            </a:r>
          </a:p>
          <a:p>
            <a:r>
              <a:rPr lang="en-US" dirty="0" smtClean="0"/>
              <a:t>Support </a:t>
            </a:r>
            <a:r>
              <a:rPr lang="en-US" dirty="0"/>
              <a:t>transfer of adequate resources to local service providers that are directly </a:t>
            </a:r>
            <a:r>
              <a:rPr lang="en-US" dirty="0" smtClean="0"/>
              <a:t>involved in </a:t>
            </a:r>
            <a:r>
              <a:rPr lang="en-US" dirty="0"/>
              <a:t>making CBNRM happen on the ground.</a:t>
            </a:r>
          </a:p>
          <a:p>
            <a:r>
              <a:rPr lang="en-US" dirty="0" smtClean="0"/>
              <a:t>Support </a:t>
            </a:r>
            <a:r>
              <a:rPr lang="en-US" dirty="0"/>
              <a:t>capacity development of government </a:t>
            </a:r>
            <a:r>
              <a:rPr lang="en-US" dirty="0" err="1"/>
              <a:t>organisations</a:t>
            </a:r>
            <a:r>
              <a:rPr lang="en-US" dirty="0"/>
              <a:t> (national as well as local), </a:t>
            </a:r>
            <a:r>
              <a:rPr lang="en-US" dirty="0" smtClean="0"/>
              <a:t>thus assisting </a:t>
            </a:r>
            <a:r>
              <a:rPr lang="en-US" dirty="0"/>
              <a:t>in establishing gender-specific monitoring mechanisms that allow for </a:t>
            </a:r>
            <a:r>
              <a:rPr lang="en-US" dirty="0" smtClean="0"/>
              <a:t>an assessment </a:t>
            </a:r>
            <a:r>
              <a:rPr lang="en-US" dirty="0"/>
              <a:t>of actual achievements of CBNRM compared to the stated policy objectives.</a:t>
            </a:r>
          </a:p>
        </p:txBody>
      </p:sp>
    </p:spTree>
    <p:extLst>
      <p:ext uri="{BB962C8B-B14F-4D97-AF65-F5344CB8AC3E}">
        <p14:creationId xmlns:p14="http://schemas.microsoft.com/office/powerpoint/2010/main" xmlns="" val="183478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Support civil-society </a:t>
            </a:r>
            <a:r>
              <a:rPr lang="en-US" dirty="0" err="1"/>
              <a:t>organisations</a:t>
            </a:r>
            <a:r>
              <a:rPr lang="en-US" dirty="0"/>
              <a:t> (federations of user groups) that represent and </a:t>
            </a:r>
            <a:r>
              <a:rPr lang="en-US" dirty="0" smtClean="0"/>
              <a:t>are capable </a:t>
            </a:r>
            <a:r>
              <a:rPr lang="en-US" dirty="0"/>
              <a:t>of voicing the interests of resource-managing communities in national-level </a:t>
            </a:r>
            <a:r>
              <a:rPr lang="en-US" dirty="0" smtClean="0"/>
              <a:t>policy arenas</a:t>
            </a:r>
            <a:r>
              <a:rPr lang="en-US" dirty="0"/>
              <a:t>.</a:t>
            </a:r>
          </a:p>
          <a:p>
            <a:r>
              <a:rPr lang="en-US" dirty="0" smtClean="0"/>
              <a:t>Support </a:t>
            </a:r>
            <a:r>
              <a:rPr lang="en-US" dirty="0"/>
              <a:t>initiatives to involve the private sector in sustainable CBNRM.</a:t>
            </a:r>
          </a:p>
          <a:p>
            <a:r>
              <a:rPr lang="en-US" dirty="0" smtClean="0"/>
              <a:t>Encourage </a:t>
            </a:r>
            <a:r>
              <a:rPr lang="en-US" dirty="0"/>
              <a:t>campaigns informing the public about CBNRM, including how and </a:t>
            </a:r>
            <a:r>
              <a:rPr lang="en-US" dirty="0" smtClean="0"/>
              <a:t>through which </a:t>
            </a:r>
            <a:r>
              <a:rPr lang="en-US" dirty="0" err="1"/>
              <a:t>organisations</a:t>
            </a:r>
            <a:r>
              <a:rPr lang="en-US" dirty="0"/>
              <a:t> assistance to establish CBNRM regimes may be pursued.</a:t>
            </a:r>
          </a:p>
          <a:p>
            <a:r>
              <a:rPr lang="en-US" dirty="0" smtClean="0"/>
              <a:t>Support </a:t>
            </a:r>
            <a:r>
              <a:rPr lang="en-US" dirty="0"/>
              <a:t>the media in featuring stories and analyses informing the wider public </a:t>
            </a:r>
            <a:r>
              <a:rPr lang="en-US" dirty="0" smtClean="0"/>
              <a:t>about CBNRM</a:t>
            </a:r>
            <a:r>
              <a:rPr lang="en-US" dirty="0"/>
              <a:t>, its prospects and actual outcomes.</a:t>
            </a:r>
          </a:p>
        </p:txBody>
      </p:sp>
    </p:spTree>
    <p:extLst>
      <p:ext uri="{BB962C8B-B14F-4D97-AF65-F5344CB8AC3E}">
        <p14:creationId xmlns:p14="http://schemas.microsoft.com/office/powerpoint/2010/main" xmlns="" val="24569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to support CBNRM through </a:t>
            </a:r>
            <a:r>
              <a:rPr lang="en-US" b="1" dirty="0" smtClean="0"/>
              <a:t>decentralization?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recent decades, many developing countries have embarked on </a:t>
            </a:r>
            <a:r>
              <a:rPr lang="en-US" dirty="0" err="1"/>
              <a:t>decentralisation</a:t>
            </a:r>
            <a:r>
              <a:rPr lang="en-US" dirty="0"/>
              <a:t> reforms in </a:t>
            </a:r>
            <a:r>
              <a:rPr lang="en-US" dirty="0" smtClean="0"/>
              <a:t>relation to </a:t>
            </a:r>
            <a:r>
              <a:rPr lang="en-US" dirty="0"/>
              <a:t>natural resource management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These reforms have usually taken shape either as devolution, i.e. </a:t>
            </a:r>
            <a:r>
              <a:rPr lang="en-US" dirty="0" smtClean="0"/>
              <a:t>a transfer </a:t>
            </a:r>
            <a:r>
              <a:rPr lang="en-US" dirty="0"/>
              <a:t>of authorities to local government, who may again delegate authority to various kinds </a:t>
            </a:r>
            <a:r>
              <a:rPr lang="en-US" dirty="0" smtClean="0"/>
              <a:t>of user </a:t>
            </a:r>
            <a:r>
              <a:rPr lang="en-US" dirty="0"/>
              <a:t>groups, or as </a:t>
            </a:r>
            <a:r>
              <a:rPr lang="en-US" dirty="0" err="1"/>
              <a:t>deconcentration</a:t>
            </a:r>
            <a:r>
              <a:rPr lang="en-US" dirty="0"/>
              <a:t> of line agencies combined with delegation to local communities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Examples: Nepal, </a:t>
            </a:r>
            <a:r>
              <a:rPr lang="en-US" dirty="0"/>
              <a:t>Bolivia and Tanzania</a:t>
            </a:r>
          </a:p>
        </p:txBody>
      </p:sp>
    </p:spTree>
    <p:extLst>
      <p:ext uri="{BB962C8B-B14F-4D97-AF65-F5344CB8AC3E}">
        <p14:creationId xmlns:p14="http://schemas.microsoft.com/office/powerpoint/2010/main" xmlns="" val="92697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CBNRM and devolution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Democratisation</a:t>
            </a:r>
            <a:r>
              <a:rPr lang="en-US" dirty="0" smtClean="0"/>
              <a:t> </a:t>
            </a:r>
            <a:r>
              <a:rPr lang="en-US" dirty="0"/>
              <a:t>and natural resource management can be mutually reinforcing </a:t>
            </a:r>
            <a:r>
              <a:rPr lang="en-US" dirty="0" smtClean="0"/>
              <a:t>through devolution</a:t>
            </a:r>
            <a:r>
              <a:rPr lang="en-US" dirty="0"/>
              <a:t>, and because devolution provides a strong institutional basis for </a:t>
            </a:r>
            <a:r>
              <a:rPr lang="en-US" dirty="0" smtClean="0"/>
              <a:t>CBNRM.</a:t>
            </a:r>
          </a:p>
          <a:p>
            <a:r>
              <a:rPr lang="en-US" dirty="0"/>
              <a:t>The </a:t>
            </a:r>
            <a:r>
              <a:rPr lang="en-US" dirty="0" smtClean="0"/>
              <a:t>rationale is </a:t>
            </a:r>
            <a:r>
              <a:rPr lang="en-US" dirty="0"/>
              <a:t>that good governance, poverty reduction and natural resource conservation are likely outcomes </a:t>
            </a:r>
            <a:r>
              <a:rPr lang="en-US" dirty="0" smtClean="0"/>
              <a:t>of giving </a:t>
            </a:r>
            <a:r>
              <a:rPr lang="en-US" dirty="0"/>
              <a:t>downwards accountable (elected) local government wide discretionary powers over </a:t>
            </a:r>
            <a:r>
              <a:rPr lang="en-US" dirty="0" smtClean="0"/>
              <a:t>natural resources</a:t>
            </a:r>
            <a:r>
              <a:rPr lang="en-US" dirty="0"/>
              <a:t>. Moreover, natural resources are, contrary to sectors like health, education </a:t>
            </a:r>
            <a:r>
              <a:rPr lang="en-US" dirty="0" smtClean="0"/>
              <a:t>and infrastructure</a:t>
            </a:r>
            <a:r>
              <a:rPr lang="en-US" dirty="0"/>
              <a:t>, sources rather than sinks of public </a:t>
            </a:r>
            <a:r>
              <a:rPr lang="en-US" dirty="0" smtClean="0"/>
              <a:t>revenue.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627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325" b="1" dirty="0"/>
              <a:t>In theory, there are obvious advantages of integrating CBNRM into democratic local government systems, this is not always feasible in practice……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capacity and status of </a:t>
            </a:r>
            <a:r>
              <a:rPr lang="en-US" dirty="0" smtClean="0"/>
              <a:t>local government </a:t>
            </a:r>
            <a:r>
              <a:rPr lang="en-US" dirty="0"/>
              <a:t>varies from one place and one level to </a:t>
            </a:r>
            <a:r>
              <a:rPr lang="en-US" dirty="0" smtClean="0"/>
              <a:t>another.</a:t>
            </a:r>
          </a:p>
          <a:p>
            <a:r>
              <a:rPr lang="en-US" dirty="0" smtClean="0"/>
              <a:t>Even </a:t>
            </a:r>
            <a:r>
              <a:rPr lang="en-US" dirty="0"/>
              <a:t>if elected local governments are well-established, </a:t>
            </a:r>
            <a:r>
              <a:rPr lang="en-US" dirty="0" smtClean="0"/>
              <a:t>they may </a:t>
            </a:r>
            <a:r>
              <a:rPr lang="en-US" dirty="0"/>
              <a:t>give little priority to natural resource management in comparison to, for instance, </a:t>
            </a:r>
            <a:r>
              <a:rPr lang="en-US" dirty="0" smtClean="0"/>
              <a:t>health, education </a:t>
            </a:r>
            <a:r>
              <a:rPr lang="en-US" dirty="0"/>
              <a:t>and </a:t>
            </a:r>
            <a:r>
              <a:rPr lang="en-US" dirty="0" smtClean="0"/>
              <a:t>infrastructure.</a:t>
            </a:r>
          </a:p>
          <a:p>
            <a:r>
              <a:rPr lang="en-US" dirty="0" smtClean="0"/>
              <a:t>Local </a:t>
            </a:r>
            <a:r>
              <a:rPr lang="en-US" dirty="0"/>
              <a:t>government elections might exclude nomination </a:t>
            </a:r>
            <a:r>
              <a:rPr lang="en-US" dirty="0" smtClean="0"/>
              <a:t>of independent </a:t>
            </a:r>
            <a:r>
              <a:rPr lang="en-US" dirty="0"/>
              <a:t>candidates, thus confining voters’ choice to candidates who are upwards accountable </a:t>
            </a:r>
            <a:r>
              <a:rPr lang="en-US" dirty="0" smtClean="0"/>
              <a:t>to their </a:t>
            </a:r>
            <a:r>
              <a:rPr lang="en-US" dirty="0"/>
              <a:t>political parties rather than downwards accountable to the people who elect them</a:t>
            </a:r>
            <a:r>
              <a:rPr lang="en-US" dirty="0" smtClean="0"/>
              <a:t>.</a:t>
            </a:r>
          </a:p>
          <a:p>
            <a:r>
              <a:rPr lang="en-US" dirty="0" smtClean="0"/>
              <a:t>Mechanisms </a:t>
            </a:r>
            <a:r>
              <a:rPr lang="en-US" dirty="0"/>
              <a:t>for holding local government politicians accountable may not have been established </a:t>
            </a:r>
            <a:r>
              <a:rPr lang="en-US" dirty="0" smtClean="0"/>
              <a:t>or fully </a:t>
            </a:r>
            <a:r>
              <a:rPr lang="en-US" dirty="0"/>
              <a:t>developed</a:t>
            </a:r>
          </a:p>
        </p:txBody>
      </p:sp>
    </p:spTree>
    <p:extLst>
      <p:ext uri="{BB962C8B-B14F-4D97-AF65-F5344CB8AC3E}">
        <p14:creationId xmlns:p14="http://schemas.microsoft.com/office/powerpoint/2010/main" xmlns="" val="207497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Under such ‘adverse’ circumstances, integrating CBNRM into local </a:t>
            </a:r>
            <a:r>
              <a:rPr lang="en-US" sz="2800" dirty="0" smtClean="0"/>
              <a:t>government systems </a:t>
            </a:r>
            <a:r>
              <a:rPr lang="en-US" sz="2800" dirty="0"/>
              <a:t>is unlikely to be successful unless significant efforts are made to develop the </a:t>
            </a:r>
            <a:r>
              <a:rPr lang="en-US" sz="2800" dirty="0" smtClean="0"/>
              <a:t>general capacity </a:t>
            </a:r>
            <a:r>
              <a:rPr lang="en-US" sz="2800" dirty="0"/>
              <a:t>and downwards accountability of local governments. </a:t>
            </a:r>
            <a:endParaRPr lang="en-US" sz="2800" dirty="0" smtClean="0"/>
          </a:p>
          <a:p>
            <a:r>
              <a:rPr lang="en-US" sz="2800" dirty="0" smtClean="0"/>
              <a:t>Sizable </a:t>
            </a:r>
            <a:r>
              <a:rPr lang="en-US" sz="2800" dirty="0"/>
              <a:t>economic </a:t>
            </a:r>
            <a:r>
              <a:rPr lang="en-US" sz="2800" dirty="0" smtClean="0"/>
              <a:t>benefits/incentives for </a:t>
            </a:r>
            <a:r>
              <a:rPr lang="en-US" sz="2800" dirty="0"/>
              <a:t>local governments combined with a vibrant civil society that can hold local </a:t>
            </a:r>
            <a:r>
              <a:rPr lang="en-US" sz="2800" dirty="0" smtClean="0"/>
              <a:t>governments accountable </a:t>
            </a:r>
            <a:r>
              <a:rPr lang="en-US" sz="2800" dirty="0"/>
              <a:t>would also enhance the chances of successful CBNRM through devolution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227534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CBNRM as </a:t>
            </a:r>
            <a:r>
              <a:rPr lang="en-US" b="1" dirty="0" err="1"/>
              <a:t>deconcentration</a:t>
            </a:r>
            <a:r>
              <a:rPr lang="en-US" b="1" dirty="0"/>
              <a:t> in combination with delegation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Deconcentrated</a:t>
            </a:r>
            <a:r>
              <a:rPr lang="en-US" dirty="0" smtClean="0"/>
              <a:t> </a:t>
            </a:r>
            <a:r>
              <a:rPr lang="en-US" dirty="0"/>
              <a:t>units, e.g. district offices </a:t>
            </a:r>
            <a:r>
              <a:rPr lang="en-US" dirty="0" smtClean="0"/>
              <a:t>of relevant </a:t>
            </a:r>
            <a:r>
              <a:rPr lang="en-US" dirty="0"/>
              <a:t>line ministries, are legally empowered to delegate authority to local user groups that </a:t>
            </a:r>
            <a:r>
              <a:rPr lang="en-US" dirty="0" smtClean="0"/>
              <a:t>are independent </a:t>
            </a:r>
            <a:r>
              <a:rPr lang="en-US" dirty="0"/>
              <a:t>of local governments and created specifically for this </a:t>
            </a:r>
            <a:r>
              <a:rPr lang="en-US" dirty="0" smtClean="0"/>
              <a:t>purpose.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609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choice of institutional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choice of institutional </a:t>
            </a:r>
            <a:r>
              <a:rPr lang="en-US" dirty="0" smtClean="0"/>
              <a:t>setup </a:t>
            </a:r>
            <a:r>
              <a:rPr lang="en-US" dirty="0"/>
              <a:t>for supporting CBNRM should be guided by the </a:t>
            </a:r>
            <a:r>
              <a:rPr lang="en-US" dirty="0" smtClean="0"/>
              <a:t>administrative systems </a:t>
            </a:r>
            <a:r>
              <a:rPr lang="en-US" dirty="0"/>
              <a:t>that national governments have decided to put in place for different natural resources. </a:t>
            </a:r>
            <a:endParaRPr lang="en-US" dirty="0" smtClean="0"/>
          </a:p>
          <a:p>
            <a:r>
              <a:rPr lang="en-US" dirty="0" smtClean="0"/>
              <a:t>In situations </a:t>
            </a:r>
            <a:r>
              <a:rPr lang="en-US" dirty="0"/>
              <a:t>where jurisdiction over a natural resource is poorly defined and a general </a:t>
            </a:r>
            <a:r>
              <a:rPr lang="en-US" dirty="0" smtClean="0"/>
              <a:t>devolution process </a:t>
            </a:r>
            <a:r>
              <a:rPr lang="en-US" dirty="0"/>
              <a:t>is already being implemented, or when the </a:t>
            </a:r>
            <a:r>
              <a:rPr lang="en-US" dirty="0" smtClean="0"/>
              <a:t>resource </a:t>
            </a:r>
            <a:r>
              <a:rPr lang="en-US" dirty="0"/>
              <a:t>is already under local </a:t>
            </a:r>
            <a:r>
              <a:rPr lang="en-US" dirty="0" smtClean="0"/>
              <a:t>government jurisdiction</a:t>
            </a:r>
            <a:r>
              <a:rPr lang="en-US" dirty="0"/>
              <a:t>, the appropriate institutional choice for support is likely to be </a:t>
            </a:r>
            <a:r>
              <a:rPr lang="en-US" i="1" dirty="0"/>
              <a:t>devolution.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338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Conversely, </a:t>
            </a:r>
            <a:r>
              <a:rPr lang="en-US" dirty="0" smtClean="0"/>
              <a:t>if the </a:t>
            </a:r>
            <a:r>
              <a:rPr lang="en-US" dirty="0"/>
              <a:t>natural resource is under the domain of a politically strong line ministry, devolution might </a:t>
            </a:r>
            <a:r>
              <a:rPr lang="en-US" dirty="0" smtClean="0"/>
              <a:t>be politically </a:t>
            </a:r>
            <a:r>
              <a:rPr lang="en-US" dirty="0"/>
              <a:t>infeasible, which leaves </a:t>
            </a:r>
            <a:r>
              <a:rPr lang="en-US" i="1" dirty="0" err="1"/>
              <a:t>deconcentration</a:t>
            </a:r>
            <a:r>
              <a:rPr lang="en-US" i="1" dirty="0"/>
              <a:t>/delegation </a:t>
            </a:r>
            <a:r>
              <a:rPr lang="en-US" dirty="0"/>
              <a:t>as </a:t>
            </a:r>
            <a:r>
              <a:rPr lang="en-US" dirty="0" smtClean="0"/>
              <a:t>the most </a:t>
            </a:r>
            <a:r>
              <a:rPr lang="en-US" dirty="0"/>
              <a:t>realistic model for </a:t>
            </a:r>
            <a:r>
              <a:rPr lang="en-US" dirty="0" smtClean="0"/>
              <a:t>actual promotion </a:t>
            </a:r>
            <a:r>
              <a:rPr lang="en-US" dirty="0"/>
              <a:t>of CBNRM</a:t>
            </a:r>
            <a:r>
              <a:rPr lang="en-US" dirty="0" smtClean="0"/>
              <a:t>.</a:t>
            </a:r>
          </a:p>
          <a:p>
            <a:r>
              <a:rPr lang="en-US" dirty="0"/>
              <a:t>Moreover, </a:t>
            </a:r>
            <a:r>
              <a:rPr lang="en-US" dirty="0" err="1"/>
              <a:t>deconcentration</a:t>
            </a:r>
            <a:r>
              <a:rPr lang="en-US" dirty="0"/>
              <a:t>/delegation need not be the final result. It </a:t>
            </a:r>
            <a:r>
              <a:rPr lang="en-US" dirty="0" smtClean="0"/>
              <a:t>could rather </a:t>
            </a:r>
            <a:r>
              <a:rPr lang="en-US" dirty="0"/>
              <a:t>be considered a (pragmatic) first step towards devolution of natural resource management.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538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Recommendations for support for </a:t>
            </a:r>
            <a:r>
              <a:rPr lang="en-US" dirty="0" err="1"/>
              <a:t>institutionalisation</a:t>
            </a:r>
            <a:r>
              <a:rPr lang="en-US" dirty="0"/>
              <a:t> of </a:t>
            </a:r>
            <a:r>
              <a:rPr lang="en-US" dirty="0" smtClean="0"/>
              <a:t>CBNRM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Encourage a thorough assessment of the pros and cons of </a:t>
            </a:r>
            <a:r>
              <a:rPr lang="en-US" dirty="0" err="1"/>
              <a:t>institutionalising</a:t>
            </a:r>
            <a:r>
              <a:rPr lang="en-US" dirty="0"/>
              <a:t> </a:t>
            </a:r>
            <a:r>
              <a:rPr lang="en-US" dirty="0" smtClean="0"/>
              <a:t>CBNRM through </a:t>
            </a:r>
            <a:r>
              <a:rPr lang="en-US" dirty="0"/>
              <a:t>devolution or </a:t>
            </a:r>
            <a:r>
              <a:rPr lang="en-US" dirty="0" err="1"/>
              <a:t>deconcentration</a:t>
            </a:r>
            <a:r>
              <a:rPr lang="en-US" dirty="0"/>
              <a:t> in combination with delegation of authority.</a:t>
            </a:r>
          </a:p>
          <a:p>
            <a:r>
              <a:rPr lang="en-US" dirty="0" smtClean="0"/>
              <a:t>Encourage </a:t>
            </a:r>
            <a:r>
              <a:rPr lang="en-US" dirty="0"/>
              <a:t>monitoring of outcomes and stakeholder discussions of the chosen </a:t>
            </a:r>
            <a:r>
              <a:rPr lang="en-US" dirty="0" smtClean="0"/>
              <a:t>institutional set-up </a:t>
            </a:r>
            <a:r>
              <a:rPr lang="en-US" dirty="0"/>
              <a:t>to consolidate and enhance democratic decision-making processes.</a:t>
            </a:r>
          </a:p>
          <a:p>
            <a:r>
              <a:rPr lang="en-US" dirty="0" smtClean="0"/>
              <a:t>Support </a:t>
            </a:r>
            <a:r>
              <a:rPr lang="en-US" dirty="0"/>
              <a:t>processes that seek to identify and protect the legitimate interests of </a:t>
            </a:r>
            <a:r>
              <a:rPr lang="en-US" dirty="0" smtClean="0"/>
              <a:t>minorities, seasonal </a:t>
            </a:r>
            <a:r>
              <a:rPr lang="en-US" dirty="0"/>
              <a:t>and occasional resource users.</a:t>
            </a:r>
          </a:p>
          <a:p>
            <a:r>
              <a:rPr lang="en-US" dirty="0" smtClean="0"/>
              <a:t>Support </a:t>
            </a:r>
            <a:r>
              <a:rPr lang="en-US" dirty="0"/>
              <a:t>capacity development and financial assistance for the chosen institutional set-up </a:t>
            </a:r>
            <a:r>
              <a:rPr lang="en-US" dirty="0" smtClean="0"/>
              <a:t>to ensure </a:t>
            </a:r>
            <a:r>
              <a:rPr lang="en-US" dirty="0"/>
              <a:t>sufficient capacity to promote and facilitate CBNRM on the ground.</a:t>
            </a:r>
          </a:p>
        </p:txBody>
      </p:sp>
    </p:spTree>
    <p:extLst>
      <p:ext uri="{BB962C8B-B14F-4D97-AF65-F5344CB8AC3E}">
        <p14:creationId xmlns:p14="http://schemas.microsoft.com/office/powerpoint/2010/main" xmlns="" val="56211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1582</Words>
  <Application>Microsoft Office PowerPoint</Application>
  <PresentationFormat>On-screen Show (4:3)</PresentationFormat>
  <Paragraphs>76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Lecture 14 NATURAL RESOURCE PLANNING AND MANAGEMENT</vt:lpstr>
      <vt:lpstr>Recap Lecture 13</vt:lpstr>
      <vt:lpstr>How to support an enabling legal framework</vt:lpstr>
      <vt:lpstr>Slide 4</vt:lpstr>
      <vt:lpstr>Nominal and Functional law</vt:lpstr>
      <vt:lpstr>Slide 6</vt:lpstr>
      <vt:lpstr>Slide 7</vt:lpstr>
      <vt:lpstr>Characteristics of a CBNRM-enabling legal framework</vt:lpstr>
      <vt:lpstr>Recommendations</vt:lpstr>
      <vt:lpstr>How to support implementation of CBNRM?</vt:lpstr>
      <vt:lpstr>Slide 11</vt:lpstr>
      <vt:lpstr>Recommendations for implementation of CBNRM</vt:lpstr>
      <vt:lpstr>Slide 13</vt:lpstr>
      <vt:lpstr>How to support CBNRM through decentralization?</vt:lpstr>
      <vt:lpstr>CBNRM and devolution</vt:lpstr>
      <vt:lpstr>In theory, there are obvious advantages of integrating CBNRM into democratic local government systems, this is not always feasible in practice……</vt:lpstr>
      <vt:lpstr>Slide 17</vt:lpstr>
      <vt:lpstr>CBNRM as deconcentration in combination with delegation</vt:lpstr>
      <vt:lpstr>The choice of institutional setup</vt:lpstr>
      <vt:lpstr>Slide 20</vt:lpstr>
      <vt:lpstr>Recommendations for support for institutionalisation of CBNRM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14 NATURAL RESOURCE PLANNING AND MANAGEMENT</dc:title>
  <dc:creator>NTS</dc:creator>
  <cp:lastModifiedBy>NTS</cp:lastModifiedBy>
  <cp:revision>1</cp:revision>
  <dcterms:created xsi:type="dcterms:W3CDTF">2014-06-14T12:00:18Z</dcterms:created>
  <dcterms:modified xsi:type="dcterms:W3CDTF">2014-06-14T12:04:25Z</dcterms:modified>
</cp:coreProperties>
</file>