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96" r:id="rId2"/>
    <p:sldId id="297"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000" autoAdjust="0"/>
    <p:restoredTop sz="94660"/>
  </p:normalViewPr>
  <p:slideViewPr>
    <p:cSldViewPr snapToGrid="0">
      <p:cViewPr varScale="1">
        <p:scale>
          <a:sx n="67" d="100"/>
          <a:sy n="67" d="100"/>
        </p:scale>
        <p:origin x="-1416" y="-10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6B4106C-C1A9-4322-9A68-0E17A40455C7}" type="datetimeFigureOut">
              <a:rPr lang="en-US" smtClean="0"/>
              <a:pPr/>
              <a:t>14/06/2014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C8FBFF-2986-478A-9862-0CA6F836A21B}" type="slidenum">
              <a:rPr lang="en-US" smtClean="0"/>
              <a:pPr/>
              <a:t>‹#›</a:t>
            </a:fld>
            <a:endParaRPr lang="en-US"/>
          </a:p>
        </p:txBody>
      </p:sp>
    </p:spTree>
    <p:extLst>
      <p:ext uri="{BB962C8B-B14F-4D97-AF65-F5344CB8AC3E}">
        <p14:creationId xmlns:p14="http://schemas.microsoft.com/office/powerpoint/2010/main" xmlns="" val="18418591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6B4106C-C1A9-4322-9A68-0E17A40455C7}" type="datetimeFigureOut">
              <a:rPr lang="en-US" smtClean="0"/>
              <a:pPr/>
              <a:t>14/06/2014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C8FBFF-2986-478A-9862-0CA6F836A21B}" type="slidenum">
              <a:rPr lang="en-US" smtClean="0"/>
              <a:pPr/>
              <a:t>‹#›</a:t>
            </a:fld>
            <a:endParaRPr lang="en-US"/>
          </a:p>
        </p:txBody>
      </p:sp>
    </p:spTree>
    <p:extLst>
      <p:ext uri="{BB962C8B-B14F-4D97-AF65-F5344CB8AC3E}">
        <p14:creationId xmlns:p14="http://schemas.microsoft.com/office/powerpoint/2010/main" xmlns="" val="1293562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6B4106C-C1A9-4322-9A68-0E17A40455C7}" type="datetimeFigureOut">
              <a:rPr lang="en-US" smtClean="0"/>
              <a:pPr/>
              <a:t>14/06/2014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C8FBFF-2986-478A-9862-0CA6F836A21B}" type="slidenum">
              <a:rPr lang="en-US" smtClean="0"/>
              <a:pPr/>
              <a:t>‹#›</a:t>
            </a:fld>
            <a:endParaRPr lang="en-US"/>
          </a:p>
        </p:txBody>
      </p:sp>
    </p:spTree>
    <p:extLst>
      <p:ext uri="{BB962C8B-B14F-4D97-AF65-F5344CB8AC3E}">
        <p14:creationId xmlns:p14="http://schemas.microsoft.com/office/powerpoint/2010/main" xmlns="" val="11503242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6B4106C-C1A9-4322-9A68-0E17A40455C7}" type="datetimeFigureOut">
              <a:rPr lang="en-US" smtClean="0"/>
              <a:pPr/>
              <a:t>14/06/2014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C8FBFF-2986-478A-9862-0CA6F836A21B}" type="slidenum">
              <a:rPr lang="en-US" smtClean="0"/>
              <a:pPr/>
              <a:t>‹#›</a:t>
            </a:fld>
            <a:endParaRPr lang="en-US"/>
          </a:p>
        </p:txBody>
      </p:sp>
    </p:spTree>
    <p:extLst>
      <p:ext uri="{BB962C8B-B14F-4D97-AF65-F5344CB8AC3E}">
        <p14:creationId xmlns:p14="http://schemas.microsoft.com/office/powerpoint/2010/main" xmlns="" val="6334482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6B4106C-C1A9-4322-9A68-0E17A40455C7}" type="datetimeFigureOut">
              <a:rPr lang="en-US" smtClean="0"/>
              <a:pPr/>
              <a:t>14/06/2014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C8FBFF-2986-478A-9862-0CA6F836A21B}" type="slidenum">
              <a:rPr lang="en-US" smtClean="0"/>
              <a:pPr/>
              <a:t>‹#›</a:t>
            </a:fld>
            <a:endParaRPr lang="en-US"/>
          </a:p>
        </p:txBody>
      </p:sp>
    </p:spTree>
    <p:extLst>
      <p:ext uri="{BB962C8B-B14F-4D97-AF65-F5344CB8AC3E}">
        <p14:creationId xmlns:p14="http://schemas.microsoft.com/office/powerpoint/2010/main" xmlns="" val="9269476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6B4106C-C1A9-4322-9A68-0E17A40455C7}" type="datetimeFigureOut">
              <a:rPr lang="en-US" smtClean="0"/>
              <a:pPr/>
              <a:t>14/06/2014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C8FBFF-2986-478A-9862-0CA6F836A21B}" type="slidenum">
              <a:rPr lang="en-US" smtClean="0"/>
              <a:pPr/>
              <a:t>‹#›</a:t>
            </a:fld>
            <a:endParaRPr lang="en-US"/>
          </a:p>
        </p:txBody>
      </p:sp>
    </p:spTree>
    <p:extLst>
      <p:ext uri="{BB962C8B-B14F-4D97-AF65-F5344CB8AC3E}">
        <p14:creationId xmlns:p14="http://schemas.microsoft.com/office/powerpoint/2010/main" xmlns="" val="33433253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B4106C-C1A9-4322-9A68-0E17A40455C7}" type="datetimeFigureOut">
              <a:rPr lang="en-US" smtClean="0"/>
              <a:pPr/>
              <a:t>14/06/2014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C8FBFF-2986-478A-9862-0CA6F836A21B}" type="slidenum">
              <a:rPr lang="en-US" smtClean="0"/>
              <a:pPr/>
              <a:t>‹#›</a:t>
            </a:fld>
            <a:endParaRPr lang="en-US"/>
          </a:p>
        </p:txBody>
      </p:sp>
    </p:spTree>
    <p:extLst>
      <p:ext uri="{BB962C8B-B14F-4D97-AF65-F5344CB8AC3E}">
        <p14:creationId xmlns:p14="http://schemas.microsoft.com/office/powerpoint/2010/main" xmlns="" val="14556469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B4106C-C1A9-4322-9A68-0E17A40455C7}" type="datetimeFigureOut">
              <a:rPr lang="en-US" smtClean="0"/>
              <a:pPr/>
              <a:t>14/06/2014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C8FBFF-2986-478A-9862-0CA6F836A21B}" type="slidenum">
              <a:rPr lang="en-US" smtClean="0"/>
              <a:pPr/>
              <a:t>‹#›</a:t>
            </a:fld>
            <a:endParaRPr lang="en-US"/>
          </a:p>
        </p:txBody>
      </p:sp>
    </p:spTree>
    <p:extLst>
      <p:ext uri="{BB962C8B-B14F-4D97-AF65-F5344CB8AC3E}">
        <p14:creationId xmlns:p14="http://schemas.microsoft.com/office/powerpoint/2010/main" xmlns="" val="28471577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B4106C-C1A9-4322-9A68-0E17A40455C7}" type="datetimeFigureOut">
              <a:rPr lang="en-US" smtClean="0"/>
              <a:pPr/>
              <a:t>14/06/2014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C8FBFF-2986-478A-9862-0CA6F836A21B}" type="slidenum">
              <a:rPr lang="en-US" smtClean="0"/>
              <a:pPr/>
              <a:t>‹#›</a:t>
            </a:fld>
            <a:endParaRPr lang="en-US"/>
          </a:p>
        </p:txBody>
      </p:sp>
    </p:spTree>
    <p:extLst>
      <p:ext uri="{BB962C8B-B14F-4D97-AF65-F5344CB8AC3E}">
        <p14:creationId xmlns:p14="http://schemas.microsoft.com/office/powerpoint/2010/main" xmlns="" val="444241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6B4106C-C1A9-4322-9A68-0E17A40455C7}" type="datetimeFigureOut">
              <a:rPr lang="en-US" smtClean="0"/>
              <a:pPr/>
              <a:t>14/06/2014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C8FBFF-2986-478A-9862-0CA6F836A21B}" type="slidenum">
              <a:rPr lang="en-US" smtClean="0"/>
              <a:pPr/>
              <a:t>‹#›</a:t>
            </a:fld>
            <a:endParaRPr lang="en-US"/>
          </a:p>
        </p:txBody>
      </p:sp>
    </p:spTree>
    <p:extLst>
      <p:ext uri="{BB962C8B-B14F-4D97-AF65-F5344CB8AC3E}">
        <p14:creationId xmlns:p14="http://schemas.microsoft.com/office/powerpoint/2010/main" xmlns="" val="33893884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6B4106C-C1A9-4322-9A68-0E17A40455C7}" type="datetimeFigureOut">
              <a:rPr lang="en-US" smtClean="0"/>
              <a:pPr/>
              <a:t>14/06/2014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C8FBFF-2986-478A-9862-0CA6F836A21B}" type="slidenum">
              <a:rPr lang="en-US" smtClean="0"/>
              <a:pPr/>
              <a:t>‹#›</a:t>
            </a:fld>
            <a:endParaRPr lang="en-US"/>
          </a:p>
        </p:txBody>
      </p:sp>
    </p:spTree>
    <p:extLst>
      <p:ext uri="{BB962C8B-B14F-4D97-AF65-F5344CB8AC3E}">
        <p14:creationId xmlns:p14="http://schemas.microsoft.com/office/powerpoint/2010/main" xmlns="" val="25208929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B4106C-C1A9-4322-9A68-0E17A40455C7}" type="datetimeFigureOut">
              <a:rPr lang="en-US" smtClean="0"/>
              <a:pPr/>
              <a:t>14/06/2014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C8FBFF-2986-478A-9862-0CA6F836A21B}" type="slidenum">
              <a:rPr lang="en-US" smtClean="0"/>
              <a:pPr/>
              <a:t>‹#›</a:t>
            </a:fld>
            <a:endParaRPr lang="en-US"/>
          </a:p>
        </p:txBody>
      </p:sp>
    </p:spTree>
    <p:extLst>
      <p:ext uri="{BB962C8B-B14F-4D97-AF65-F5344CB8AC3E}">
        <p14:creationId xmlns:p14="http://schemas.microsoft.com/office/powerpoint/2010/main" xmlns="" val="32455848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000" b="1" dirty="0">
                <a:latin typeface="+mn-lt"/>
                <a:ea typeface="Times New Roman"/>
                <a:cs typeface="Times New Roman"/>
                <a:sym typeface="Times New Roman"/>
              </a:rPr>
              <a:t>Lecture 13</a:t>
            </a:r>
            <a:br>
              <a:rPr lang="en-US" sz="3000" b="1" dirty="0">
                <a:latin typeface="+mn-lt"/>
                <a:ea typeface="Times New Roman"/>
                <a:cs typeface="Times New Roman"/>
                <a:sym typeface="Times New Roman"/>
              </a:rPr>
            </a:br>
            <a:r>
              <a:rPr lang="en-US" sz="3000" b="1" dirty="0">
                <a:latin typeface="+mn-lt"/>
              </a:rPr>
              <a:t>NATURAL RESOURCE PLANNING AND MANAGEMENT</a:t>
            </a:r>
          </a:p>
        </p:txBody>
      </p:sp>
      <p:sp>
        <p:nvSpPr>
          <p:cNvPr id="3" name="Subtitle 2"/>
          <p:cNvSpPr>
            <a:spLocks noGrp="1"/>
          </p:cNvSpPr>
          <p:nvPr>
            <p:ph type="subTitle" idx="1"/>
          </p:nvPr>
        </p:nvSpPr>
        <p:spPr/>
        <p:txBody>
          <a:bodyPr>
            <a:normAutofit lnSpcReduction="10000"/>
          </a:bodyPr>
          <a:lstStyle/>
          <a:p>
            <a:r>
              <a:rPr lang="en-US" dirty="0" smtClean="0"/>
              <a:t>Dr. </a:t>
            </a:r>
            <a:r>
              <a:rPr lang="en-US" dirty="0" err="1" smtClean="0"/>
              <a:t>Aneel</a:t>
            </a:r>
            <a:r>
              <a:rPr lang="en-US" dirty="0" smtClean="0"/>
              <a:t> SALMAN</a:t>
            </a:r>
          </a:p>
          <a:p>
            <a:r>
              <a:rPr lang="en-US" dirty="0" smtClean="0"/>
              <a:t>Department of Management Sciences</a:t>
            </a:r>
          </a:p>
          <a:p>
            <a:r>
              <a:rPr lang="en-US" dirty="0" smtClean="0"/>
              <a:t>COMSATS Institute of Information Technology, Islamabad</a:t>
            </a:r>
            <a:endParaRPr lang="en-US" dirty="0"/>
          </a:p>
        </p:txBody>
      </p:sp>
    </p:spTree>
    <p:extLst>
      <p:ext uri="{BB962C8B-B14F-4D97-AF65-F5344CB8AC3E}">
        <p14:creationId xmlns:p14="http://schemas.microsoft.com/office/powerpoint/2010/main" xmlns="" val="26290369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50" b="1" dirty="0"/>
              <a:t>Recap Lecture 12</a:t>
            </a:r>
          </a:p>
        </p:txBody>
      </p:sp>
      <p:sp>
        <p:nvSpPr>
          <p:cNvPr id="3" name="Content Placeholder 2"/>
          <p:cNvSpPr>
            <a:spLocks noGrp="1"/>
          </p:cNvSpPr>
          <p:nvPr>
            <p:ph idx="1"/>
          </p:nvPr>
        </p:nvSpPr>
        <p:spPr/>
        <p:txBody>
          <a:bodyPr/>
          <a:lstStyle/>
          <a:p>
            <a:r>
              <a:rPr lang="en-US" dirty="0" smtClean="0"/>
              <a:t>Data- Time Series </a:t>
            </a:r>
            <a:r>
              <a:rPr lang="en-US" dirty="0" err="1" smtClean="0"/>
              <a:t>Vs</a:t>
            </a:r>
            <a:r>
              <a:rPr lang="en-US" dirty="0" smtClean="0"/>
              <a:t> Cross Section</a:t>
            </a:r>
          </a:p>
          <a:p>
            <a:r>
              <a:rPr lang="en-US" dirty="0" smtClean="0"/>
              <a:t>Indicator Frameworks</a:t>
            </a:r>
          </a:p>
          <a:p>
            <a:r>
              <a:rPr lang="en-US" dirty="0"/>
              <a:t>Pressure-State-Response </a:t>
            </a:r>
            <a:r>
              <a:rPr lang="en-US" dirty="0" smtClean="0"/>
              <a:t>Framework</a:t>
            </a:r>
          </a:p>
          <a:p>
            <a:r>
              <a:rPr lang="en-US" dirty="0"/>
              <a:t>Driving force-State- Response model (DSR) </a:t>
            </a:r>
            <a:r>
              <a:rPr lang="en-US" dirty="0" smtClean="0"/>
              <a:t>model</a:t>
            </a:r>
          </a:p>
          <a:p>
            <a:r>
              <a:rPr lang="en-US" dirty="0"/>
              <a:t>Driving force-Pressure-State-Impact-Response </a:t>
            </a:r>
            <a:r>
              <a:rPr lang="en-US" dirty="0" smtClean="0"/>
              <a:t>model</a:t>
            </a:r>
          </a:p>
          <a:p>
            <a:r>
              <a:rPr lang="en-US" dirty="0"/>
              <a:t>Dimensions of </a:t>
            </a:r>
            <a:r>
              <a:rPr lang="en-US" dirty="0" smtClean="0"/>
              <a:t>Sustainability</a:t>
            </a:r>
          </a:p>
          <a:p>
            <a:r>
              <a:rPr lang="en-US" dirty="0" smtClean="0"/>
              <a:t>Process for choosing indicators</a:t>
            </a:r>
            <a:endParaRPr lang="en-US" dirty="0"/>
          </a:p>
        </p:txBody>
      </p:sp>
    </p:spTree>
    <p:extLst>
      <p:ext uri="{BB962C8B-B14F-4D97-AF65-F5344CB8AC3E}">
        <p14:creationId xmlns:p14="http://schemas.microsoft.com/office/powerpoint/2010/main" xmlns="" val="8223253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is Community Based Natural Resource Management (CBNRM)?</a:t>
            </a:r>
            <a:endParaRPr lang="en-US" dirty="0"/>
          </a:p>
        </p:txBody>
      </p:sp>
      <p:sp>
        <p:nvSpPr>
          <p:cNvPr id="3" name="Content Placeholder 2"/>
          <p:cNvSpPr>
            <a:spLocks noGrp="1"/>
          </p:cNvSpPr>
          <p:nvPr>
            <p:ph idx="1"/>
          </p:nvPr>
        </p:nvSpPr>
        <p:spPr/>
        <p:txBody>
          <a:bodyPr>
            <a:normAutofit fontScale="85000" lnSpcReduction="20000"/>
          </a:bodyPr>
          <a:lstStyle/>
          <a:p>
            <a:r>
              <a:rPr lang="en-US" dirty="0"/>
              <a:t>The poverty-governance-environment link has been further highlighted in recent </a:t>
            </a:r>
            <a:r>
              <a:rPr lang="en-US" dirty="0" smtClean="0"/>
              <a:t>years through </a:t>
            </a:r>
            <a:r>
              <a:rPr lang="en-US" dirty="0"/>
              <a:t>interventions aimed at building capacity for resilience (disaster preparedness) as well as </a:t>
            </a:r>
            <a:r>
              <a:rPr lang="en-US" dirty="0" smtClean="0"/>
              <a:t>for adapting </a:t>
            </a:r>
            <a:r>
              <a:rPr lang="en-US" dirty="0"/>
              <a:t>to climate change</a:t>
            </a:r>
            <a:r>
              <a:rPr lang="en-US" dirty="0" smtClean="0"/>
              <a:t>.</a:t>
            </a:r>
          </a:p>
          <a:p>
            <a:r>
              <a:rPr lang="en-US" dirty="0"/>
              <a:t>The concept of CBNRM is related to a variety of terms, including participatory, </a:t>
            </a:r>
            <a:r>
              <a:rPr lang="en-US" dirty="0" smtClean="0"/>
              <a:t>community, community-based</a:t>
            </a:r>
            <a:r>
              <a:rPr lang="en-US" dirty="0"/>
              <a:t>, collaborative, joint and popular natural resource management</a:t>
            </a:r>
            <a:r>
              <a:rPr lang="en-US" dirty="0" smtClean="0"/>
              <a:t>.</a:t>
            </a:r>
          </a:p>
          <a:p>
            <a:r>
              <a:rPr lang="en-US" dirty="0" smtClean="0"/>
              <a:t>The </a:t>
            </a:r>
            <a:r>
              <a:rPr lang="en-US" dirty="0"/>
              <a:t>concept of CBNRM tends to be associated </a:t>
            </a:r>
            <a:r>
              <a:rPr lang="en-US" dirty="0" smtClean="0"/>
              <a:t>with approaches </a:t>
            </a:r>
            <a:r>
              <a:rPr lang="en-US" dirty="0"/>
              <a:t>where the focal unit for joint natural resource management is the local community.</a:t>
            </a:r>
          </a:p>
          <a:p>
            <a:r>
              <a:rPr lang="en-US" dirty="0"/>
              <a:t>Sometimes, it has also been applied to designate approaches where local communities play a </a:t>
            </a:r>
            <a:r>
              <a:rPr lang="en-US" dirty="0" smtClean="0"/>
              <a:t>central but </a:t>
            </a:r>
            <a:r>
              <a:rPr lang="en-US" dirty="0"/>
              <a:t>not exclusive role in natural resource management</a:t>
            </a:r>
          </a:p>
        </p:txBody>
      </p:sp>
    </p:spTree>
    <p:extLst>
      <p:ext uri="{BB962C8B-B14F-4D97-AF65-F5344CB8AC3E}">
        <p14:creationId xmlns:p14="http://schemas.microsoft.com/office/powerpoint/2010/main" xmlns="" val="10552435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CBNRM is mostly about ways in which the state can share rights and </a:t>
            </a:r>
            <a:r>
              <a:rPr lang="en-US" dirty="0" smtClean="0"/>
              <a:t>responsibilities regarding </a:t>
            </a:r>
            <a:r>
              <a:rPr lang="en-US" dirty="0"/>
              <a:t>natural resources with local communities</a:t>
            </a:r>
            <a:r>
              <a:rPr lang="en-US" dirty="0" smtClean="0"/>
              <a:t>.</a:t>
            </a:r>
          </a:p>
          <a:p>
            <a:r>
              <a:rPr lang="en-US" i="1" dirty="0" smtClean="0"/>
              <a:t>Co-Management </a:t>
            </a:r>
            <a:r>
              <a:rPr lang="en-US" i="1" dirty="0"/>
              <a:t>(CM) of natural resources is used to describe a partnership by which two </a:t>
            </a:r>
            <a:r>
              <a:rPr lang="en-US" i="1" dirty="0" smtClean="0"/>
              <a:t>or more </a:t>
            </a:r>
            <a:r>
              <a:rPr lang="en-US" i="1" dirty="0"/>
              <a:t>relevant social actors collectively negotiate, agree upon, guarantee and implement a </a:t>
            </a:r>
            <a:r>
              <a:rPr lang="en-US" i="1" dirty="0" smtClean="0"/>
              <a:t>fair share </a:t>
            </a:r>
            <a:r>
              <a:rPr lang="en-US" i="1" dirty="0"/>
              <a:t>of management functions, benefits and responsibilities for a particular territory, area or </a:t>
            </a:r>
            <a:r>
              <a:rPr lang="en-US" i="1" dirty="0" smtClean="0"/>
              <a:t>set of </a:t>
            </a:r>
            <a:r>
              <a:rPr lang="en-US" i="1" dirty="0"/>
              <a:t>natural </a:t>
            </a:r>
            <a:r>
              <a:rPr lang="en-US" i="1" dirty="0" smtClean="0"/>
              <a:t>resources</a:t>
            </a:r>
            <a:r>
              <a:rPr lang="en-US" dirty="0" smtClean="0"/>
              <a:t> </a:t>
            </a:r>
            <a:r>
              <a:rPr lang="en-US" sz="1350" dirty="0"/>
              <a:t>(</a:t>
            </a:r>
            <a:r>
              <a:rPr lang="en-US" sz="1350" dirty="0" err="1"/>
              <a:t>Borrini-Feyerabend</a:t>
            </a:r>
            <a:r>
              <a:rPr lang="en-US" sz="1350" dirty="0"/>
              <a:t> </a:t>
            </a:r>
            <a:r>
              <a:rPr lang="en-US" sz="1350" i="1" dirty="0"/>
              <a:t>et al.</a:t>
            </a:r>
            <a:r>
              <a:rPr lang="en-US" sz="1350" dirty="0"/>
              <a:t>2004)</a:t>
            </a:r>
          </a:p>
          <a:p>
            <a:r>
              <a:rPr lang="en-US" dirty="0" smtClean="0"/>
              <a:t>This definition covers </a:t>
            </a:r>
            <a:r>
              <a:rPr lang="en-US" dirty="0"/>
              <a:t>different ways in which the planning </a:t>
            </a:r>
            <a:r>
              <a:rPr lang="en-US" dirty="0" smtClean="0"/>
              <a:t>and implementing </a:t>
            </a:r>
            <a:r>
              <a:rPr lang="en-US" dirty="0"/>
              <a:t>authority over natural resources can be shared among </a:t>
            </a:r>
            <a:r>
              <a:rPr lang="en-US" dirty="0" smtClean="0"/>
              <a:t>various </a:t>
            </a:r>
            <a:r>
              <a:rPr lang="en-US" dirty="0"/>
              <a:t>types of social </a:t>
            </a:r>
            <a:r>
              <a:rPr lang="en-US" dirty="0" smtClean="0"/>
              <a:t>actors, thus </a:t>
            </a:r>
            <a:r>
              <a:rPr lang="en-US" dirty="0"/>
              <a:t>refraining from any a priori indication of which model is the most appropriate.</a:t>
            </a:r>
          </a:p>
        </p:txBody>
      </p:sp>
    </p:spTree>
    <p:extLst>
      <p:ext uri="{BB962C8B-B14F-4D97-AF65-F5344CB8AC3E}">
        <p14:creationId xmlns:p14="http://schemas.microsoft.com/office/powerpoint/2010/main" xmlns="" val="32357766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Communities</a:t>
            </a:r>
            <a:endParaRPr lang="en-US" dirty="0"/>
          </a:p>
        </p:txBody>
      </p:sp>
      <p:sp>
        <p:nvSpPr>
          <p:cNvPr id="3" name="Content Placeholder 2"/>
          <p:cNvSpPr>
            <a:spLocks noGrp="1"/>
          </p:cNvSpPr>
          <p:nvPr>
            <p:ph idx="1"/>
          </p:nvPr>
        </p:nvSpPr>
        <p:spPr/>
        <p:txBody>
          <a:bodyPr>
            <a:normAutofit fontScale="85000" lnSpcReduction="20000"/>
          </a:bodyPr>
          <a:lstStyle/>
          <a:p>
            <a:r>
              <a:rPr lang="en-US" dirty="0"/>
              <a:t>Some advocates of CBNRM have assumed communities to be small spatial units, with </a:t>
            </a:r>
            <a:r>
              <a:rPr lang="en-US" dirty="0" smtClean="0"/>
              <a:t>homogenous social </a:t>
            </a:r>
            <a:r>
              <a:rPr lang="en-US" dirty="0"/>
              <a:t>structure and shared norms. In fact, this is rarely found in the real world. </a:t>
            </a:r>
            <a:endParaRPr lang="en-US" dirty="0" smtClean="0"/>
          </a:p>
          <a:p>
            <a:r>
              <a:rPr lang="en-US" dirty="0" smtClean="0"/>
              <a:t>Communities are rather characterized </a:t>
            </a:r>
            <a:r>
              <a:rPr lang="en-US" dirty="0"/>
              <a:t>by dynamic relations of: </a:t>
            </a:r>
            <a:endParaRPr lang="en-US" dirty="0" smtClean="0"/>
          </a:p>
          <a:p>
            <a:pPr lvl="1"/>
            <a:r>
              <a:rPr lang="en-US" dirty="0" smtClean="0"/>
              <a:t>Multiple </a:t>
            </a:r>
            <a:r>
              <a:rPr lang="en-US" dirty="0"/>
              <a:t>and somewhat conflicting </a:t>
            </a:r>
            <a:r>
              <a:rPr lang="en-US" dirty="0" smtClean="0"/>
              <a:t>interests</a:t>
            </a:r>
          </a:p>
          <a:p>
            <a:pPr lvl="1"/>
            <a:r>
              <a:rPr lang="en-US" dirty="0" smtClean="0"/>
              <a:t>Different </a:t>
            </a:r>
            <a:r>
              <a:rPr lang="en-US" dirty="0"/>
              <a:t>actors attempting to influence decision-making, and </a:t>
            </a:r>
            <a:endParaRPr lang="en-US" dirty="0" smtClean="0"/>
          </a:p>
          <a:p>
            <a:pPr lvl="1"/>
            <a:r>
              <a:rPr lang="en-US" dirty="0" smtClean="0"/>
              <a:t>Internal </a:t>
            </a:r>
            <a:r>
              <a:rPr lang="en-US" dirty="0"/>
              <a:t>as well as </a:t>
            </a:r>
            <a:r>
              <a:rPr lang="en-US" dirty="0" smtClean="0"/>
              <a:t>external institutions </a:t>
            </a:r>
            <a:r>
              <a:rPr lang="en-US" dirty="0"/>
              <a:t>shaping decision-making </a:t>
            </a:r>
            <a:r>
              <a:rPr lang="en-US" dirty="0" smtClean="0"/>
              <a:t>processes</a:t>
            </a:r>
            <a:endParaRPr lang="en-US" dirty="0"/>
          </a:p>
          <a:p>
            <a:r>
              <a:rPr lang="en-US" dirty="0" smtClean="0"/>
              <a:t>Depending on the actual </a:t>
            </a:r>
            <a:r>
              <a:rPr lang="en-US" dirty="0"/>
              <a:t>relations within a particular group of people, their knowledge and the conditions according </a:t>
            </a:r>
            <a:r>
              <a:rPr lang="en-US" dirty="0" smtClean="0"/>
              <a:t>to which </a:t>
            </a:r>
            <a:r>
              <a:rPr lang="en-US" dirty="0"/>
              <a:t>they can make decisions, local communities may sometimes, but not always, be the </a:t>
            </a:r>
            <a:r>
              <a:rPr lang="en-US" dirty="0" smtClean="0"/>
              <a:t>most ‘appropriate</a:t>
            </a:r>
            <a:r>
              <a:rPr lang="en-US" dirty="0"/>
              <a:t>’ unit for natural resource management.</a:t>
            </a:r>
          </a:p>
        </p:txBody>
      </p:sp>
    </p:spTree>
    <p:extLst>
      <p:ext uri="{BB962C8B-B14F-4D97-AF65-F5344CB8AC3E}">
        <p14:creationId xmlns:p14="http://schemas.microsoft.com/office/powerpoint/2010/main" xmlns="" val="14486992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CBNRM for poverty reduction, resource conservation, and good governance</a:t>
            </a:r>
            <a:endParaRPr lang="en-US" dirty="0"/>
          </a:p>
        </p:txBody>
      </p:sp>
      <p:sp>
        <p:nvSpPr>
          <p:cNvPr id="3" name="Content Placeholder 2"/>
          <p:cNvSpPr>
            <a:spLocks noGrp="1"/>
          </p:cNvSpPr>
          <p:nvPr>
            <p:ph idx="1"/>
          </p:nvPr>
        </p:nvSpPr>
        <p:spPr/>
        <p:txBody>
          <a:bodyPr/>
          <a:lstStyle/>
          <a:p>
            <a:r>
              <a:rPr lang="en-US" dirty="0"/>
              <a:t>CBNRM can be considered a management strategy aiming to reduce poverty, conserve </a:t>
            </a:r>
            <a:r>
              <a:rPr lang="en-US" dirty="0" smtClean="0"/>
              <a:t>natural resources </a:t>
            </a:r>
            <a:r>
              <a:rPr lang="en-US" dirty="0"/>
              <a:t>and promote good governance and </a:t>
            </a:r>
            <a:r>
              <a:rPr lang="en-US" dirty="0" err="1"/>
              <a:t>decentralisation</a:t>
            </a:r>
            <a:r>
              <a:rPr lang="en-US" dirty="0"/>
              <a:t>, in a single process</a:t>
            </a:r>
            <a:r>
              <a:rPr lang="en-US" dirty="0" smtClean="0"/>
              <a:t>.</a:t>
            </a:r>
            <a:endParaRPr lang="en-US" dirty="0"/>
          </a:p>
        </p:txBody>
      </p:sp>
      <p:pic>
        <p:nvPicPr>
          <p:cNvPr id="4" name="Picture 3"/>
          <p:cNvPicPr>
            <a:picLocks noChangeAspect="1"/>
          </p:cNvPicPr>
          <p:nvPr/>
        </p:nvPicPr>
        <p:blipFill>
          <a:blip r:embed="rId2"/>
          <a:stretch>
            <a:fillRect/>
          </a:stretch>
        </p:blipFill>
        <p:spPr>
          <a:xfrm>
            <a:off x="2821791" y="3233827"/>
            <a:ext cx="3172007" cy="2438087"/>
          </a:xfrm>
          <a:prstGeom prst="rect">
            <a:avLst/>
          </a:prstGeom>
        </p:spPr>
      </p:pic>
    </p:spTree>
    <p:extLst>
      <p:ext uri="{BB962C8B-B14F-4D97-AF65-F5344CB8AC3E}">
        <p14:creationId xmlns:p14="http://schemas.microsoft.com/office/powerpoint/2010/main" xmlns="" val="36613781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The objective of poverty reduction is closely linked with natural resource conservation, because poor people in developing countries depend on natural resources for their livelihoods. It is therefore important to ensure sustainable management of these resources. </a:t>
            </a:r>
          </a:p>
          <a:p>
            <a:r>
              <a:rPr lang="en-US" dirty="0" smtClean="0"/>
              <a:t>Effective and equitable natural resource management and conservation, on the other hand, require genuine involvement by the social actors who depend on the resource. </a:t>
            </a:r>
          </a:p>
          <a:p>
            <a:r>
              <a:rPr lang="en-US" dirty="0" smtClean="0"/>
              <a:t>Involvement of poor people in natural resource management is often best achieved through </a:t>
            </a:r>
            <a:r>
              <a:rPr lang="en-US" dirty="0" err="1" smtClean="0"/>
              <a:t>decentralisation</a:t>
            </a:r>
            <a:r>
              <a:rPr lang="en-US" dirty="0" smtClean="0"/>
              <a:t> of authority over the resources, and this cannot be approached in isolation from the need to promote good governance.</a:t>
            </a:r>
            <a:endParaRPr lang="en-US" dirty="0"/>
          </a:p>
        </p:txBody>
      </p:sp>
    </p:spTree>
    <p:extLst>
      <p:ext uri="{BB962C8B-B14F-4D97-AF65-F5344CB8AC3E}">
        <p14:creationId xmlns:p14="http://schemas.microsoft.com/office/powerpoint/2010/main" xmlns="" val="35810047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i="1" dirty="0" smtClean="0"/>
              <a:t>Governance </a:t>
            </a:r>
            <a:r>
              <a:rPr lang="en-US" dirty="0"/>
              <a:t>means the process of decision-making and the process by </a:t>
            </a:r>
            <a:r>
              <a:rPr lang="en-US" dirty="0" smtClean="0"/>
              <a:t>which decisions </a:t>
            </a:r>
            <a:r>
              <a:rPr lang="en-US" dirty="0"/>
              <a:t>are implemented (or not implemented). In recent years, requirements to the political </a:t>
            </a:r>
            <a:r>
              <a:rPr lang="en-US" dirty="0" smtClean="0"/>
              <a:t>and administrative </a:t>
            </a:r>
            <a:r>
              <a:rPr lang="en-US" dirty="0"/>
              <a:t>system of being democratic, responsive, effective etc. have increasingly </a:t>
            </a:r>
            <a:r>
              <a:rPr lang="en-US" dirty="0" smtClean="0"/>
              <a:t>been </a:t>
            </a:r>
            <a:r>
              <a:rPr lang="en-US" dirty="0" err="1" smtClean="0"/>
              <a:t>conceptualised</a:t>
            </a:r>
            <a:r>
              <a:rPr lang="en-US" dirty="0" smtClean="0"/>
              <a:t> </a:t>
            </a:r>
            <a:r>
              <a:rPr lang="en-US" dirty="0"/>
              <a:t>as important elements of good governance</a:t>
            </a:r>
            <a:r>
              <a:rPr lang="en-US" dirty="0" smtClean="0"/>
              <a:t>.</a:t>
            </a:r>
          </a:p>
          <a:p>
            <a:r>
              <a:rPr lang="en-US" dirty="0" err="1"/>
              <a:t>Decentralisation</a:t>
            </a:r>
            <a:r>
              <a:rPr lang="en-US" dirty="0"/>
              <a:t> is often seen as an important means to foster and nurture the important elements </a:t>
            </a:r>
            <a:r>
              <a:rPr lang="en-US" dirty="0" smtClean="0"/>
              <a:t>of good </a:t>
            </a:r>
            <a:r>
              <a:rPr lang="en-US" dirty="0"/>
              <a:t>governance in developing countries.</a:t>
            </a:r>
          </a:p>
        </p:txBody>
      </p:sp>
    </p:spTree>
    <p:extLst>
      <p:ext uri="{BB962C8B-B14F-4D97-AF65-F5344CB8AC3E}">
        <p14:creationId xmlns:p14="http://schemas.microsoft.com/office/powerpoint/2010/main" xmlns="" val="8583185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Reasons for </a:t>
            </a:r>
            <a:r>
              <a:rPr lang="en-US" dirty="0" err="1"/>
              <a:t>decentralised</a:t>
            </a:r>
            <a:r>
              <a:rPr lang="en-US" dirty="0"/>
              <a:t/>
            </a:r>
            <a:br>
              <a:rPr lang="en-US" dirty="0"/>
            </a:br>
            <a:r>
              <a:rPr lang="en-US" dirty="0"/>
              <a:t>natural resource management</a:t>
            </a:r>
          </a:p>
        </p:txBody>
      </p:sp>
      <p:sp>
        <p:nvSpPr>
          <p:cNvPr id="3" name="Content Placeholder 2"/>
          <p:cNvSpPr>
            <a:spLocks noGrp="1"/>
          </p:cNvSpPr>
          <p:nvPr>
            <p:ph idx="1"/>
          </p:nvPr>
        </p:nvSpPr>
        <p:spPr/>
        <p:txBody>
          <a:bodyPr>
            <a:normAutofit fontScale="92500" lnSpcReduction="20000"/>
          </a:bodyPr>
          <a:lstStyle/>
          <a:p>
            <a:pPr marL="385763" indent="-385763">
              <a:buFont typeface="+mj-lt"/>
              <a:buAutoNum type="arabicPeriod"/>
            </a:pPr>
            <a:r>
              <a:rPr lang="en-US" dirty="0" smtClean="0"/>
              <a:t>Local </a:t>
            </a:r>
            <a:r>
              <a:rPr lang="en-US" dirty="0"/>
              <a:t>people are likely </a:t>
            </a:r>
            <a:r>
              <a:rPr lang="en-US" dirty="0" smtClean="0"/>
              <a:t>to identify </a:t>
            </a:r>
            <a:r>
              <a:rPr lang="en-US" dirty="0"/>
              <a:t>and </a:t>
            </a:r>
            <a:r>
              <a:rPr lang="en-US" dirty="0" err="1"/>
              <a:t>prioritise</a:t>
            </a:r>
            <a:r>
              <a:rPr lang="en-US" dirty="0"/>
              <a:t> their environmental problems more accurately than </a:t>
            </a:r>
            <a:r>
              <a:rPr lang="en-US" dirty="0" err="1"/>
              <a:t>centralised</a:t>
            </a:r>
            <a:r>
              <a:rPr lang="en-US" dirty="0"/>
              <a:t> </a:t>
            </a:r>
            <a:r>
              <a:rPr lang="en-US" dirty="0" err="1" smtClean="0"/>
              <a:t>organisations</a:t>
            </a:r>
            <a:r>
              <a:rPr lang="en-US" dirty="0" smtClean="0"/>
              <a:t>.</a:t>
            </a:r>
            <a:endParaRPr lang="en-US" dirty="0"/>
          </a:p>
          <a:p>
            <a:pPr marL="385763" indent="-385763">
              <a:buFont typeface="+mj-lt"/>
              <a:buAutoNum type="arabicPeriod"/>
            </a:pPr>
            <a:r>
              <a:rPr lang="en-US" dirty="0" smtClean="0"/>
              <a:t>Resource </a:t>
            </a:r>
            <a:r>
              <a:rPr lang="en-US" dirty="0"/>
              <a:t>allocation is more efficient and transaction costs lower when decisions are </a:t>
            </a:r>
            <a:r>
              <a:rPr lang="en-US" dirty="0" smtClean="0"/>
              <a:t>taken locally</a:t>
            </a:r>
            <a:r>
              <a:rPr lang="en-US" dirty="0"/>
              <a:t>, so that state expenditure on management can be reduced, while resource conservation </a:t>
            </a:r>
            <a:r>
              <a:rPr lang="en-US" dirty="0" smtClean="0"/>
              <a:t>is improved. </a:t>
            </a:r>
          </a:p>
          <a:p>
            <a:pPr marL="385763" indent="-385763">
              <a:buFont typeface="+mj-lt"/>
              <a:buAutoNum type="arabicPeriod"/>
            </a:pPr>
            <a:r>
              <a:rPr lang="en-US" dirty="0" smtClean="0"/>
              <a:t>Local </a:t>
            </a:r>
            <a:r>
              <a:rPr lang="en-US" dirty="0"/>
              <a:t>groups are more likely to respect decisions that they have participated </a:t>
            </a:r>
            <a:r>
              <a:rPr lang="en-US" dirty="0" smtClean="0"/>
              <a:t>in taking. </a:t>
            </a:r>
          </a:p>
          <a:p>
            <a:pPr marL="385763" indent="-385763">
              <a:buFont typeface="+mj-lt"/>
              <a:buAutoNum type="arabicPeriod"/>
            </a:pPr>
            <a:r>
              <a:rPr lang="en-US" dirty="0" smtClean="0"/>
              <a:t>Monitoring </a:t>
            </a:r>
            <a:r>
              <a:rPr lang="en-US" dirty="0"/>
              <a:t>of resource use is </a:t>
            </a:r>
            <a:r>
              <a:rPr lang="en-US" dirty="0" smtClean="0"/>
              <a:t>improved. </a:t>
            </a:r>
          </a:p>
          <a:p>
            <a:pPr marL="385763" indent="-385763">
              <a:buFont typeface="+mj-lt"/>
              <a:buAutoNum type="arabicPeriod"/>
            </a:pPr>
            <a:r>
              <a:rPr lang="en-US" dirty="0" err="1" smtClean="0"/>
              <a:t>Marginalised</a:t>
            </a:r>
            <a:r>
              <a:rPr lang="en-US" dirty="0" smtClean="0"/>
              <a:t> </a:t>
            </a:r>
            <a:r>
              <a:rPr lang="en-US" dirty="0"/>
              <a:t>groups gain </a:t>
            </a:r>
            <a:r>
              <a:rPr lang="en-US" dirty="0" smtClean="0"/>
              <a:t>greater influence </a:t>
            </a:r>
            <a:r>
              <a:rPr lang="en-US" dirty="0"/>
              <a:t>on local </a:t>
            </a:r>
            <a:r>
              <a:rPr lang="en-US" dirty="0" smtClean="0"/>
              <a:t>policy.</a:t>
            </a:r>
            <a:endParaRPr lang="en-US" dirty="0"/>
          </a:p>
        </p:txBody>
      </p:sp>
    </p:spTree>
    <p:extLst>
      <p:ext uri="{BB962C8B-B14F-4D97-AF65-F5344CB8AC3E}">
        <p14:creationId xmlns:p14="http://schemas.microsoft.com/office/powerpoint/2010/main" xmlns="" val="4338901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a:t>The three objectives of poverty reduction, natural resource management and good governance </a:t>
            </a:r>
            <a:r>
              <a:rPr lang="en-US" dirty="0" smtClean="0"/>
              <a:t>are not </a:t>
            </a:r>
            <a:r>
              <a:rPr lang="en-US" dirty="0"/>
              <a:t>always mutually supportive, and CBNRM is not always a realistic option. </a:t>
            </a:r>
            <a:endParaRPr lang="en-US" dirty="0" smtClean="0"/>
          </a:p>
          <a:p>
            <a:r>
              <a:rPr lang="en-US" dirty="0" smtClean="0"/>
              <a:t>Depending </a:t>
            </a:r>
            <a:r>
              <a:rPr lang="en-US" dirty="0"/>
              <a:t>on how </a:t>
            </a:r>
            <a:r>
              <a:rPr lang="en-US" dirty="0" smtClean="0"/>
              <a:t>it is </a:t>
            </a:r>
            <a:r>
              <a:rPr lang="en-US" dirty="0"/>
              <a:t>pursued, conservation of natural resources can even be contrary to poverty reduction. </a:t>
            </a:r>
            <a:endParaRPr lang="en-US" dirty="0" smtClean="0"/>
          </a:p>
          <a:p>
            <a:r>
              <a:rPr lang="en-US" dirty="0" smtClean="0"/>
              <a:t>A community </a:t>
            </a:r>
            <a:r>
              <a:rPr lang="en-US" dirty="0"/>
              <a:t>may, for instance, have to reduce or completely stop their extraction of a </a:t>
            </a:r>
            <a:r>
              <a:rPr lang="en-US" dirty="0" smtClean="0"/>
              <a:t>particular natural </a:t>
            </a:r>
            <a:r>
              <a:rPr lang="en-US" dirty="0"/>
              <a:t>resource in order to gain authority over it and to maintain its productive potential. This </a:t>
            </a:r>
            <a:r>
              <a:rPr lang="en-US" dirty="0" smtClean="0"/>
              <a:t>will have </a:t>
            </a:r>
            <a:r>
              <a:rPr lang="en-US" dirty="0"/>
              <a:t>at least short-term negative impacts on households whose livelihoods rely mostly on </a:t>
            </a:r>
            <a:r>
              <a:rPr lang="en-US" dirty="0" smtClean="0"/>
              <a:t>products from </a:t>
            </a:r>
            <a:r>
              <a:rPr lang="en-US" dirty="0"/>
              <a:t>this resource, unless they are compensated for their (short-term) loss.</a:t>
            </a:r>
          </a:p>
        </p:txBody>
      </p:sp>
    </p:spTree>
    <p:extLst>
      <p:ext uri="{BB962C8B-B14F-4D97-AF65-F5344CB8AC3E}">
        <p14:creationId xmlns:p14="http://schemas.microsoft.com/office/powerpoint/2010/main" xmlns="" val="425128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Three different levels for CBNRM support</a:t>
            </a:r>
            <a:endParaRPr lang="en-US" dirty="0"/>
          </a:p>
        </p:txBody>
      </p:sp>
      <p:sp>
        <p:nvSpPr>
          <p:cNvPr id="3" name="Content Placeholder 2"/>
          <p:cNvSpPr>
            <a:spLocks noGrp="1"/>
          </p:cNvSpPr>
          <p:nvPr>
            <p:ph idx="1"/>
          </p:nvPr>
        </p:nvSpPr>
        <p:spPr/>
        <p:txBody>
          <a:bodyPr>
            <a:normAutofit fontScale="92500" lnSpcReduction="10000"/>
          </a:bodyPr>
          <a:lstStyle/>
          <a:p>
            <a:r>
              <a:rPr lang="en-US" dirty="0"/>
              <a:t>Progress towards the three CBNRM objectives requires significant and durable changes in </a:t>
            </a:r>
            <a:r>
              <a:rPr lang="en-US" dirty="0" smtClean="0"/>
              <a:t>the allocation </a:t>
            </a:r>
            <a:r>
              <a:rPr lang="en-US" dirty="0"/>
              <a:t>of power in society. </a:t>
            </a:r>
            <a:endParaRPr lang="en-US" dirty="0" smtClean="0"/>
          </a:p>
          <a:p>
            <a:r>
              <a:rPr lang="en-US" dirty="0" smtClean="0"/>
              <a:t>A </a:t>
            </a:r>
            <a:r>
              <a:rPr lang="en-US" dirty="0"/>
              <a:t>variety of constraints at different levels in society must, </a:t>
            </a:r>
            <a:r>
              <a:rPr lang="en-US" dirty="0" smtClean="0"/>
              <a:t>therefore, be </a:t>
            </a:r>
            <a:r>
              <a:rPr lang="en-US" dirty="0"/>
              <a:t>overcome to make CBNRM work in practice</a:t>
            </a:r>
            <a:r>
              <a:rPr lang="en-US" dirty="0" smtClean="0"/>
              <a:t>.</a:t>
            </a:r>
          </a:p>
          <a:p>
            <a:r>
              <a:rPr lang="en-US" dirty="0"/>
              <a:t>There are at least three levels of possible intervention: the national, the intermediate, and the </a:t>
            </a:r>
            <a:r>
              <a:rPr lang="en-US" dirty="0" smtClean="0"/>
              <a:t>local level</a:t>
            </a:r>
            <a:r>
              <a:rPr lang="en-US" dirty="0"/>
              <a:t>. </a:t>
            </a:r>
            <a:endParaRPr lang="en-US" dirty="0" smtClean="0"/>
          </a:p>
          <a:p>
            <a:r>
              <a:rPr lang="en-US" dirty="0" smtClean="0"/>
              <a:t>CBNRM </a:t>
            </a:r>
            <a:r>
              <a:rPr lang="en-US" dirty="0"/>
              <a:t>initiatives are likely to be effective only if supported – or at least not impeded – </a:t>
            </a:r>
            <a:r>
              <a:rPr lang="en-US" dirty="0" smtClean="0"/>
              <a:t>by national </a:t>
            </a:r>
            <a:r>
              <a:rPr lang="en-US" dirty="0"/>
              <a:t>decision-makers as well as national legislation and policies.</a:t>
            </a:r>
          </a:p>
        </p:txBody>
      </p:sp>
    </p:spTree>
    <p:extLst>
      <p:ext uri="{BB962C8B-B14F-4D97-AF65-F5344CB8AC3E}">
        <p14:creationId xmlns:p14="http://schemas.microsoft.com/office/powerpoint/2010/main" xmlns="" val="27835299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CBNRM agreements are unlikely to be sustainable, unless they are linked </a:t>
            </a:r>
            <a:r>
              <a:rPr lang="en-US" dirty="0" smtClean="0"/>
              <a:t>with (</a:t>
            </a:r>
            <a:r>
              <a:rPr lang="en-US" dirty="0" err="1" smtClean="0"/>
              <a:t>decentralised</a:t>
            </a:r>
            <a:r>
              <a:rPr lang="en-US" dirty="0"/>
              <a:t>) government structures, and they often rely on local institutions’ room for </a:t>
            </a:r>
            <a:r>
              <a:rPr lang="en-US" dirty="0" err="1" smtClean="0"/>
              <a:t>manoeuvre</a:t>
            </a:r>
            <a:r>
              <a:rPr lang="en-US" dirty="0" smtClean="0"/>
              <a:t> in </a:t>
            </a:r>
            <a:r>
              <a:rPr lang="en-US" dirty="0"/>
              <a:t>the context of democracy. </a:t>
            </a:r>
            <a:endParaRPr lang="en-US" dirty="0" smtClean="0"/>
          </a:p>
          <a:p>
            <a:r>
              <a:rPr lang="en-US" dirty="0" smtClean="0"/>
              <a:t>Communities </a:t>
            </a:r>
            <a:r>
              <a:rPr lang="en-US" dirty="0"/>
              <a:t>must also be capable of and interested </a:t>
            </a:r>
            <a:r>
              <a:rPr lang="en-US" dirty="0" smtClean="0"/>
              <a:t>in managing </a:t>
            </a:r>
            <a:r>
              <a:rPr lang="en-US" dirty="0"/>
              <a:t>nearby natural resources</a:t>
            </a:r>
            <a:r>
              <a:rPr lang="en-US" dirty="0" smtClean="0"/>
              <a:t>.</a:t>
            </a:r>
          </a:p>
          <a:p>
            <a:r>
              <a:rPr lang="en-US" dirty="0"/>
              <a:t>National </a:t>
            </a:r>
            <a:r>
              <a:rPr lang="en-US" dirty="0" smtClean="0"/>
              <a:t>laws concerning </a:t>
            </a:r>
            <a:r>
              <a:rPr lang="en-US" dirty="0"/>
              <a:t>CBNRM may, for instance, contain provisions on how CBNRM must be linked </a:t>
            </a:r>
            <a:r>
              <a:rPr lang="en-US" dirty="0" smtClean="0"/>
              <a:t>to </a:t>
            </a:r>
            <a:r>
              <a:rPr lang="en-US" dirty="0" err="1" smtClean="0"/>
              <a:t>decentralised</a:t>
            </a:r>
            <a:r>
              <a:rPr lang="en-US" dirty="0" smtClean="0"/>
              <a:t> </a:t>
            </a:r>
            <a:r>
              <a:rPr lang="en-US" dirty="0"/>
              <a:t>government structures. </a:t>
            </a:r>
            <a:endParaRPr lang="en-US" dirty="0" smtClean="0"/>
          </a:p>
          <a:p>
            <a:r>
              <a:rPr lang="en-US" dirty="0" smtClean="0"/>
              <a:t>Local </a:t>
            </a:r>
            <a:r>
              <a:rPr lang="en-US" dirty="0"/>
              <a:t>CBNRM initiatives are always nested </a:t>
            </a:r>
            <a:r>
              <a:rPr lang="en-US" dirty="0" smtClean="0"/>
              <a:t>within higher </a:t>
            </a:r>
            <a:r>
              <a:rPr lang="en-US" dirty="0"/>
              <a:t>levels of </a:t>
            </a:r>
            <a:r>
              <a:rPr lang="en-US" dirty="0" err="1"/>
              <a:t>decentralised</a:t>
            </a:r>
            <a:r>
              <a:rPr lang="en-US" dirty="0"/>
              <a:t> government as well as national policies and legislation.</a:t>
            </a:r>
          </a:p>
        </p:txBody>
      </p:sp>
    </p:spTree>
    <p:extLst>
      <p:ext uri="{BB962C8B-B14F-4D97-AF65-F5344CB8AC3E}">
        <p14:creationId xmlns:p14="http://schemas.microsoft.com/office/powerpoint/2010/main" xmlns="" val="317309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levels at which to support CBNRM initiatives</a:t>
            </a:r>
          </a:p>
        </p:txBody>
      </p:sp>
      <p:pic>
        <p:nvPicPr>
          <p:cNvPr id="4" name="Picture 3"/>
          <p:cNvPicPr>
            <a:picLocks noChangeAspect="1"/>
          </p:cNvPicPr>
          <p:nvPr/>
        </p:nvPicPr>
        <p:blipFill>
          <a:blip r:embed="rId2"/>
          <a:stretch>
            <a:fillRect/>
          </a:stretch>
        </p:blipFill>
        <p:spPr>
          <a:xfrm>
            <a:off x="2421487" y="1755552"/>
            <a:ext cx="4761485" cy="3823114"/>
          </a:xfrm>
          <a:prstGeom prst="rect">
            <a:avLst/>
          </a:prstGeom>
        </p:spPr>
      </p:pic>
    </p:spTree>
    <p:extLst>
      <p:ext uri="{BB962C8B-B14F-4D97-AF65-F5344CB8AC3E}">
        <p14:creationId xmlns:p14="http://schemas.microsoft.com/office/powerpoint/2010/main" xmlns="" val="1470616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a:t>At the </a:t>
            </a:r>
            <a:r>
              <a:rPr lang="en-US" dirty="0" smtClean="0"/>
              <a:t>national level</a:t>
            </a:r>
            <a:r>
              <a:rPr lang="en-US" dirty="0"/>
              <a:t>, the main issue is how to support policy processes and legal frameworks for CBNRM. </a:t>
            </a:r>
            <a:endParaRPr lang="en-US" dirty="0" smtClean="0"/>
          </a:p>
          <a:p>
            <a:r>
              <a:rPr lang="en-US" dirty="0" smtClean="0"/>
              <a:t>At the intermediate </a:t>
            </a:r>
            <a:r>
              <a:rPr lang="en-US" dirty="0"/>
              <a:t>level, the key concern is how to </a:t>
            </a:r>
            <a:r>
              <a:rPr lang="en-US" dirty="0" err="1"/>
              <a:t>institutionalise</a:t>
            </a:r>
            <a:r>
              <a:rPr lang="en-US" dirty="0"/>
              <a:t> CBNRM either through </a:t>
            </a:r>
            <a:r>
              <a:rPr lang="en-US" dirty="0" smtClean="0"/>
              <a:t>local governments </a:t>
            </a:r>
            <a:r>
              <a:rPr lang="en-US" dirty="0"/>
              <a:t>under a devolution process or through </a:t>
            </a:r>
            <a:r>
              <a:rPr lang="en-US" dirty="0" err="1"/>
              <a:t>deconcentration</a:t>
            </a:r>
            <a:r>
              <a:rPr lang="en-US" dirty="0"/>
              <a:t> of line agencies, </a:t>
            </a:r>
            <a:r>
              <a:rPr lang="en-US" dirty="0" smtClean="0"/>
              <a:t>which delegate </a:t>
            </a:r>
            <a:r>
              <a:rPr lang="en-US" dirty="0"/>
              <a:t>authority to local communities. </a:t>
            </a:r>
            <a:endParaRPr lang="en-US" dirty="0" smtClean="0"/>
          </a:p>
          <a:p>
            <a:r>
              <a:rPr lang="en-US" dirty="0" smtClean="0"/>
              <a:t>At </a:t>
            </a:r>
            <a:r>
              <a:rPr lang="en-US" dirty="0"/>
              <a:t>the local level, the principal question is how to </a:t>
            </a:r>
            <a:r>
              <a:rPr lang="en-US" dirty="0" smtClean="0"/>
              <a:t>organize the </a:t>
            </a:r>
            <a:r>
              <a:rPr lang="en-US" dirty="0"/>
              <a:t>collaboration between social actors and their relationship to the natural resource</a:t>
            </a:r>
          </a:p>
        </p:txBody>
      </p:sp>
    </p:spTree>
    <p:extLst>
      <p:ext uri="{BB962C8B-B14F-4D97-AF65-F5344CB8AC3E}">
        <p14:creationId xmlns:p14="http://schemas.microsoft.com/office/powerpoint/2010/main" xmlns="" val="2783914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6946" y="2695877"/>
            <a:ext cx="7886700" cy="994172"/>
          </a:xfrm>
        </p:spPr>
        <p:txBody>
          <a:bodyPr>
            <a:normAutofit/>
          </a:bodyPr>
          <a:lstStyle/>
          <a:p>
            <a:pPr algn="ctr"/>
            <a:r>
              <a:rPr lang="en-US" sz="4950" b="1" dirty="0"/>
              <a:t>The national level</a:t>
            </a:r>
            <a:endParaRPr lang="en-US" sz="4950" dirty="0"/>
          </a:p>
        </p:txBody>
      </p:sp>
    </p:spTree>
    <p:extLst>
      <p:ext uri="{BB962C8B-B14F-4D97-AF65-F5344CB8AC3E}">
        <p14:creationId xmlns:p14="http://schemas.microsoft.com/office/powerpoint/2010/main" xmlns="" val="28569139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How to support the development of appropriate national CBNRM </a:t>
            </a:r>
            <a:r>
              <a:rPr lang="en-US" b="1" dirty="0" smtClean="0"/>
              <a:t>policies?</a:t>
            </a:r>
            <a:endParaRPr lang="en-US" dirty="0"/>
          </a:p>
        </p:txBody>
      </p:sp>
      <p:sp>
        <p:nvSpPr>
          <p:cNvPr id="3" name="Content Placeholder 2"/>
          <p:cNvSpPr>
            <a:spLocks noGrp="1"/>
          </p:cNvSpPr>
          <p:nvPr>
            <p:ph idx="1"/>
          </p:nvPr>
        </p:nvSpPr>
        <p:spPr/>
        <p:txBody>
          <a:bodyPr>
            <a:normAutofit fontScale="92500" lnSpcReduction="10000"/>
          </a:bodyPr>
          <a:lstStyle/>
          <a:p>
            <a:r>
              <a:rPr lang="en-US" dirty="0"/>
              <a:t>It is important to support the development of CBNRM policies within relevant sectors, because </a:t>
            </a:r>
            <a:r>
              <a:rPr lang="en-US" dirty="0" smtClean="0"/>
              <a:t>they define </a:t>
            </a:r>
            <a:r>
              <a:rPr lang="en-US" dirty="0"/>
              <a:t>the political visions according to which legal and administrative frameworks for </a:t>
            </a:r>
            <a:r>
              <a:rPr lang="en-US" dirty="0" smtClean="0"/>
              <a:t>CBNRM may </a:t>
            </a:r>
            <a:r>
              <a:rPr lang="en-US" dirty="0"/>
              <a:t>be </a:t>
            </a:r>
            <a:r>
              <a:rPr lang="en-US" dirty="0" smtClean="0"/>
              <a:t>developed.</a:t>
            </a:r>
          </a:p>
          <a:p>
            <a:r>
              <a:rPr lang="en-US" dirty="0" smtClean="0"/>
              <a:t>Central </a:t>
            </a:r>
            <a:r>
              <a:rPr lang="en-US" dirty="0"/>
              <a:t>governments and line ministries may be hesitant to delegate power to </a:t>
            </a:r>
            <a:r>
              <a:rPr lang="en-US" dirty="0" smtClean="0"/>
              <a:t>local </a:t>
            </a:r>
            <a:r>
              <a:rPr lang="en-US" dirty="0" err="1" smtClean="0"/>
              <a:t>organisations</a:t>
            </a:r>
            <a:r>
              <a:rPr lang="en-US" dirty="0" smtClean="0"/>
              <a:t>.</a:t>
            </a:r>
          </a:p>
          <a:p>
            <a:r>
              <a:rPr lang="en-US" dirty="0"/>
              <a:t>National-level decision-makers might fear losing revenues and, </a:t>
            </a:r>
            <a:r>
              <a:rPr lang="en-US" dirty="0" smtClean="0"/>
              <a:t>hence, personal </a:t>
            </a:r>
            <a:r>
              <a:rPr lang="en-US" dirty="0"/>
              <a:t>and institutional benefits, but resistance may also reflect </a:t>
            </a:r>
            <a:r>
              <a:rPr lang="en-US" dirty="0" smtClean="0"/>
              <a:t>genuine </a:t>
            </a:r>
            <a:r>
              <a:rPr lang="en-US" dirty="0"/>
              <a:t>concerns over lack </a:t>
            </a:r>
            <a:r>
              <a:rPr lang="en-US" dirty="0" smtClean="0"/>
              <a:t>of capacity </a:t>
            </a:r>
            <a:r>
              <a:rPr lang="en-US" dirty="0"/>
              <a:t>and staff to implement institutional changes</a:t>
            </a:r>
          </a:p>
        </p:txBody>
      </p:sp>
    </p:spTree>
    <p:extLst>
      <p:ext uri="{BB962C8B-B14F-4D97-AF65-F5344CB8AC3E}">
        <p14:creationId xmlns:p14="http://schemas.microsoft.com/office/powerpoint/2010/main" xmlns="" val="36594596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Concerns </a:t>
            </a:r>
            <a:r>
              <a:rPr lang="en-US" dirty="0"/>
              <a:t>that CBNRM may lead to </a:t>
            </a:r>
            <a:r>
              <a:rPr lang="en-US" dirty="0" smtClean="0"/>
              <a:t>social </a:t>
            </a:r>
            <a:r>
              <a:rPr lang="en-US" dirty="0"/>
              <a:t>tensions or environmental degradation, thus undermining political stability</a:t>
            </a:r>
            <a:r>
              <a:rPr lang="en-US" dirty="0" smtClean="0"/>
              <a:t>.</a:t>
            </a:r>
          </a:p>
          <a:p>
            <a:r>
              <a:rPr lang="en-US" dirty="0" smtClean="0"/>
              <a:t>No </a:t>
            </a:r>
            <a:r>
              <a:rPr lang="en-US" dirty="0"/>
              <a:t>or mere pro-forma </a:t>
            </a:r>
            <a:r>
              <a:rPr lang="en-US" dirty="0" err="1"/>
              <a:t>decentralisation</a:t>
            </a:r>
            <a:r>
              <a:rPr lang="en-US" dirty="0"/>
              <a:t> could be the unfortunate outcome, in which transfers </a:t>
            </a:r>
            <a:r>
              <a:rPr lang="en-US" dirty="0" smtClean="0"/>
              <a:t>of responsibilities </a:t>
            </a:r>
            <a:r>
              <a:rPr lang="en-US" dirty="0"/>
              <a:t>are not complemented by genuine rights of local communities to benefit </a:t>
            </a:r>
            <a:r>
              <a:rPr lang="en-US" dirty="0" smtClean="0"/>
              <a:t>from managing </a:t>
            </a:r>
            <a:r>
              <a:rPr lang="en-US" dirty="0"/>
              <a:t>natural resources. </a:t>
            </a:r>
            <a:endParaRPr lang="en-US" dirty="0" smtClean="0"/>
          </a:p>
          <a:p>
            <a:r>
              <a:rPr lang="en-US" dirty="0" err="1" smtClean="0"/>
              <a:t>Decentralisation</a:t>
            </a:r>
            <a:r>
              <a:rPr lang="en-US" dirty="0" smtClean="0"/>
              <a:t> </a:t>
            </a:r>
            <a:r>
              <a:rPr lang="en-US" dirty="0"/>
              <a:t>may also become restricted to resources that </a:t>
            </a:r>
            <a:r>
              <a:rPr lang="en-US" dirty="0" smtClean="0"/>
              <a:t>are heavily </a:t>
            </a:r>
            <a:r>
              <a:rPr lang="en-US" dirty="0"/>
              <a:t>depleted or commercially unimportant.</a:t>
            </a:r>
          </a:p>
        </p:txBody>
      </p:sp>
    </p:spTree>
    <p:extLst>
      <p:ext uri="{BB962C8B-B14F-4D97-AF65-F5344CB8AC3E}">
        <p14:creationId xmlns:p14="http://schemas.microsoft.com/office/powerpoint/2010/main" xmlns="" val="23355409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Before deciding </a:t>
            </a:r>
            <a:endParaRPr lang="en-US" dirty="0"/>
          </a:p>
        </p:txBody>
      </p:sp>
      <p:sp>
        <p:nvSpPr>
          <p:cNvPr id="3" name="Content Placeholder 2"/>
          <p:cNvSpPr>
            <a:spLocks noGrp="1"/>
          </p:cNvSpPr>
          <p:nvPr>
            <p:ph idx="1"/>
          </p:nvPr>
        </p:nvSpPr>
        <p:spPr/>
        <p:txBody>
          <a:bodyPr>
            <a:normAutofit lnSpcReduction="10000"/>
          </a:bodyPr>
          <a:lstStyle/>
          <a:p>
            <a:r>
              <a:rPr lang="en-US" dirty="0"/>
              <a:t>it </a:t>
            </a:r>
            <a:r>
              <a:rPr lang="en-US" dirty="0" smtClean="0"/>
              <a:t>is necessary </a:t>
            </a:r>
            <a:r>
              <a:rPr lang="en-US" dirty="0"/>
              <a:t>to initiate analyses of the current political and environmental situation in relation </a:t>
            </a:r>
            <a:r>
              <a:rPr lang="en-US" dirty="0" smtClean="0"/>
              <a:t>to CBNRM</a:t>
            </a:r>
            <a:r>
              <a:rPr lang="en-US" dirty="0"/>
              <a:t>, looking at: </a:t>
            </a:r>
            <a:endParaRPr lang="en-US" dirty="0" smtClean="0"/>
          </a:p>
          <a:p>
            <a:pPr lvl="1"/>
            <a:r>
              <a:rPr lang="en-US" dirty="0" smtClean="0"/>
              <a:t>the </a:t>
            </a:r>
            <a:r>
              <a:rPr lang="en-US" dirty="0"/>
              <a:t>current political, legislative and administrative </a:t>
            </a:r>
            <a:r>
              <a:rPr lang="en-US" dirty="0" smtClean="0"/>
              <a:t>environment</a:t>
            </a:r>
          </a:p>
          <a:p>
            <a:pPr lvl="1"/>
            <a:r>
              <a:rPr lang="en-US" dirty="0" smtClean="0"/>
              <a:t>documentation </a:t>
            </a:r>
            <a:r>
              <a:rPr lang="en-US" dirty="0"/>
              <a:t>of the current problems in terms of resource </a:t>
            </a:r>
            <a:r>
              <a:rPr lang="en-US" dirty="0" smtClean="0"/>
              <a:t>degradation</a:t>
            </a:r>
          </a:p>
          <a:p>
            <a:pPr lvl="1"/>
            <a:r>
              <a:rPr lang="en-US" dirty="0" smtClean="0"/>
              <a:t>the potential socio-economic </a:t>
            </a:r>
            <a:r>
              <a:rPr lang="en-US" dirty="0"/>
              <a:t>as well as environmental effects of implementing CBNRM (who loses and </a:t>
            </a:r>
            <a:r>
              <a:rPr lang="en-US" dirty="0" smtClean="0"/>
              <a:t>who gains </a:t>
            </a:r>
            <a:r>
              <a:rPr lang="en-US" dirty="0"/>
              <a:t>in the short and long term?). </a:t>
            </a:r>
            <a:endParaRPr lang="en-US" dirty="0" smtClean="0"/>
          </a:p>
          <a:p>
            <a:r>
              <a:rPr lang="en-US" dirty="0" smtClean="0"/>
              <a:t>Strategic </a:t>
            </a:r>
            <a:r>
              <a:rPr lang="en-US" dirty="0"/>
              <a:t>environmental assessments may be </a:t>
            </a:r>
            <a:r>
              <a:rPr lang="en-US" dirty="0" smtClean="0"/>
              <a:t>useful supplementary </a:t>
            </a:r>
            <a:r>
              <a:rPr lang="en-US" dirty="0"/>
              <a:t>tools.</a:t>
            </a:r>
          </a:p>
        </p:txBody>
      </p:sp>
    </p:spTree>
    <p:extLst>
      <p:ext uri="{BB962C8B-B14F-4D97-AF65-F5344CB8AC3E}">
        <p14:creationId xmlns:p14="http://schemas.microsoft.com/office/powerpoint/2010/main" xmlns="" val="17760371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The promotion of CBNRM should be related to overall development priorities and </a:t>
            </a:r>
            <a:r>
              <a:rPr lang="en-US" dirty="0" smtClean="0"/>
              <a:t>strategies expressed </a:t>
            </a:r>
            <a:r>
              <a:rPr lang="en-US" dirty="0"/>
              <a:t>in PRSPs and national budgets. </a:t>
            </a:r>
            <a:endParaRPr lang="en-US" dirty="0" smtClean="0"/>
          </a:p>
          <a:p>
            <a:r>
              <a:rPr lang="en-US" dirty="0" smtClean="0"/>
              <a:t>The </a:t>
            </a:r>
            <a:r>
              <a:rPr lang="en-US" dirty="0"/>
              <a:t>degree to which CBNRM is included in such </a:t>
            </a:r>
            <a:r>
              <a:rPr lang="en-US" dirty="0" smtClean="0"/>
              <a:t>overall development </a:t>
            </a:r>
            <a:r>
              <a:rPr lang="en-US" dirty="0"/>
              <a:t>plans also indicates how high it really ranks on the national list of priorities. </a:t>
            </a:r>
            <a:endParaRPr lang="en-US" dirty="0" smtClean="0"/>
          </a:p>
          <a:p>
            <a:r>
              <a:rPr lang="en-US" dirty="0" smtClean="0"/>
              <a:t>Assuming that </a:t>
            </a:r>
            <a:r>
              <a:rPr lang="en-US" dirty="0"/>
              <a:t>national development plans do consider CBNRM an important vehicle for pursuing </a:t>
            </a:r>
            <a:r>
              <a:rPr lang="en-US" dirty="0" smtClean="0"/>
              <a:t>overall development </a:t>
            </a:r>
            <a:r>
              <a:rPr lang="en-US" dirty="0"/>
              <a:t>objectives, initial support could include national-level, participatory, policy debates </a:t>
            </a:r>
            <a:r>
              <a:rPr lang="en-US" dirty="0" smtClean="0"/>
              <a:t>on CBNRM</a:t>
            </a:r>
            <a:r>
              <a:rPr lang="en-US" dirty="0"/>
              <a:t>. </a:t>
            </a:r>
            <a:endParaRPr lang="en-US" dirty="0" smtClean="0"/>
          </a:p>
          <a:p>
            <a:r>
              <a:rPr lang="en-US" dirty="0" smtClean="0"/>
              <a:t>In </a:t>
            </a:r>
            <a:r>
              <a:rPr lang="en-US" dirty="0"/>
              <a:t>this process, donor </a:t>
            </a:r>
            <a:r>
              <a:rPr lang="en-US" dirty="0" err="1"/>
              <a:t>harmonisation</a:t>
            </a:r>
            <a:r>
              <a:rPr lang="en-US" dirty="0"/>
              <a:t> is essential to prevent contradictory demands and </a:t>
            </a:r>
            <a:r>
              <a:rPr lang="en-US" dirty="0" smtClean="0"/>
              <a:t>to accumulate </a:t>
            </a:r>
            <a:r>
              <a:rPr lang="en-US" dirty="0"/>
              <a:t>lessons learnt in an </a:t>
            </a:r>
            <a:r>
              <a:rPr lang="en-US" dirty="0" err="1"/>
              <a:t>organised</a:t>
            </a:r>
            <a:r>
              <a:rPr lang="en-US" dirty="0"/>
              <a:t> manner.</a:t>
            </a:r>
          </a:p>
        </p:txBody>
      </p:sp>
    </p:spTree>
    <p:extLst>
      <p:ext uri="{BB962C8B-B14F-4D97-AF65-F5344CB8AC3E}">
        <p14:creationId xmlns:p14="http://schemas.microsoft.com/office/powerpoint/2010/main" xmlns="" val="32935820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Recommendations</a:t>
            </a:r>
          </a:p>
        </p:txBody>
      </p:sp>
      <p:sp>
        <p:nvSpPr>
          <p:cNvPr id="3" name="Content Placeholder 2"/>
          <p:cNvSpPr>
            <a:spLocks noGrp="1"/>
          </p:cNvSpPr>
          <p:nvPr>
            <p:ph idx="1"/>
          </p:nvPr>
        </p:nvSpPr>
        <p:spPr/>
        <p:txBody>
          <a:bodyPr>
            <a:normAutofit fontScale="92500" lnSpcReduction="20000"/>
          </a:bodyPr>
          <a:lstStyle/>
          <a:p>
            <a:r>
              <a:rPr lang="en-US" dirty="0"/>
              <a:t>Ensure/encourage donor </a:t>
            </a:r>
            <a:r>
              <a:rPr lang="en-US" dirty="0" err="1"/>
              <a:t>harmonisation</a:t>
            </a:r>
            <a:r>
              <a:rPr lang="en-US" dirty="0"/>
              <a:t> in relation to CBNRM within the framework </a:t>
            </a:r>
            <a:r>
              <a:rPr lang="en-US" dirty="0" smtClean="0"/>
              <a:t>of PRSP </a:t>
            </a:r>
            <a:r>
              <a:rPr lang="en-US" dirty="0"/>
              <a:t>and other key strategies.</a:t>
            </a:r>
          </a:p>
          <a:p>
            <a:r>
              <a:rPr lang="en-US" dirty="0" smtClean="0"/>
              <a:t>Support </a:t>
            </a:r>
            <a:r>
              <a:rPr lang="en-US" dirty="0"/>
              <a:t>analyses of: (a) current legislative frameworks, (b) institutional capacity for </a:t>
            </a:r>
            <a:r>
              <a:rPr lang="en-US" dirty="0" smtClean="0"/>
              <a:t>law enforcement</a:t>
            </a:r>
            <a:r>
              <a:rPr lang="en-US" dirty="0"/>
              <a:t>, (c) administrative procedures, and (d) the resulting economic incentives </a:t>
            </a:r>
            <a:r>
              <a:rPr lang="en-US" dirty="0" smtClean="0"/>
              <a:t>for resource </a:t>
            </a:r>
            <a:r>
              <a:rPr lang="en-US" dirty="0"/>
              <a:t>conservation among stakeholders at all levels.</a:t>
            </a:r>
          </a:p>
          <a:p>
            <a:r>
              <a:rPr lang="en-US" dirty="0" smtClean="0"/>
              <a:t>Support </a:t>
            </a:r>
            <a:r>
              <a:rPr lang="en-US" dirty="0"/>
              <a:t>technical assessments of resource conditions, if these do not already exist</a:t>
            </a:r>
            <a:r>
              <a:rPr lang="en-US" dirty="0" smtClean="0"/>
              <a:t>.</a:t>
            </a:r>
          </a:p>
          <a:p>
            <a:r>
              <a:rPr lang="en-US" dirty="0" smtClean="0"/>
              <a:t>Align </a:t>
            </a:r>
            <a:r>
              <a:rPr lang="en-US" dirty="0"/>
              <a:t>support with national priorities and/or systems, taking into consideration </a:t>
            </a:r>
            <a:r>
              <a:rPr lang="en-US" dirty="0" smtClean="0"/>
              <a:t>the conclusions </a:t>
            </a:r>
            <a:r>
              <a:rPr lang="en-US" dirty="0"/>
              <a:t>of the above analyses.</a:t>
            </a:r>
          </a:p>
        </p:txBody>
      </p:sp>
    </p:spTree>
    <p:extLst>
      <p:ext uri="{BB962C8B-B14F-4D97-AF65-F5344CB8AC3E}">
        <p14:creationId xmlns:p14="http://schemas.microsoft.com/office/powerpoint/2010/main" xmlns="" val="206642757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a:t>
            </a:r>
            <a:endParaRPr lang="en-US" dirty="0"/>
          </a:p>
        </p:txBody>
      </p:sp>
      <p:sp>
        <p:nvSpPr>
          <p:cNvPr id="3" name="Content Placeholder 2"/>
          <p:cNvSpPr>
            <a:spLocks noGrp="1"/>
          </p:cNvSpPr>
          <p:nvPr>
            <p:ph idx="1"/>
          </p:nvPr>
        </p:nvSpPr>
        <p:spPr/>
        <p:txBody>
          <a:bodyPr>
            <a:normAutofit fontScale="85000" lnSpcReduction="20000"/>
          </a:bodyPr>
          <a:lstStyle/>
          <a:p>
            <a:r>
              <a:rPr lang="en-US" dirty="0" err="1"/>
              <a:t>Analyse</a:t>
            </a:r>
            <a:r>
              <a:rPr lang="en-US" dirty="0"/>
              <a:t> lessons learnt from pilot CBNRM interventions, if any, which have been </a:t>
            </a:r>
            <a:r>
              <a:rPr lang="en-US" dirty="0" smtClean="0"/>
              <a:t>supported by </a:t>
            </a:r>
            <a:r>
              <a:rPr lang="en-US" dirty="0"/>
              <a:t>government (national and local), civil society and the private sector.</a:t>
            </a:r>
          </a:p>
          <a:p>
            <a:r>
              <a:rPr lang="en-US" dirty="0" smtClean="0"/>
              <a:t>Support </a:t>
            </a:r>
            <a:r>
              <a:rPr lang="en-US" dirty="0"/>
              <a:t>and encourage civil society </a:t>
            </a:r>
            <a:r>
              <a:rPr lang="en-US" dirty="0" err="1"/>
              <a:t>organisations</a:t>
            </a:r>
            <a:r>
              <a:rPr lang="en-US" dirty="0"/>
              <a:t>, including business associations, </a:t>
            </a:r>
            <a:r>
              <a:rPr lang="en-US" dirty="0" smtClean="0"/>
              <a:t>to contribute </a:t>
            </a:r>
            <a:r>
              <a:rPr lang="en-US" dirty="0"/>
              <a:t>to ongoing CBNRM activities.</a:t>
            </a:r>
          </a:p>
          <a:p>
            <a:r>
              <a:rPr lang="en-US" dirty="0" smtClean="0"/>
              <a:t>Support </a:t>
            </a:r>
            <a:r>
              <a:rPr lang="en-US" dirty="0"/>
              <a:t>policy hearings of relevance to CBNRM</a:t>
            </a:r>
            <a:r>
              <a:rPr lang="en-US" dirty="0" smtClean="0"/>
              <a:t>.</a:t>
            </a:r>
          </a:p>
          <a:p>
            <a:r>
              <a:rPr lang="en-US" dirty="0"/>
              <a:t>In case there is a need and willingness to further develop policies or adapt existing policies </a:t>
            </a:r>
            <a:r>
              <a:rPr lang="en-US" dirty="0" smtClean="0"/>
              <a:t>to revised </a:t>
            </a:r>
            <a:r>
              <a:rPr lang="en-US" dirty="0"/>
              <a:t>macro frameworks:</a:t>
            </a:r>
          </a:p>
          <a:p>
            <a:pPr lvl="1"/>
            <a:r>
              <a:rPr lang="en-US" dirty="0" smtClean="0"/>
              <a:t>Direct </a:t>
            </a:r>
            <a:r>
              <a:rPr lang="en-US" dirty="0"/>
              <a:t>capacity development support towards drafting a CBNRM-related policy </a:t>
            </a:r>
            <a:r>
              <a:rPr lang="en-US" dirty="0" smtClean="0"/>
              <a:t>or adjustment </a:t>
            </a:r>
            <a:r>
              <a:rPr lang="en-US" dirty="0"/>
              <a:t>of existing sector policies, so as to integrate CBNRM.</a:t>
            </a:r>
          </a:p>
          <a:p>
            <a:pPr lvl="1"/>
            <a:r>
              <a:rPr lang="en-US" dirty="0" smtClean="0"/>
              <a:t>Support </a:t>
            </a:r>
            <a:r>
              <a:rPr lang="en-US" dirty="0"/>
              <a:t>and encourage public discussion forums among a wide array of stakeholders </a:t>
            </a:r>
            <a:r>
              <a:rPr lang="en-US" dirty="0" smtClean="0"/>
              <a:t>on policies </a:t>
            </a:r>
            <a:r>
              <a:rPr lang="en-US" dirty="0"/>
              <a:t>related to CBNRM.</a:t>
            </a:r>
          </a:p>
        </p:txBody>
      </p:sp>
    </p:spTree>
    <p:extLst>
      <p:ext uri="{BB962C8B-B14F-4D97-AF65-F5344CB8AC3E}">
        <p14:creationId xmlns:p14="http://schemas.microsoft.com/office/powerpoint/2010/main" xmlns="" val="381794112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634</TotalTime>
  <Words>1613</Words>
  <Application>Microsoft Office PowerPoint</Application>
  <PresentationFormat>On-screen Show (4:3)</PresentationFormat>
  <Paragraphs>86</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Lecture 13 NATURAL RESOURCE PLANNING AND MANAGEMENT</vt:lpstr>
      <vt:lpstr>Recap Lecture 12</vt:lpstr>
      <vt:lpstr>What is Community Based Natural Resource Management (CBNRM)?</vt:lpstr>
      <vt:lpstr>Slide 4</vt:lpstr>
      <vt:lpstr>Communities</vt:lpstr>
      <vt:lpstr>CBNRM for poverty reduction, resource conservation, and good governance</vt:lpstr>
      <vt:lpstr>Slide 7</vt:lpstr>
      <vt:lpstr>Slide 8</vt:lpstr>
      <vt:lpstr>Reasons for decentralised natural resource management</vt:lpstr>
      <vt:lpstr>Slide 10</vt:lpstr>
      <vt:lpstr>Three different levels for CBNRM support</vt:lpstr>
      <vt:lpstr>Slide 12</vt:lpstr>
      <vt:lpstr>Three levels at which to support CBNRM initiatives</vt:lpstr>
      <vt:lpstr>Slide 14</vt:lpstr>
      <vt:lpstr>The national level</vt:lpstr>
      <vt:lpstr>How to support the development of appropriate national CBNRM policies?</vt:lpstr>
      <vt:lpstr>Slide 17</vt:lpstr>
      <vt:lpstr>Before deciding </vt:lpstr>
      <vt:lpstr>Slide 19</vt:lpstr>
      <vt:lpstr>Recommendations</vt:lpstr>
      <vt:lpstr>Recommendations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Salman</dc:creator>
  <cp:lastModifiedBy>NTS</cp:lastModifiedBy>
  <cp:revision>15</cp:revision>
  <dcterms:created xsi:type="dcterms:W3CDTF">2014-06-13T23:56:46Z</dcterms:created>
  <dcterms:modified xsi:type="dcterms:W3CDTF">2014-06-14T12:04:50Z</dcterms:modified>
</cp:coreProperties>
</file>