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Default Section" id="{BD041285-D149-4F28-8BB6-1AB3E7672869}">
          <p14:sldIdLst>
            <p14:sldId id="257"/>
          </p14:sldIdLst>
        </p14:section>
        <p14:section name="Untitled Section" id="{CF60C59E-95FB-4EA8-8F65-F5AC5012C853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7306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449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60782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2805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92973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5303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89675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94804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73348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852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42012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B47F5-3A47-426A-93DD-4CD55A5940BB}" type="datetimeFigureOut">
              <a:rPr lang="en-US" smtClean="0"/>
              <a:pPr/>
              <a:t>13/06/2014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0880-3DDD-4EA2-BF68-9519CCB586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73527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latin typeface="+mn-lt"/>
                <a:ea typeface="Times New Roman"/>
                <a:cs typeface="Times New Roman"/>
                <a:sym typeface="Times New Roman"/>
              </a:rPr>
              <a:t>Lecture </a:t>
            </a:r>
            <a:r>
              <a:rPr lang="en-US" sz="4000" b="1" dirty="0" smtClean="0">
                <a:latin typeface="+mn-lt"/>
                <a:ea typeface="Times New Roman"/>
                <a:cs typeface="Times New Roman"/>
                <a:sym typeface="Times New Roman"/>
              </a:rPr>
              <a:t>12</a:t>
            </a:r>
            <a:r>
              <a:rPr lang="en-US" sz="4000" b="1" dirty="0" smtClean="0">
                <a:latin typeface="+mn-lt"/>
                <a:ea typeface="Times New Roman"/>
                <a:cs typeface="Times New Roman"/>
                <a:sym typeface="Times New Roman"/>
              </a:rPr>
              <a:t/>
            </a:r>
            <a:br>
              <a:rPr lang="en-US" sz="4000" b="1" dirty="0" smtClean="0">
                <a:latin typeface="+mn-lt"/>
                <a:ea typeface="Times New Roman"/>
                <a:cs typeface="Times New Roman"/>
                <a:sym typeface="Times New Roman"/>
              </a:rPr>
            </a:br>
            <a:r>
              <a:rPr lang="en-US" sz="4000" b="1" dirty="0" smtClean="0">
                <a:latin typeface="+mn-lt"/>
              </a:rPr>
              <a:t>NATURAL RESOURCE PLANNING AND MANAGEMENT</a:t>
            </a:r>
            <a:endParaRPr lang="en-US" sz="4000" b="1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Dr. </a:t>
            </a:r>
            <a:r>
              <a:rPr lang="en-US" dirty="0" err="1" smtClean="0"/>
              <a:t>Aneel</a:t>
            </a:r>
            <a:r>
              <a:rPr lang="en-US" dirty="0" smtClean="0"/>
              <a:t> SALMAN</a:t>
            </a:r>
          </a:p>
          <a:p>
            <a:r>
              <a:rPr lang="en-US" dirty="0" smtClean="0"/>
              <a:t>Department of Management Sciences</a:t>
            </a:r>
          </a:p>
          <a:p>
            <a:r>
              <a:rPr lang="en-US" dirty="0" smtClean="0"/>
              <a:t>COMSATS Institute of Information Technology, Islamabad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521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 smtClean="0"/>
              <a:t>Recap Lecture </a:t>
            </a:r>
            <a:r>
              <a:rPr lang="en-US" sz="5400" b="1" dirty="0" smtClean="0"/>
              <a:t>11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Sustainable Rural Livelihoods (SRL) </a:t>
            </a:r>
            <a:r>
              <a:rPr lang="en-US" dirty="0" smtClean="0"/>
              <a:t>framework</a:t>
            </a:r>
          </a:p>
          <a:p>
            <a:r>
              <a:rPr lang="en-US" dirty="0" smtClean="0"/>
              <a:t>Elements of the SRL </a:t>
            </a:r>
            <a:r>
              <a:rPr lang="en-US" dirty="0" smtClean="0"/>
              <a:t>framework</a:t>
            </a:r>
          </a:p>
          <a:p>
            <a:r>
              <a:rPr lang="en-US" dirty="0" smtClean="0"/>
              <a:t>Indicators and </a:t>
            </a:r>
            <a:r>
              <a:rPr lang="en-US" dirty="0" smtClean="0"/>
              <a:t>Thresholds</a:t>
            </a:r>
          </a:p>
          <a:p>
            <a:r>
              <a:rPr lang="en-US" dirty="0" smtClean="0"/>
              <a:t>Issues of </a:t>
            </a:r>
            <a:r>
              <a:rPr lang="en-US" dirty="0" smtClean="0"/>
              <a:t>Scale</a:t>
            </a:r>
          </a:p>
          <a:p>
            <a:r>
              <a:rPr lang="en-US" dirty="0" smtClean="0"/>
              <a:t>Internal and External </a:t>
            </a:r>
            <a:r>
              <a:rPr lang="en-US" dirty="0" smtClean="0"/>
              <a:t>Indicators</a:t>
            </a:r>
          </a:p>
          <a:p>
            <a:r>
              <a:rPr lang="en-US" dirty="0" smtClean="0"/>
              <a:t>Cross-section or Time-Series Analysis (State or Rate)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4048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Cross-section or Time-Series Analysis (State or Rate)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</a:t>
            </a:r>
            <a:r>
              <a:rPr lang="en-US" dirty="0" smtClean="0"/>
              <a:t>hether </a:t>
            </a:r>
            <a:r>
              <a:rPr lang="en-US" dirty="0"/>
              <a:t>indicators are to be constructed </a:t>
            </a:r>
            <a:r>
              <a:rPr lang="en-US" dirty="0" smtClean="0"/>
              <a:t>and monitored </a:t>
            </a:r>
            <a:r>
              <a:rPr lang="en-US" dirty="0"/>
              <a:t>between sites at a single point in time, monitored over time, or both.</a:t>
            </a:r>
          </a:p>
          <a:p>
            <a:r>
              <a:rPr lang="en-US" dirty="0"/>
              <a:t>Ideally indicators of both types will be measured</a:t>
            </a:r>
            <a:r>
              <a:rPr lang="en-US" dirty="0" smtClean="0"/>
              <a:t>.</a:t>
            </a:r>
          </a:p>
          <a:p>
            <a:r>
              <a:rPr lang="en-US" dirty="0"/>
              <a:t>A fundamental issue is time. We want to know what has and is changing. What </a:t>
            </a:r>
            <a:r>
              <a:rPr lang="en-US" dirty="0" smtClean="0"/>
              <a:t>has happened </a:t>
            </a:r>
            <a:r>
              <a:rPr lang="en-US" dirty="0"/>
              <a:t>to the biophysical environment, how have people’s perceptions </a:t>
            </a:r>
            <a:r>
              <a:rPr lang="en-US" dirty="0" smtClean="0"/>
              <a:t>and management </a:t>
            </a:r>
            <a:r>
              <a:rPr lang="en-US" dirty="0"/>
              <a:t>and livelihood strategies changed, how have policies and </a:t>
            </a:r>
            <a:r>
              <a:rPr lang="en-US" dirty="0" smtClean="0"/>
              <a:t>institutions changed </a:t>
            </a:r>
            <a:r>
              <a:rPr lang="en-US" dirty="0"/>
              <a:t>and how have these affected each other?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monitoring over time </a:t>
            </a:r>
            <a:r>
              <a:rPr lang="en-US" dirty="0" smtClean="0"/>
              <a:t>is more </a:t>
            </a:r>
            <a:r>
              <a:rPr lang="en-US" dirty="0"/>
              <a:t>problematic, as information from external sources is generally required.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62679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Cross-section or Time-Series Analysis (State or Rate)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trends over time are to be determined then there are two relevant alternative </a:t>
            </a:r>
            <a:r>
              <a:rPr lang="en-US" dirty="0" smtClean="0"/>
              <a:t>sources of </a:t>
            </a:r>
            <a:r>
              <a:rPr lang="en-US" dirty="0"/>
              <a:t>information:</a:t>
            </a:r>
          </a:p>
          <a:p>
            <a:pPr lvl="1"/>
            <a:r>
              <a:rPr lang="en-US" dirty="0" smtClean="0"/>
              <a:t>Historical </a:t>
            </a:r>
            <a:r>
              <a:rPr lang="en-US" dirty="0"/>
              <a:t>sources which may include:</a:t>
            </a:r>
          </a:p>
          <a:p>
            <a:pPr lvl="2"/>
            <a:r>
              <a:rPr lang="en-US" i="1" dirty="0" smtClean="0"/>
              <a:t>Secondary </a:t>
            </a:r>
            <a:r>
              <a:rPr lang="en-US" i="1" dirty="0"/>
              <a:t>historical information </a:t>
            </a:r>
            <a:r>
              <a:rPr lang="en-US" dirty="0"/>
              <a:t>- past records; studies and </a:t>
            </a:r>
            <a:r>
              <a:rPr lang="en-US" dirty="0" smtClean="0"/>
              <a:t>surveys.</a:t>
            </a:r>
          </a:p>
          <a:p>
            <a:pPr lvl="2"/>
            <a:r>
              <a:rPr lang="en-US" i="1" dirty="0" smtClean="0"/>
              <a:t>Community </a:t>
            </a:r>
            <a:r>
              <a:rPr lang="en-US" i="1" dirty="0"/>
              <a:t>and individual recollection</a:t>
            </a:r>
            <a:r>
              <a:rPr lang="en-US" dirty="0"/>
              <a:t>.</a:t>
            </a:r>
          </a:p>
          <a:p>
            <a:pPr lvl="1"/>
            <a:r>
              <a:rPr lang="en-US" dirty="0" smtClean="0"/>
              <a:t>Biophysical </a:t>
            </a:r>
            <a:r>
              <a:rPr lang="en-US" dirty="0"/>
              <a:t>information from sites which were previously of a similar type </a:t>
            </a:r>
            <a:r>
              <a:rPr lang="en-US" dirty="0" smtClean="0"/>
              <a:t>to other </a:t>
            </a:r>
            <a:r>
              <a:rPr lang="en-US" dirty="0"/>
              <a:t>study sites, but have been cultivated or otherwise used in a </a:t>
            </a:r>
            <a:r>
              <a:rPr lang="en-US" dirty="0" smtClean="0"/>
              <a:t>different manner </a:t>
            </a:r>
            <a:r>
              <a:rPr lang="en-US" dirty="0"/>
              <a:t>over a recent, known time-period.</a:t>
            </a:r>
          </a:p>
        </p:txBody>
      </p:sp>
    </p:spTree>
    <p:extLst>
      <p:ext uri="{BB962C8B-B14F-4D97-AF65-F5344CB8AC3E}">
        <p14:creationId xmlns="" xmlns:p14="http://schemas.microsoft.com/office/powerpoint/2010/main" val="341735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Indicator Frameworks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Several sets of methodological frameworks or guidelines have been identified for </a:t>
            </a:r>
            <a:r>
              <a:rPr lang="en-US" dirty="0" smtClean="0"/>
              <a:t>the measurement </a:t>
            </a:r>
            <a:r>
              <a:rPr lang="en-US" dirty="0"/>
              <a:t>of sustainability indicators at the farm or community to district levels</a:t>
            </a:r>
            <a:r>
              <a:rPr lang="en-US" dirty="0" smtClean="0"/>
              <a:t>.</a:t>
            </a:r>
          </a:p>
          <a:p>
            <a:r>
              <a:rPr lang="en-US" i="1" dirty="0"/>
              <a:t>Pressure-State-Response </a:t>
            </a:r>
            <a:r>
              <a:rPr lang="en-US" i="1" dirty="0" smtClean="0"/>
              <a:t>Framework</a:t>
            </a:r>
          </a:p>
          <a:p>
            <a:pPr lvl="1"/>
            <a:r>
              <a:rPr lang="en-US" i="1" dirty="0"/>
              <a:t>Pressure refers to “human activities that exert a pressure on the environment </a:t>
            </a:r>
            <a:r>
              <a:rPr lang="en-US" i="1" dirty="0" smtClean="0"/>
              <a:t>and change </a:t>
            </a:r>
            <a:r>
              <a:rPr lang="en-US" i="1" dirty="0"/>
              <a:t>its quality and the quality and quantity of natural resources (the ‘state</a:t>
            </a:r>
            <a:r>
              <a:rPr lang="en-US" i="1" dirty="0" smtClean="0"/>
              <a:t>’). Society </a:t>
            </a:r>
            <a:r>
              <a:rPr lang="en-US" i="1" dirty="0"/>
              <a:t>responds to the changes through environmental, general economic </a:t>
            </a:r>
            <a:r>
              <a:rPr lang="en-US" i="1" dirty="0" smtClean="0"/>
              <a:t>and </a:t>
            </a:r>
            <a:r>
              <a:rPr lang="en-US" i="1" dirty="0" err="1" smtClean="0"/>
              <a:t>sectoral</a:t>
            </a:r>
            <a:r>
              <a:rPr lang="en-US" i="1" dirty="0" smtClean="0"/>
              <a:t> </a:t>
            </a:r>
            <a:r>
              <a:rPr lang="en-US" i="1" dirty="0"/>
              <a:t>policies (the ‘response’). The latter forms a feedback loop to pressures</a:t>
            </a:r>
            <a:r>
              <a:rPr lang="en-US" i="1" dirty="0" smtClean="0"/>
              <a:t>.” (</a:t>
            </a:r>
            <a:r>
              <a:rPr lang="en-US" i="1" dirty="0" err="1"/>
              <a:t>Gallopín</a:t>
            </a:r>
            <a:r>
              <a:rPr lang="en-US" i="1" dirty="0"/>
              <a:t>, 1997:22). These pressures are considered to be negative.</a:t>
            </a:r>
          </a:p>
        </p:txBody>
      </p:sp>
    </p:spTree>
    <p:extLst>
      <p:ext uri="{BB962C8B-B14F-4D97-AF65-F5344CB8AC3E}">
        <p14:creationId xmlns="" xmlns:p14="http://schemas.microsoft.com/office/powerpoint/2010/main" val="1575989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935641"/>
          </a:xfrm>
        </p:spPr>
        <p:txBody>
          <a:bodyPr/>
          <a:lstStyle/>
          <a:p>
            <a:r>
              <a:rPr lang="en-US" b="1" dirty="0" smtClean="0"/>
              <a:t>PSR Framework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9083" y="1569961"/>
            <a:ext cx="5785834" cy="510001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7391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b="1" dirty="0"/>
              <a:t>Pressure – State – Response (PSR) Model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546" y="1476867"/>
            <a:ext cx="8042909" cy="47436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071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/>
              <a:t>Introducing Driving Forces and Impacts into the PSR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Some </a:t>
            </a:r>
            <a:r>
              <a:rPr lang="en-US" dirty="0" smtClean="0"/>
              <a:t>organizations </a:t>
            </a:r>
            <a:r>
              <a:rPr lang="en-US" dirty="0"/>
              <a:t>prefer variants of the PSR model; for example, the UN Commission </a:t>
            </a:r>
            <a:r>
              <a:rPr lang="en-US" dirty="0" smtClean="0"/>
              <a:t>for Sustainable </a:t>
            </a:r>
            <a:r>
              <a:rPr lang="en-US" dirty="0"/>
              <a:t>Development (UNCSD) bases its indicator set on the </a:t>
            </a:r>
            <a:r>
              <a:rPr lang="en-US" u="sng" dirty="0"/>
              <a:t>Driving </a:t>
            </a:r>
            <a:r>
              <a:rPr lang="en-US" u="sng" dirty="0" smtClean="0"/>
              <a:t>force-State- Response </a:t>
            </a:r>
            <a:r>
              <a:rPr lang="en-US" u="sng" dirty="0"/>
              <a:t>model (DSR) model, </a:t>
            </a:r>
            <a:r>
              <a:rPr lang="en-US" dirty="0"/>
              <a:t>which allows for a better inclusion of </a:t>
            </a:r>
            <a:r>
              <a:rPr lang="en-US" dirty="0" smtClean="0"/>
              <a:t>non-environmental variables.</a:t>
            </a:r>
          </a:p>
          <a:p>
            <a:r>
              <a:rPr lang="en-US" dirty="0" smtClean="0"/>
              <a:t>Replacement </a:t>
            </a:r>
            <a:r>
              <a:rPr lang="en-US" dirty="0"/>
              <a:t>of the term “pressure” in the PSR framework by the term “driving </a:t>
            </a:r>
            <a:r>
              <a:rPr lang="en-US" dirty="0" smtClean="0"/>
              <a:t>force” was </a:t>
            </a:r>
            <a:r>
              <a:rPr lang="en-US" dirty="0"/>
              <a:t>motivated by the desire to include economic, social and institutional aspects </a:t>
            </a:r>
            <a:r>
              <a:rPr lang="en-US" dirty="0" smtClean="0"/>
              <a:t>of sustainable </a:t>
            </a:r>
            <a:r>
              <a:rPr lang="en-US" dirty="0"/>
              <a:t>development.</a:t>
            </a:r>
          </a:p>
        </p:txBody>
      </p:sp>
    </p:spTree>
    <p:extLst>
      <p:ext uri="{BB962C8B-B14F-4D97-AF65-F5344CB8AC3E}">
        <p14:creationId xmlns="" xmlns:p14="http://schemas.microsoft.com/office/powerpoint/2010/main" val="101438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extension of the focus to all aspects of sustainable development (</a:t>
            </a:r>
            <a:r>
              <a:rPr lang="en-US" dirty="0" smtClean="0"/>
              <a:t>social, economic</a:t>
            </a:r>
            <a:r>
              <a:rPr lang="en-US" dirty="0"/>
              <a:t>, environmental and institutional) is argued to be “particularly important </a:t>
            </a:r>
            <a:r>
              <a:rPr lang="en-US" dirty="0" smtClean="0"/>
              <a:t>for developing </a:t>
            </a:r>
            <a:r>
              <a:rPr lang="en-US" dirty="0"/>
              <a:t>countries…for whom an equal balance between the developmental </a:t>
            </a:r>
            <a:r>
              <a:rPr lang="en-US" dirty="0" smtClean="0"/>
              <a:t>and environmental </a:t>
            </a:r>
            <a:r>
              <a:rPr lang="en-US" dirty="0"/>
              <a:t>aspects of sustainable development is important in order to ensure </a:t>
            </a:r>
            <a:r>
              <a:rPr lang="en-US" dirty="0" smtClean="0"/>
              <a:t>future sustainable </a:t>
            </a:r>
            <a:r>
              <a:rPr lang="en-US" dirty="0"/>
              <a:t>growth </a:t>
            </a:r>
            <a:r>
              <a:rPr lang="en-US" dirty="0" smtClean="0"/>
              <a:t>patterns.</a:t>
            </a:r>
          </a:p>
          <a:p>
            <a:r>
              <a:rPr lang="en-US" dirty="0"/>
              <a:t>Another aspect of the DSR framework which separates it from its predecessor is that there </a:t>
            </a:r>
            <a:r>
              <a:rPr lang="en-US" dirty="0" smtClean="0"/>
              <a:t>is no </a:t>
            </a:r>
            <a:r>
              <a:rPr lang="en-US" dirty="0"/>
              <a:t>assumption of causality between indicators in each of the </a:t>
            </a:r>
            <a:r>
              <a:rPr lang="en-US" dirty="0" smtClean="0"/>
              <a:t>categories.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13963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“The term ‘driving force’ indicates…an impact on sustainable development. This impact </a:t>
            </a:r>
            <a:r>
              <a:rPr lang="en-US" dirty="0" smtClean="0"/>
              <a:t>can be </a:t>
            </a:r>
            <a:r>
              <a:rPr lang="en-US" dirty="0"/>
              <a:t>both positive and negative, which is not the case for the pressure category used by </a:t>
            </a:r>
            <a:r>
              <a:rPr lang="en-US" dirty="0" smtClean="0"/>
              <a:t>the OECD</a:t>
            </a:r>
            <a:r>
              <a:rPr lang="en-US" dirty="0"/>
              <a:t>”. </a:t>
            </a:r>
          </a:p>
          <a:p>
            <a:r>
              <a:rPr lang="en-US" dirty="0" smtClean="0"/>
              <a:t>“Driving </a:t>
            </a:r>
            <a:r>
              <a:rPr lang="en-US" dirty="0"/>
              <a:t>force indicators represent human </a:t>
            </a:r>
            <a:r>
              <a:rPr lang="en-US" dirty="0" smtClean="0"/>
              <a:t>activities, processes </a:t>
            </a:r>
            <a:r>
              <a:rPr lang="en-US" dirty="0"/>
              <a:t>and patterns that have an </a:t>
            </a:r>
            <a:r>
              <a:rPr lang="en-US" dirty="0" smtClean="0"/>
              <a:t>impact on sustainable development”</a:t>
            </a:r>
          </a:p>
          <a:p>
            <a:r>
              <a:rPr lang="en-US" dirty="0"/>
              <a:t>For a better description of underlying economic trends, </a:t>
            </a:r>
            <a:r>
              <a:rPr lang="en-US" dirty="0" smtClean="0"/>
              <a:t>some authors </a:t>
            </a:r>
            <a:r>
              <a:rPr lang="en-US" dirty="0"/>
              <a:t>have formulated the Driving force-Pressure-State-Impact-Response model, </a:t>
            </a:r>
            <a:r>
              <a:rPr lang="en-US" dirty="0" smtClean="0"/>
              <a:t>which includes </a:t>
            </a:r>
            <a:r>
              <a:rPr lang="en-US" dirty="0"/>
              <a:t>PSR and DSR as special cases</a:t>
            </a:r>
          </a:p>
        </p:txBody>
      </p:sp>
    </p:spTree>
    <p:extLst>
      <p:ext uri="{BB962C8B-B14F-4D97-AF65-F5344CB8AC3E}">
        <p14:creationId xmlns="" xmlns:p14="http://schemas.microsoft.com/office/powerpoint/2010/main" val="395806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Driving force-Pressure-State-Impact-Response model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DPSIR framework State and Impact indicators are separated. </a:t>
            </a:r>
            <a:endParaRPr lang="en-US" dirty="0" smtClean="0"/>
          </a:p>
          <a:p>
            <a:r>
              <a:rPr lang="en-US" dirty="0" smtClean="0"/>
              <a:t>State </a:t>
            </a:r>
            <a:r>
              <a:rPr lang="en-US" dirty="0"/>
              <a:t>indicators show </a:t>
            </a:r>
            <a:r>
              <a:rPr lang="en-US" dirty="0" smtClean="0"/>
              <a:t>the current </a:t>
            </a:r>
            <a:r>
              <a:rPr lang="en-US" dirty="0"/>
              <a:t>condition of the environment. Examples include the concentration of lead in </a:t>
            </a:r>
            <a:r>
              <a:rPr lang="en-US" dirty="0" smtClean="0"/>
              <a:t>urban areas</a:t>
            </a:r>
            <a:r>
              <a:rPr lang="en-US" dirty="0"/>
              <a:t>; the noise levels near main roads; the global mean temperature. </a:t>
            </a:r>
            <a:endParaRPr lang="en-US" dirty="0" smtClean="0"/>
          </a:p>
          <a:p>
            <a:r>
              <a:rPr lang="en-US" dirty="0" smtClean="0"/>
              <a:t>Impact indicators describe </a:t>
            </a:r>
            <a:r>
              <a:rPr lang="en-US" dirty="0"/>
              <a:t>the ultimate effects of changes of state. Examples include the percentage of </a:t>
            </a:r>
            <a:r>
              <a:rPr lang="en-US" dirty="0" smtClean="0"/>
              <a:t>children suffering </a:t>
            </a:r>
            <a:r>
              <a:rPr lang="en-US" dirty="0"/>
              <a:t>from lead-induced health problems; the mortality due to noise-induced </a:t>
            </a:r>
            <a:r>
              <a:rPr lang="en-US" dirty="0" smtClean="0"/>
              <a:t>heart attacks</a:t>
            </a:r>
            <a:r>
              <a:rPr lang="en-US" dirty="0"/>
              <a:t>; the number of people starving due to climate-change induced crop losses.</a:t>
            </a:r>
          </a:p>
        </p:txBody>
      </p:sp>
    </p:spTree>
    <p:extLst>
      <p:ext uri="{BB962C8B-B14F-4D97-AF65-F5344CB8AC3E}">
        <p14:creationId xmlns="" xmlns:p14="http://schemas.microsoft.com/office/powerpoint/2010/main" val="168839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832659" y="2750281"/>
            <a:ext cx="5300888" cy="804878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DPSIR Framework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87" y="265682"/>
            <a:ext cx="5276600" cy="650216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13136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The Sustainable Livelihoods </a:t>
            </a:r>
            <a:r>
              <a:rPr lang="en-US" dirty="0" smtClean="0"/>
              <a:t>framework </a:t>
            </a:r>
            <a:r>
              <a:rPr lang="en-US" dirty="0"/>
              <a:t>may be envisaged as a </a:t>
            </a:r>
            <a:r>
              <a:rPr lang="en-US" dirty="0" smtClean="0"/>
              <a:t>DPSIR model:</a:t>
            </a:r>
          </a:p>
          <a:p>
            <a:pPr marL="0" indent="0">
              <a:buNone/>
            </a:pPr>
            <a:r>
              <a:rPr lang="en-US" sz="2400" dirty="0"/>
              <a:t>Driving Force (basic trends in production and consumption): Context</a:t>
            </a:r>
          </a:p>
          <a:p>
            <a:pPr marL="0" indent="0">
              <a:buNone/>
            </a:pPr>
            <a:r>
              <a:rPr lang="en-US" sz="2400" dirty="0"/>
              <a:t>Pressure (human activities directly affecting environment): Livelihood Strategies</a:t>
            </a:r>
          </a:p>
          <a:p>
            <a:pPr marL="0" indent="0">
              <a:buNone/>
            </a:pPr>
            <a:r>
              <a:rPr lang="en-US" sz="2400" dirty="0"/>
              <a:t>State (observable change in the environment): Biophysical outcomes</a:t>
            </a:r>
          </a:p>
          <a:p>
            <a:pPr marL="0" indent="0">
              <a:buNone/>
            </a:pPr>
            <a:r>
              <a:rPr lang="en-US" sz="2400" dirty="0"/>
              <a:t>Impact: Socio-economic outcomes</a:t>
            </a:r>
          </a:p>
          <a:p>
            <a:pPr marL="0" indent="0">
              <a:buNone/>
            </a:pPr>
            <a:r>
              <a:rPr lang="en-US" sz="2400" dirty="0"/>
              <a:t>Response (of society to solve the problem): Policy / structures and</a:t>
            </a:r>
          </a:p>
          <a:p>
            <a:pPr marL="0" indent="0">
              <a:buNone/>
            </a:pPr>
            <a:r>
              <a:rPr lang="en-US" sz="2400" dirty="0"/>
              <a:t>processes</a:t>
            </a:r>
          </a:p>
        </p:txBody>
      </p:sp>
    </p:spTree>
    <p:extLst>
      <p:ext uri="{BB962C8B-B14F-4D97-AF65-F5344CB8AC3E}">
        <p14:creationId xmlns="" xmlns:p14="http://schemas.microsoft.com/office/powerpoint/2010/main" val="4093027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Dimensions of Sustainability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Sustainability</a:t>
            </a:r>
            <a:r>
              <a:rPr lang="en-US" dirty="0"/>
              <a:t>, </a:t>
            </a:r>
            <a:r>
              <a:rPr lang="en-US" dirty="0" smtClean="0"/>
              <a:t>is </a:t>
            </a:r>
            <a:r>
              <a:rPr lang="en-US" dirty="0"/>
              <a:t>multi-faceted, </a:t>
            </a:r>
            <a:r>
              <a:rPr lang="en-US" dirty="0" smtClean="0"/>
              <a:t>and therefore </a:t>
            </a:r>
            <a:r>
              <a:rPr lang="en-US" dirty="0"/>
              <a:t>the (un)sustainability of systems must be assessed over several dimensions</a:t>
            </a:r>
            <a:r>
              <a:rPr lang="en-US" dirty="0" smtClean="0"/>
              <a:t>.</a:t>
            </a:r>
          </a:p>
          <a:p>
            <a:r>
              <a:rPr lang="en-US" dirty="0"/>
              <a:t>The Framework for the Evaluation of Sustainable Land Management (FESLM), being used </a:t>
            </a:r>
            <a:r>
              <a:rPr lang="en-US" dirty="0" smtClean="0"/>
              <a:t>in the </a:t>
            </a:r>
            <a:r>
              <a:rPr lang="en-US" dirty="0"/>
              <a:t>LQI </a:t>
            </a:r>
            <a:r>
              <a:rPr lang="en-US" dirty="0" smtClean="0"/>
              <a:t>program </a:t>
            </a:r>
            <a:r>
              <a:rPr lang="en-US" dirty="0"/>
              <a:t>of the World Bank, identifies the 5 pillars of sustainable </a:t>
            </a:r>
            <a:r>
              <a:rPr lang="en-US" dirty="0" smtClean="0"/>
              <a:t>land management </a:t>
            </a:r>
            <a:r>
              <a:rPr lang="en-US" dirty="0"/>
              <a:t>as:</a:t>
            </a:r>
          </a:p>
          <a:p>
            <a:pPr lvl="1"/>
            <a:r>
              <a:rPr lang="en-US" i="1" dirty="0" smtClean="0"/>
              <a:t>Productivity </a:t>
            </a:r>
            <a:r>
              <a:rPr lang="en-US" dirty="0"/>
              <a:t>- maintain or enhance production services.</a:t>
            </a:r>
          </a:p>
          <a:p>
            <a:pPr lvl="1"/>
            <a:r>
              <a:rPr lang="en-US" i="1" dirty="0" smtClean="0"/>
              <a:t>Security </a:t>
            </a:r>
            <a:r>
              <a:rPr lang="en-US" dirty="0"/>
              <a:t>- reduce the level of production risk</a:t>
            </a:r>
          </a:p>
          <a:p>
            <a:pPr lvl="1"/>
            <a:r>
              <a:rPr lang="en-US" i="1" dirty="0" smtClean="0"/>
              <a:t>Protection </a:t>
            </a:r>
            <a:r>
              <a:rPr lang="en-US" dirty="0"/>
              <a:t>- protect the potential of natural resources and prevent degradation of </a:t>
            </a:r>
            <a:r>
              <a:rPr lang="en-US" dirty="0" smtClean="0"/>
              <a:t>soil and water </a:t>
            </a:r>
            <a:r>
              <a:rPr lang="en-US" dirty="0"/>
              <a:t>quality</a:t>
            </a:r>
          </a:p>
          <a:p>
            <a:pPr lvl="1"/>
            <a:r>
              <a:rPr lang="en-US" i="1" dirty="0" smtClean="0"/>
              <a:t>Viability </a:t>
            </a:r>
            <a:r>
              <a:rPr lang="en-US" dirty="0"/>
              <a:t>- be economically viable</a:t>
            </a:r>
          </a:p>
          <a:p>
            <a:pPr lvl="1"/>
            <a:r>
              <a:rPr lang="en-US" i="1" dirty="0" smtClean="0"/>
              <a:t>Acceptability </a:t>
            </a:r>
            <a:r>
              <a:rPr lang="en-US" dirty="0"/>
              <a:t>- be socially acceptable</a:t>
            </a:r>
          </a:p>
        </p:txBody>
      </p:sp>
    </p:spTree>
    <p:extLst>
      <p:ext uri="{BB962C8B-B14F-4D97-AF65-F5344CB8AC3E}">
        <p14:creationId xmlns="" xmlns:p14="http://schemas.microsoft.com/office/powerpoint/2010/main" val="28813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Purpose and users of indicators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Much of the measurement of indicators has, at the end of the day, largely resulted just in </a:t>
            </a:r>
            <a:r>
              <a:rPr lang="en-US" sz="2000" dirty="0" smtClean="0"/>
              <a:t>the measurement </a:t>
            </a:r>
            <a:r>
              <a:rPr lang="en-US" sz="2000" dirty="0"/>
              <a:t>of indicators. </a:t>
            </a:r>
            <a:endParaRPr lang="en-US" sz="2000" dirty="0" smtClean="0"/>
          </a:p>
          <a:p>
            <a:r>
              <a:rPr lang="en-US" sz="2000" dirty="0" smtClean="0"/>
              <a:t>The </a:t>
            </a:r>
            <a:r>
              <a:rPr lang="en-US" sz="2000" dirty="0"/>
              <a:t>actual </a:t>
            </a:r>
            <a:r>
              <a:rPr lang="en-US" sz="2000" dirty="0" smtClean="0"/>
              <a:t>operationalization </a:t>
            </a:r>
            <a:r>
              <a:rPr lang="en-US" sz="2000" dirty="0"/>
              <a:t>of indicators to influence or </a:t>
            </a:r>
            <a:r>
              <a:rPr lang="en-US" sz="2000" dirty="0" smtClean="0"/>
              <a:t>change, for </a:t>
            </a:r>
            <a:r>
              <a:rPr lang="en-US" sz="2000" dirty="0"/>
              <a:t>instance, policy is still in its infancy</a:t>
            </a:r>
            <a:r>
              <a:rPr lang="en-US" sz="2000" dirty="0" smtClean="0"/>
              <a:t>.</a:t>
            </a:r>
          </a:p>
          <a:p>
            <a:r>
              <a:rPr lang="en-US" sz="2000" dirty="0"/>
              <a:t>Views differ as to whether indicators should be identified “externally” by </a:t>
            </a:r>
            <a:r>
              <a:rPr lang="en-US" sz="2000" dirty="0" smtClean="0"/>
              <a:t>scientists, economists </a:t>
            </a:r>
            <a:r>
              <a:rPr lang="en-US" sz="2000" dirty="0"/>
              <a:t>or “internally” by local communities </a:t>
            </a:r>
            <a:r>
              <a:rPr lang="en-US" sz="2000" dirty="0" smtClean="0"/>
              <a:t>themselves.</a:t>
            </a:r>
          </a:p>
          <a:p>
            <a:r>
              <a:rPr lang="en-US" sz="2000" dirty="0"/>
              <a:t>One view sees </a:t>
            </a:r>
            <a:r>
              <a:rPr lang="en-US" sz="2000" dirty="0" smtClean="0"/>
              <a:t>sustainability defined </a:t>
            </a:r>
            <a:r>
              <a:rPr lang="en-US" sz="2000" dirty="0"/>
              <a:t>from the “top” with the imperative to maintain and conserve the renewable </a:t>
            </a:r>
            <a:r>
              <a:rPr lang="en-US" sz="2000" dirty="0" smtClean="0"/>
              <a:t>natural resource </a:t>
            </a:r>
            <a:r>
              <a:rPr lang="en-US" sz="2000" dirty="0"/>
              <a:t>base for future generations (e.g. FESLM). A second view focuses on </a:t>
            </a:r>
            <a:r>
              <a:rPr lang="en-US" sz="2000" dirty="0" smtClean="0"/>
              <a:t>the participatory </a:t>
            </a:r>
            <a:r>
              <a:rPr lang="en-US" sz="2000" dirty="0"/>
              <a:t>and empowerment paradigm where local communities need to define what </a:t>
            </a:r>
            <a:r>
              <a:rPr lang="en-US" sz="2000" dirty="0" smtClean="0"/>
              <a:t>is sustainable </a:t>
            </a:r>
            <a:r>
              <a:rPr lang="en-US" sz="2000" dirty="0"/>
              <a:t>to them and to then go on to determine the indicators for this sustainability (</a:t>
            </a:r>
            <a:r>
              <a:rPr lang="en-US" sz="2000" dirty="0" smtClean="0"/>
              <a:t>e.g. work </a:t>
            </a:r>
            <a:r>
              <a:rPr lang="en-US" sz="2000" dirty="0"/>
              <a:t>of IIED and IISD).</a:t>
            </a:r>
          </a:p>
        </p:txBody>
      </p:sp>
    </p:spTree>
    <p:extLst>
      <p:ext uri="{BB962C8B-B14F-4D97-AF65-F5344CB8AC3E}">
        <p14:creationId xmlns="" xmlns:p14="http://schemas.microsoft.com/office/powerpoint/2010/main" val="1664011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Pulling Together an Indicator Framework and 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Identification of an initial set of “external” indicators based on literature review </a:t>
            </a:r>
            <a:r>
              <a:rPr lang="en-US" dirty="0" smtClean="0"/>
              <a:t>and experience.</a:t>
            </a:r>
            <a:endParaRPr lang="en-US" dirty="0"/>
          </a:p>
          <a:p>
            <a:r>
              <a:rPr lang="en-US" dirty="0" smtClean="0"/>
              <a:t>Identification </a:t>
            </a:r>
            <a:r>
              <a:rPr lang="en-US" dirty="0"/>
              <a:t>of an initial set of “internal” (community) indicators through </a:t>
            </a:r>
            <a:r>
              <a:rPr lang="en-US" dirty="0" smtClean="0"/>
              <a:t>interviews and </a:t>
            </a:r>
            <a:r>
              <a:rPr lang="en-US" dirty="0"/>
              <a:t>participatory methods with key stakeholders.</a:t>
            </a:r>
          </a:p>
          <a:p>
            <a:r>
              <a:rPr lang="en-US" dirty="0" smtClean="0"/>
              <a:t>Development </a:t>
            </a:r>
            <a:r>
              <a:rPr lang="en-US" dirty="0"/>
              <a:t>of a combined set of indicators for field testing and monitoring.</a:t>
            </a:r>
          </a:p>
          <a:p>
            <a:r>
              <a:rPr lang="en-US" dirty="0" smtClean="0"/>
              <a:t>Analysis </a:t>
            </a:r>
            <a:r>
              <a:rPr lang="en-US" dirty="0"/>
              <a:t>and selection of “final” set of indicators which are practical, meaningful </a:t>
            </a:r>
            <a:r>
              <a:rPr lang="en-US" dirty="0" smtClean="0"/>
              <a:t>and measurable </a:t>
            </a:r>
            <a:r>
              <a:rPr lang="en-US" dirty="0"/>
              <a:t>– the number of these indicators to be kept to a minimum (target&lt;10/15).</a:t>
            </a:r>
          </a:p>
        </p:txBody>
      </p:sp>
    </p:spTree>
    <p:extLst>
      <p:ext uri="{BB962C8B-B14F-4D97-AF65-F5344CB8AC3E}">
        <p14:creationId xmlns="" xmlns:p14="http://schemas.microsoft.com/office/powerpoint/2010/main" val="218001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61748" cy="639427"/>
          </a:xfrm>
        </p:spPr>
        <p:txBody>
          <a:bodyPr>
            <a:normAutofit/>
          </a:bodyPr>
          <a:lstStyle/>
          <a:p>
            <a:r>
              <a:rPr lang="en-US" sz="3600" b="1" dirty="0"/>
              <a:t>Matrix for sustainability indicators</a:t>
            </a:r>
            <a:endParaRPr lang="en-US" sz="3600" dirty="0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586979" y="1004889"/>
            <a:ext cx="7903369" cy="5316537"/>
            <a:chOff x="493" y="633"/>
            <a:chExt cx="6638" cy="3349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493" y="633"/>
              <a:ext cx="6638" cy="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" y="633"/>
              <a:ext cx="6644" cy="33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5669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Choosing and Using Sustainability Indicators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selection of </a:t>
            </a:r>
            <a:r>
              <a:rPr lang="en-US" dirty="0" smtClean="0"/>
              <a:t>the issues </a:t>
            </a:r>
            <a:r>
              <a:rPr lang="en-US" dirty="0"/>
              <a:t>of concern and the indicators which should measure them </a:t>
            </a:r>
            <a:r>
              <a:rPr lang="en-US" dirty="0" smtClean="0"/>
              <a:t>is something </a:t>
            </a:r>
            <a:r>
              <a:rPr lang="en-US" dirty="0"/>
              <a:t>which should take place as a result of dialogue between the project </a:t>
            </a:r>
            <a:r>
              <a:rPr lang="en-US" dirty="0" smtClean="0"/>
              <a:t>researchers, local </a:t>
            </a:r>
            <a:r>
              <a:rPr lang="en-US" dirty="0"/>
              <a:t>communities and other key stakeholders of the study areas</a:t>
            </a:r>
            <a:r>
              <a:rPr lang="en-US" dirty="0" smtClean="0"/>
              <a:t>.</a:t>
            </a:r>
          </a:p>
          <a:p>
            <a:r>
              <a:rPr lang="en-US" dirty="0" smtClean="0"/>
              <a:t>Identification </a:t>
            </a:r>
            <a:r>
              <a:rPr lang="en-US" dirty="0"/>
              <a:t>of key issues and indicators.</a:t>
            </a:r>
          </a:p>
          <a:p>
            <a:r>
              <a:rPr lang="en-US" dirty="0" smtClean="0"/>
              <a:t>How</a:t>
            </a:r>
            <a:r>
              <a:rPr lang="en-US" dirty="0"/>
              <a:t>, when and by whom will the indicators be measured (for example, will </a:t>
            </a:r>
            <a:r>
              <a:rPr lang="en-US" dirty="0" smtClean="0"/>
              <a:t>an indicator </a:t>
            </a:r>
            <a:r>
              <a:rPr lang="en-US" dirty="0"/>
              <a:t>be measured by study area community members or by </a:t>
            </a:r>
            <a:r>
              <a:rPr lang="en-US" dirty="0" smtClean="0"/>
              <a:t>“external” researchers</a:t>
            </a:r>
            <a:r>
              <a:rPr lang="en-US" dirty="0"/>
              <a:t>).</a:t>
            </a:r>
          </a:p>
          <a:p>
            <a:r>
              <a:rPr lang="en-US" dirty="0" smtClean="0"/>
              <a:t>How </a:t>
            </a:r>
            <a:r>
              <a:rPr lang="en-US" dirty="0"/>
              <a:t>is the collected information to be </a:t>
            </a:r>
            <a:r>
              <a:rPr lang="en-US" dirty="0" err="1"/>
              <a:t>analysed</a:t>
            </a:r>
            <a:r>
              <a:rPr lang="en-US" dirty="0"/>
              <a:t>, integrated and displayed (</a:t>
            </a:r>
            <a:r>
              <a:rPr lang="en-US" dirty="0" smtClean="0"/>
              <a:t>this involves </a:t>
            </a:r>
            <a:r>
              <a:rPr lang="en-US" dirty="0"/>
              <a:t>issues of aggregation and the identification of threshold values).</a:t>
            </a:r>
          </a:p>
        </p:txBody>
      </p:sp>
    </p:spTree>
    <p:extLst>
      <p:ext uri="{BB962C8B-B14F-4D97-AF65-F5344CB8AC3E}">
        <p14:creationId xmlns="" xmlns:p14="http://schemas.microsoft.com/office/powerpoint/2010/main" val="258072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Process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A series of steps in this process are:</a:t>
            </a:r>
          </a:p>
          <a:p>
            <a:pPr lvl="1"/>
            <a:r>
              <a:rPr lang="en-US" sz="2800" dirty="0" smtClean="0"/>
              <a:t>Initial </a:t>
            </a:r>
            <a:r>
              <a:rPr lang="en-US" sz="2800" dirty="0"/>
              <a:t>Methodology: workshop discussions, and site </a:t>
            </a:r>
            <a:r>
              <a:rPr lang="en-US" sz="2800" dirty="0" smtClean="0"/>
              <a:t>selection</a:t>
            </a:r>
            <a:endParaRPr lang="en-US" sz="2800" dirty="0"/>
          </a:p>
          <a:p>
            <a:pPr lvl="1"/>
            <a:r>
              <a:rPr lang="en-US" sz="2800" dirty="0" smtClean="0"/>
              <a:t>Identification </a:t>
            </a:r>
            <a:r>
              <a:rPr lang="en-US" sz="2800" dirty="0"/>
              <a:t>of Stakeholders.</a:t>
            </a:r>
          </a:p>
          <a:p>
            <a:pPr lvl="1"/>
            <a:r>
              <a:rPr lang="en-US" sz="2800" dirty="0" smtClean="0"/>
              <a:t>Identification </a:t>
            </a:r>
            <a:r>
              <a:rPr lang="en-US" sz="2800" dirty="0"/>
              <a:t>of Core Issues and Indicators.</a:t>
            </a:r>
          </a:p>
          <a:p>
            <a:pPr lvl="1"/>
            <a:r>
              <a:rPr lang="en-US" sz="2800" dirty="0" smtClean="0"/>
              <a:t>Measurement </a:t>
            </a:r>
            <a:r>
              <a:rPr lang="en-US" sz="2800" dirty="0"/>
              <a:t>of Indicators</a:t>
            </a:r>
          </a:p>
          <a:p>
            <a:pPr lvl="1"/>
            <a:r>
              <a:rPr lang="en-US" sz="2800" dirty="0" smtClean="0"/>
              <a:t>Analysis</a:t>
            </a:r>
            <a:r>
              <a:rPr lang="en-US" sz="2800" dirty="0"/>
              <a:t>, Presentation and Documentation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80148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Types of Indicators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The indicator set will be embedded in a broader context (temporally, spatially and from </a:t>
            </a:r>
            <a:r>
              <a:rPr lang="en-US" dirty="0" smtClean="0"/>
              <a:t>a hierarchical </a:t>
            </a:r>
            <a:r>
              <a:rPr lang="en-US" dirty="0"/>
              <a:t>sense). The indicators will also be of different </a:t>
            </a:r>
            <a:r>
              <a:rPr lang="en-US" dirty="0" smtClean="0"/>
              <a:t>types:</a:t>
            </a:r>
            <a:endParaRPr lang="en-US" dirty="0"/>
          </a:p>
          <a:p>
            <a:r>
              <a:rPr lang="en-US" i="1" dirty="0" smtClean="0"/>
              <a:t>Generic </a:t>
            </a:r>
            <a:r>
              <a:rPr lang="en-US" i="1" dirty="0"/>
              <a:t>Indicators </a:t>
            </a:r>
            <a:r>
              <a:rPr lang="en-US" dirty="0"/>
              <a:t>– internationally </a:t>
            </a:r>
            <a:r>
              <a:rPr lang="en-US" dirty="0" smtClean="0"/>
              <a:t>agreed. Example</a:t>
            </a:r>
            <a:r>
              <a:rPr lang="en-US" dirty="0"/>
              <a:t>: Soil organic matter level.</a:t>
            </a:r>
          </a:p>
          <a:p>
            <a:r>
              <a:rPr lang="en-US" i="1" dirty="0" smtClean="0"/>
              <a:t>Local </a:t>
            </a:r>
            <a:r>
              <a:rPr lang="en-US" i="1" dirty="0"/>
              <a:t>Indicators </a:t>
            </a:r>
            <a:r>
              <a:rPr lang="en-US" dirty="0"/>
              <a:t>– i.e. local or </a:t>
            </a:r>
            <a:r>
              <a:rPr lang="en-US" dirty="0" smtClean="0"/>
              <a:t>site-specific. Example</a:t>
            </a:r>
            <a:r>
              <a:rPr lang="en-US" dirty="0"/>
              <a:t>: Presence of particular species of plant.</a:t>
            </a:r>
          </a:p>
          <a:p>
            <a:r>
              <a:rPr lang="en-US" i="1" dirty="0" smtClean="0"/>
              <a:t>Measurement </a:t>
            </a:r>
            <a:r>
              <a:rPr lang="en-US" i="1" dirty="0"/>
              <a:t>Indicators </a:t>
            </a:r>
            <a:r>
              <a:rPr lang="en-US" dirty="0"/>
              <a:t>– often quantitative, precise and </a:t>
            </a:r>
            <a:r>
              <a:rPr lang="en-US" dirty="0" smtClean="0"/>
              <a:t>replicable. Example</a:t>
            </a:r>
            <a:r>
              <a:rPr lang="en-US" dirty="0"/>
              <a:t>: Human height and weight measurements in human health studies</a:t>
            </a:r>
          </a:p>
          <a:p>
            <a:r>
              <a:rPr lang="en-US" i="1" dirty="0" smtClean="0"/>
              <a:t>Proxy/Surrogate </a:t>
            </a:r>
            <a:r>
              <a:rPr lang="en-US" i="1" dirty="0"/>
              <a:t>Indicators </a:t>
            </a:r>
            <a:r>
              <a:rPr lang="en-US" dirty="0"/>
              <a:t>– more indirectly related to the issues in </a:t>
            </a:r>
            <a:r>
              <a:rPr lang="en-US" dirty="0" smtClean="0"/>
              <a:t>question. Example</a:t>
            </a:r>
            <a:r>
              <a:rPr lang="en-US" dirty="0"/>
              <a:t>: Consumption of beer bananas as a foodstuff rather than in brewing as </a:t>
            </a:r>
            <a:r>
              <a:rPr lang="en-US" dirty="0" smtClean="0"/>
              <a:t>an indicator </a:t>
            </a:r>
            <a:r>
              <a:rPr lang="en-US" dirty="0"/>
              <a:t>of food shortage.</a:t>
            </a:r>
          </a:p>
        </p:txBody>
      </p:sp>
    </p:spTree>
    <p:extLst>
      <p:ext uri="{BB962C8B-B14F-4D97-AF65-F5344CB8AC3E}">
        <p14:creationId xmlns="" xmlns:p14="http://schemas.microsoft.com/office/powerpoint/2010/main" val="221122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Summing up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</a:t>
            </a:r>
            <a:r>
              <a:rPr lang="en-US" dirty="0" smtClean="0"/>
              <a:t>ocally </a:t>
            </a:r>
            <a:r>
              <a:rPr lang="en-US" dirty="0"/>
              <a:t>relevant and easily measurable </a:t>
            </a:r>
            <a:r>
              <a:rPr lang="en-US" dirty="0" smtClean="0"/>
              <a:t>indicators</a:t>
            </a:r>
            <a:endParaRPr lang="en-US" dirty="0"/>
          </a:p>
          <a:p>
            <a:r>
              <a:rPr lang="en-US" dirty="0" smtClean="0"/>
              <a:t>Indicators </a:t>
            </a:r>
            <a:r>
              <a:rPr lang="en-US" dirty="0"/>
              <a:t>which represent the potential diversity of perspectives of different users </a:t>
            </a:r>
            <a:r>
              <a:rPr lang="en-US" dirty="0" smtClean="0"/>
              <a:t>on success </a:t>
            </a:r>
            <a:r>
              <a:rPr lang="en-US" dirty="0"/>
              <a:t>and sustainability– from farmers/local communities (both wealthy and poor</a:t>
            </a:r>
            <a:r>
              <a:rPr lang="en-US" dirty="0" smtClean="0"/>
              <a:t>),  through </a:t>
            </a:r>
            <a:r>
              <a:rPr lang="en-US" dirty="0"/>
              <a:t>scientists, to policy </a:t>
            </a:r>
            <a:r>
              <a:rPr lang="en-US" dirty="0" smtClean="0"/>
              <a:t>makers</a:t>
            </a:r>
            <a:endParaRPr lang="en-US" dirty="0"/>
          </a:p>
          <a:p>
            <a:r>
              <a:rPr lang="en-US" dirty="0" smtClean="0"/>
              <a:t>Indicators </a:t>
            </a:r>
            <a:r>
              <a:rPr lang="en-US" dirty="0"/>
              <a:t>which encompass both agricultural systems and peoples’ </a:t>
            </a:r>
            <a:r>
              <a:rPr lang="en-US" dirty="0" smtClean="0"/>
              <a:t>livelihoods</a:t>
            </a:r>
            <a:endParaRPr lang="en-US" dirty="0"/>
          </a:p>
          <a:p>
            <a:r>
              <a:rPr lang="en-US" dirty="0" smtClean="0"/>
              <a:t>Indicators </a:t>
            </a:r>
            <a:r>
              <a:rPr lang="en-US" dirty="0"/>
              <a:t>which can be “related” to </a:t>
            </a:r>
            <a:r>
              <a:rPr lang="en-US" dirty="0" smtClean="0"/>
              <a:t>policy</a:t>
            </a: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smallest number of indicators possible, to make any assessment of success </a:t>
            </a:r>
            <a:r>
              <a:rPr lang="en-US" dirty="0" smtClean="0"/>
              <a:t>or sustainability </a:t>
            </a:r>
            <a:r>
              <a:rPr lang="en-US" dirty="0"/>
              <a:t>of agricultural systems and livelihoods relevant.</a:t>
            </a:r>
          </a:p>
        </p:txBody>
      </p:sp>
    </p:spTree>
    <p:extLst>
      <p:ext uri="{BB962C8B-B14F-4D97-AF65-F5344CB8AC3E}">
        <p14:creationId xmlns="" xmlns:p14="http://schemas.microsoft.com/office/powerpoint/2010/main" val="838321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</TotalTime>
  <Words>1439</Words>
  <Application>Microsoft Office PowerPoint</Application>
  <PresentationFormat>On-screen Show (4:3)</PresentationFormat>
  <Paragraphs>91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Lecture 12 NATURAL RESOURCE PLANNING AND MANAGEMENT</vt:lpstr>
      <vt:lpstr>Recap Lecture 11</vt:lpstr>
      <vt:lpstr>Cross-section or Time-Series Analysis (State or Rate)</vt:lpstr>
      <vt:lpstr>Cross-section or Time-Series Analysis (State or Rate)</vt:lpstr>
      <vt:lpstr>Indicator Frameworks</vt:lpstr>
      <vt:lpstr>PSR Framework</vt:lpstr>
      <vt:lpstr>Pressure – State – Response (PSR) Model</vt:lpstr>
      <vt:lpstr>Introducing Driving Forces and Impacts into the PSR Framework</vt:lpstr>
      <vt:lpstr>Slide 9</vt:lpstr>
      <vt:lpstr>Slide 10</vt:lpstr>
      <vt:lpstr>Driving force-Pressure-State-Impact-Response model</vt:lpstr>
      <vt:lpstr>The DPSIR Framework</vt:lpstr>
      <vt:lpstr>Slide 13</vt:lpstr>
      <vt:lpstr>Dimensions of Sustainability</vt:lpstr>
      <vt:lpstr>Purpose and users of indicators</vt:lpstr>
      <vt:lpstr>Pulling Together an Indicator Framework and Methodology</vt:lpstr>
      <vt:lpstr>Matrix for sustainability indicators</vt:lpstr>
      <vt:lpstr>Choosing and Using Sustainability Indicators</vt:lpstr>
      <vt:lpstr>Process</vt:lpstr>
      <vt:lpstr>Types of Indicators</vt:lpstr>
      <vt:lpstr>Summing up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11 NATURAL RESOURCE PLANNING AND MANAGEMENT</dc:title>
  <dc:creator>Salman</dc:creator>
  <cp:lastModifiedBy>NTS</cp:lastModifiedBy>
  <cp:revision>20</cp:revision>
  <dcterms:created xsi:type="dcterms:W3CDTF">2014-06-13T04:48:02Z</dcterms:created>
  <dcterms:modified xsi:type="dcterms:W3CDTF">2014-06-13T11:41:01Z</dcterms:modified>
</cp:coreProperties>
</file>