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BD041285-D149-4F28-8BB6-1AB3E7672869}">
          <p14:sldIdLst>
            <p14:sldId id="257"/>
          </p14:sldIdLst>
        </p14:section>
        <p14:section name="Untitled Section" id="{CF60C59E-95FB-4EA8-8F65-F5AC5012C853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27306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24495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60782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12805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9297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5303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89675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94804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3348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852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42012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73527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latin typeface="+mn-lt"/>
                <a:ea typeface="Times New Roman"/>
                <a:cs typeface="Times New Roman"/>
                <a:sym typeface="Times New Roman"/>
              </a:rPr>
              <a:t>Lecture 11</a:t>
            </a:r>
            <a:br>
              <a:rPr lang="en-US" sz="4000" b="1" dirty="0" smtClean="0">
                <a:latin typeface="+mn-lt"/>
                <a:ea typeface="Times New Roman"/>
                <a:cs typeface="Times New Roman"/>
                <a:sym typeface="Times New Roman"/>
              </a:rPr>
            </a:br>
            <a:r>
              <a:rPr lang="en-US" sz="4000" b="1" dirty="0" smtClean="0">
                <a:latin typeface="+mn-lt"/>
              </a:rPr>
              <a:t>NATURAL RESOURCE PLANNING AND MANAGEMENT</a:t>
            </a:r>
            <a:endParaRPr lang="en-US" sz="4000" b="1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Dr. </a:t>
            </a:r>
            <a:r>
              <a:rPr lang="en-US" dirty="0" err="1" smtClean="0"/>
              <a:t>Aneel</a:t>
            </a:r>
            <a:r>
              <a:rPr lang="en-US" dirty="0" smtClean="0"/>
              <a:t> SALMAN</a:t>
            </a:r>
          </a:p>
          <a:p>
            <a:r>
              <a:rPr lang="en-US" dirty="0" smtClean="0"/>
              <a:t>Department of Management Sciences</a:t>
            </a:r>
          </a:p>
          <a:p>
            <a:r>
              <a:rPr lang="en-US" dirty="0" smtClean="0"/>
              <a:t>COMSATS Institute of Information Technology, Islamabad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521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Recap Lecture 10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 Solving</a:t>
            </a:r>
          </a:p>
          <a:p>
            <a:r>
              <a:rPr lang="en-US" dirty="0" smtClean="0"/>
              <a:t>Decision Making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4048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Sustainable Rural Livelihoods (SRL) framework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Understanding </a:t>
            </a:r>
            <a:r>
              <a:rPr lang="en-US" dirty="0"/>
              <a:t>of </a:t>
            </a:r>
            <a:r>
              <a:rPr lang="en-US" dirty="0" smtClean="0"/>
              <a:t>what policies </a:t>
            </a:r>
            <a:r>
              <a:rPr lang="en-US" dirty="0"/>
              <a:t>and institutions are required for effective, equitable, and sustainable management </a:t>
            </a:r>
            <a:r>
              <a:rPr lang="en-US" dirty="0" smtClean="0"/>
              <a:t>of renewable </a:t>
            </a:r>
            <a:r>
              <a:rPr lang="en-US" dirty="0"/>
              <a:t>natural resources</a:t>
            </a:r>
            <a:r>
              <a:rPr lang="en-US" dirty="0" smtClean="0"/>
              <a:t>.</a:t>
            </a:r>
          </a:p>
          <a:p>
            <a:r>
              <a:rPr lang="en-US" dirty="0"/>
              <a:t>The Sustainable Rural Livelihoods (SRL) framework is the most recent development of </a:t>
            </a:r>
            <a:r>
              <a:rPr lang="en-US" dirty="0" smtClean="0"/>
              <a:t>an approach </a:t>
            </a:r>
            <a:r>
              <a:rPr lang="en-US" dirty="0"/>
              <a:t>to the analysis of links between livelihoods and natural resource </a:t>
            </a:r>
            <a:r>
              <a:rPr lang="en-US" dirty="0" smtClean="0"/>
              <a:t>use.</a:t>
            </a:r>
          </a:p>
          <a:p>
            <a:r>
              <a:rPr lang="en-US" dirty="0" smtClean="0"/>
              <a:t>Sustainability </a:t>
            </a:r>
            <a:r>
              <a:rPr lang="en-US" dirty="0"/>
              <a:t>of livelihood </a:t>
            </a:r>
            <a:r>
              <a:rPr lang="en-US" i="1" dirty="0"/>
              <a:t>strategies </a:t>
            </a:r>
            <a:r>
              <a:rPr lang="en-US" dirty="0"/>
              <a:t>of individuals or households depends on access, </a:t>
            </a:r>
            <a:r>
              <a:rPr lang="en-US" dirty="0" smtClean="0"/>
              <a:t>use, and </a:t>
            </a:r>
            <a:r>
              <a:rPr lang="en-US" dirty="0"/>
              <a:t>development of different types of </a:t>
            </a:r>
            <a:r>
              <a:rPr lang="en-US" i="1" dirty="0"/>
              <a:t>assets</a:t>
            </a:r>
            <a:r>
              <a:rPr lang="en-US" dirty="0"/>
              <a:t>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1988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framework further considers that the kinds </a:t>
            </a:r>
            <a:r>
              <a:rPr lang="en-US" dirty="0" smtClean="0"/>
              <a:t>of strategies </a:t>
            </a:r>
            <a:r>
              <a:rPr lang="en-US" dirty="0"/>
              <a:t>which may be available, the choices made, and the outcomes achieved are influenced </a:t>
            </a:r>
            <a:r>
              <a:rPr lang="en-US" dirty="0" smtClean="0"/>
              <a:t>by two </a:t>
            </a:r>
            <a:r>
              <a:rPr lang="en-US" dirty="0"/>
              <a:t>sets of factors which establish a </a:t>
            </a:r>
            <a:r>
              <a:rPr lang="en-US" i="1" dirty="0"/>
              <a:t>context</a:t>
            </a:r>
            <a:r>
              <a:rPr lang="en-US" dirty="0" smtClean="0"/>
              <a:t>.</a:t>
            </a:r>
          </a:p>
          <a:p>
            <a:r>
              <a:rPr lang="en-US" dirty="0"/>
              <a:t>The framework has been developed primarily </a:t>
            </a:r>
            <a:r>
              <a:rPr lang="en-US" dirty="0" smtClean="0"/>
              <a:t>to address </a:t>
            </a:r>
            <a:r>
              <a:rPr lang="en-US" dirty="0"/>
              <a:t>the needs of policies and project interventions to reduce rural and urban poverty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</a:t>
            </a:r>
            <a:r>
              <a:rPr lang="en-US" dirty="0"/>
              <a:t>explicitly </a:t>
            </a:r>
            <a:r>
              <a:rPr lang="en-US" dirty="0" err="1"/>
              <a:t>recognises</a:t>
            </a:r>
            <a:r>
              <a:rPr lang="en-US" dirty="0"/>
              <a:t> the importance of urban-rural linkages and of the wider </a:t>
            </a:r>
            <a:r>
              <a:rPr lang="en-US" dirty="0" smtClean="0"/>
              <a:t>economic, institutional</a:t>
            </a:r>
            <a:r>
              <a:rPr lang="en-US" dirty="0"/>
              <a:t>, and policy context as part of the analysis of strategies of natural resource </a:t>
            </a:r>
            <a:r>
              <a:rPr lang="en-US" dirty="0" smtClean="0"/>
              <a:t>management.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6135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Elements </a:t>
            </a:r>
            <a:r>
              <a:rPr lang="en-US" b="1" dirty="0"/>
              <a:t>of the SRL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Assets</a:t>
            </a:r>
          </a:p>
          <a:p>
            <a:pPr lvl="1"/>
            <a:r>
              <a:rPr lang="en-US" dirty="0"/>
              <a:t>Assets are considered to be stocks of different types of ‘capital’ that can be used directly </a:t>
            </a:r>
            <a:r>
              <a:rPr lang="en-US" dirty="0" smtClean="0"/>
              <a:t>or indirectly </a:t>
            </a:r>
            <a:r>
              <a:rPr lang="en-US" dirty="0"/>
              <a:t>to generate livelihoods. </a:t>
            </a:r>
            <a:endParaRPr lang="en-US" dirty="0" smtClean="0"/>
          </a:p>
          <a:p>
            <a:pPr lvl="1"/>
            <a:r>
              <a:rPr lang="en-US" dirty="0" smtClean="0"/>
              <a:t>They </a:t>
            </a:r>
            <a:r>
              <a:rPr lang="en-US" dirty="0"/>
              <a:t>can give rise to a flow of output, possibly </a:t>
            </a:r>
            <a:r>
              <a:rPr lang="en-US" dirty="0" smtClean="0"/>
              <a:t>becoming depleted </a:t>
            </a:r>
            <a:r>
              <a:rPr lang="en-US" dirty="0"/>
              <a:t>as a consequence, or may be accumulated as a surplus to be invested in future </a:t>
            </a:r>
            <a:r>
              <a:rPr lang="en-US" dirty="0" smtClean="0"/>
              <a:t>productive activities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SRL framework identifies five basic types of capital that comprise assets </a:t>
            </a:r>
            <a:r>
              <a:rPr lang="en-US" dirty="0" smtClean="0"/>
              <a:t>for livelihoods</a:t>
            </a:r>
            <a:r>
              <a:rPr lang="en-US" dirty="0"/>
              <a:t>: natural, physical, financial, human, and social.</a:t>
            </a:r>
          </a:p>
        </p:txBody>
      </p:sp>
    </p:spTree>
    <p:extLst>
      <p:ext uri="{BB962C8B-B14F-4D97-AF65-F5344CB8AC3E}">
        <p14:creationId xmlns="" xmlns:p14="http://schemas.microsoft.com/office/powerpoint/2010/main" val="350760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i="1" dirty="0"/>
              <a:t>Natural capital </a:t>
            </a:r>
            <a:r>
              <a:rPr lang="en-US" dirty="0"/>
              <a:t>consists of land, water, and biological resources such as trees, pasture, and </a:t>
            </a:r>
            <a:r>
              <a:rPr lang="en-US" dirty="0" smtClean="0"/>
              <a:t>wildlife. The </a:t>
            </a:r>
            <a:r>
              <a:rPr lang="en-US" dirty="0"/>
              <a:t>productivity of these resources may be degraded or improved by human management.</a:t>
            </a:r>
          </a:p>
          <a:p>
            <a:r>
              <a:rPr lang="en-US" b="1" i="1" dirty="0"/>
              <a:t>Physical capital </a:t>
            </a:r>
            <a:r>
              <a:rPr lang="en-US" dirty="0"/>
              <a:t>is that created by economic production. It includes infrastructure, such as </a:t>
            </a:r>
            <a:r>
              <a:rPr lang="en-US" dirty="0" smtClean="0"/>
              <a:t>roads, irrigation </a:t>
            </a:r>
            <a:r>
              <a:rPr lang="en-US" dirty="0"/>
              <a:t>works, electricity supply, and reticulated water, and also producer goods such </a:t>
            </a:r>
            <a:r>
              <a:rPr lang="en-US" dirty="0" smtClean="0"/>
              <a:t>as machinery</a:t>
            </a:r>
            <a:r>
              <a:rPr lang="en-US" dirty="0"/>
              <a:t>.</a:t>
            </a:r>
          </a:p>
          <a:p>
            <a:r>
              <a:rPr lang="en-US" b="1" i="1" dirty="0"/>
              <a:t>Human capital </a:t>
            </a:r>
            <a:r>
              <a:rPr lang="en-US" dirty="0"/>
              <a:t>is constituted by the quantity and quality of </a:t>
            </a:r>
            <a:r>
              <a:rPr lang="en-US" dirty="0" err="1"/>
              <a:t>labour</a:t>
            </a:r>
            <a:r>
              <a:rPr lang="en-US" dirty="0"/>
              <a:t> available. At household </a:t>
            </a:r>
            <a:r>
              <a:rPr lang="en-US" dirty="0" smtClean="0"/>
              <a:t>level, therefore </a:t>
            </a:r>
            <a:r>
              <a:rPr lang="en-US" dirty="0"/>
              <a:t>it is determined by household size, but also by the education, skills, and health </a:t>
            </a:r>
            <a:r>
              <a:rPr lang="en-US" dirty="0" smtClean="0"/>
              <a:t>of household </a:t>
            </a:r>
            <a:r>
              <a:rPr lang="en-US" dirty="0"/>
              <a:t>members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7800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i="1" dirty="0" smtClean="0"/>
              <a:t>Financial capital </a:t>
            </a:r>
            <a:r>
              <a:rPr lang="en-US" dirty="0" smtClean="0"/>
              <a:t>consists of stocks of money or other savings in liquid form. In this sense it not only includes financial assets such as pension rights, but should also include easily-disposed assets such as livestock, which in other senses may be considered as natural capital.</a:t>
            </a:r>
          </a:p>
          <a:p>
            <a:r>
              <a:rPr lang="en-US" b="1" i="1" dirty="0"/>
              <a:t>Social capital </a:t>
            </a:r>
            <a:r>
              <a:rPr lang="en-US" dirty="0"/>
              <a:t>includes any assets such as rights or claims which are derived from membership of </a:t>
            </a:r>
            <a:r>
              <a:rPr lang="en-US" dirty="0" smtClean="0"/>
              <a:t>a group</a:t>
            </a:r>
            <a:r>
              <a:rPr lang="en-US" dirty="0"/>
              <a:t>. This includes the ability to call on friends or kin for help in times of need, support from </a:t>
            </a:r>
            <a:r>
              <a:rPr lang="en-US" dirty="0" smtClean="0"/>
              <a:t>trade or </a:t>
            </a:r>
            <a:r>
              <a:rPr lang="en-US" dirty="0"/>
              <a:t>professional associations (e.g. farmers’ associations), and political claims on chiefs or </a:t>
            </a:r>
            <a:r>
              <a:rPr lang="en-US" dirty="0" smtClean="0"/>
              <a:t>politicians to </a:t>
            </a:r>
            <a:r>
              <a:rPr lang="en-US" dirty="0"/>
              <a:t>provide assistance. These latter are sometimes discriminated as ‘vertical’ claims on structures </a:t>
            </a:r>
            <a:r>
              <a:rPr lang="en-US" dirty="0" smtClean="0"/>
              <a:t>of authority</a:t>
            </a:r>
            <a:r>
              <a:rPr lang="en-US" dirty="0"/>
              <a:t>, contrasted with ‘horizontal’ claims among group members of similar status.</a:t>
            </a:r>
          </a:p>
        </p:txBody>
      </p:sp>
    </p:spTree>
    <p:extLst>
      <p:ext uri="{BB962C8B-B14F-4D97-AF65-F5344CB8AC3E}">
        <p14:creationId xmlns="" xmlns:p14="http://schemas.microsoft.com/office/powerpoint/2010/main" val="251527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Context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Range </a:t>
            </a:r>
            <a:r>
              <a:rPr lang="en-US" dirty="0"/>
              <a:t>of historical and current socio-economic trends, such as demography, terms </a:t>
            </a:r>
            <a:r>
              <a:rPr lang="en-US" dirty="0" smtClean="0"/>
              <a:t>of trade</a:t>
            </a:r>
            <a:r>
              <a:rPr lang="en-US" dirty="0"/>
              <a:t>, technological change, and income distribution. </a:t>
            </a:r>
            <a:endParaRPr lang="en-US" dirty="0" smtClean="0"/>
          </a:p>
          <a:p>
            <a:r>
              <a:rPr lang="en-US" dirty="0" smtClean="0"/>
              <a:t>Rapid </a:t>
            </a:r>
            <a:r>
              <a:rPr lang="en-US" dirty="0"/>
              <a:t>changes in such factors, along </a:t>
            </a:r>
            <a:r>
              <a:rPr lang="en-US" dirty="0" smtClean="0"/>
              <a:t>with major </a:t>
            </a:r>
            <a:r>
              <a:rPr lang="en-US" dirty="0"/>
              <a:t>disruptions such as drought, floods, war, may constitute ‘shocks’ to which </a:t>
            </a:r>
            <a:r>
              <a:rPr lang="en-US" dirty="0" smtClean="0"/>
              <a:t>livelihood strategies </a:t>
            </a:r>
            <a:r>
              <a:rPr lang="en-US" dirty="0"/>
              <a:t>have to adapt quickly. </a:t>
            </a:r>
            <a:endParaRPr lang="en-US" dirty="0" smtClean="0"/>
          </a:p>
          <a:p>
            <a:r>
              <a:rPr lang="en-US" dirty="0" smtClean="0"/>
              <a:t>‘Structures </a:t>
            </a:r>
            <a:r>
              <a:rPr lang="en-US" dirty="0"/>
              <a:t>and processes’ in the political realm (i.e. subject to policy). These include </a:t>
            </a:r>
            <a:r>
              <a:rPr lang="en-US" i="1" dirty="0" smtClean="0"/>
              <a:t>institutions</a:t>
            </a:r>
            <a:r>
              <a:rPr lang="en-US" dirty="0" smtClean="0"/>
              <a:t>, such </a:t>
            </a:r>
            <a:r>
              <a:rPr lang="en-US" dirty="0"/>
              <a:t>as those of custom, legislation, property (e.g. land tenure), and market regulation. It </a:t>
            </a:r>
            <a:r>
              <a:rPr lang="en-US" dirty="0" smtClean="0"/>
              <a:t>also includes </a:t>
            </a:r>
            <a:r>
              <a:rPr lang="en-US" i="1" dirty="0" err="1"/>
              <a:t>organisations</a:t>
            </a:r>
            <a:r>
              <a:rPr lang="en-US" i="1" dirty="0"/>
              <a:t> </a:t>
            </a:r>
            <a:r>
              <a:rPr lang="en-US" dirty="0"/>
              <a:t>of government and civil society through which institutions operate.</a:t>
            </a:r>
          </a:p>
        </p:txBody>
      </p:sp>
    </p:spTree>
    <p:extLst>
      <p:ext uri="{BB962C8B-B14F-4D97-AF65-F5344CB8AC3E}">
        <p14:creationId xmlns="" xmlns:p14="http://schemas.microsoft.com/office/powerpoint/2010/main" val="274170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Livelihoods have been defined as the assets, activities, and access determining the living gained </a:t>
            </a:r>
            <a:r>
              <a:rPr lang="en-US" dirty="0" smtClean="0"/>
              <a:t>by individuals </a:t>
            </a:r>
            <a:r>
              <a:rPr lang="en-US" dirty="0"/>
              <a:t>or </a:t>
            </a:r>
            <a:r>
              <a:rPr lang="en-US" dirty="0" smtClean="0"/>
              <a:t>households.</a:t>
            </a:r>
          </a:p>
          <a:p>
            <a:r>
              <a:rPr lang="en-US" dirty="0" err="1"/>
              <a:t>Scoones</a:t>
            </a:r>
            <a:r>
              <a:rPr lang="en-US" dirty="0"/>
              <a:t> (1998) has identified three broad </a:t>
            </a:r>
            <a:r>
              <a:rPr lang="en-US" dirty="0" smtClean="0"/>
              <a:t>livelihood strategies</a:t>
            </a:r>
            <a:r>
              <a:rPr lang="en-US" dirty="0"/>
              <a:t>: </a:t>
            </a:r>
            <a:r>
              <a:rPr lang="en-US" u="sng" dirty="0"/>
              <a:t>intensification or </a:t>
            </a:r>
            <a:r>
              <a:rPr lang="en-US" u="sng" dirty="0" err="1"/>
              <a:t>extensification</a:t>
            </a:r>
            <a:r>
              <a:rPr lang="en-US" u="sng" dirty="0"/>
              <a:t> </a:t>
            </a:r>
            <a:r>
              <a:rPr lang="en-US" dirty="0"/>
              <a:t>of existing productive activity; </a:t>
            </a:r>
            <a:r>
              <a:rPr lang="en-US" u="sng" dirty="0"/>
              <a:t>diversification</a:t>
            </a:r>
            <a:r>
              <a:rPr lang="en-US" dirty="0"/>
              <a:t> </a:t>
            </a:r>
            <a:r>
              <a:rPr lang="en-US" dirty="0" smtClean="0"/>
              <a:t>by adopting </a:t>
            </a:r>
            <a:r>
              <a:rPr lang="en-US" dirty="0"/>
              <a:t>additional productive activities; </a:t>
            </a:r>
            <a:r>
              <a:rPr lang="en-US" u="sng" dirty="0"/>
              <a:t>migration</a:t>
            </a:r>
            <a:r>
              <a:rPr lang="en-US" dirty="0"/>
              <a:t> to develop productive activity elsewhere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These strategies are </a:t>
            </a:r>
            <a:r>
              <a:rPr lang="en-US" dirty="0"/>
              <a:t>not exclusive, and may be combined in </a:t>
            </a:r>
            <a:r>
              <a:rPr lang="en-US" dirty="0" smtClean="0"/>
              <a:t>practice.</a:t>
            </a:r>
          </a:p>
          <a:p>
            <a:r>
              <a:rPr lang="en-US" dirty="0"/>
              <a:t>Two important </a:t>
            </a:r>
            <a:r>
              <a:rPr lang="en-US" dirty="0" smtClean="0"/>
              <a:t>issues in </a:t>
            </a:r>
            <a:r>
              <a:rPr lang="en-US" dirty="0"/>
              <a:t>the analysis of the role of particular assets in livelihood strategies are those of sequencing </a:t>
            </a:r>
            <a:r>
              <a:rPr lang="en-US" dirty="0" smtClean="0"/>
              <a:t>and substitution</a:t>
            </a:r>
            <a:r>
              <a:rPr lang="en-US" dirty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29574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Sequencing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Sequencing refers to the fact that productive use of certain assets may require the prior access </a:t>
            </a:r>
            <a:r>
              <a:rPr lang="en-US" dirty="0" smtClean="0"/>
              <a:t>to and </a:t>
            </a:r>
            <a:r>
              <a:rPr lang="en-US" dirty="0"/>
              <a:t>use of other assets. Financial and physical capital (cash and machinery) may be necessary </a:t>
            </a:r>
            <a:r>
              <a:rPr lang="en-US" dirty="0" smtClean="0"/>
              <a:t>to achieve </a:t>
            </a:r>
            <a:r>
              <a:rPr lang="en-US" dirty="0"/>
              <a:t>productive use of land through cultivation, for example. In certain circumstances </a:t>
            </a:r>
            <a:r>
              <a:rPr lang="en-US" dirty="0" smtClean="0"/>
              <a:t>financial or </a:t>
            </a:r>
            <a:r>
              <a:rPr lang="en-US" dirty="0"/>
              <a:t>social capital may be prior requirements for access to land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7004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Substitution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Substitution refers to the liquidation or depletion of one asset to accumulate another. </a:t>
            </a:r>
            <a:r>
              <a:rPr lang="en-US" dirty="0" smtClean="0"/>
              <a:t>Financial capital </a:t>
            </a:r>
            <a:r>
              <a:rPr lang="en-US" dirty="0"/>
              <a:t>may be liquidated to invest in physical capital such as equipment, or human capital, such </a:t>
            </a:r>
            <a:r>
              <a:rPr lang="en-US" dirty="0" smtClean="0"/>
              <a:t>as health </a:t>
            </a:r>
            <a:r>
              <a:rPr lang="en-US" dirty="0"/>
              <a:t>or education. Natural capital in the form of trees or livestock may be converted into </a:t>
            </a:r>
            <a:r>
              <a:rPr lang="en-US" dirty="0" smtClean="0"/>
              <a:t>financial capital</a:t>
            </a:r>
            <a:r>
              <a:rPr lang="en-US" dirty="0"/>
              <a:t>. The ability to convert one form of capital asset into another is likely to be an </a:t>
            </a:r>
            <a:r>
              <a:rPr lang="en-US" dirty="0" smtClean="0"/>
              <a:t>advantage where </a:t>
            </a:r>
            <a:r>
              <a:rPr lang="en-US" dirty="0"/>
              <a:t>livelihood strategies must adapt to rapid change in contexts.</a:t>
            </a:r>
          </a:p>
        </p:txBody>
      </p:sp>
    </p:spTree>
    <p:extLst>
      <p:ext uri="{BB962C8B-B14F-4D97-AF65-F5344CB8AC3E}">
        <p14:creationId xmlns="" xmlns:p14="http://schemas.microsoft.com/office/powerpoint/2010/main" val="309584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Outcomes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</a:t>
            </a:r>
            <a:r>
              <a:rPr lang="en-US" dirty="0" smtClean="0"/>
              <a:t>utcomes </a:t>
            </a:r>
            <a:r>
              <a:rPr lang="en-US" dirty="0"/>
              <a:t>of livelihood strategies will be of </a:t>
            </a:r>
            <a:r>
              <a:rPr lang="en-US" dirty="0" smtClean="0"/>
              <a:t>significance not </a:t>
            </a:r>
            <a:r>
              <a:rPr lang="en-US" dirty="0"/>
              <a:t>only in terms of livelihoods and natural resources, but will possibly feedback upon the </a:t>
            </a:r>
            <a:r>
              <a:rPr lang="en-US" dirty="0" smtClean="0"/>
              <a:t>context </a:t>
            </a:r>
            <a:r>
              <a:rPr lang="en-US" dirty="0"/>
              <a:t>and hence the further development of livelihood strategies</a:t>
            </a:r>
            <a:r>
              <a:rPr lang="en-US" dirty="0" smtClean="0"/>
              <a:t>.</a:t>
            </a:r>
          </a:p>
          <a:p>
            <a:r>
              <a:rPr lang="en-US" dirty="0"/>
              <a:t>In considering what aspects of outcomes will provide useful indicators </a:t>
            </a:r>
            <a:r>
              <a:rPr lang="en-US" dirty="0" smtClean="0"/>
              <a:t>for such </a:t>
            </a:r>
            <a:r>
              <a:rPr lang="en-US" dirty="0"/>
              <a:t>assessment, we can identify an initial list, based on the five types of capital identified by </a:t>
            </a:r>
            <a:r>
              <a:rPr lang="en-US" dirty="0" smtClean="0"/>
              <a:t>the SRL </a:t>
            </a:r>
            <a:r>
              <a:rPr lang="en-US" dirty="0"/>
              <a:t>framework</a:t>
            </a:r>
            <a:r>
              <a:rPr lang="en-US" dirty="0" smtClean="0"/>
              <a:t>. (NEXT SLIDE)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3336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Natural capital:</a:t>
            </a:r>
          </a:p>
          <a:p>
            <a:pPr lvl="1"/>
            <a:r>
              <a:rPr lang="en-US" dirty="0"/>
              <a:t>Access to land, water, grazing.</a:t>
            </a:r>
          </a:p>
          <a:p>
            <a:pPr lvl="1"/>
            <a:r>
              <a:rPr lang="en-US" dirty="0"/>
              <a:t>Ownership of herds, trees</a:t>
            </a:r>
          </a:p>
          <a:p>
            <a:pPr lvl="1"/>
            <a:r>
              <a:rPr lang="en-US" dirty="0"/>
              <a:t>Productivity (per unit of land, per unit of water, per unit of inputs)</a:t>
            </a:r>
          </a:p>
          <a:p>
            <a:pPr lvl="1"/>
            <a:r>
              <a:rPr lang="en-US" dirty="0"/>
              <a:t>Soil, water, rangeland, quality</a:t>
            </a:r>
          </a:p>
          <a:p>
            <a:pPr lvl="1"/>
            <a:r>
              <a:rPr lang="en-US" dirty="0"/>
              <a:t>Biodiversity</a:t>
            </a:r>
          </a:p>
          <a:p>
            <a:r>
              <a:rPr lang="en-US" b="1" dirty="0"/>
              <a:t>Financial capital</a:t>
            </a:r>
          </a:p>
          <a:p>
            <a:pPr lvl="1"/>
            <a:r>
              <a:rPr lang="en-US" dirty="0"/>
              <a:t>Income levels, variability over time, distribution within society</a:t>
            </a:r>
          </a:p>
          <a:p>
            <a:pPr lvl="1"/>
            <a:r>
              <a:rPr lang="en-US" dirty="0"/>
              <a:t>Financial savings, access to credit</a:t>
            </a:r>
          </a:p>
          <a:p>
            <a:pPr lvl="1"/>
            <a:r>
              <a:rPr lang="en-US" dirty="0"/>
              <a:t>Debt levels</a:t>
            </a:r>
          </a:p>
        </p:txBody>
      </p:sp>
    </p:spTree>
    <p:extLst>
      <p:ext uri="{BB962C8B-B14F-4D97-AF65-F5344CB8AC3E}">
        <p14:creationId xmlns="" xmlns:p14="http://schemas.microsoft.com/office/powerpoint/2010/main" val="11885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Physical capital</a:t>
            </a:r>
          </a:p>
          <a:p>
            <a:pPr lvl="1"/>
            <a:r>
              <a:rPr lang="en-US" dirty="0"/>
              <a:t>Access to roads, electricity, piped water</a:t>
            </a:r>
          </a:p>
          <a:p>
            <a:pPr lvl="1"/>
            <a:r>
              <a:rPr lang="en-US" dirty="0"/>
              <a:t>Ownership/access to productive equipment (oxen, tractor , irrigation pump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Housing quality</a:t>
            </a:r>
          </a:p>
          <a:p>
            <a:r>
              <a:rPr lang="en-US" b="1" dirty="0"/>
              <a:t>Human capital</a:t>
            </a:r>
          </a:p>
          <a:p>
            <a:pPr lvl="1"/>
            <a:r>
              <a:rPr lang="en-US" dirty="0"/>
              <a:t>Total </a:t>
            </a:r>
            <a:r>
              <a:rPr lang="en-US" dirty="0" err="1"/>
              <a:t>labour</a:t>
            </a:r>
            <a:endParaRPr lang="en-US" dirty="0"/>
          </a:p>
          <a:p>
            <a:pPr lvl="1"/>
            <a:r>
              <a:rPr lang="en-US" dirty="0"/>
              <a:t>Educational level, skills</a:t>
            </a:r>
          </a:p>
          <a:p>
            <a:pPr lvl="1"/>
            <a:r>
              <a:rPr lang="en-US" dirty="0"/>
              <a:t>Health levels</a:t>
            </a:r>
          </a:p>
        </p:txBody>
      </p:sp>
    </p:spTree>
    <p:extLst>
      <p:ext uri="{BB962C8B-B14F-4D97-AF65-F5344CB8AC3E}">
        <p14:creationId xmlns="" xmlns:p14="http://schemas.microsoft.com/office/powerpoint/2010/main" val="53084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Social capital</a:t>
            </a:r>
          </a:p>
          <a:p>
            <a:pPr lvl="1"/>
            <a:r>
              <a:rPr lang="en-US" dirty="0"/>
              <a:t>Membership of </a:t>
            </a:r>
            <a:r>
              <a:rPr lang="en-US" dirty="0" err="1"/>
              <a:t>organisations</a:t>
            </a:r>
            <a:endParaRPr lang="en-US" dirty="0"/>
          </a:p>
          <a:p>
            <a:pPr lvl="1"/>
            <a:r>
              <a:rPr lang="en-US" dirty="0"/>
              <a:t>Support from kin, friends</a:t>
            </a:r>
          </a:p>
          <a:p>
            <a:pPr lvl="1"/>
            <a:r>
              <a:rPr lang="en-US" dirty="0"/>
              <a:t>Accountability of elected representation</a:t>
            </a:r>
          </a:p>
        </p:txBody>
      </p:sp>
    </p:spTree>
    <p:extLst>
      <p:ext uri="{BB962C8B-B14F-4D97-AF65-F5344CB8AC3E}">
        <p14:creationId xmlns="" xmlns:p14="http://schemas.microsoft.com/office/powerpoint/2010/main" val="408021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16700"/>
          </a:xfrm>
        </p:spPr>
        <p:txBody>
          <a:bodyPr>
            <a:noAutofit/>
          </a:bodyPr>
          <a:lstStyle/>
          <a:p>
            <a:r>
              <a:rPr lang="en-US" sz="2800" b="1" dirty="0"/>
              <a:t>Elements of a Sustainable Rural Livelihoods framework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lum bright="-40000" contrast="40000"/>
          </a:blip>
          <a:stretch>
            <a:fillRect/>
          </a:stretch>
        </p:blipFill>
        <p:spPr>
          <a:xfrm>
            <a:off x="628650" y="1081826"/>
            <a:ext cx="7708338" cy="54983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1726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Indicator Frameworks for Sustainability Evaluation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widespread “adoption” or pursuit </a:t>
            </a:r>
            <a:r>
              <a:rPr lang="en-US" dirty="0" smtClean="0"/>
              <a:t>of sustainable </a:t>
            </a:r>
            <a:r>
              <a:rPr lang="en-US" dirty="0"/>
              <a:t>development, and indicators of sustainability, took off following the </a:t>
            </a:r>
            <a:r>
              <a:rPr lang="en-US" dirty="0" smtClean="0"/>
              <a:t>Earth Summit </a:t>
            </a:r>
            <a:r>
              <a:rPr lang="en-US" dirty="0"/>
              <a:t>in Rio in 1992</a:t>
            </a:r>
            <a:r>
              <a:rPr lang="en-US" dirty="0" smtClean="0"/>
              <a:t>.</a:t>
            </a:r>
          </a:p>
          <a:p>
            <a:r>
              <a:rPr lang="en-US" dirty="0"/>
              <a:t>Agenda 21 called for the development of, amongst </a:t>
            </a:r>
            <a:r>
              <a:rPr lang="en-US" dirty="0" smtClean="0"/>
              <a:t>many things</a:t>
            </a:r>
            <a:r>
              <a:rPr lang="en-US" dirty="0"/>
              <a:t>, sustainable agriculture and land management as well as the systems </a:t>
            </a:r>
            <a:r>
              <a:rPr lang="en-US" dirty="0" smtClean="0"/>
              <a:t>necessary to </a:t>
            </a:r>
            <a:r>
              <a:rPr lang="en-US" dirty="0"/>
              <a:t>monitor their achievement</a:t>
            </a:r>
            <a:r>
              <a:rPr lang="en-US" dirty="0" smtClean="0"/>
              <a:t>.</a:t>
            </a:r>
          </a:p>
          <a:p>
            <a:r>
              <a:rPr lang="en-US" dirty="0"/>
              <a:t>This has led to a wide range of activities which </a:t>
            </a:r>
            <a:r>
              <a:rPr lang="en-US" dirty="0" smtClean="0"/>
              <a:t>have sought </a:t>
            </a:r>
            <a:r>
              <a:rPr lang="en-US" dirty="0"/>
              <a:t>to define sustainability and, of particular relevance to this project, </a:t>
            </a:r>
            <a:r>
              <a:rPr lang="en-US" dirty="0" smtClean="0"/>
              <a:t>sustainable agriculture</a:t>
            </a:r>
            <a:r>
              <a:rPr lang="en-US" dirty="0"/>
              <a:t>, land management and forestry</a:t>
            </a:r>
          </a:p>
        </p:txBody>
      </p:sp>
    </p:spTree>
    <p:extLst>
      <p:ext uri="{BB962C8B-B14F-4D97-AF65-F5344CB8AC3E}">
        <p14:creationId xmlns="" xmlns:p14="http://schemas.microsoft.com/office/powerpoint/2010/main" val="313031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FAO have developed 40 methodology sheets on how to calculate indicators in </a:t>
            </a:r>
            <a:r>
              <a:rPr lang="en-US" sz="2400" dirty="0" smtClean="0"/>
              <a:t>the areas </a:t>
            </a:r>
            <a:r>
              <a:rPr lang="en-US" sz="2400" dirty="0"/>
              <a:t>of agriculture, biological diversity, </a:t>
            </a:r>
            <a:r>
              <a:rPr lang="en-US" sz="2400" dirty="0" smtClean="0"/>
              <a:t>desertification</a:t>
            </a:r>
            <a:r>
              <a:rPr lang="en-US" sz="2400" dirty="0"/>
              <a:t>, fisheries, </a:t>
            </a:r>
            <a:r>
              <a:rPr lang="en-US" sz="2400" dirty="0" smtClean="0"/>
              <a:t>forestry, freshwater</a:t>
            </a:r>
            <a:r>
              <a:rPr lang="en-US" sz="2400" dirty="0"/>
              <a:t>, land use, and mountain ecosystems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Currently there </a:t>
            </a:r>
            <a:r>
              <a:rPr lang="en-US" sz="2400" dirty="0"/>
              <a:t>is no general agreement on appropriate indicators and many countries are in </a:t>
            </a:r>
            <a:r>
              <a:rPr lang="en-US" sz="2400" dirty="0" smtClean="0"/>
              <a:t>the process </a:t>
            </a:r>
            <a:r>
              <a:rPr lang="en-US" sz="2400" dirty="0"/>
              <a:t>of establishing environmental monitoring networks and testing </a:t>
            </a:r>
            <a:r>
              <a:rPr lang="en-US" sz="2400" dirty="0" smtClean="0"/>
              <a:t>potential environmental indicators (Basher 1996)</a:t>
            </a:r>
          </a:p>
          <a:p>
            <a:r>
              <a:rPr lang="en-US" sz="2400" dirty="0"/>
              <a:t>Most, if not all, of these initiatives have been technically led, and have tended to </a:t>
            </a:r>
            <a:r>
              <a:rPr lang="en-US" sz="2400" dirty="0" smtClean="0"/>
              <a:t>focus on </a:t>
            </a:r>
            <a:r>
              <a:rPr lang="en-US" sz="2400" dirty="0"/>
              <a:t>a natural science view of sustainability and associated issues.</a:t>
            </a:r>
          </a:p>
        </p:txBody>
      </p:sp>
    </p:spTree>
    <p:extLst>
      <p:ext uri="{BB962C8B-B14F-4D97-AF65-F5344CB8AC3E}">
        <p14:creationId xmlns="" xmlns:p14="http://schemas.microsoft.com/office/powerpoint/2010/main" val="307547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Indicators and Thresholds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Smyth and </a:t>
            </a:r>
            <a:r>
              <a:rPr lang="en-US" dirty="0" err="1"/>
              <a:t>Dumanski</a:t>
            </a:r>
            <a:r>
              <a:rPr lang="en-US" dirty="0"/>
              <a:t> (1993) define indicators as “environmental attributes </a:t>
            </a:r>
            <a:r>
              <a:rPr lang="en-US" dirty="0" smtClean="0"/>
              <a:t>that measure </a:t>
            </a:r>
            <a:r>
              <a:rPr lang="en-US" dirty="0"/>
              <a:t>or reflect environmental status or condition of change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Glen </a:t>
            </a:r>
            <a:r>
              <a:rPr lang="en-US" dirty="0"/>
              <a:t>and </a:t>
            </a:r>
            <a:r>
              <a:rPr lang="en-US" dirty="0" smtClean="0"/>
              <a:t>Pannell (1998</a:t>
            </a:r>
            <a:r>
              <a:rPr lang="en-US" dirty="0"/>
              <a:t>) argue that “an indicator is a quantitative measure against which some aspect </a:t>
            </a:r>
            <a:r>
              <a:rPr lang="en-US" dirty="0" smtClean="0"/>
              <a:t>or aspects </a:t>
            </a:r>
            <a:r>
              <a:rPr lang="en-US" dirty="0"/>
              <a:t>of policy performance or management strategy can be assessed</a:t>
            </a:r>
            <a:r>
              <a:rPr lang="en-US" dirty="0" smtClean="0"/>
              <a:t>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4852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Indicators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Tunstall</a:t>
            </a:r>
            <a:r>
              <a:rPr lang="en-US" sz="3200" dirty="0" smtClean="0"/>
              <a:t> </a:t>
            </a:r>
            <a:r>
              <a:rPr lang="en-US" sz="3200" dirty="0"/>
              <a:t>(1992, 1994), </a:t>
            </a:r>
            <a:r>
              <a:rPr lang="en-US" sz="3200" dirty="0" err="1"/>
              <a:t>Gallopín</a:t>
            </a:r>
            <a:r>
              <a:rPr lang="en-US" sz="3200" dirty="0"/>
              <a:t> (</a:t>
            </a:r>
            <a:r>
              <a:rPr lang="en-US" sz="3200" dirty="0" smtClean="0"/>
              <a:t>1997) identifies </a:t>
            </a:r>
            <a:r>
              <a:rPr lang="en-US" sz="3200" dirty="0"/>
              <a:t>major functions of indicators as:</a:t>
            </a:r>
          </a:p>
          <a:p>
            <a:pPr lvl="1"/>
            <a:r>
              <a:rPr lang="en-US" sz="2800" dirty="0" smtClean="0"/>
              <a:t>to </a:t>
            </a:r>
            <a:r>
              <a:rPr lang="en-US" sz="2800" dirty="0"/>
              <a:t>assess conditions and </a:t>
            </a:r>
            <a:r>
              <a:rPr lang="en-US" sz="2800" dirty="0" smtClean="0"/>
              <a:t>changes</a:t>
            </a:r>
          </a:p>
          <a:p>
            <a:pPr lvl="1"/>
            <a:r>
              <a:rPr lang="en-US" sz="2800" dirty="0" smtClean="0"/>
              <a:t>to </a:t>
            </a:r>
            <a:r>
              <a:rPr lang="en-US" sz="2800" dirty="0"/>
              <a:t>compare across place and </a:t>
            </a:r>
            <a:r>
              <a:rPr lang="en-US" sz="2800" dirty="0" smtClean="0"/>
              <a:t>situations</a:t>
            </a:r>
            <a:endParaRPr lang="en-US" sz="2800" dirty="0"/>
          </a:p>
          <a:p>
            <a:pPr lvl="1"/>
            <a:r>
              <a:rPr lang="en-US" sz="2800" dirty="0" smtClean="0"/>
              <a:t>to </a:t>
            </a:r>
            <a:r>
              <a:rPr lang="en-US" sz="2800" dirty="0"/>
              <a:t>assess conditions and trends in relation to goals and </a:t>
            </a:r>
            <a:r>
              <a:rPr lang="en-US" sz="2800" dirty="0" smtClean="0"/>
              <a:t>targets</a:t>
            </a:r>
            <a:endParaRPr lang="en-US" sz="2800" dirty="0"/>
          </a:p>
          <a:p>
            <a:pPr lvl="1"/>
            <a:r>
              <a:rPr lang="en-US" sz="2800" dirty="0" smtClean="0"/>
              <a:t>to </a:t>
            </a:r>
            <a:r>
              <a:rPr lang="en-US" sz="2800" dirty="0"/>
              <a:t>provide early warning </a:t>
            </a:r>
            <a:r>
              <a:rPr lang="en-US" sz="2800" dirty="0" smtClean="0"/>
              <a:t>information</a:t>
            </a:r>
            <a:endParaRPr lang="en-US" sz="2800" dirty="0"/>
          </a:p>
          <a:p>
            <a:pPr lvl="1"/>
            <a:r>
              <a:rPr lang="en-US" sz="2800" dirty="0" smtClean="0"/>
              <a:t>to </a:t>
            </a:r>
            <a:r>
              <a:rPr lang="en-US" sz="2800" dirty="0"/>
              <a:t>anticipate future conditions and trends</a:t>
            </a:r>
          </a:p>
        </p:txBody>
      </p:sp>
    </p:spTree>
    <p:extLst>
      <p:ext uri="{BB962C8B-B14F-4D97-AF65-F5344CB8AC3E}">
        <p14:creationId xmlns="" xmlns:p14="http://schemas.microsoft.com/office/powerpoint/2010/main" val="360587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Thresholds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Importance of defining </a:t>
            </a:r>
            <a:r>
              <a:rPr lang="en-US" dirty="0"/>
              <a:t>thresholds for </a:t>
            </a:r>
            <a:r>
              <a:rPr lang="en-US" dirty="0" smtClean="0"/>
              <a:t>indicators</a:t>
            </a:r>
          </a:p>
          <a:p>
            <a:r>
              <a:rPr lang="en-US" dirty="0"/>
              <a:t>A </a:t>
            </a:r>
            <a:r>
              <a:rPr lang="en-US" dirty="0" smtClean="0"/>
              <a:t>threshold is </a:t>
            </a:r>
            <a:r>
              <a:rPr lang="en-US" dirty="0"/>
              <a:t>a boundary level of a variable which is regarded on the basis of expertise </a:t>
            </a:r>
            <a:r>
              <a:rPr lang="en-US" dirty="0" smtClean="0"/>
              <a:t>to represent </a:t>
            </a:r>
            <a:r>
              <a:rPr lang="en-US" dirty="0"/>
              <a:t>the point at which significant changes </a:t>
            </a:r>
            <a:r>
              <a:rPr lang="en-US" dirty="0" smtClean="0"/>
              <a:t>occur.</a:t>
            </a:r>
          </a:p>
          <a:p>
            <a:r>
              <a:rPr lang="en-US" dirty="0" smtClean="0"/>
              <a:t>Thresholds </a:t>
            </a:r>
            <a:r>
              <a:rPr lang="en-US" dirty="0"/>
              <a:t>are </a:t>
            </a:r>
            <a:r>
              <a:rPr lang="en-US" dirty="0" smtClean="0"/>
              <a:t>particularly important </a:t>
            </a:r>
            <a:r>
              <a:rPr lang="en-US" dirty="0"/>
              <a:t>in an </a:t>
            </a:r>
            <a:r>
              <a:rPr lang="en-US" dirty="0" err="1"/>
              <a:t>agri</a:t>
            </a:r>
            <a:r>
              <a:rPr lang="en-US" dirty="0"/>
              <a:t>-environmental context given the propensity of ecological </a:t>
            </a:r>
            <a:r>
              <a:rPr lang="en-US" dirty="0" smtClean="0"/>
              <a:t>systems to </a:t>
            </a:r>
            <a:r>
              <a:rPr lang="en-US" dirty="0"/>
              <a:t>‘flip’ from one state to </a:t>
            </a:r>
            <a:r>
              <a:rPr lang="en-US" dirty="0" smtClean="0"/>
              <a:t>another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6393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an indicator passes this level then the system is considered to be </a:t>
            </a:r>
            <a:r>
              <a:rPr lang="en-US" dirty="0" smtClean="0"/>
              <a:t>unsustainable or </a:t>
            </a:r>
            <a:r>
              <a:rPr lang="en-US" dirty="0"/>
              <a:t>on the road to unsustainability. </a:t>
            </a:r>
            <a:endParaRPr lang="en-US" dirty="0" smtClean="0"/>
          </a:p>
          <a:p>
            <a:r>
              <a:rPr lang="en-US" dirty="0" smtClean="0"/>
              <a:t>Issues </a:t>
            </a:r>
            <a:r>
              <a:rPr lang="en-US" dirty="0"/>
              <a:t>arise as to the identification of a </a:t>
            </a:r>
            <a:r>
              <a:rPr lang="en-US" dirty="0" smtClean="0"/>
              <a:t>threshold level </a:t>
            </a:r>
            <a:r>
              <a:rPr lang="en-US" dirty="0"/>
              <a:t>(be it qualitative or quantitative), whether passing a threshold level for </a:t>
            </a:r>
            <a:r>
              <a:rPr lang="en-US" dirty="0" smtClean="0"/>
              <a:t>one indicator </a:t>
            </a:r>
            <a:r>
              <a:rPr lang="en-US" dirty="0"/>
              <a:t>is sufficient to signify unsustainability, or whether several indicators need </a:t>
            </a:r>
            <a:r>
              <a:rPr lang="en-US" dirty="0" smtClean="0"/>
              <a:t>to have </a:t>
            </a:r>
            <a:r>
              <a:rPr lang="en-US" dirty="0"/>
              <a:t>passed their threshold levels before the system is unsustainable.</a:t>
            </a:r>
          </a:p>
        </p:txBody>
      </p:sp>
    </p:spTree>
    <p:extLst>
      <p:ext uri="{BB962C8B-B14F-4D97-AF65-F5344CB8AC3E}">
        <p14:creationId xmlns="" xmlns:p14="http://schemas.microsoft.com/office/powerpoint/2010/main" val="49956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Issues of Scale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type of indicators constructed in any study will be influenced by the level </a:t>
            </a:r>
            <a:r>
              <a:rPr lang="en-US" dirty="0" smtClean="0"/>
              <a:t>at which </a:t>
            </a:r>
            <a:r>
              <a:rPr lang="en-US" dirty="0"/>
              <a:t>the system is </a:t>
            </a:r>
            <a:r>
              <a:rPr lang="en-US" dirty="0" smtClean="0"/>
              <a:t>analyzed. </a:t>
            </a:r>
          </a:p>
          <a:p>
            <a:r>
              <a:rPr lang="en-US" dirty="0" smtClean="0"/>
              <a:t>Indicators </a:t>
            </a:r>
            <a:r>
              <a:rPr lang="en-US" dirty="0"/>
              <a:t>in studies such as this may be constructed </a:t>
            </a:r>
            <a:r>
              <a:rPr lang="en-US" dirty="0" smtClean="0"/>
              <a:t>at the </a:t>
            </a:r>
            <a:r>
              <a:rPr lang="en-US" dirty="0"/>
              <a:t>plot, farm, village or community, district, catchment, region, agro-ecological </a:t>
            </a:r>
            <a:r>
              <a:rPr lang="en-US" dirty="0" smtClean="0"/>
              <a:t>zone (AEZ</a:t>
            </a:r>
            <a:r>
              <a:rPr lang="en-US" dirty="0"/>
              <a:t>), or national level</a:t>
            </a:r>
            <a:r>
              <a:rPr lang="en-US" dirty="0" smtClean="0"/>
              <a:t>.</a:t>
            </a:r>
          </a:p>
          <a:p>
            <a:r>
              <a:rPr lang="en-US" dirty="0" smtClean="0"/>
              <a:t>Example, </a:t>
            </a:r>
            <a:r>
              <a:rPr lang="en-US" dirty="0"/>
              <a:t>the individual farmer will often be seeking, </a:t>
            </a:r>
            <a:r>
              <a:rPr lang="en-US" dirty="0" smtClean="0"/>
              <a:t>or will </a:t>
            </a:r>
            <a:r>
              <a:rPr lang="en-US" dirty="0"/>
              <a:t>already have identified, an indicator which forecasts the yield of this year’s </a:t>
            </a:r>
            <a:r>
              <a:rPr lang="en-US" dirty="0" smtClean="0"/>
              <a:t>crop based </a:t>
            </a:r>
            <a:r>
              <a:rPr lang="en-US" dirty="0"/>
              <a:t>on a field or farm plot scale. Again at the farm level, the depth of soil may be </a:t>
            </a:r>
            <a:r>
              <a:rPr lang="en-US" dirty="0" smtClean="0"/>
              <a:t>a key </a:t>
            </a:r>
            <a:r>
              <a:rPr lang="en-US" dirty="0"/>
              <a:t>indicator in assessing the sustainability, but at the national level it is </a:t>
            </a:r>
            <a:r>
              <a:rPr lang="en-US" dirty="0" smtClean="0"/>
              <a:t>impractical to </a:t>
            </a:r>
            <a:r>
              <a:rPr lang="en-US" dirty="0"/>
              <a:t>measure the depth of all soils when it comes to assessing the agricultural systems </a:t>
            </a:r>
            <a:r>
              <a:rPr lang="en-US" dirty="0" smtClean="0"/>
              <a:t>at the </a:t>
            </a:r>
            <a:r>
              <a:rPr lang="en-US" dirty="0"/>
              <a:t>national scale. Alternative or broader indicators are needed to achieve this.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2884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decision about the level at which to collect information and apply </a:t>
            </a:r>
            <a:r>
              <a:rPr lang="en-US" dirty="0" smtClean="0"/>
              <a:t>indicators depends </a:t>
            </a:r>
            <a:r>
              <a:rPr lang="en-US" dirty="0"/>
              <a:t>on both the issues being addressed and the data available</a:t>
            </a:r>
            <a:r>
              <a:rPr lang="en-US" dirty="0" smtClean="0"/>
              <a:t>.</a:t>
            </a:r>
          </a:p>
          <a:p>
            <a:r>
              <a:rPr lang="en-US" dirty="0"/>
              <a:t>However as </a:t>
            </a:r>
            <a:r>
              <a:rPr lang="en-US" dirty="0" smtClean="0"/>
              <a:t>one moves </a:t>
            </a:r>
            <a:r>
              <a:rPr lang="en-US" dirty="0"/>
              <a:t>up through the levels it may become more difficult to identify </a:t>
            </a:r>
            <a:r>
              <a:rPr lang="en-US" dirty="0" smtClean="0"/>
              <a:t>causal relationships</a:t>
            </a:r>
            <a:r>
              <a:rPr lang="en-US" dirty="0"/>
              <a:t>, to identify desirable outcomes and to isolate choices that can be </a:t>
            </a:r>
            <a:r>
              <a:rPr lang="en-US" dirty="0" smtClean="0"/>
              <a:t>made with </a:t>
            </a:r>
            <a:r>
              <a:rPr lang="en-US" dirty="0"/>
              <a:t>confidence.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level at which indicators are constructed has implications for </a:t>
            </a:r>
            <a:r>
              <a:rPr lang="en-US" dirty="0" smtClean="0"/>
              <a:t>the type </a:t>
            </a:r>
            <a:r>
              <a:rPr lang="en-US" dirty="0"/>
              <a:t>of indicators that it is feasible to construct.</a:t>
            </a:r>
          </a:p>
        </p:txBody>
      </p:sp>
    </p:spTree>
    <p:extLst>
      <p:ext uri="{BB962C8B-B14F-4D97-AF65-F5344CB8AC3E}">
        <p14:creationId xmlns="" xmlns:p14="http://schemas.microsoft.com/office/powerpoint/2010/main" val="373041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Internal and External Indicators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central issue of the research is the identification of suitable </a:t>
            </a:r>
            <a:r>
              <a:rPr lang="en-US" dirty="0" smtClean="0"/>
              <a:t>indicators. A key question </a:t>
            </a:r>
            <a:r>
              <a:rPr lang="en-US" dirty="0"/>
              <a:t>behind this is who identifies the indicators and on what basis.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useful </a:t>
            </a:r>
            <a:r>
              <a:rPr lang="en-US" dirty="0" smtClean="0"/>
              <a:t>to identify </a:t>
            </a:r>
            <a:r>
              <a:rPr lang="en-US" dirty="0"/>
              <a:t>two sets of indicators: those identified by “external” experts, such as </a:t>
            </a:r>
            <a:r>
              <a:rPr lang="en-US" dirty="0" smtClean="0"/>
              <a:t>the project </a:t>
            </a:r>
            <a:r>
              <a:rPr lang="en-US" dirty="0"/>
              <a:t>researchers; and, those “internally” identified by the different stakeholders </a:t>
            </a:r>
            <a:r>
              <a:rPr lang="en-US" dirty="0" smtClean="0"/>
              <a:t>in the </a:t>
            </a:r>
            <a:r>
              <a:rPr lang="en-US" dirty="0"/>
              <a:t>systems themselves. The latter group would include farmers, </a:t>
            </a:r>
            <a:r>
              <a:rPr lang="en-US" dirty="0" smtClean="0"/>
              <a:t>households, communities</a:t>
            </a:r>
            <a:r>
              <a:rPr lang="en-US" dirty="0"/>
              <a:t>, and local agencies (e.g. District office of </a:t>
            </a:r>
            <a:r>
              <a:rPr lang="en-US" dirty="0" err="1"/>
              <a:t>Dept</a:t>
            </a:r>
            <a:r>
              <a:rPr lang="en-US" dirty="0"/>
              <a:t> of Agriculture, </a:t>
            </a:r>
            <a:r>
              <a:rPr lang="en-US" dirty="0" smtClean="0"/>
              <a:t>or NGOs).</a:t>
            </a:r>
          </a:p>
          <a:p>
            <a:r>
              <a:rPr lang="en-US" dirty="0" smtClean="0"/>
              <a:t>When considering this division between the role of “external” researchers and local “community” members, it is worth noting that there is also a separation here between issues and indicators.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674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Cross-section or Time-Series Analysis (State or Rate)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</a:t>
            </a:r>
            <a:r>
              <a:rPr lang="en-US" dirty="0" smtClean="0"/>
              <a:t>hether </a:t>
            </a:r>
            <a:r>
              <a:rPr lang="en-US" dirty="0"/>
              <a:t>indicators are to be constructed </a:t>
            </a:r>
            <a:r>
              <a:rPr lang="en-US" dirty="0" smtClean="0"/>
              <a:t>and monitored </a:t>
            </a:r>
            <a:r>
              <a:rPr lang="en-US" dirty="0"/>
              <a:t>between sites at a single point in time, monitored over time, or both.</a:t>
            </a:r>
          </a:p>
          <a:p>
            <a:r>
              <a:rPr lang="en-US" dirty="0"/>
              <a:t>Ideally indicators of both types will be measured</a:t>
            </a:r>
            <a:r>
              <a:rPr lang="en-US" dirty="0" smtClean="0"/>
              <a:t>.</a:t>
            </a:r>
          </a:p>
          <a:p>
            <a:r>
              <a:rPr lang="en-US" dirty="0"/>
              <a:t>A fundamental issue is time. We want to know what has and is changing. What </a:t>
            </a:r>
            <a:r>
              <a:rPr lang="en-US" dirty="0" smtClean="0"/>
              <a:t>has happened </a:t>
            </a:r>
            <a:r>
              <a:rPr lang="en-US" dirty="0"/>
              <a:t>to the biophysical environment, how have people’s perceptions </a:t>
            </a:r>
            <a:r>
              <a:rPr lang="en-US" dirty="0" smtClean="0"/>
              <a:t>and management </a:t>
            </a:r>
            <a:r>
              <a:rPr lang="en-US" dirty="0"/>
              <a:t>and livelihood strategies changed, how have policies and </a:t>
            </a:r>
            <a:r>
              <a:rPr lang="en-US" dirty="0" smtClean="0"/>
              <a:t>institutions changed </a:t>
            </a:r>
            <a:r>
              <a:rPr lang="en-US" dirty="0"/>
              <a:t>and how have these affected each other? </a:t>
            </a:r>
            <a:endParaRPr lang="en-US" dirty="0" smtClean="0"/>
          </a:p>
          <a:p>
            <a:r>
              <a:rPr lang="en-US" dirty="0" smtClean="0"/>
              <a:t>However</a:t>
            </a:r>
            <a:r>
              <a:rPr lang="en-US" dirty="0"/>
              <a:t>, monitoring over time </a:t>
            </a:r>
            <a:r>
              <a:rPr lang="en-US" dirty="0" smtClean="0"/>
              <a:t>is more </a:t>
            </a:r>
            <a:r>
              <a:rPr lang="en-US" dirty="0"/>
              <a:t>problematic, as information from external sources is generally required.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6267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Indicator </a:t>
            </a:r>
            <a:r>
              <a:rPr lang="en-US" dirty="0" smtClean="0"/>
              <a:t>Frameworks</a:t>
            </a:r>
          </a:p>
          <a:p>
            <a:r>
              <a:rPr lang="en-US" dirty="0" smtClean="0"/>
              <a:t>PSR </a:t>
            </a:r>
            <a:r>
              <a:rPr lang="en-US" dirty="0" smtClean="0"/>
              <a:t>Framework</a:t>
            </a:r>
          </a:p>
          <a:p>
            <a:r>
              <a:rPr lang="it-IT" dirty="0" smtClean="0"/>
              <a:t>Pressure </a:t>
            </a:r>
            <a:r>
              <a:rPr lang="it-IT" dirty="0" smtClean="0"/>
              <a:t>– State – Response (PSR) </a:t>
            </a:r>
            <a:r>
              <a:rPr lang="it-IT" dirty="0" smtClean="0"/>
              <a:t>Model</a:t>
            </a:r>
          </a:p>
          <a:p>
            <a:r>
              <a:rPr lang="en-US" dirty="0" smtClean="0"/>
              <a:t>Driving force-Pressure-State-Impact-Response </a:t>
            </a:r>
            <a:r>
              <a:rPr lang="en-US" dirty="0" smtClean="0"/>
              <a:t>model</a:t>
            </a:r>
          </a:p>
          <a:p>
            <a:r>
              <a:rPr lang="en-US" dirty="0" smtClean="0"/>
              <a:t>Dimensions of Sustainability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1972</Words>
  <Application>Microsoft Office PowerPoint</Application>
  <PresentationFormat>On-screen Show (4:3)</PresentationFormat>
  <Paragraphs>108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Lecture 11 NATURAL RESOURCE PLANNING AND MANAGEMENT</vt:lpstr>
      <vt:lpstr>Recap Lecture 10</vt:lpstr>
      <vt:lpstr>Sustainable Rural Livelihoods (SRL) framework</vt:lpstr>
      <vt:lpstr>Slide 4</vt:lpstr>
      <vt:lpstr>Elements of the SRL framework</vt:lpstr>
      <vt:lpstr>Slide 6</vt:lpstr>
      <vt:lpstr>Slide 7</vt:lpstr>
      <vt:lpstr>Context</vt:lpstr>
      <vt:lpstr>Strategies</vt:lpstr>
      <vt:lpstr>Sequencing</vt:lpstr>
      <vt:lpstr>Substitution</vt:lpstr>
      <vt:lpstr>Outcomes</vt:lpstr>
      <vt:lpstr>Slide 13</vt:lpstr>
      <vt:lpstr>Slide 14</vt:lpstr>
      <vt:lpstr>Slide 15</vt:lpstr>
      <vt:lpstr>Elements of a Sustainable Rural Livelihoods framework</vt:lpstr>
      <vt:lpstr>Indicator Frameworks for Sustainability Evaluation</vt:lpstr>
      <vt:lpstr>Slide 18</vt:lpstr>
      <vt:lpstr>Indicators and Thresholds</vt:lpstr>
      <vt:lpstr>Indicators</vt:lpstr>
      <vt:lpstr>Thresholds</vt:lpstr>
      <vt:lpstr>Slide 22</vt:lpstr>
      <vt:lpstr>Issues of Scale</vt:lpstr>
      <vt:lpstr>Slide 24</vt:lpstr>
      <vt:lpstr>Internal and External Indicators</vt:lpstr>
      <vt:lpstr>Cross-section or Time-Series Analysis (State or Rate)</vt:lpstr>
      <vt:lpstr>Next Lecture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11 NATURAL RESOURCE PLANNING AND MANAGEMENT</dc:title>
  <dc:creator>Salman</dc:creator>
  <cp:lastModifiedBy>NTS</cp:lastModifiedBy>
  <cp:revision>19</cp:revision>
  <dcterms:created xsi:type="dcterms:W3CDTF">2014-06-13T04:48:02Z</dcterms:created>
  <dcterms:modified xsi:type="dcterms:W3CDTF">2014-06-13T11:34:47Z</dcterms:modified>
</cp:coreProperties>
</file>