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8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35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D739C-2880-4F2C-80B8-1068B995F9D9}" type="datetimeFigureOut">
              <a:rPr lang="en-US" smtClean="0"/>
              <a:pPr/>
              <a:t>6/12/2014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61A4-D30C-4E3D-8657-433F6A19C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21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D739C-2880-4F2C-80B8-1068B995F9D9}" type="datetimeFigureOut">
              <a:rPr lang="en-US" smtClean="0"/>
              <a:pPr/>
              <a:t>6/12/2014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61A4-D30C-4E3D-8657-433F6A19C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1084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D739C-2880-4F2C-80B8-1068B995F9D9}" type="datetimeFigureOut">
              <a:rPr lang="en-US" smtClean="0"/>
              <a:pPr/>
              <a:t>6/12/2014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61A4-D30C-4E3D-8657-433F6A19C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6374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D739C-2880-4F2C-80B8-1068B995F9D9}" type="datetimeFigureOut">
              <a:rPr lang="en-US" smtClean="0"/>
              <a:pPr/>
              <a:t>6/12/2014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61A4-D30C-4E3D-8657-433F6A19C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083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D739C-2880-4F2C-80B8-1068B995F9D9}" type="datetimeFigureOut">
              <a:rPr lang="en-US" smtClean="0"/>
              <a:pPr/>
              <a:t>6/12/2014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61A4-D30C-4E3D-8657-433F6A19C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036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D739C-2880-4F2C-80B8-1068B995F9D9}" type="datetimeFigureOut">
              <a:rPr lang="en-US" smtClean="0"/>
              <a:pPr/>
              <a:t>6/12/2014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61A4-D30C-4E3D-8657-433F6A19C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388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D739C-2880-4F2C-80B8-1068B995F9D9}" type="datetimeFigureOut">
              <a:rPr lang="en-US" smtClean="0"/>
              <a:pPr/>
              <a:t>6/12/2014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61A4-D30C-4E3D-8657-433F6A19C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1784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D739C-2880-4F2C-80B8-1068B995F9D9}" type="datetimeFigureOut">
              <a:rPr lang="en-US" smtClean="0"/>
              <a:pPr/>
              <a:t>6/12/2014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61A4-D30C-4E3D-8657-433F6A19C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7061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D739C-2880-4F2C-80B8-1068B995F9D9}" type="datetimeFigureOut">
              <a:rPr lang="en-US" smtClean="0"/>
              <a:pPr/>
              <a:t>6/12/2014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61A4-D30C-4E3D-8657-433F6A19C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1766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D739C-2880-4F2C-80B8-1068B995F9D9}" type="datetimeFigureOut">
              <a:rPr lang="en-US" smtClean="0"/>
              <a:pPr/>
              <a:t>6/12/2014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61A4-D30C-4E3D-8657-433F6A19C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2759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D739C-2880-4F2C-80B8-1068B995F9D9}" type="datetimeFigureOut">
              <a:rPr lang="en-US" smtClean="0"/>
              <a:pPr/>
              <a:t>6/12/2014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61A4-D30C-4E3D-8657-433F6A19C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9159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D739C-2880-4F2C-80B8-1068B995F9D9}" type="datetimeFigureOut">
              <a:rPr lang="en-US" smtClean="0"/>
              <a:pPr/>
              <a:t>6/12/2014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261A4-D30C-4E3D-8657-433F6A19C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7666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ym typeface="Times New Roman"/>
              </a:rPr>
              <a:t>Lecture 10</a:t>
            </a:r>
            <a:br>
              <a:rPr lang="en-US" dirty="0" smtClean="0">
                <a:sym typeface="Times New Roman"/>
              </a:rPr>
            </a:br>
            <a:r>
              <a:rPr lang="en-US" sz="4900" dirty="0" smtClean="0"/>
              <a:t>NATURAL RESOURCE PLANNING AND MANAGEMENT</a:t>
            </a:r>
            <a:endParaRPr lang="en-US" sz="4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Dr. Aneel SALMAN</a:t>
            </a:r>
          </a:p>
          <a:p>
            <a:r>
              <a:rPr lang="en-US" smtClean="0"/>
              <a:t>Department of Management Sciences</a:t>
            </a:r>
          </a:p>
          <a:p>
            <a:r>
              <a:rPr lang="en-US" smtClean="0"/>
              <a:t>COMSATS Institute of Information Technology,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98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Recap Lecture 09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new model 	</a:t>
            </a:r>
          </a:p>
          <a:p>
            <a:r>
              <a:rPr lang="en-US" dirty="0" smtClean="0"/>
              <a:t>Technological innovations 	</a:t>
            </a:r>
          </a:p>
          <a:p>
            <a:r>
              <a:rPr lang="en-US" dirty="0" smtClean="0"/>
              <a:t>Multiple, simultaneous crises 	</a:t>
            </a:r>
          </a:p>
          <a:p>
            <a:r>
              <a:rPr lang="en-US" dirty="0" smtClean="0"/>
              <a:t>State and citizen: a changing relationship? 	</a:t>
            </a:r>
          </a:p>
          <a:p>
            <a:r>
              <a:rPr lang="en-US" dirty="0" smtClean="0"/>
              <a:t>Global trade in resources 	</a:t>
            </a:r>
          </a:p>
          <a:p>
            <a:r>
              <a:rPr lang="en-US" dirty="0" smtClean="0"/>
              <a:t>New models of engagement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184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Oval 2"/>
          <p:cNvSpPr>
            <a:spLocks noChangeArrowheads="1"/>
          </p:cNvSpPr>
          <p:nvPr/>
        </p:nvSpPr>
        <p:spPr bwMode="auto">
          <a:xfrm>
            <a:off x="2343150" y="9906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03" name="Oval 3"/>
          <p:cNvSpPr>
            <a:spLocks noChangeArrowheads="1"/>
          </p:cNvSpPr>
          <p:nvPr/>
        </p:nvSpPr>
        <p:spPr bwMode="auto">
          <a:xfrm>
            <a:off x="4114800" y="9906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04" name="Oval 4"/>
          <p:cNvSpPr>
            <a:spLocks noChangeArrowheads="1"/>
          </p:cNvSpPr>
          <p:nvPr/>
        </p:nvSpPr>
        <p:spPr bwMode="auto">
          <a:xfrm>
            <a:off x="5772150" y="9906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05" name="Oval 5"/>
          <p:cNvSpPr>
            <a:spLocks noChangeArrowheads="1"/>
          </p:cNvSpPr>
          <p:nvPr/>
        </p:nvSpPr>
        <p:spPr bwMode="auto">
          <a:xfrm>
            <a:off x="2343150" y="29718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06" name="Oval 6"/>
          <p:cNvSpPr>
            <a:spLocks noChangeArrowheads="1"/>
          </p:cNvSpPr>
          <p:nvPr/>
        </p:nvSpPr>
        <p:spPr bwMode="auto">
          <a:xfrm>
            <a:off x="4114800" y="29718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07" name="Oval 7"/>
          <p:cNvSpPr>
            <a:spLocks noChangeArrowheads="1"/>
          </p:cNvSpPr>
          <p:nvPr/>
        </p:nvSpPr>
        <p:spPr bwMode="auto">
          <a:xfrm>
            <a:off x="5772150" y="29718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08" name="Oval 8"/>
          <p:cNvSpPr>
            <a:spLocks noChangeArrowheads="1"/>
          </p:cNvSpPr>
          <p:nvPr/>
        </p:nvSpPr>
        <p:spPr bwMode="auto">
          <a:xfrm>
            <a:off x="2343150" y="49530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09" name="Oval 9"/>
          <p:cNvSpPr>
            <a:spLocks noChangeArrowheads="1"/>
          </p:cNvSpPr>
          <p:nvPr/>
        </p:nvSpPr>
        <p:spPr bwMode="auto">
          <a:xfrm>
            <a:off x="4114800" y="49530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10" name="Oval 10"/>
          <p:cNvSpPr>
            <a:spLocks noChangeArrowheads="1"/>
          </p:cNvSpPr>
          <p:nvPr/>
        </p:nvSpPr>
        <p:spPr bwMode="auto">
          <a:xfrm>
            <a:off x="5772150" y="49530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392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Oval 2"/>
          <p:cNvSpPr>
            <a:spLocks noChangeArrowheads="1"/>
          </p:cNvSpPr>
          <p:nvPr/>
        </p:nvSpPr>
        <p:spPr bwMode="auto">
          <a:xfrm>
            <a:off x="2286000" y="3048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27" name="Oval 3"/>
          <p:cNvSpPr>
            <a:spLocks noChangeArrowheads="1"/>
          </p:cNvSpPr>
          <p:nvPr/>
        </p:nvSpPr>
        <p:spPr bwMode="auto">
          <a:xfrm>
            <a:off x="4057650" y="3048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28" name="Oval 4"/>
          <p:cNvSpPr>
            <a:spLocks noChangeArrowheads="1"/>
          </p:cNvSpPr>
          <p:nvPr/>
        </p:nvSpPr>
        <p:spPr bwMode="auto">
          <a:xfrm>
            <a:off x="5715000" y="3048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29" name="Oval 5"/>
          <p:cNvSpPr>
            <a:spLocks noChangeArrowheads="1"/>
          </p:cNvSpPr>
          <p:nvPr/>
        </p:nvSpPr>
        <p:spPr bwMode="auto">
          <a:xfrm>
            <a:off x="2286000" y="22860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0" name="Oval 6"/>
          <p:cNvSpPr>
            <a:spLocks noChangeArrowheads="1"/>
          </p:cNvSpPr>
          <p:nvPr/>
        </p:nvSpPr>
        <p:spPr bwMode="auto">
          <a:xfrm>
            <a:off x="4057650" y="22860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1" name="Oval 7"/>
          <p:cNvSpPr>
            <a:spLocks noChangeArrowheads="1"/>
          </p:cNvSpPr>
          <p:nvPr/>
        </p:nvSpPr>
        <p:spPr bwMode="auto">
          <a:xfrm>
            <a:off x="5715000" y="22860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2" name="Oval 8"/>
          <p:cNvSpPr>
            <a:spLocks noChangeArrowheads="1"/>
          </p:cNvSpPr>
          <p:nvPr/>
        </p:nvSpPr>
        <p:spPr bwMode="auto">
          <a:xfrm>
            <a:off x="2286000" y="42672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3" name="Oval 9"/>
          <p:cNvSpPr>
            <a:spLocks noChangeArrowheads="1"/>
          </p:cNvSpPr>
          <p:nvPr/>
        </p:nvSpPr>
        <p:spPr bwMode="auto">
          <a:xfrm>
            <a:off x="4057650" y="42672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4" name="Oval 10"/>
          <p:cNvSpPr>
            <a:spLocks noChangeArrowheads="1"/>
          </p:cNvSpPr>
          <p:nvPr/>
        </p:nvSpPr>
        <p:spPr bwMode="auto">
          <a:xfrm>
            <a:off x="5715000" y="42672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2635" name="Line 11"/>
          <p:cNvSpPr>
            <a:spLocks noChangeShapeType="1"/>
          </p:cNvSpPr>
          <p:nvPr/>
        </p:nvSpPr>
        <p:spPr bwMode="auto">
          <a:xfrm>
            <a:off x="1657350" y="609600"/>
            <a:ext cx="6343650" cy="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36" name="Line 12"/>
          <p:cNvSpPr>
            <a:spLocks noChangeShapeType="1"/>
          </p:cNvSpPr>
          <p:nvPr/>
        </p:nvSpPr>
        <p:spPr bwMode="auto">
          <a:xfrm flipV="1">
            <a:off x="2686050" y="609600"/>
            <a:ext cx="5314950" cy="624840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37" name="Line 13"/>
          <p:cNvSpPr>
            <a:spLocks noChangeShapeType="1"/>
          </p:cNvSpPr>
          <p:nvPr/>
        </p:nvSpPr>
        <p:spPr bwMode="auto">
          <a:xfrm flipV="1">
            <a:off x="2686050" y="914400"/>
            <a:ext cx="57150" cy="594360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38" name="Line 14"/>
          <p:cNvSpPr>
            <a:spLocks noChangeShapeType="1"/>
          </p:cNvSpPr>
          <p:nvPr/>
        </p:nvSpPr>
        <p:spPr bwMode="auto">
          <a:xfrm flipH="1" flipV="1">
            <a:off x="2857500" y="1066800"/>
            <a:ext cx="4572000" cy="525780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082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2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2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2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2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2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2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35" grpId="0" animBg="1"/>
      <p:bldP spid="282636" grpId="0" animBg="1"/>
      <p:bldP spid="282637" grpId="0" animBg="1"/>
      <p:bldP spid="2826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Oval 2"/>
          <p:cNvSpPr>
            <a:spLocks noChangeArrowheads="1"/>
          </p:cNvSpPr>
          <p:nvPr/>
        </p:nvSpPr>
        <p:spPr bwMode="auto">
          <a:xfrm>
            <a:off x="2343150" y="9906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651" name="Oval 3"/>
          <p:cNvSpPr>
            <a:spLocks noChangeArrowheads="1"/>
          </p:cNvSpPr>
          <p:nvPr/>
        </p:nvSpPr>
        <p:spPr bwMode="auto">
          <a:xfrm>
            <a:off x="4114800" y="9906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652" name="Oval 4"/>
          <p:cNvSpPr>
            <a:spLocks noChangeArrowheads="1"/>
          </p:cNvSpPr>
          <p:nvPr/>
        </p:nvSpPr>
        <p:spPr bwMode="auto">
          <a:xfrm>
            <a:off x="5772150" y="9906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653" name="Oval 5"/>
          <p:cNvSpPr>
            <a:spLocks noChangeArrowheads="1"/>
          </p:cNvSpPr>
          <p:nvPr/>
        </p:nvSpPr>
        <p:spPr bwMode="auto">
          <a:xfrm>
            <a:off x="2343150" y="29718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654" name="Oval 6"/>
          <p:cNvSpPr>
            <a:spLocks noChangeArrowheads="1"/>
          </p:cNvSpPr>
          <p:nvPr/>
        </p:nvSpPr>
        <p:spPr bwMode="auto">
          <a:xfrm>
            <a:off x="4114800" y="29718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655" name="Oval 7"/>
          <p:cNvSpPr>
            <a:spLocks noChangeArrowheads="1"/>
          </p:cNvSpPr>
          <p:nvPr/>
        </p:nvSpPr>
        <p:spPr bwMode="auto">
          <a:xfrm>
            <a:off x="5772150" y="29718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656" name="Oval 8"/>
          <p:cNvSpPr>
            <a:spLocks noChangeArrowheads="1"/>
          </p:cNvSpPr>
          <p:nvPr/>
        </p:nvSpPr>
        <p:spPr bwMode="auto">
          <a:xfrm>
            <a:off x="2343150" y="49530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657" name="Oval 9"/>
          <p:cNvSpPr>
            <a:spLocks noChangeArrowheads="1"/>
          </p:cNvSpPr>
          <p:nvPr/>
        </p:nvSpPr>
        <p:spPr bwMode="auto">
          <a:xfrm>
            <a:off x="4114800" y="49530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658" name="Oval 10"/>
          <p:cNvSpPr>
            <a:spLocks noChangeArrowheads="1"/>
          </p:cNvSpPr>
          <p:nvPr/>
        </p:nvSpPr>
        <p:spPr bwMode="auto">
          <a:xfrm>
            <a:off x="5772150" y="4953000"/>
            <a:ext cx="857250" cy="11430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3659" name="Line 11"/>
          <p:cNvSpPr>
            <a:spLocks noChangeShapeType="1"/>
          </p:cNvSpPr>
          <p:nvPr/>
        </p:nvSpPr>
        <p:spPr bwMode="auto">
          <a:xfrm>
            <a:off x="2114550" y="914400"/>
            <a:ext cx="5886450" cy="152400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660" name="Line 12"/>
          <p:cNvSpPr>
            <a:spLocks noChangeShapeType="1"/>
          </p:cNvSpPr>
          <p:nvPr/>
        </p:nvSpPr>
        <p:spPr bwMode="auto">
          <a:xfrm flipV="1">
            <a:off x="1143000" y="2514600"/>
            <a:ext cx="6858000" cy="198120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661" name="Line 13"/>
          <p:cNvSpPr>
            <a:spLocks noChangeShapeType="1"/>
          </p:cNvSpPr>
          <p:nvPr/>
        </p:nvSpPr>
        <p:spPr bwMode="auto">
          <a:xfrm>
            <a:off x="1143000" y="4572000"/>
            <a:ext cx="6515100" cy="182880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579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3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3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3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3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3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9" grpId="0" animBg="1"/>
      <p:bldP spid="283660" grpId="0" animBg="1"/>
      <p:bldP spid="2836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Problem Solving and Decision Making</a:t>
            </a:r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Problem</a:t>
            </a:r>
          </a:p>
          <a:p>
            <a:pPr lvl="1"/>
            <a:r>
              <a:rPr lang="en-US"/>
              <a:t>A situation that exists when objectives are not being met.</a:t>
            </a:r>
          </a:p>
          <a:p>
            <a:r>
              <a:rPr lang="en-US"/>
              <a:t>Problem Solving</a:t>
            </a:r>
          </a:p>
          <a:p>
            <a:pPr lvl="1"/>
            <a:r>
              <a:rPr lang="en-US"/>
              <a:t>The process of taking corrective action to meet objectives.</a:t>
            </a:r>
          </a:p>
          <a:p>
            <a:r>
              <a:rPr lang="en-US"/>
              <a:t>Decision Making</a:t>
            </a:r>
          </a:p>
          <a:p>
            <a:pPr lvl="1"/>
            <a:r>
              <a:rPr lang="en-US"/>
              <a:t>The process of selecting an alternative course of action that will solve a problem.</a:t>
            </a:r>
          </a:p>
          <a:p>
            <a:pPr lvl="2"/>
            <a:r>
              <a:rPr lang="en-US"/>
              <a:t>Managers need to make proficient decisions while performing the functions of management.</a:t>
            </a:r>
          </a:p>
        </p:txBody>
      </p:sp>
    </p:spTree>
    <p:extLst>
      <p:ext uri="{BB962C8B-B14F-4D97-AF65-F5344CB8AC3E}">
        <p14:creationId xmlns:p14="http://schemas.microsoft.com/office/powerpoint/2010/main" xmlns="" val="4070704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60764" y="456767"/>
            <a:ext cx="6774872" cy="1344323"/>
          </a:xfrm>
          <a:ln/>
        </p:spPr>
        <p:txBody>
          <a:bodyPr>
            <a:normAutofit fontScale="90000"/>
          </a:bodyPr>
          <a:lstStyle/>
          <a:p>
            <a:r>
              <a:rPr lang="en-US" dirty="0"/>
              <a:t>Management, Decision Making, and Problem Solving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4883" y="2251941"/>
            <a:ext cx="6172200" cy="2888095"/>
          </a:xfrm>
        </p:spPr>
        <p:txBody>
          <a:bodyPr/>
          <a:lstStyle/>
          <a:p>
            <a:r>
              <a:rPr lang="en-US" dirty="0"/>
              <a:t>The Relationship Among Management Functions, Decision Making, and Problem Solving</a:t>
            </a:r>
          </a:p>
          <a:p>
            <a:pPr lvl="1"/>
            <a:r>
              <a:rPr lang="en-US" dirty="0"/>
              <a:t>Managers need to make proficient decisions while performing the functions of management.</a:t>
            </a:r>
          </a:p>
        </p:txBody>
      </p:sp>
    </p:spTree>
    <p:extLst>
      <p:ext uri="{BB962C8B-B14F-4D97-AF65-F5344CB8AC3E}">
        <p14:creationId xmlns:p14="http://schemas.microsoft.com/office/powerpoint/2010/main" xmlns="" val="646807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000"/>
              <a:t>Steps in Problem Solving</a:t>
            </a:r>
          </a:p>
        </p:txBody>
      </p:sp>
      <p:sp>
        <p:nvSpPr>
          <p:cNvPr id="286723" name="Rectangle 3"/>
          <p:cNvSpPr>
            <a:spLocks noChangeArrowheads="1"/>
          </p:cNvSpPr>
          <p:nvPr/>
        </p:nvSpPr>
        <p:spPr bwMode="auto">
          <a:xfrm>
            <a:off x="2171700" y="1371600"/>
            <a:ext cx="2562225" cy="7366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</a:pPr>
            <a:endParaRPr lang="en-US" sz="2000">
              <a:latin typeface="Times New Roman" panose="02020603050405020304" pitchFamily="18" charset="0"/>
            </a:endParaRPr>
          </a:p>
        </p:txBody>
      </p:sp>
      <p:sp>
        <p:nvSpPr>
          <p:cNvPr id="286724" name="Rectangle 4"/>
          <p:cNvSpPr>
            <a:spLocks noChangeArrowheads="1"/>
          </p:cNvSpPr>
          <p:nvPr/>
        </p:nvSpPr>
        <p:spPr bwMode="auto">
          <a:xfrm>
            <a:off x="2733675" y="2235200"/>
            <a:ext cx="2562225" cy="6731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286725" name="Rectangle 5"/>
          <p:cNvSpPr>
            <a:spLocks noChangeArrowheads="1"/>
          </p:cNvSpPr>
          <p:nvPr/>
        </p:nvSpPr>
        <p:spPr bwMode="auto">
          <a:xfrm>
            <a:off x="3362325" y="3073400"/>
            <a:ext cx="2562225" cy="6731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286726" name="Rectangle 6"/>
          <p:cNvSpPr>
            <a:spLocks noChangeArrowheads="1"/>
          </p:cNvSpPr>
          <p:nvPr/>
        </p:nvSpPr>
        <p:spPr bwMode="auto">
          <a:xfrm>
            <a:off x="3933825" y="3911600"/>
            <a:ext cx="2562225" cy="6731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286727" name="Rectangle 7"/>
          <p:cNvSpPr>
            <a:spLocks noChangeArrowheads="1"/>
          </p:cNvSpPr>
          <p:nvPr/>
        </p:nvSpPr>
        <p:spPr bwMode="auto">
          <a:xfrm>
            <a:off x="4448175" y="4826000"/>
            <a:ext cx="2562225" cy="6731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286728" name="Rectangle 8"/>
          <p:cNvSpPr>
            <a:spLocks noChangeArrowheads="1"/>
          </p:cNvSpPr>
          <p:nvPr/>
        </p:nvSpPr>
        <p:spPr bwMode="auto">
          <a:xfrm>
            <a:off x="5133975" y="5740400"/>
            <a:ext cx="2562225" cy="6731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286729" name="Rectangle 9"/>
          <p:cNvSpPr>
            <a:spLocks noChangeArrowheads="1"/>
          </p:cNvSpPr>
          <p:nvPr/>
        </p:nvSpPr>
        <p:spPr bwMode="auto">
          <a:xfrm>
            <a:off x="2314985" y="1524000"/>
            <a:ext cx="2439963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altLang="en-US" sz="2000" b="1" dirty="0">
                <a:latin typeface="Times New Roman" panose="02020603050405020304" pitchFamily="18" charset="0"/>
              </a:rPr>
              <a:t>Identify the problem</a:t>
            </a:r>
            <a:endParaRPr lang="en-US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286730" name="Rectangle 10"/>
          <p:cNvSpPr>
            <a:spLocks noChangeArrowheads="1"/>
          </p:cNvSpPr>
          <p:nvPr/>
        </p:nvSpPr>
        <p:spPr bwMode="auto">
          <a:xfrm>
            <a:off x="2743200" y="2349500"/>
            <a:ext cx="2571750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altLang="en-US" sz="2000" b="1" dirty="0">
                <a:latin typeface="Times New Roman" panose="02020603050405020304" pitchFamily="18" charset="0"/>
              </a:rPr>
              <a:t>Generate ideas</a:t>
            </a:r>
          </a:p>
        </p:txBody>
      </p:sp>
      <p:sp>
        <p:nvSpPr>
          <p:cNvPr id="286731" name="Rectangle 11"/>
          <p:cNvSpPr>
            <a:spLocks noChangeArrowheads="1"/>
          </p:cNvSpPr>
          <p:nvPr/>
        </p:nvSpPr>
        <p:spPr bwMode="auto">
          <a:xfrm>
            <a:off x="3371850" y="3200400"/>
            <a:ext cx="2514600" cy="311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0"/>
              </a:spcBef>
            </a:pPr>
            <a:r>
              <a:rPr lang="en-US" altLang="en-US" sz="2000" b="1">
                <a:latin typeface="Times New Roman" panose="02020603050405020304" pitchFamily="18" charset="0"/>
              </a:rPr>
              <a:t>Evaluate alternatives</a:t>
            </a:r>
            <a:endParaRPr lang="en-US" altLang="en-US" b="1">
              <a:latin typeface="Times New Roman" panose="02020603050405020304" pitchFamily="18" charset="0"/>
            </a:endParaRPr>
          </a:p>
        </p:txBody>
      </p:sp>
      <p:sp>
        <p:nvSpPr>
          <p:cNvPr id="286732" name="Rectangle 12"/>
          <p:cNvSpPr>
            <a:spLocks noChangeArrowheads="1"/>
          </p:cNvSpPr>
          <p:nvPr/>
        </p:nvSpPr>
        <p:spPr bwMode="auto">
          <a:xfrm>
            <a:off x="4057650" y="3962402"/>
            <a:ext cx="2457450" cy="526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0"/>
              </a:spcBef>
            </a:pPr>
            <a:r>
              <a:rPr lang="en-US" altLang="en-US" sz="2000" b="1">
                <a:latin typeface="Times New Roman" panose="02020603050405020304" pitchFamily="18" charset="0"/>
              </a:rPr>
              <a:t>Choose among alternatives</a:t>
            </a:r>
            <a:endParaRPr lang="en-US" altLang="en-US" b="1">
              <a:latin typeface="Times New Roman" panose="02020603050405020304" pitchFamily="18" charset="0"/>
            </a:endParaRPr>
          </a:p>
        </p:txBody>
      </p:sp>
      <p:sp>
        <p:nvSpPr>
          <p:cNvPr id="286733" name="Rectangle 13"/>
          <p:cNvSpPr>
            <a:spLocks noChangeArrowheads="1"/>
          </p:cNvSpPr>
          <p:nvPr/>
        </p:nvSpPr>
        <p:spPr bwMode="auto">
          <a:xfrm>
            <a:off x="4572000" y="4953000"/>
            <a:ext cx="2400300" cy="473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0"/>
              </a:spcBef>
            </a:pPr>
            <a:r>
              <a:rPr lang="en-US" altLang="en-US" sz="2000" b="1">
                <a:latin typeface="Times New Roman" panose="02020603050405020304" pitchFamily="18" charset="0"/>
              </a:rPr>
              <a:t>Implement chosen</a:t>
            </a:r>
          </a:p>
          <a:p>
            <a:pPr algn="ctr" eaLnBrk="0" hangingPunct="0">
              <a:lnSpc>
                <a:spcPct val="60000"/>
              </a:lnSpc>
              <a:spcBef>
                <a:spcPct val="0"/>
              </a:spcBef>
            </a:pPr>
            <a:r>
              <a:rPr lang="en-US" altLang="en-US" sz="2000" b="1">
                <a:latin typeface="Times New Roman" panose="02020603050405020304" pitchFamily="18" charset="0"/>
              </a:rPr>
              <a:t>alternative</a:t>
            </a:r>
            <a:endParaRPr lang="en-US" altLang="en-US" b="1">
              <a:latin typeface="Times New Roman" panose="02020603050405020304" pitchFamily="18" charset="0"/>
            </a:endParaRPr>
          </a:p>
        </p:txBody>
      </p:sp>
      <p:sp>
        <p:nvSpPr>
          <p:cNvPr id="286734" name="Rectangle 14"/>
          <p:cNvSpPr>
            <a:spLocks noChangeArrowheads="1"/>
          </p:cNvSpPr>
          <p:nvPr/>
        </p:nvSpPr>
        <p:spPr bwMode="auto">
          <a:xfrm>
            <a:off x="5143500" y="5867400"/>
            <a:ext cx="2514600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en-US" altLang="en-US" sz="2000" b="1">
                <a:latin typeface="Times New Roman" panose="02020603050405020304" pitchFamily="18" charset="0"/>
              </a:rPr>
              <a:t>Learn from feedback</a:t>
            </a:r>
          </a:p>
        </p:txBody>
      </p:sp>
      <p:grpSp>
        <p:nvGrpSpPr>
          <p:cNvPr id="286735" name="Group 15"/>
          <p:cNvGrpSpPr>
            <a:grpSpLocks/>
          </p:cNvGrpSpPr>
          <p:nvPr/>
        </p:nvGrpSpPr>
        <p:grpSpPr bwMode="auto">
          <a:xfrm>
            <a:off x="3529013" y="3779838"/>
            <a:ext cx="381000" cy="430212"/>
            <a:chOff x="2112" y="2273"/>
            <a:chExt cx="320" cy="271"/>
          </a:xfrm>
        </p:grpSpPr>
        <p:sp>
          <p:nvSpPr>
            <p:cNvPr id="286736" name="Line 16"/>
            <p:cNvSpPr>
              <a:spLocks noChangeShapeType="1"/>
            </p:cNvSpPr>
            <p:nvPr/>
          </p:nvSpPr>
          <p:spPr bwMode="auto">
            <a:xfrm>
              <a:off x="2112" y="2273"/>
              <a:ext cx="0" cy="255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86737" name="Line 17"/>
            <p:cNvSpPr>
              <a:spLocks noChangeShapeType="1"/>
            </p:cNvSpPr>
            <p:nvPr/>
          </p:nvSpPr>
          <p:spPr bwMode="auto">
            <a:xfrm>
              <a:off x="2129" y="2544"/>
              <a:ext cx="303" cy="0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</p:grpSp>
      <p:grpSp>
        <p:nvGrpSpPr>
          <p:cNvPr id="286738" name="Group 18"/>
          <p:cNvGrpSpPr>
            <a:grpSpLocks/>
          </p:cNvGrpSpPr>
          <p:nvPr/>
        </p:nvGrpSpPr>
        <p:grpSpPr bwMode="auto">
          <a:xfrm>
            <a:off x="2957513" y="2941638"/>
            <a:ext cx="381000" cy="430212"/>
            <a:chOff x="1632" y="1745"/>
            <a:chExt cx="320" cy="271"/>
          </a:xfrm>
        </p:grpSpPr>
        <p:sp>
          <p:nvSpPr>
            <p:cNvPr id="286739" name="Line 19"/>
            <p:cNvSpPr>
              <a:spLocks noChangeShapeType="1"/>
            </p:cNvSpPr>
            <p:nvPr/>
          </p:nvSpPr>
          <p:spPr bwMode="auto">
            <a:xfrm>
              <a:off x="1632" y="1745"/>
              <a:ext cx="0" cy="255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86740" name="Line 20"/>
            <p:cNvSpPr>
              <a:spLocks noChangeShapeType="1"/>
            </p:cNvSpPr>
            <p:nvPr/>
          </p:nvSpPr>
          <p:spPr bwMode="auto">
            <a:xfrm>
              <a:off x="1649" y="2016"/>
              <a:ext cx="303" cy="0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</p:grpSp>
      <p:grpSp>
        <p:nvGrpSpPr>
          <p:cNvPr id="286741" name="Group 21"/>
          <p:cNvGrpSpPr>
            <a:grpSpLocks/>
          </p:cNvGrpSpPr>
          <p:nvPr/>
        </p:nvGrpSpPr>
        <p:grpSpPr bwMode="auto">
          <a:xfrm>
            <a:off x="2343150" y="2209802"/>
            <a:ext cx="381000" cy="430213"/>
            <a:chOff x="1152" y="1217"/>
            <a:chExt cx="320" cy="271"/>
          </a:xfrm>
        </p:grpSpPr>
        <p:sp>
          <p:nvSpPr>
            <p:cNvPr id="286742" name="Line 22"/>
            <p:cNvSpPr>
              <a:spLocks noChangeShapeType="1"/>
            </p:cNvSpPr>
            <p:nvPr/>
          </p:nvSpPr>
          <p:spPr bwMode="auto">
            <a:xfrm>
              <a:off x="1152" y="1217"/>
              <a:ext cx="0" cy="255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86743" name="Line 23"/>
            <p:cNvSpPr>
              <a:spLocks noChangeShapeType="1"/>
            </p:cNvSpPr>
            <p:nvPr/>
          </p:nvSpPr>
          <p:spPr bwMode="auto">
            <a:xfrm>
              <a:off x="1169" y="1488"/>
              <a:ext cx="303" cy="0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</p:grpSp>
      <p:grpSp>
        <p:nvGrpSpPr>
          <p:cNvPr id="286744" name="Group 24"/>
          <p:cNvGrpSpPr>
            <a:grpSpLocks/>
          </p:cNvGrpSpPr>
          <p:nvPr/>
        </p:nvGrpSpPr>
        <p:grpSpPr bwMode="auto">
          <a:xfrm>
            <a:off x="4686300" y="5562602"/>
            <a:ext cx="381000" cy="430213"/>
            <a:chOff x="3168" y="3377"/>
            <a:chExt cx="320" cy="271"/>
          </a:xfrm>
        </p:grpSpPr>
        <p:sp>
          <p:nvSpPr>
            <p:cNvPr id="286745" name="Line 25"/>
            <p:cNvSpPr>
              <a:spLocks noChangeShapeType="1"/>
            </p:cNvSpPr>
            <p:nvPr/>
          </p:nvSpPr>
          <p:spPr bwMode="auto">
            <a:xfrm>
              <a:off x="3168" y="3377"/>
              <a:ext cx="0" cy="255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86746" name="Line 26"/>
            <p:cNvSpPr>
              <a:spLocks noChangeShapeType="1"/>
            </p:cNvSpPr>
            <p:nvPr/>
          </p:nvSpPr>
          <p:spPr bwMode="auto">
            <a:xfrm>
              <a:off x="3185" y="3648"/>
              <a:ext cx="303" cy="0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</p:grpSp>
      <p:grpSp>
        <p:nvGrpSpPr>
          <p:cNvPr id="286747" name="Group 27"/>
          <p:cNvGrpSpPr>
            <a:grpSpLocks/>
          </p:cNvGrpSpPr>
          <p:nvPr/>
        </p:nvGrpSpPr>
        <p:grpSpPr bwMode="auto">
          <a:xfrm>
            <a:off x="4057650" y="4724402"/>
            <a:ext cx="381000" cy="430213"/>
            <a:chOff x="2592" y="2849"/>
            <a:chExt cx="320" cy="271"/>
          </a:xfrm>
        </p:grpSpPr>
        <p:sp>
          <p:nvSpPr>
            <p:cNvPr id="286748" name="Line 28"/>
            <p:cNvSpPr>
              <a:spLocks noChangeShapeType="1"/>
            </p:cNvSpPr>
            <p:nvPr/>
          </p:nvSpPr>
          <p:spPr bwMode="auto">
            <a:xfrm>
              <a:off x="2592" y="2849"/>
              <a:ext cx="0" cy="255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86749" name="Line 29"/>
            <p:cNvSpPr>
              <a:spLocks noChangeShapeType="1"/>
            </p:cNvSpPr>
            <p:nvPr/>
          </p:nvSpPr>
          <p:spPr bwMode="auto">
            <a:xfrm>
              <a:off x="2609" y="3120"/>
              <a:ext cx="303" cy="0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</p:grpSp>
      <p:sp>
        <p:nvSpPr>
          <p:cNvPr id="286750" name="Line 30"/>
          <p:cNvSpPr>
            <a:spLocks noChangeShapeType="1"/>
          </p:cNvSpPr>
          <p:nvPr/>
        </p:nvSpPr>
        <p:spPr bwMode="auto">
          <a:xfrm flipH="1" flipV="1">
            <a:off x="5372100" y="1752600"/>
            <a:ext cx="2514600" cy="426720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286751" name="Line 31"/>
          <p:cNvSpPr>
            <a:spLocks noChangeShapeType="1"/>
          </p:cNvSpPr>
          <p:nvPr/>
        </p:nvSpPr>
        <p:spPr bwMode="auto">
          <a:xfrm flipH="1">
            <a:off x="4800600" y="1752600"/>
            <a:ext cx="571500" cy="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286752" name="Line 32"/>
          <p:cNvSpPr>
            <a:spLocks noChangeShapeType="1"/>
          </p:cNvSpPr>
          <p:nvPr/>
        </p:nvSpPr>
        <p:spPr bwMode="auto">
          <a:xfrm>
            <a:off x="7715250" y="6019800"/>
            <a:ext cx="171450" cy="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xmlns="" val="3761013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6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6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6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6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6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6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8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6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6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6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6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6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6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86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6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6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6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6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6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6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8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6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6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6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6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6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6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8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6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6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6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6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86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86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286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3" grpId="0" animBg="1"/>
      <p:bldP spid="286724" grpId="0" animBg="1"/>
      <p:bldP spid="286725" grpId="0" animBg="1"/>
      <p:bldP spid="286726" grpId="0" animBg="1"/>
      <p:bldP spid="286727" grpId="0" animBg="1"/>
      <p:bldP spid="286728" grpId="0" animBg="1"/>
      <p:bldP spid="286729" grpId="0"/>
      <p:bldP spid="286730" grpId="0"/>
      <p:bldP spid="286731" grpId="0"/>
      <p:bldP spid="286732" grpId="0"/>
      <p:bldP spid="286733" grpId="0"/>
      <p:bldP spid="286734" grpId="0"/>
      <p:bldP spid="286750" grpId="0" animBg="1"/>
      <p:bldP spid="286751" grpId="0" animBg="1"/>
      <p:bldP spid="28675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3050" y="290513"/>
            <a:ext cx="3028950" cy="1136650"/>
          </a:xfrm>
          <a:ln/>
        </p:spPr>
        <p:txBody>
          <a:bodyPr/>
          <a:lstStyle/>
          <a:p>
            <a:r>
              <a:rPr lang="en-US" sz="2800"/>
              <a:t>The Decision-Making Model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1138" y="1822450"/>
            <a:ext cx="3086100" cy="4349750"/>
          </a:xfrm>
        </p:spPr>
        <p:txBody>
          <a:bodyPr/>
          <a:lstStyle/>
          <a:p>
            <a:r>
              <a:rPr lang="en-US" sz="2400"/>
              <a:t>A six-step model that when properly utilized increases chances of success in decision making and problem solving.</a:t>
            </a:r>
          </a:p>
        </p:txBody>
      </p:sp>
      <p:pic>
        <p:nvPicPr>
          <p:cNvPr id="2877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1" y="76200"/>
            <a:ext cx="2518172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80752833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877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87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6" grpId="0" build="p" animBg="1" autoUpdateAnimBg="0" advAuto="0"/>
      <p:bldP spid="287747" grpId="0" build="p" bldLvl="3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Decision-Making Styles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Reflexive Style</a:t>
            </a:r>
          </a:p>
          <a:p>
            <a:pPr lvl="1"/>
            <a:r>
              <a:rPr lang="en-US"/>
              <a:t>Makes quick decisions without taking the time to get all the information that may be needed and without considering all the alternatives.</a:t>
            </a:r>
          </a:p>
          <a:p>
            <a:r>
              <a:rPr lang="en-US"/>
              <a:t>Reflective Style</a:t>
            </a:r>
          </a:p>
          <a:p>
            <a:pPr lvl="1"/>
            <a:r>
              <a:rPr lang="en-US"/>
              <a:t>Takes plenty of time to make decision, gathering considerable information and analyzing several alternatives.</a:t>
            </a:r>
          </a:p>
          <a:p>
            <a:r>
              <a:rPr lang="en-US"/>
              <a:t>Consistent</a:t>
            </a:r>
          </a:p>
          <a:p>
            <a:pPr lvl="1"/>
            <a:r>
              <a:rPr lang="en-US"/>
              <a:t>Tends to make decisions without rushing or wasting time.</a:t>
            </a:r>
          </a:p>
        </p:txBody>
      </p:sp>
    </p:spTree>
    <p:extLst>
      <p:ext uri="{BB962C8B-B14F-4D97-AF65-F5344CB8AC3E}">
        <p14:creationId xmlns:p14="http://schemas.microsoft.com/office/powerpoint/2010/main" xmlns="" val="1011147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Types of Decisions</a:t>
            </a:r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Programmed Decisions</a:t>
            </a:r>
          </a:p>
          <a:p>
            <a:pPr lvl="1"/>
            <a:r>
              <a:rPr lang="en-US"/>
              <a:t>Recurring or routine situations in which the decision maker should use decision rules or organizational policies and procedures to make the decision.</a:t>
            </a:r>
          </a:p>
          <a:p>
            <a:r>
              <a:rPr lang="en-US"/>
              <a:t>Nonprogrammed Decisions</a:t>
            </a:r>
          </a:p>
          <a:p>
            <a:pPr lvl="1"/>
            <a:r>
              <a:rPr lang="en-US"/>
              <a:t>Significant and nonrecurring and nonroutine situations in which the decision maker should use the decision-making model.</a:t>
            </a:r>
          </a:p>
        </p:txBody>
      </p:sp>
    </p:spTree>
    <p:extLst>
      <p:ext uri="{BB962C8B-B14F-4D97-AF65-F5344CB8AC3E}">
        <p14:creationId xmlns:p14="http://schemas.microsoft.com/office/powerpoint/2010/main" xmlns="" val="2522250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6381" y="381002"/>
            <a:ext cx="6081713" cy="709613"/>
          </a:xfrm>
          <a:ln/>
        </p:spPr>
        <p:txBody>
          <a:bodyPr/>
          <a:lstStyle/>
          <a:p>
            <a:r>
              <a:rPr lang="en-US" sz="2800"/>
              <a:t>Decision-Making Structure</a:t>
            </a:r>
          </a:p>
        </p:txBody>
      </p:sp>
      <p:pic>
        <p:nvPicPr>
          <p:cNvPr id="290820" name="Picture 4"/>
          <p:cNvPicPr>
            <a:picLocks noChangeAspect="1" noChangeArrowheads="1"/>
          </p:cNvPicPr>
          <p:nvPr/>
        </p:nvPicPr>
        <p:blipFill>
          <a:blip r:embed="rId2" cstate="print">
            <a:lum bright="-12000"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897065"/>
            <a:ext cx="5943600" cy="306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37581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Decision-Making Models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Rational Model (Classical Model)</a:t>
            </a:r>
          </a:p>
          <a:p>
            <a:pPr lvl="1"/>
            <a:r>
              <a:rPr lang="en-US"/>
              <a:t>The decision maker attempts to use </a:t>
            </a:r>
            <a:r>
              <a:rPr lang="en-US" i="1"/>
              <a:t>optimizing</a:t>
            </a:r>
            <a:r>
              <a:rPr lang="en-US"/>
              <a:t>, selecting the best possible alternative.</a:t>
            </a:r>
          </a:p>
          <a:p>
            <a:r>
              <a:rPr lang="en-US"/>
              <a:t>The Bounded Rationality Model</a:t>
            </a:r>
          </a:p>
          <a:p>
            <a:pPr lvl="1"/>
            <a:r>
              <a:rPr lang="en-US"/>
              <a:t>The decision maker uses </a:t>
            </a:r>
            <a:r>
              <a:rPr lang="en-US" i="1"/>
              <a:t>satisficing</a:t>
            </a:r>
            <a:r>
              <a:rPr lang="en-US"/>
              <a:t>, selecting the first alternative that meets the minimal criteria for solving the problem.</a:t>
            </a:r>
          </a:p>
        </p:txBody>
      </p:sp>
    </p:spTree>
    <p:extLst>
      <p:ext uri="{BB962C8B-B14F-4D97-AF65-F5344CB8AC3E}">
        <p14:creationId xmlns:p14="http://schemas.microsoft.com/office/powerpoint/2010/main" xmlns="" val="1564984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6381" y="381002"/>
            <a:ext cx="6081713" cy="709613"/>
          </a:xfrm>
          <a:ln/>
        </p:spPr>
        <p:txBody>
          <a:bodyPr/>
          <a:lstStyle/>
          <a:p>
            <a:r>
              <a:rPr lang="en-US" sz="2800"/>
              <a:t>Which Decision Model to Use</a:t>
            </a:r>
          </a:p>
        </p:txBody>
      </p:sp>
      <p:pic>
        <p:nvPicPr>
          <p:cNvPr id="2928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3767" y="1905002"/>
            <a:ext cx="6036469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22024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Decision-Making Conditions</a:t>
            </a:r>
          </a:p>
        </p:txBody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Certainty</a:t>
            </a:r>
          </a:p>
          <a:p>
            <a:pPr lvl="1"/>
            <a:r>
              <a:rPr lang="en-US"/>
              <a:t>Each alternative’s outcome is known in advance.</a:t>
            </a:r>
          </a:p>
          <a:p>
            <a:r>
              <a:rPr lang="en-US"/>
              <a:t>Risk</a:t>
            </a:r>
          </a:p>
          <a:p>
            <a:pPr lvl="1"/>
            <a:r>
              <a:rPr lang="en-US"/>
              <a:t>Probabilities can be assigned to each alternative.</a:t>
            </a:r>
          </a:p>
          <a:p>
            <a:r>
              <a:rPr lang="en-US"/>
              <a:t>Uncertainty</a:t>
            </a:r>
          </a:p>
          <a:p>
            <a:pPr lvl="1"/>
            <a:r>
              <a:rPr lang="en-US"/>
              <a:t>Lack of information or knowledge makes the each alternative unpredictable such that no probabilities can be determined.</a:t>
            </a:r>
          </a:p>
        </p:txBody>
      </p:sp>
    </p:spTree>
    <p:extLst>
      <p:ext uri="{BB962C8B-B14F-4D97-AF65-F5344CB8AC3E}">
        <p14:creationId xmlns:p14="http://schemas.microsoft.com/office/powerpoint/2010/main" xmlns="" val="3879893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6381" y="381002"/>
            <a:ext cx="6081713" cy="709613"/>
          </a:xfrm>
          <a:ln/>
        </p:spPr>
        <p:txBody>
          <a:bodyPr>
            <a:normAutofit fontScale="90000"/>
          </a:bodyPr>
          <a:lstStyle/>
          <a:p>
            <a:r>
              <a:rPr lang="en-US" sz="2800"/>
              <a:t>Decision-Making Conditions Continuum</a:t>
            </a:r>
            <a:endParaRPr lang="en-US" sz="2400"/>
          </a:p>
        </p:txBody>
      </p:sp>
      <p:pic>
        <p:nvPicPr>
          <p:cNvPr id="294916" name="Picture 4"/>
          <p:cNvPicPr>
            <a:picLocks noChangeAspect="1" noChangeArrowheads="1"/>
          </p:cNvPicPr>
          <p:nvPr/>
        </p:nvPicPr>
        <p:blipFill>
          <a:blip r:embed="rId2" cstate="print">
            <a:lum bright="-18000"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752602"/>
            <a:ext cx="6093619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29617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3050" y="290513"/>
            <a:ext cx="6057900" cy="1136650"/>
          </a:xfrm>
          <a:ln/>
        </p:spPr>
        <p:txBody>
          <a:bodyPr>
            <a:normAutofit fontScale="90000"/>
          </a:bodyPr>
          <a:lstStyle/>
          <a:p>
            <a:r>
              <a:rPr lang="en-US" sz="2800"/>
              <a:t>Potential Advantages and Disadvantages of Using Group Decision Making</a:t>
            </a:r>
          </a:p>
        </p:txBody>
      </p:sp>
      <p:pic>
        <p:nvPicPr>
          <p:cNvPr id="29594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85950"/>
            <a:ext cx="2871788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594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885950"/>
            <a:ext cx="27432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23913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43050" y="290513"/>
            <a:ext cx="6057900" cy="1136650"/>
          </a:xfrm>
          <a:ln/>
        </p:spPr>
        <p:txBody>
          <a:bodyPr/>
          <a:lstStyle/>
          <a:p>
            <a:r>
              <a:rPr lang="en-US" sz="2800"/>
              <a:t>When to Use Group or </a:t>
            </a:r>
            <a:br>
              <a:rPr lang="en-US" sz="2800"/>
            </a:br>
            <a:r>
              <a:rPr lang="en-US" sz="2800"/>
              <a:t>Individual Decision Making</a:t>
            </a:r>
          </a:p>
        </p:txBody>
      </p:sp>
      <p:pic>
        <p:nvPicPr>
          <p:cNvPr id="2969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9480" y="2343150"/>
            <a:ext cx="6065044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48441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Define the Problem or Opportunity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Distinguish Symptoms from the Cause of the Problem</a:t>
            </a:r>
          </a:p>
          <a:p>
            <a:pPr lvl="1"/>
            <a:r>
              <a:rPr lang="en-US"/>
              <a:t>List the observable and describable occurrences (symptoms) that indicate a problem exists.</a:t>
            </a:r>
          </a:p>
          <a:p>
            <a:pPr lvl="1"/>
            <a:r>
              <a:rPr lang="en-US"/>
              <a:t>Determine the cause of the problem.</a:t>
            </a:r>
          </a:p>
          <a:p>
            <a:pPr lvl="1"/>
            <a:r>
              <a:rPr lang="en-US"/>
              <a:t>Removing the cause should cause the symptoms to disappear or cease.</a:t>
            </a:r>
          </a:p>
          <a:p>
            <a:pPr lvl="2"/>
            <a:r>
              <a:rPr lang="en-US"/>
              <a:t>Symptom: Customer dissatisfaction</a:t>
            </a:r>
          </a:p>
          <a:p>
            <a:pPr lvl="2"/>
            <a:r>
              <a:rPr lang="en-US"/>
              <a:t>Cause: Poorly trained employees</a:t>
            </a:r>
          </a:p>
          <a:p>
            <a:pPr lvl="2"/>
            <a:r>
              <a:rPr lang="en-US"/>
              <a:t>Solution: Implement customer relations training program for employees</a:t>
            </a:r>
          </a:p>
        </p:txBody>
      </p:sp>
    </p:spTree>
    <p:extLst>
      <p:ext uri="{BB962C8B-B14F-4D97-AF65-F5344CB8AC3E}">
        <p14:creationId xmlns:p14="http://schemas.microsoft.com/office/powerpoint/2010/main" xmlns="" val="1320139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Set Objectives and Criteria</a:t>
            </a: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Setting Objectives</a:t>
            </a:r>
          </a:p>
          <a:p>
            <a:pPr lvl="1"/>
            <a:r>
              <a:rPr lang="en-US"/>
              <a:t>Involves establishing clear objectives that will make for better decisions.</a:t>
            </a:r>
          </a:p>
          <a:p>
            <a:pPr lvl="1"/>
            <a:r>
              <a:rPr lang="en-US"/>
              <a:t>Objectives state what the decisions should accomplish in solving a problem or taking advantage of an opportunity.</a:t>
            </a:r>
          </a:p>
          <a:p>
            <a:r>
              <a:rPr lang="en-US"/>
              <a:t>Setting Criteria</a:t>
            </a:r>
          </a:p>
          <a:p>
            <a:pPr lvl="1"/>
            <a:r>
              <a:rPr lang="en-US"/>
              <a:t>Involves setting standards that an alternative must meet to be selected as the decision that will accomplish the objective.</a:t>
            </a:r>
          </a:p>
        </p:txBody>
      </p:sp>
    </p:spTree>
    <p:extLst>
      <p:ext uri="{BB962C8B-B14F-4D97-AF65-F5344CB8AC3E}">
        <p14:creationId xmlns:p14="http://schemas.microsoft.com/office/powerpoint/2010/main" xmlns="" val="3379491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Generate Creative Alternatives</a:t>
            </a:r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Innovation</a:t>
            </a:r>
          </a:p>
          <a:p>
            <a:pPr lvl="1"/>
            <a:r>
              <a:rPr lang="en-US"/>
              <a:t>The implementation of a new idea</a:t>
            </a:r>
          </a:p>
          <a:p>
            <a:pPr lvl="2"/>
            <a:r>
              <a:rPr lang="en-US"/>
              <a:t>Product innovation (new things)</a:t>
            </a:r>
          </a:p>
          <a:p>
            <a:pPr lvl="2"/>
            <a:r>
              <a:rPr lang="en-US"/>
              <a:t>Process innovation (new way of doing things)</a:t>
            </a:r>
          </a:p>
          <a:p>
            <a:r>
              <a:rPr lang="en-US"/>
              <a:t>Creativity</a:t>
            </a:r>
          </a:p>
          <a:p>
            <a:pPr lvl="1"/>
            <a:r>
              <a:rPr lang="en-US"/>
              <a:t>A way of thinking that generates new ideas</a:t>
            </a:r>
          </a:p>
          <a:p>
            <a:r>
              <a:rPr lang="en-US"/>
              <a:t>The Creative Process</a:t>
            </a:r>
          </a:p>
          <a:p>
            <a:pPr lvl="1"/>
            <a:r>
              <a:rPr lang="en-US"/>
              <a:t>Preparation</a:t>
            </a:r>
          </a:p>
          <a:p>
            <a:pPr lvl="1"/>
            <a:r>
              <a:rPr lang="en-US"/>
              <a:t>Incubation and illumination</a:t>
            </a:r>
          </a:p>
          <a:p>
            <a:pPr lvl="1"/>
            <a:r>
              <a:rPr lang="en-US"/>
              <a:t>Evaluation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5719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0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3051" y="304802"/>
            <a:ext cx="2507456" cy="616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1059" name="Rectangle 3"/>
          <p:cNvSpPr>
            <a:spLocks noGrp="1" noChangeArrowheads="1"/>
          </p:cNvSpPr>
          <p:nvPr>
            <p:ph type="title"/>
          </p:nvPr>
        </p:nvSpPr>
        <p:spPr>
          <a:xfrm>
            <a:off x="4629150" y="311150"/>
            <a:ext cx="2628900" cy="1136650"/>
          </a:xfrm>
          <a:ln/>
        </p:spPr>
        <p:txBody>
          <a:bodyPr>
            <a:normAutofit fontScale="90000"/>
          </a:bodyPr>
          <a:lstStyle/>
          <a:p>
            <a:r>
              <a:rPr lang="en-US" sz="2800"/>
              <a:t>Stages in the Creative Process</a:t>
            </a:r>
          </a:p>
        </p:txBody>
      </p:sp>
      <p:sp>
        <p:nvSpPr>
          <p:cNvPr id="301060" name="Text Box 4"/>
          <p:cNvSpPr txBox="1">
            <a:spLocks noChangeArrowheads="1"/>
          </p:cNvSpPr>
          <p:nvPr/>
        </p:nvSpPr>
        <p:spPr bwMode="auto">
          <a:xfrm>
            <a:off x="6686550" y="6202365"/>
            <a:ext cx="914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b="1"/>
              <a:t>Exhibit 4</a:t>
            </a:r>
            <a:r>
              <a:rPr lang="en-US" b="1">
                <a:cs typeface="Arial" panose="020B0604020202020204" pitchFamily="34" charset="0"/>
              </a:rPr>
              <a:t>–</a:t>
            </a:r>
            <a:r>
              <a:rPr lang="en-US" b="1"/>
              <a:t>5</a:t>
            </a:r>
          </a:p>
        </p:txBody>
      </p:sp>
      <p:sp>
        <p:nvSpPr>
          <p:cNvPr id="301061" name="Text Box 5"/>
          <p:cNvSpPr txBox="1">
            <a:spLocks noChangeArrowheads="1"/>
          </p:cNvSpPr>
          <p:nvPr/>
        </p:nvSpPr>
        <p:spPr bwMode="blackWhite">
          <a:xfrm>
            <a:off x="4000500" y="2727325"/>
            <a:ext cx="3486150" cy="749300"/>
          </a:xfrm>
          <a:prstGeom prst="rect">
            <a:avLst/>
          </a:prstGeom>
          <a:solidFill>
            <a:srgbClr val="003F7E"/>
          </a:solidFill>
          <a:ln w="9525">
            <a:solidFill>
              <a:srgbClr val="00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Become familiar with the problem; generate as many alternatives as possible.</a:t>
            </a:r>
          </a:p>
        </p:txBody>
      </p:sp>
      <p:sp>
        <p:nvSpPr>
          <p:cNvPr id="301062" name="Text Box 6"/>
          <p:cNvSpPr txBox="1">
            <a:spLocks noChangeArrowheads="1"/>
          </p:cNvSpPr>
          <p:nvPr/>
        </p:nvSpPr>
        <p:spPr bwMode="blackWhite">
          <a:xfrm>
            <a:off x="4019550" y="3949702"/>
            <a:ext cx="3486150" cy="758825"/>
          </a:xfrm>
          <a:prstGeom prst="rect">
            <a:avLst/>
          </a:prstGeom>
          <a:solidFill>
            <a:srgbClr val="056697"/>
          </a:solidFill>
          <a:ln w="9525">
            <a:solidFill>
              <a:srgbClr val="056697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Take some time before working on the problem again to gain additional insight.</a:t>
            </a:r>
          </a:p>
        </p:txBody>
      </p:sp>
      <p:sp>
        <p:nvSpPr>
          <p:cNvPr id="301063" name="Text Box 7"/>
          <p:cNvSpPr txBox="1">
            <a:spLocks noChangeArrowheads="1"/>
          </p:cNvSpPr>
          <p:nvPr/>
        </p:nvSpPr>
        <p:spPr bwMode="blackWhite">
          <a:xfrm>
            <a:off x="4000500" y="5172077"/>
            <a:ext cx="3486150" cy="758825"/>
          </a:xfrm>
          <a:prstGeom prst="rect">
            <a:avLst/>
          </a:prstGeom>
          <a:solidFill>
            <a:srgbClr val="0994A7"/>
          </a:solidFill>
          <a:ln w="9525">
            <a:solidFill>
              <a:srgbClr val="0999A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Before implementing the solution, evaluate the alternative to be sure it is practical.</a:t>
            </a:r>
          </a:p>
        </p:txBody>
      </p:sp>
    </p:spTree>
    <p:extLst>
      <p:ext uri="{BB962C8B-B14F-4D97-AF65-F5344CB8AC3E}">
        <p14:creationId xmlns:p14="http://schemas.microsoft.com/office/powerpoint/2010/main" xmlns="" val="3470969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1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1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1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1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0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30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30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61" grpId="0" animBg="1" autoUpdateAnimBg="0"/>
      <p:bldP spid="301062" grpId="0" animBg="1" autoUpdateAnimBg="0"/>
      <p:bldP spid="301063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2611" y="1219200"/>
            <a:ext cx="3868340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208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Characteristics of Useful Information</a:t>
            </a:r>
          </a:p>
        </p:txBody>
      </p:sp>
      <p:sp>
        <p:nvSpPr>
          <p:cNvPr id="30208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Timeliness</a:t>
            </a:r>
          </a:p>
          <a:p>
            <a:r>
              <a:rPr lang="en-US"/>
              <a:t>Quality (Accuracy)</a:t>
            </a:r>
          </a:p>
          <a:p>
            <a:r>
              <a:rPr lang="en-US"/>
              <a:t>Completeness (Amount)</a:t>
            </a:r>
          </a:p>
          <a:p>
            <a:r>
              <a:rPr lang="en-US"/>
              <a:t>Relevance</a:t>
            </a:r>
          </a:p>
        </p:txBody>
      </p:sp>
    </p:spTree>
    <p:extLst>
      <p:ext uri="{BB962C8B-B14F-4D97-AF65-F5344CB8AC3E}">
        <p14:creationId xmlns:p14="http://schemas.microsoft.com/office/powerpoint/2010/main" xmlns="" val="332101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3050" y="290513"/>
            <a:ext cx="6057900" cy="1136650"/>
          </a:xfrm>
          <a:ln/>
        </p:spPr>
        <p:txBody>
          <a:bodyPr/>
          <a:lstStyle/>
          <a:p>
            <a:r>
              <a:rPr lang="en-US" sz="2800"/>
              <a:t>Group Decision-Making Techniques </a:t>
            </a:r>
            <a:br>
              <a:rPr lang="en-US" sz="2800"/>
            </a:br>
            <a:r>
              <a:rPr lang="en-US" sz="2800"/>
              <a:t>That Foster Creativity</a:t>
            </a:r>
          </a:p>
        </p:txBody>
      </p:sp>
      <p:pic>
        <p:nvPicPr>
          <p:cNvPr id="30310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3050" y="2085977"/>
            <a:ext cx="6000750" cy="378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17235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Generating Creative Alternatives</a:t>
            </a:r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Brainstorming</a:t>
            </a:r>
          </a:p>
          <a:p>
            <a:pPr lvl="1"/>
            <a:r>
              <a:rPr lang="en-US"/>
              <a:t>The process of suggesting many possible alternatives without evaluation.</a:t>
            </a:r>
          </a:p>
          <a:p>
            <a:r>
              <a:rPr lang="en-US"/>
              <a:t>Synectics</a:t>
            </a:r>
          </a:p>
          <a:p>
            <a:pPr lvl="1"/>
            <a:r>
              <a:rPr lang="en-US"/>
              <a:t>The process of generating novel alternatives through role playing and fantasizing.</a:t>
            </a:r>
          </a:p>
          <a:p>
            <a:r>
              <a:rPr lang="en-US"/>
              <a:t>Nominal Grouping</a:t>
            </a:r>
          </a:p>
          <a:p>
            <a:pPr lvl="1"/>
            <a:r>
              <a:rPr lang="en-US"/>
              <a:t>The process of generating and evaluating alternatives using a structured voting method that includes listing, recording, clarification, ranking, discussion, and voting to select an alternative.</a:t>
            </a:r>
          </a:p>
        </p:txBody>
      </p:sp>
    </p:spTree>
    <p:extLst>
      <p:ext uri="{BB962C8B-B14F-4D97-AF65-F5344CB8AC3E}">
        <p14:creationId xmlns:p14="http://schemas.microsoft.com/office/powerpoint/2010/main" xmlns="" val="542726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Generating Creative Alternatives</a:t>
            </a:r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Consensus Mapping (</a:t>
            </a:r>
            <a:r>
              <a:rPr lang="en-US" i="1"/>
              <a:t>Ringi</a:t>
            </a:r>
            <a:r>
              <a:rPr lang="en-US"/>
              <a:t>)</a:t>
            </a:r>
          </a:p>
          <a:p>
            <a:pPr lvl="1"/>
            <a:r>
              <a:rPr lang="en-US"/>
              <a:t>The process of developing group agreement on a solution to a problem.</a:t>
            </a:r>
          </a:p>
          <a:p>
            <a:r>
              <a:rPr lang="en-US"/>
              <a:t>Delphi Technique</a:t>
            </a:r>
          </a:p>
          <a:p>
            <a:pPr lvl="1"/>
            <a:r>
              <a:rPr lang="en-US"/>
              <a:t>The process of using a series of confidential questionnaires posed to experts to refine a solution.</a:t>
            </a:r>
          </a:p>
        </p:txBody>
      </p:sp>
    </p:spTree>
    <p:extLst>
      <p:ext uri="{BB962C8B-B14F-4D97-AF65-F5344CB8AC3E}">
        <p14:creationId xmlns:p14="http://schemas.microsoft.com/office/powerpoint/2010/main" xmlns="" val="2390401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6381" y="381002"/>
            <a:ext cx="6081713" cy="709613"/>
          </a:xfrm>
          <a:ln/>
        </p:spPr>
        <p:txBody>
          <a:bodyPr/>
          <a:lstStyle/>
          <a:p>
            <a:r>
              <a:rPr lang="en-US" sz="2800"/>
              <a:t>Responses That Kill Creativity</a:t>
            </a:r>
          </a:p>
        </p:txBody>
      </p:sp>
      <p:grpSp>
        <p:nvGrpSpPr>
          <p:cNvPr id="306180" name="Group 4"/>
          <p:cNvGrpSpPr>
            <a:grpSpLocks/>
          </p:cNvGrpSpPr>
          <p:nvPr/>
        </p:nvGrpSpPr>
        <p:grpSpPr bwMode="auto">
          <a:xfrm>
            <a:off x="2628900" y="1562100"/>
            <a:ext cx="4057650" cy="3924300"/>
            <a:chOff x="1320" y="864"/>
            <a:chExt cx="3132" cy="2472"/>
          </a:xfrm>
        </p:grpSpPr>
        <p:pic>
          <p:nvPicPr>
            <p:cNvPr id="306181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" y="864"/>
              <a:ext cx="3108" cy="15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6182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" y="2400"/>
              <a:ext cx="2328" cy="9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4284509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Analyzing the Feasibility of Alternatives</a:t>
            </a:r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Quantitative Techniques</a:t>
            </a:r>
          </a:p>
          <a:p>
            <a:pPr lvl="1"/>
            <a:r>
              <a:rPr lang="en-US"/>
              <a:t>Break-even analysis</a:t>
            </a:r>
          </a:p>
          <a:p>
            <a:pPr lvl="1"/>
            <a:r>
              <a:rPr lang="en-US"/>
              <a:t>Capital budgeting</a:t>
            </a:r>
          </a:p>
          <a:p>
            <a:pPr lvl="2"/>
            <a:r>
              <a:rPr lang="en-US"/>
              <a:t>Payback</a:t>
            </a:r>
          </a:p>
          <a:p>
            <a:pPr lvl="2"/>
            <a:r>
              <a:rPr lang="en-US"/>
              <a:t>Discounted cash flow</a:t>
            </a:r>
          </a:p>
          <a:p>
            <a:pPr lvl="1"/>
            <a:r>
              <a:rPr lang="en-US"/>
              <a:t>Linear programming</a:t>
            </a:r>
          </a:p>
          <a:p>
            <a:pPr lvl="1"/>
            <a:r>
              <a:rPr lang="en-US"/>
              <a:t>Queuing theory</a:t>
            </a:r>
          </a:p>
          <a:p>
            <a:pPr lvl="1"/>
            <a:r>
              <a:rPr lang="en-US"/>
              <a:t>Probability theory</a:t>
            </a:r>
          </a:p>
        </p:txBody>
      </p:sp>
      <p:pic>
        <p:nvPicPr>
          <p:cNvPr id="307204" name="Picture 4" descr="bd05590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4901" y="2438400"/>
            <a:ext cx="2231231" cy="332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6009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Cost-Benefit (Pros and Cons) Analysis</a:t>
            </a:r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Cost-Benefit Analysis</a:t>
            </a:r>
          </a:p>
          <a:p>
            <a:pPr lvl="1"/>
            <a:r>
              <a:rPr lang="en-US"/>
              <a:t>A technique for comparing the cost and benefit of each alternative course of action using subjective intuition and judgment along with math.</a:t>
            </a:r>
          </a:p>
          <a:p>
            <a:r>
              <a:rPr lang="en-US"/>
              <a:t>The Alternative Analysis Techniques Continuum:</a:t>
            </a:r>
          </a:p>
        </p:txBody>
      </p:sp>
      <p:pic>
        <p:nvPicPr>
          <p:cNvPr id="308228" name="Picture 4"/>
          <p:cNvPicPr>
            <a:picLocks noChangeAspect="1" noChangeArrowheads="1"/>
          </p:cNvPicPr>
          <p:nvPr/>
        </p:nvPicPr>
        <p:blipFill>
          <a:blip r:embed="rId2" cstate="print">
            <a:lum bright="-8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7350" y="4037015"/>
            <a:ext cx="5940029" cy="14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16767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Plan, Implement, and Control</a:t>
            </a:r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Plan</a:t>
            </a:r>
          </a:p>
          <a:p>
            <a:pPr lvl="1"/>
            <a:r>
              <a:rPr lang="en-US"/>
              <a:t>Develop a plan of action and a schedule of implementation.</a:t>
            </a:r>
          </a:p>
          <a:p>
            <a:r>
              <a:rPr lang="en-US"/>
              <a:t>Implement the Plan</a:t>
            </a:r>
          </a:p>
          <a:p>
            <a:pPr lvl="1"/>
            <a:r>
              <a:rPr lang="en-US"/>
              <a:t>Communicate and delegate for direct action.</a:t>
            </a:r>
          </a:p>
          <a:p>
            <a:r>
              <a:rPr lang="en-US"/>
              <a:t>Control</a:t>
            </a:r>
          </a:p>
          <a:p>
            <a:pPr lvl="1"/>
            <a:r>
              <a:rPr lang="en-US"/>
              <a:t>Use checkpoints to determine whether the alternative is solving the problem.</a:t>
            </a:r>
          </a:p>
          <a:p>
            <a:pPr lvl="1"/>
            <a:r>
              <a:rPr lang="en-US"/>
              <a:t>Avoid </a:t>
            </a:r>
            <a:r>
              <a:rPr lang="en-US" i="1"/>
              <a:t>escalation of commitment</a:t>
            </a:r>
            <a:r>
              <a:rPr lang="en-US"/>
              <a:t> to a bad alternative.</a:t>
            </a:r>
          </a:p>
        </p:txBody>
      </p:sp>
    </p:spTree>
    <p:extLst>
      <p:ext uri="{BB962C8B-B14F-4D97-AF65-F5344CB8AC3E}">
        <p14:creationId xmlns:p14="http://schemas.microsoft.com/office/powerpoint/2010/main" xmlns="" val="924603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6381" y="381002"/>
            <a:ext cx="6081713" cy="709613"/>
          </a:xfrm>
          <a:ln/>
        </p:spPr>
        <p:txBody>
          <a:bodyPr/>
          <a:lstStyle/>
          <a:p>
            <a:r>
              <a:rPr lang="en-US" sz="2800"/>
              <a:t>Decision Tree</a:t>
            </a:r>
          </a:p>
        </p:txBody>
      </p:sp>
      <p:pic>
        <p:nvPicPr>
          <p:cNvPr id="310276" name="Picture 4"/>
          <p:cNvPicPr>
            <a:picLocks noChangeAspect="1" noChangeArrowheads="1"/>
          </p:cNvPicPr>
          <p:nvPr/>
        </p:nvPicPr>
        <p:blipFill>
          <a:blip r:embed="rId2" cstate="print">
            <a:lum bright="-28000" contrast="4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52550"/>
            <a:ext cx="617220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39820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813</Words>
  <Application>Microsoft Office PowerPoint</Application>
  <PresentationFormat>On-screen Show (4:3)</PresentationFormat>
  <Paragraphs>132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Lecture 10 NATURAL RESOURCE PLANNING AND MANAGEMENT</vt:lpstr>
      <vt:lpstr>Recap Lecture 09</vt:lpstr>
      <vt:lpstr>Slide 3</vt:lpstr>
      <vt:lpstr>Slide 4</vt:lpstr>
      <vt:lpstr>Slide 5</vt:lpstr>
      <vt:lpstr>Problem Solving and Decision Making</vt:lpstr>
      <vt:lpstr>Management, Decision Making, and Problem Solving</vt:lpstr>
      <vt:lpstr>Steps in Problem Solving</vt:lpstr>
      <vt:lpstr>The Decision-Making Model</vt:lpstr>
      <vt:lpstr>Decision-Making Styles</vt:lpstr>
      <vt:lpstr>Types of Decisions</vt:lpstr>
      <vt:lpstr>Decision-Making Structure</vt:lpstr>
      <vt:lpstr>Decision-Making Models</vt:lpstr>
      <vt:lpstr>Which Decision Model to Use</vt:lpstr>
      <vt:lpstr>Decision-Making Conditions</vt:lpstr>
      <vt:lpstr>Decision-Making Conditions Continuum</vt:lpstr>
      <vt:lpstr>Potential Advantages and Disadvantages of Using Group Decision Making</vt:lpstr>
      <vt:lpstr>When to Use Group or  Individual Decision Making</vt:lpstr>
      <vt:lpstr>Define the Problem or Opportunity</vt:lpstr>
      <vt:lpstr>Set Objectives and Criteria</vt:lpstr>
      <vt:lpstr>Generate Creative Alternatives</vt:lpstr>
      <vt:lpstr>Stages in the Creative Process</vt:lpstr>
      <vt:lpstr>Characteristics of Useful Information</vt:lpstr>
      <vt:lpstr>Group Decision-Making Techniques  That Foster Creativity</vt:lpstr>
      <vt:lpstr>Generating Creative Alternatives</vt:lpstr>
      <vt:lpstr>Generating Creative Alternatives</vt:lpstr>
      <vt:lpstr>Responses That Kill Creativity</vt:lpstr>
      <vt:lpstr>Analyzing the Feasibility of Alternatives</vt:lpstr>
      <vt:lpstr>Cost-Benefit (Pros and Cons) Analysis</vt:lpstr>
      <vt:lpstr>Plan, Implement, and Control</vt:lpstr>
      <vt:lpstr>Decision Tree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10 NATURAL RESOURCE PLANNING AND MANAGEMENT</dc:title>
  <dc:creator>Salman</dc:creator>
  <cp:lastModifiedBy>NTS</cp:lastModifiedBy>
  <cp:revision>6</cp:revision>
  <dcterms:created xsi:type="dcterms:W3CDTF">2014-06-12T11:09:21Z</dcterms:created>
  <dcterms:modified xsi:type="dcterms:W3CDTF">2014-06-12T14:07:30Z</dcterms:modified>
</cp:coreProperties>
</file>