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6"/>
  </p:notesMasterIdLst>
  <p:sldIdLst>
    <p:sldId id="30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4" r:id="rId18"/>
    <p:sldId id="275" r:id="rId19"/>
    <p:sldId id="276" r:id="rId20"/>
    <p:sldId id="278" r:id="rId21"/>
    <p:sldId id="279" r:id="rId22"/>
    <p:sldId id="280" r:id="rId23"/>
    <p:sldId id="296" r:id="rId24"/>
    <p:sldId id="29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326" y="-62"/>
      </p:cViewPr>
      <p:guideLst>
        <p:guide orient="horz" pos="3016"/>
        <p:guide pos="2320"/>
      </p:guideLst>
    </p:cSldViewPr>
  </p:slideViewPr>
  <p:notesTextViewPr>
    <p:cViewPr>
      <p:scale>
        <a:sx n="100" d="100"/>
        <a:sy n="100" d="100"/>
      </p:scale>
      <p:origin x="0" y="0"/>
    </p:cViewPr>
  </p:notesTextViewPr>
  <p:sorterViewPr>
    <p:cViewPr>
      <p:scale>
        <a:sx n="100" d="100"/>
        <a:sy n="100" d="100"/>
      </p:scale>
      <p:origin x="0" y="709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78005D-F0AD-4CFF-9D37-5FC8476F2043}" type="datetimeFigureOut">
              <a:rPr lang="en-US" smtClean="0"/>
              <a:pPr/>
              <a:t>12/25/2013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6532AF-5D7E-4CA1-AC98-9CD22551C4F0}" type="slidenum">
              <a:rPr lang="en-US" smtClean="0"/>
              <a:pPr/>
              <a:t>‹#›</a:t>
            </a:fld>
            <a:endParaRPr lang="en-US"/>
          </a:p>
        </p:txBody>
      </p:sp>
    </p:spTree>
    <p:extLst>
      <p:ext uri="{BB962C8B-B14F-4D97-AF65-F5344CB8AC3E}">
        <p14:creationId xmlns="" xmlns:p14="http://schemas.microsoft.com/office/powerpoint/2010/main" val="2444738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66A409-7EE8-40FB-A347-9B564ECC0BA7}" type="datetime1">
              <a:rPr lang="en-US" smtClean="0"/>
              <a:pPr/>
              <a:t>12/25/2013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7DFF54-6BA4-4515-87CA-28703F844993}" type="slidenum">
              <a:rPr lang="en-CA" smtClean="0"/>
              <a:pPr/>
              <a:t>‹#›</a:t>
            </a:fld>
            <a:endParaRPr lang="en-CA"/>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FC9586-3297-4A8A-A2D2-86B644E5C8BF}" type="datetime1">
              <a:rPr lang="en-US" smtClean="0"/>
              <a:pPr/>
              <a:t>12/25/2013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7DFF54-6BA4-4515-87CA-28703F844993}"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767334-DAC0-4C1E-BA7A-729899567038}" type="datetime1">
              <a:rPr lang="en-US" smtClean="0"/>
              <a:pPr/>
              <a:t>12/25/2013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7DFF54-6BA4-4515-87CA-28703F844993}" type="slidenum">
              <a:rPr lang="en-CA" smtClean="0"/>
              <a:pPr/>
              <a:t>‹#›</a:t>
            </a:fld>
            <a:endParaRPr lang="en-CA"/>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E4C4AD-5F62-4224-9018-4E846F0227AA}" type="datetime1">
              <a:rPr lang="en-US" smtClean="0"/>
              <a:pPr/>
              <a:t>12/25/2013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C7DFF54-6BA4-4515-87CA-28703F844993}"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851B737-818A-4BAF-B8B8-E09C6E55748C}" type="datetime1">
              <a:rPr lang="en-US" smtClean="0"/>
              <a:pPr/>
              <a:t>12/25/2013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C7DFF54-6BA4-4515-87CA-28703F844993}" type="slidenum">
              <a:rPr lang="en-CA" smtClean="0"/>
              <a:pPr/>
              <a:t>‹#›</a:t>
            </a:fld>
            <a:endParaRPr lang="en-CA"/>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2A95C3-1AEC-4029-9B2E-8F0A6AD60EAF}" type="datetime1">
              <a:rPr lang="en-US" smtClean="0"/>
              <a:pPr/>
              <a:t>12/25/2013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C7DFF54-6BA4-4515-87CA-28703F844993}"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66FDA4-9128-4C0F-B1ED-E36914F4A0D5}" type="datetime1">
              <a:rPr lang="en-US" smtClean="0"/>
              <a:pPr/>
              <a:t>12/25/2013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C7DFF54-6BA4-4515-87CA-28703F844993}"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033DF1-BFCB-40ED-A7F0-16504CAA4A14}" type="datetime1">
              <a:rPr lang="en-US" smtClean="0"/>
              <a:pPr/>
              <a:t>12/25/2013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C7DFF54-6BA4-4515-87CA-28703F844993}" type="slidenum">
              <a:rPr lang="en-CA" smtClean="0"/>
              <a:pPr/>
              <a:t>‹#›</a:t>
            </a:fld>
            <a:endParaRPr lang="en-CA"/>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E04A6A-5B0B-4F52-AF89-3E6822AD299B}" type="datetime1">
              <a:rPr lang="en-US" smtClean="0"/>
              <a:pPr/>
              <a:t>12/25/2013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C7DFF54-6BA4-4515-87CA-28703F844993}"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0D0EAB-E78C-41B8-962E-0707906280DF}" type="datetime1">
              <a:rPr lang="en-US" smtClean="0"/>
              <a:pPr/>
              <a:t>12/25/2013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7DFF54-6BA4-4515-87CA-28703F844993}"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A1A0EE-2172-42E5-8493-2EF7BD3806D0}" type="datetime1">
              <a:rPr lang="en-US" smtClean="0"/>
              <a:pPr/>
              <a:t>12/25/2013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7DFF54-6BA4-4515-87CA-28703F844993}"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85000"/>
                <a:satMod val="180000"/>
              </a:schemeClr>
            </a:gs>
            <a:gs pos="84000">
              <a:schemeClr val="bg2">
                <a:tint val="95000"/>
                <a:shade val="85000"/>
                <a:satMod val="150000"/>
              </a:schemeClr>
            </a:gs>
            <a:gs pos="100000">
              <a:schemeClr val="bg2">
                <a:shade val="45000"/>
                <a:satMod val="200000"/>
              </a:schemeClr>
            </a:gs>
          </a:gsLst>
          <a:lin ang="5400000" scaled="0"/>
          <a:tileRect/>
        </a:gradFill>
        <a:effectLst/>
      </p:bgPr>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DB591F2-1ACA-4CB0-9E69-0F3A5A8F979C}" type="datetime1">
              <a:rPr lang="en-US" smtClean="0"/>
              <a:pPr/>
              <a:t>12/25/2013</a:t>
            </a:fld>
            <a:endParaRPr lang="en-CA"/>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CA"/>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2C7DFF54-6BA4-4515-87CA-28703F844993}" type="slidenum">
              <a:rPr lang="en-CA" smtClean="0"/>
              <a:pPr/>
              <a:t>‹#›</a:t>
            </a:fld>
            <a:endParaRPr lang="en-CA"/>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chemeClr val="bg1">
                    <a:lumMod val="95000"/>
                    <a:lumOff val="5000"/>
                  </a:schemeClr>
                </a:solidFill>
              </a:rPr>
              <a:t>Issues in Public Administration</a:t>
            </a:r>
            <a:endParaRPr lang="en-US" b="1" dirty="0">
              <a:solidFill>
                <a:schemeClr val="bg1">
                  <a:lumMod val="95000"/>
                  <a:lumOff val="5000"/>
                </a:schemeClr>
              </a:solidFill>
            </a:endParaRPr>
          </a:p>
        </p:txBody>
      </p:sp>
      <p:sp>
        <p:nvSpPr>
          <p:cNvPr id="3" name="Subtitle 2"/>
          <p:cNvSpPr>
            <a:spLocks noGrp="1"/>
          </p:cNvSpPr>
          <p:nvPr>
            <p:ph type="subTitle" idx="1"/>
          </p:nvPr>
        </p:nvSpPr>
        <p:spPr/>
        <p:txBody>
          <a:bodyPr/>
          <a:lstStyle/>
          <a:p>
            <a:r>
              <a:rPr lang="en-US" sz="2800" b="1" dirty="0" smtClean="0"/>
              <a:t>Theories of Public Administration</a:t>
            </a:r>
          </a:p>
          <a:p>
            <a:endParaRPr lang="en-US" sz="2800" b="1" dirty="0"/>
          </a:p>
          <a:p>
            <a:r>
              <a:rPr lang="en-US" dirty="0" smtClean="0"/>
              <a:t>MPA 509</a:t>
            </a:r>
            <a:endParaRPr lang="en-US" dirty="0"/>
          </a:p>
        </p:txBody>
      </p:sp>
      <p:sp>
        <p:nvSpPr>
          <p:cNvPr id="4" name="Slide Number Placeholder 3"/>
          <p:cNvSpPr>
            <a:spLocks noGrp="1"/>
          </p:cNvSpPr>
          <p:nvPr>
            <p:ph type="sldNum" sz="quarter" idx="12"/>
          </p:nvPr>
        </p:nvSpPr>
        <p:spPr/>
        <p:txBody>
          <a:bodyPr/>
          <a:lstStyle/>
          <a:p>
            <a:fld id="{2C7DFF54-6BA4-4515-87CA-28703F844993}" type="slidenum">
              <a:rPr lang="en-CA" smtClean="0"/>
              <a:pPr/>
              <a:t>1</a:t>
            </a:fld>
            <a:endParaRPr lang="en-CA"/>
          </a:p>
        </p:txBody>
      </p:sp>
    </p:spTree>
    <p:extLst>
      <p:ext uri="{BB962C8B-B14F-4D97-AF65-F5344CB8AC3E}">
        <p14:creationId xmlns="" xmlns:p14="http://schemas.microsoft.com/office/powerpoint/2010/main" val="25082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10" name="TextBox 2"/>
          <p:cNvSpPr txBox="1"/>
          <p:nvPr/>
        </p:nvSpPr>
        <p:spPr>
          <a:xfrm>
            <a:off x="1003300" y="469900"/>
            <a:ext cx="8140700" cy="838200"/>
          </a:xfrm>
          <a:prstGeom prst="rect">
            <a:avLst/>
          </a:prstGeom>
          <a:noFill/>
        </p:spPr>
        <p:txBody>
          <a:bodyPr vert="horz" wrap="none" lIns="0" tIns="0" rIns="0" bIns="0" rtlCol="0">
            <a:spAutoFit/>
          </a:bodyPr>
          <a:lstStyle/>
          <a:p>
            <a:pPr>
              <a:lnSpc>
                <a:spcPts val="5060"/>
              </a:lnSpc>
            </a:pPr>
            <a:r>
              <a:rPr lang="en-CA" sz="4416" b="1" dirty="0" smtClean="0">
                <a:solidFill>
                  <a:srgbClr val="FFFFFF"/>
                </a:solidFill>
                <a:latin typeface="Segoe UI Bold"/>
                <a:cs typeface="Segoe UI Bold"/>
              </a:rPr>
              <a:t>Introduction</a:t>
            </a:r>
          </a:p>
          <a:p>
            <a:pPr>
              <a:lnSpc>
                <a:spcPts val="5060"/>
              </a:lnSpc>
            </a:pPr>
            <a:endParaRPr lang="en-CA" sz="4406" dirty="0">
              <a:solidFill>
                <a:srgbClr val="000000"/>
              </a:solidFill>
            </a:endParaRPr>
          </a:p>
        </p:txBody>
      </p:sp>
      <p:sp>
        <p:nvSpPr>
          <p:cNvPr id="3" name="TextBox 3"/>
          <p:cNvSpPr txBox="1"/>
          <p:nvPr/>
        </p:nvSpPr>
        <p:spPr>
          <a:xfrm>
            <a:off x="850900" y="1270000"/>
            <a:ext cx="8293100" cy="508000"/>
          </a:xfrm>
          <a:prstGeom prst="rect">
            <a:avLst/>
          </a:prstGeom>
          <a:noFill/>
        </p:spPr>
        <p:txBody>
          <a:bodyPr vert="horz" wrap="none" lIns="0" tIns="0" rIns="0" bIns="0" rtlCol="0">
            <a:spAutoFit/>
          </a:bodyPr>
          <a:lstStyle/>
          <a:p>
            <a:pPr>
              <a:lnSpc>
                <a:spcPts val="3220"/>
              </a:lnSpc>
            </a:pPr>
            <a:r>
              <a:rPr lang="en-CA" sz="2795" dirty="0" smtClean="0">
                <a:solidFill>
                  <a:srgbClr val="FFFFFF"/>
                </a:solidFill>
                <a:latin typeface="Arial"/>
                <a:cs typeface="Arial"/>
              </a:rPr>
              <a:t>•</a:t>
            </a:r>
            <a:r>
              <a:rPr lang="en-CA" sz="2795" dirty="0" smtClean="0">
                <a:solidFill>
                  <a:srgbClr val="FFFFFF"/>
                </a:solidFill>
                <a:latin typeface="Times New Roman"/>
                <a:cs typeface="Times New Roman"/>
              </a:rPr>
              <a:t> Public administration has been called many</a:t>
            </a:r>
          </a:p>
          <a:p>
            <a:pPr>
              <a:lnSpc>
                <a:spcPts val="3220"/>
              </a:lnSpc>
            </a:pPr>
            <a:endParaRPr lang="en-CA" sz="2795" dirty="0">
              <a:solidFill>
                <a:srgbClr val="000000"/>
              </a:solidFill>
            </a:endParaRPr>
          </a:p>
        </p:txBody>
      </p:sp>
      <p:sp>
        <p:nvSpPr>
          <p:cNvPr id="4" name="TextBox 4"/>
          <p:cNvSpPr txBox="1"/>
          <p:nvPr/>
        </p:nvSpPr>
        <p:spPr>
          <a:xfrm>
            <a:off x="1022350" y="1621477"/>
            <a:ext cx="7950200" cy="508000"/>
          </a:xfrm>
          <a:prstGeom prst="rect">
            <a:avLst/>
          </a:prstGeom>
          <a:noFill/>
        </p:spPr>
        <p:txBody>
          <a:bodyPr vert="horz" wrap="none" lIns="0" tIns="0" rIns="0" bIns="0" rtlCol="0">
            <a:spAutoFit/>
          </a:bodyPr>
          <a:lstStyle/>
          <a:p>
            <a:pPr>
              <a:lnSpc>
                <a:spcPts val="3220"/>
              </a:lnSpc>
            </a:pPr>
            <a:r>
              <a:rPr lang="en-CA" sz="2795" dirty="0" smtClean="0">
                <a:solidFill>
                  <a:srgbClr val="FFFFFF"/>
                </a:solidFill>
                <a:latin typeface="Times New Roman"/>
                <a:cs typeface="Times New Roman"/>
              </a:rPr>
              <a:t>things; a subset of political science or at least its</a:t>
            </a:r>
          </a:p>
          <a:p>
            <a:pPr>
              <a:lnSpc>
                <a:spcPts val="3220"/>
              </a:lnSpc>
            </a:pPr>
            <a:endParaRPr lang="en-CA" sz="2795" dirty="0">
              <a:solidFill>
                <a:srgbClr val="000000"/>
              </a:solidFill>
            </a:endParaRPr>
          </a:p>
        </p:txBody>
      </p:sp>
      <p:sp>
        <p:nvSpPr>
          <p:cNvPr id="5" name="TextBox 5"/>
          <p:cNvSpPr txBox="1"/>
          <p:nvPr/>
        </p:nvSpPr>
        <p:spPr>
          <a:xfrm>
            <a:off x="1193800" y="2120900"/>
            <a:ext cx="1481111" cy="820738"/>
          </a:xfrm>
          <a:prstGeom prst="rect">
            <a:avLst/>
          </a:prstGeom>
          <a:noFill/>
        </p:spPr>
        <p:txBody>
          <a:bodyPr vert="horz" wrap="none" lIns="0" tIns="0" rIns="0" bIns="0" rtlCol="0">
            <a:spAutoFit/>
          </a:bodyPr>
          <a:lstStyle/>
          <a:p>
            <a:pPr>
              <a:lnSpc>
                <a:spcPts val="3220"/>
              </a:lnSpc>
            </a:pPr>
            <a:r>
              <a:rPr lang="en-CA" sz="2798" dirty="0" smtClean="0">
                <a:solidFill>
                  <a:srgbClr val="FFFFFF"/>
                </a:solidFill>
                <a:latin typeface="Times New Roman"/>
                <a:cs typeface="Times New Roman"/>
              </a:rPr>
              <a:t>Offspring.</a:t>
            </a:r>
          </a:p>
          <a:p>
            <a:pPr>
              <a:lnSpc>
                <a:spcPts val="3220"/>
              </a:lnSpc>
            </a:pPr>
            <a:endParaRPr lang="en-CA" sz="2798" dirty="0">
              <a:solidFill>
                <a:srgbClr val="000000"/>
              </a:solidFill>
            </a:endParaRPr>
          </a:p>
        </p:txBody>
      </p:sp>
      <p:sp>
        <p:nvSpPr>
          <p:cNvPr id="6" name="TextBox 6"/>
          <p:cNvSpPr txBox="1"/>
          <p:nvPr/>
        </p:nvSpPr>
        <p:spPr>
          <a:xfrm>
            <a:off x="850900" y="2616200"/>
            <a:ext cx="7249492" cy="1744067"/>
          </a:xfrm>
          <a:prstGeom prst="rect">
            <a:avLst/>
          </a:prstGeom>
          <a:noFill/>
        </p:spPr>
        <p:txBody>
          <a:bodyPr vert="horz" wrap="square" lIns="0" tIns="0" rIns="0" bIns="0" rtlCol="0">
            <a:spAutoFit/>
          </a:bodyPr>
          <a:lstStyle/>
          <a:p>
            <a:pPr>
              <a:lnSpc>
                <a:spcPts val="3350"/>
              </a:lnSpc>
            </a:pPr>
            <a:r>
              <a:rPr lang="en-CA" sz="2795" dirty="0" smtClean="0">
                <a:solidFill>
                  <a:srgbClr val="FFFFFF"/>
                </a:solidFill>
                <a:latin typeface="Arial"/>
                <a:cs typeface="Arial"/>
              </a:rPr>
              <a:t>•</a:t>
            </a:r>
            <a:r>
              <a:rPr lang="en-CA" sz="2795" dirty="0" smtClean="0">
                <a:solidFill>
                  <a:srgbClr val="FFFFFF"/>
                </a:solidFill>
                <a:latin typeface="Times New Roman"/>
                <a:cs typeface="Times New Roman"/>
              </a:rPr>
              <a:t>  Public administration is a process and as such</a:t>
            </a:r>
            <a:r>
              <a:rPr lang="en-CA" sz="2795" dirty="0" smtClean="0">
                <a:solidFill>
                  <a:srgbClr val="000000"/>
                </a:solidFill>
                <a:latin typeface="Times New Roman"/>
              </a:rPr>
              <a:t/>
            </a:r>
            <a:br>
              <a:rPr lang="en-CA" sz="2795" dirty="0" smtClean="0">
                <a:solidFill>
                  <a:srgbClr val="000000"/>
                </a:solidFill>
                <a:latin typeface="Times New Roman"/>
              </a:rPr>
            </a:br>
            <a:r>
              <a:rPr lang="en-CA" sz="2795" dirty="0" smtClean="0">
                <a:solidFill>
                  <a:srgbClr val="FFFFFF"/>
                </a:solidFill>
                <a:latin typeface="Times New Roman"/>
                <a:cs typeface="Times New Roman"/>
              </a:rPr>
              <a:t>has been around as long </a:t>
            </a:r>
            <a:r>
              <a:rPr lang="en-CA" sz="2805" b="1" dirty="0" smtClean="0">
                <a:solidFill>
                  <a:srgbClr val="FFFFFF"/>
                </a:solidFill>
                <a:latin typeface="Times New Roman Bold"/>
                <a:cs typeface="Times New Roman Bold"/>
              </a:rPr>
              <a:t>as governments have</a:t>
            </a:r>
            <a:r>
              <a:rPr lang="en-CA" sz="2798" dirty="0" smtClean="0">
                <a:solidFill>
                  <a:srgbClr val="000000"/>
                </a:solidFill>
                <a:latin typeface="Times New Roman"/>
              </a:rPr>
              <a:t/>
            </a:r>
            <a:br>
              <a:rPr lang="en-CA" sz="2798" dirty="0" smtClean="0">
                <a:solidFill>
                  <a:srgbClr val="000000"/>
                </a:solidFill>
                <a:latin typeface="Times New Roman"/>
              </a:rPr>
            </a:br>
            <a:r>
              <a:rPr lang="en-CA" sz="2808" b="1" dirty="0" smtClean="0">
                <a:solidFill>
                  <a:srgbClr val="FFFFFF"/>
                </a:solidFill>
                <a:latin typeface="Times New Roman Bold"/>
                <a:cs typeface="Times New Roman Bold"/>
              </a:rPr>
              <a:t>existed.</a:t>
            </a:r>
          </a:p>
          <a:p>
            <a:pPr>
              <a:lnSpc>
                <a:spcPts val="3350"/>
              </a:lnSpc>
            </a:pPr>
            <a:endParaRPr lang="en-CA" sz="2798" dirty="0">
              <a:solidFill>
                <a:srgbClr val="000000"/>
              </a:solidFill>
            </a:endParaRPr>
          </a:p>
        </p:txBody>
      </p:sp>
      <p:sp>
        <p:nvSpPr>
          <p:cNvPr id="7" name="TextBox 7"/>
          <p:cNvSpPr txBox="1"/>
          <p:nvPr/>
        </p:nvSpPr>
        <p:spPr>
          <a:xfrm>
            <a:off x="850900" y="3975100"/>
            <a:ext cx="8293100" cy="990600"/>
          </a:xfrm>
          <a:prstGeom prst="rect">
            <a:avLst/>
          </a:prstGeom>
          <a:noFill/>
        </p:spPr>
        <p:txBody>
          <a:bodyPr vert="horz" wrap="none" lIns="0" tIns="0" rIns="0" bIns="0" rtlCol="0">
            <a:spAutoFit/>
          </a:bodyPr>
          <a:lstStyle/>
          <a:p>
            <a:pPr>
              <a:lnSpc>
                <a:spcPts val="3400"/>
              </a:lnSpc>
            </a:pPr>
            <a:r>
              <a:rPr lang="en-CA" sz="2795" smtClean="0">
                <a:solidFill>
                  <a:srgbClr val="FFFFFF"/>
                </a:solidFill>
                <a:latin typeface="Arial"/>
                <a:cs typeface="Arial"/>
              </a:rPr>
              <a:t>•</a:t>
            </a:r>
            <a:r>
              <a:rPr lang="en-CA" sz="2805" b="1" smtClean="0">
                <a:solidFill>
                  <a:srgbClr val="FFFFFF"/>
                </a:solidFill>
                <a:latin typeface="Times New Roman Bold"/>
                <a:cs typeface="Times New Roman Bold"/>
              </a:rPr>
              <a:t> As a discipline, it is</a:t>
            </a:r>
            <a:r>
              <a:rPr lang="en-CA" sz="2795" smtClean="0">
                <a:solidFill>
                  <a:srgbClr val="FFFFFF"/>
                </a:solidFill>
                <a:latin typeface="Times New Roman"/>
                <a:cs typeface="Times New Roman"/>
              </a:rPr>
              <a:t> primarily an American idea</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that grew out of the late nineteenth-century</a:t>
            </a:r>
          </a:p>
          <a:p>
            <a:pPr>
              <a:lnSpc>
                <a:spcPts val="3400"/>
              </a:lnSpc>
            </a:pPr>
            <a:endParaRPr lang="en-CA" sz="2795">
              <a:solidFill>
                <a:srgbClr val="000000"/>
              </a:solidFill>
            </a:endParaRPr>
          </a:p>
        </p:txBody>
      </p:sp>
      <p:sp>
        <p:nvSpPr>
          <p:cNvPr id="8" name="TextBox 8"/>
          <p:cNvSpPr txBox="1"/>
          <p:nvPr/>
        </p:nvSpPr>
        <p:spPr>
          <a:xfrm>
            <a:off x="1193800" y="4851400"/>
            <a:ext cx="7950200" cy="508000"/>
          </a:xfrm>
          <a:prstGeom prst="rect">
            <a:avLst/>
          </a:prstGeom>
          <a:noFill/>
        </p:spPr>
        <p:txBody>
          <a:bodyPr vert="horz" wrap="none" lIns="0" tIns="0" rIns="0" bIns="0" rtlCol="0">
            <a:spAutoFit/>
          </a:bodyPr>
          <a:lstStyle/>
          <a:p>
            <a:pPr>
              <a:lnSpc>
                <a:spcPts val="3220"/>
              </a:lnSpc>
            </a:pPr>
            <a:r>
              <a:rPr lang="en-CA" sz="2798" smtClean="0">
                <a:solidFill>
                  <a:srgbClr val="FFFFFF"/>
                </a:solidFill>
                <a:latin typeface="Times New Roman"/>
                <a:cs typeface="Times New Roman"/>
              </a:rPr>
              <a:t>movement for government reform</a:t>
            </a:r>
          </a:p>
          <a:p>
            <a:pPr>
              <a:lnSpc>
                <a:spcPts val="3220"/>
              </a:lnSpc>
            </a:pPr>
            <a:endParaRPr lang="en-CA" sz="2798">
              <a:solidFill>
                <a:srgbClr val="000000"/>
              </a:solidFill>
            </a:endParaRPr>
          </a:p>
        </p:txBody>
      </p:sp>
      <p:sp>
        <p:nvSpPr>
          <p:cNvPr id="9" name="TextBox 9"/>
          <p:cNvSpPr txBox="1"/>
          <p:nvPr/>
        </p:nvSpPr>
        <p:spPr>
          <a:xfrm>
            <a:off x="5168900" y="5499100"/>
            <a:ext cx="3975100" cy="342900"/>
          </a:xfrm>
          <a:prstGeom prst="rect">
            <a:avLst/>
          </a:prstGeom>
          <a:noFill/>
        </p:spPr>
        <p:txBody>
          <a:bodyPr vert="horz" wrap="none" lIns="0" tIns="0" rIns="0" bIns="0" rtlCol="0">
            <a:spAutoFit/>
          </a:bodyPr>
          <a:lstStyle/>
          <a:p>
            <a:pPr>
              <a:lnSpc>
                <a:spcPts val="2070"/>
              </a:lnSpc>
            </a:pPr>
            <a:r>
              <a:rPr lang="en-CA" sz="1800" smtClean="0">
                <a:solidFill>
                  <a:srgbClr val="FFFFFF"/>
                </a:solidFill>
                <a:latin typeface="Arial"/>
                <a:cs typeface="Arial"/>
              </a:rPr>
              <a:t>Ann Prentice 1984</a:t>
            </a:r>
          </a:p>
          <a:p>
            <a:pPr>
              <a:lnSpc>
                <a:spcPts val="2070"/>
              </a:lnSpc>
            </a:pPr>
            <a:endParaRPr lang="en-CA" sz="1800">
              <a:solidFill>
                <a:srgbClr val="000000"/>
              </a:solidFill>
            </a:endParaRPr>
          </a:p>
        </p:txBody>
      </p:sp>
      <p:sp>
        <p:nvSpPr>
          <p:cNvPr id="11" name="Slide Number Placeholder 10"/>
          <p:cNvSpPr>
            <a:spLocks noGrp="1"/>
          </p:cNvSpPr>
          <p:nvPr>
            <p:ph type="sldNum" sz="quarter" idx="12"/>
          </p:nvPr>
        </p:nvSpPr>
        <p:spPr/>
        <p:txBody>
          <a:bodyPr/>
          <a:lstStyle/>
          <a:p>
            <a:fld id="{2C7DFF54-6BA4-4515-87CA-28703F844993}" type="slidenum">
              <a:rPr lang="en-CA" smtClean="0"/>
              <a:pPr/>
              <a:t>2</a:t>
            </a:fld>
            <a:endParaRPr lang="en-C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11" name="TextBox 2"/>
          <p:cNvSpPr txBox="1"/>
          <p:nvPr/>
        </p:nvSpPr>
        <p:spPr>
          <a:xfrm>
            <a:off x="774700" y="393700"/>
            <a:ext cx="8369300" cy="838200"/>
          </a:xfrm>
          <a:prstGeom prst="rect">
            <a:avLst/>
          </a:prstGeom>
          <a:noFill/>
        </p:spPr>
        <p:txBody>
          <a:bodyPr vert="horz" wrap="none" lIns="0" tIns="0" rIns="0" bIns="0" rtlCol="0">
            <a:spAutoFit/>
          </a:bodyPr>
          <a:lstStyle/>
          <a:p>
            <a:pPr>
              <a:lnSpc>
                <a:spcPts val="5060"/>
              </a:lnSpc>
            </a:pPr>
            <a:r>
              <a:rPr lang="en-CA" sz="4416" b="1" smtClean="0">
                <a:solidFill>
                  <a:srgbClr val="FFFFFF"/>
                </a:solidFill>
                <a:latin typeface="Segoe UI Bold"/>
                <a:cs typeface="Segoe UI Bold"/>
              </a:rPr>
              <a:t>Introduction</a:t>
            </a:r>
          </a:p>
          <a:p>
            <a:pPr>
              <a:lnSpc>
                <a:spcPts val="5060"/>
              </a:lnSpc>
            </a:pPr>
            <a:endParaRPr lang="en-CA" sz="4406">
              <a:solidFill>
                <a:srgbClr val="000000"/>
              </a:solidFill>
            </a:endParaRPr>
          </a:p>
        </p:txBody>
      </p:sp>
      <p:sp>
        <p:nvSpPr>
          <p:cNvPr id="3" name="TextBox 3"/>
          <p:cNvSpPr txBox="1"/>
          <p:nvPr/>
        </p:nvSpPr>
        <p:spPr>
          <a:xfrm>
            <a:off x="1193800" y="1168400"/>
            <a:ext cx="7950200" cy="990600"/>
          </a:xfrm>
          <a:prstGeom prst="rect">
            <a:avLst/>
          </a:prstGeom>
          <a:noFill/>
        </p:spPr>
        <p:txBody>
          <a:bodyPr vert="horz" wrap="none" lIns="0" tIns="0" rIns="0" bIns="0" rtlCol="0">
            <a:spAutoFit/>
          </a:bodyPr>
          <a:lstStyle/>
          <a:p>
            <a:pPr indent="633933">
              <a:lnSpc>
                <a:spcPts val="3400"/>
              </a:lnSpc>
            </a:pPr>
            <a:r>
              <a:rPr lang="en-CA" sz="2795" smtClean="0">
                <a:solidFill>
                  <a:srgbClr val="FFFFFF"/>
                </a:solidFill>
                <a:latin typeface="Times New Roman"/>
                <a:cs typeface="Times New Roman"/>
              </a:rPr>
              <a:t>PA has a relationship to political science in</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that its field of endeavor is the body politic, but</a:t>
            </a:r>
          </a:p>
          <a:p>
            <a:pPr>
              <a:lnSpc>
                <a:spcPts val="3400"/>
              </a:lnSpc>
            </a:pPr>
            <a:endParaRPr lang="en-CA" sz="2795">
              <a:solidFill>
                <a:srgbClr val="000000"/>
              </a:solidFill>
            </a:endParaRPr>
          </a:p>
        </p:txBody>
      </p:sp>
      <p:sp>
        <p:nvSpPr>
          <p:cNvPr id="4" name="TextBox 4"/>
          <p:cNvSpPr txBox="1"/>
          <p:nvPr/>
        </p:nvSpPr>
        <p:spPr>
          <a:xfrm>
            <a:off x="1193800" y="2044700"/>
            <a:ext cx="7950200" cy="508000"/>
          </a:xfrm>
          <a:prstGeom prst="rect">
            <a:avLst/>
          </a:prstGeom>
          <a:noFill/>
        </p:spPr>
        <p:txBody>
          <a:bodyPr vert="horz" wrap="none" lIns="0" tIns="0" rIns="0" bIns="0" rtlCol="0">
            <a:spAutoFit/>
          </a:bodyPr>
          <a:lstStyle/>
          <a:p>
            <a:pPr>
              <a:lnSpc>
                <a:spcPts val="3220"/>
              </a:lnSpc>
            </a:pPr>
            <a:r>
              <a:rPr lang="en-CA" sz="2798" smtClean="0">
                <a:solidFill>
                  <a:srgbClr val="FFFFFF"/>
                </a:solidFill>
                <a:latin typeface="Times New Roman"/>
                <a:cs typeface="Times New Roman"/>
              </a:rPr>
              <a:t>where political scientists look at the political</a:t>
            </a:r>
          </a:p>
          <a:p>
            <a:pPr>
              <a:lnSpc>
                <a:spcPts val="3220"/>
              </a:lnSpc>
            </a:pPr>
            <a:endParaRPr lang="en-CA" sz="2798">
              <a:solidFill>
                <a:srgbClr val="000000"/>
              </a:solidFill>
            </a:endParaRPr>
          </a:p>
        </p:txBody>
      </p:sp>
      <p:sp>
        <p:nvSpPr>
          <p:cNvPr id="5" name="TextBox 5"/>
          <p:cNvSpPr txBox="1"/>
          <p:nvPr/>
        </p:nvSpPr>
        <p:spPr>
          <a:xfrm>
            <a:off x="1193800" y="2451100"/>
            <a:ext cx="7950200" cy="990600"/>
          </a:xfrm>
          <a:prstGeom prst="rect">
            <a:avLst/>
          </a:prstGeom>
          <a:noFill/>
        </p:spPr>
        <p:txBody>
          <a:bodyPr vert="horz" wrap="none" lIns="0" tIns="0" rIns="0" bIns="0" rtlCol="0">
            <a:spAutoFit/>
          </a:bodyPr>
          <a:lstStyle/>
          <a:p>
            <a:pPr>
              <a:lnSpc>
                <a:spcPts val="3400"/>
              </a:lnSpc>
            </a:pPr>
            <a:r>
              <a:rPr lang="en-CA" sz="2795" smtClean="0">
                <a:solidFill>
                  <a:srgbClr val="FFFFFF"/>
                </a:solidFill>
                <a:latin typeface="Times New Roman"/>
                <a:cs typeface="Times New Roman"/>
              </a:rPr>
              <a:t>aspect of an activity, public administrators deal</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with the implementation of policy for the</a:t>
            </a:r>
          </a:p>
          <a:p>
            <a:pPr>
              <a:lnSpc>
                <a:spcPts val="3400"/>
              </a:lnSpc>
            </a:pPr>
            <a:endParaRPr lang="en-CA" sz="2795">
              <a:solidFill>
                <a:srgbClr val="000000"/>
              </a:solidFill>
            </a:endParaRPr>
          </a:p>
        </p:txBody>
      </p:sp>
      <p:sp>
        <p:nvSpPr>
          <p:cNvPr id="6" name="TextBox 6"/>
          <p:cNvSpPr txBox="1"/>
          <p:nvPr/>
        </p:nvSpPr>
        <p:spPr>
          <a:xfrm>
            <a:off x="1193800" y="3327400"/>
            <a:ext cx="7950200" cy="508000"/>
          </a:xfrm>
          <a:prstGeom prst="rect">
            <a:avLst/>
          </a:prstGeom>
          <a:noFill/>
        </p:spPr>
        <p:txBody>
          <a:bodyPr vert="horz" wrap="none" lIns="0" tIns="0" rIns="0" bIns="0" rtlCol="0">
            <a:spAutoFit/>
          </a:bodyPr>
          <a:lstStyle/>
          <a:p>
            <a:pPr>
              <a:lnSpc>
                <a:spcPts val="3220"/>
              </a:lnSpc>
            </a:pPr>
            <a:r>
              <a:rPr lang="en-CA" sz="2798" smtClean="0">
                <a:solidFill>
                  <a:srgbClr val="FFFFFF"/>
                </a:solidFill>
                <a:latin typeface="Times New Roman"/>
                <a:cs typeface="Times New Roman"/>
              </a:rPr>
              <a:t>smooth operation of departments, programs</a:t>
            </a:r>
          </a:p>
          <a:p>
            <a:pPr>
              <a:lnSpc>
                <a:spcPts val="3220"/>
              </a:lnSpc>
            </a:pPr>
            <a:endParaRPr lang="en-CA" sz="2798">
              <a:solidFill>
                <a:srgbClr val="000000"/>
              </a:solidFill>
            </a:endParaRPr>
          </a:p>
        </p:txBody>
      </p:sp>
      <p:sp>
        <p:nvSpPr>
          <p:cNvPr id="7" name="TextBox 7"/>
          <p:cNvSpPr txBox="1"/>
          <p:nvPr/>
        </p:nvSpPr>
        <p:spPr>
          <a:xfrm>
            <a:off x="1193800" y="3733800"/>
            <a:ext cx="7950200" cy="1409700"/>
          </a:xfrm>
          <a:prstGeom prst="rect">
            <a:avLst/>
          </a:prstGeom>
          <a:noFill/>
        </p:spPr>
        <p:txBody>
          <a:bodyPr vert="horz" wrap="none" lIns="0" tIns="0" rIns="0" bIns="0" rtlCol="0">
            <a:spAutoFit/>
          </a:bodyPr>
          <a:lstStyle/>
          <a:p>
            <a:pPr>
              <a:lnSpc>
                <a:spcPts val="3350"/>
              </a:lnSpc>
            </a:pPr>
            <a:r>
              <a:rPr lang="en-CA" sz="2795" smtClean="0">
                <a:solidFill>
                  <a:srgbClr val="FFFFFF"/>
                </a:solidFill>
                <a:latin typeface="Times New Roman"/>
                <a:cs typeface="Times New Roman"/>
              </a:rPr>
              <a:t>and activities that are the outcomes of policy</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decisions made by the bodies politic. Public</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administration may be more profession than</a:t>
            </a:r>
          </a:p>
          <a:p>
            <a:pPr>
              <a:lnSpc>
                <a:spcPts val="3350"/>
              </a:lnSpc>
            </a:pPr>
            <a:endParaRPr lang="en-CA" sz="2795">
              <a:solidFill>
                <a:srgbClr val="000000"/>
              </a:solidFill>
            </a:endParaRPr>
          </a:p>
        </p:txBody>
      </p:sp>
      <p:sp>
        <p:nvSpPr>
          <p:cNvPr id="8" name="TextBox 8"/>
          <p:cNvSpPr txBox="1"/>
          <p:nvPr/>
        </p:nvSpPr>
        <p:spPr>
          <a:xfrm>
            <a:off x="1193800" y="5029200"/>
            <a:ext cx="7950200" cy="508000"/>
          </a:xfrm>
          <a:prstGeom prst="rect">
            <a:avLst/>
          </a:prstGeom>
          <a:noFill/>
        </p:spPr>
        <p:txBody>
          <a:bodyPr vert="horz" wrap="none" lIns="0" tIns="0" rIns="0" bIns="0" rtlCol="0">
            <a:spAutoFit/>
          </a:bodyPr>
          <a:lstStyle/>
          <a:p>
            <a:pPr>
              <a:lnSpc>
                <a:spcPts val="3220"/>
              </a:lnSpc>
            </a:pPr>
            <a:r>
              <a:rPr lang="en-CA" sz="2798" smtClean="0">
                <a:solidFill>
                  <a:srgbClr val="FFFFFF"/>
                </a:solidFill>
                <a:latin typeface="Times New Roman"/>
                <a:cs typeface="Times New Roman"/>
              </a:rPr>
              <a:t>discipline, in that it combines theory and</a:t>
            </a:r>
          </a:p>
          <a:p>
            <a:pPr>
              <a:lnSpc>
                <a:spcPts val="3220"/>
              </a:lnSpc>
            </a:pPr>
            <a:endParaRPr lang="en-CA" sz="2798">
              <a:solidFill>
                <a:srgbClr val="000000"/>
              </a:solidFill>
            </a:endParaRPr>
          </a:p>
        </p:txBody>
      </p:sp>
      <p:sp>
        <p:nvSpPr>
          <p:cNvPr id="9" name="TextBox 9"/>
          <p:cNvSpPr txBox="1"/>
          <p:nvPr/>
        </p:nvSpPr>
        <p:spPr>
          <a:xfrm>
            <a:off x="1193800" y="5461000"/>
            <a:ext cx="7950200" cy="508000"/>
          </a:xfrm>
          <a:prstGeom prst="rect">
            <a:avLst/>
          </a:prstGeom>
          <a:noFill/>
        </p:spPr>
        <p:txBody>
          <a:bodyPr vert="horz" wrap="none" lIns="0" tIns="0" rIns="0" bIns="0" rtlCol="0">
            <a:spAutoFit/>
          </a:bodyPr>
          <a:lstStyle/>
          <a:p>
            <a:pPr>
              <a:lnSpc>
                <a:spcPts val="3220"/>
              </a:lnSpc>
            </a:pPr>
            <a:r>
              <a:rPr lang="en-CA" sz="2795" smtClean="0">
                <a:solidFill>
                  <a:srgbClr val="FFFFFF"/>
                </a:solidFill>
                <a:latin typeface="Times New Roman"/>
                <a:cs typeface="Times New Roman"/>
              </a:rPr>
              <a:t>practice and is both science and art.</a:t>
            </a:r>
          </a:p>
          <a:p>
            <a:pPr>
              <a:lnSpc>
                <a:spcPts val="3220"/>
              </a:lnSpc>
            </a:pPr>
            <a:endParaRPr lang="en-CA" sz="2795">
              <a:solidFill>
                <a:srgbClr val="000000"/>
              </a:solidFill>
            </a:endParaRPr>
          </a:p>
        </p:txBody>
      </p:sp>
      <p:sp>
        <p:nvSpPr>
          <p:cNvPr id="10" name="TextBox 10"/>
          <p:cNvSpPr txBox="1"/>
          <p:nvPr/>
        </p:nvSpPr>
        <p:spPr>
          <a:xfrm>
            <a:off x="5702300" y="6032500"/>
            <a:ext cx="3441700" cy="342900"/>
          </a:xfrm>
          <a:prstGeom prst="rect">
            <a:avLst/>
          </a:prstGeom>
          <a:noFill/>
        </p:spPr>
        <p:txBody>
          <a:bodyPr vert="horz" wrap="none" lIns="0" tIns="0" rIns="0" bIns="0" rtlCol="0">
            <a:spAutoFit/>
          </a:bodyPr>
          <a:lstStyle/>
          <a:p>
            <a:pPr>
              <a:lnSpc>
                <a:spcPts val="2070"/>
              </a:lnSpc>
            </a:pPr>
            <a:r>
              <a:rPr lang="en-CA" sz="1800" smtClean="0">
                <a:solidFill>
                  <a:srgbClr val="FFFFFF"/>
                </a:solidFill>
                <a:latin typeface="Arial"/>
                <a:cs typeface="Arial"/>
              </a:rPr>
              <a:t>Ann Prentice 1984</a:t>
            </a:r>
          </a:p>
          <a:p>
            <a:pPr>
              <a:lnSpc>
                <a:spcPts val="2070"/>
              </a:lnSpc>
            </a:pPr>
            <a:endParaRPr lang="en-CA" sz="1800">
              <a:solidFill>
                <a:srgbClr val="000000"/>
              </a:solidFill>
            </a:endParaRPr>
          </a:p>
        </p:txBody>
      </p:sp>
      <p:sp>
        <p:nvSpPr>
          <p:cNvPr id="12" name="Slide Number Placeholder 11"/>
          <p:cNvSpPr>
            <a:spLocks noGrp="1"/>
          </p:cNvSpPr>
          <p:nvPr>
            <p:ph type="sldNum" sz="quarter" idx="12"/>
          </p:nvPr>
        </p:nvSpPr>
        <p:spPr/>
        <p:txBody>
          <a:bodyPr/>
          <a:lstStyle/>
          <a:p>
            <a:fld id="{2C7DFF54-6BA4-4515-87CA-28703F844993}" type="slidenum">
              <a:rPr lang="en-CA" smtClean="0"/>
              <a:pPr/>
              <a:t>3</a:t>
            </a:fld>
            <a:endParaRPr lang="en-C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9" name="TextBox 2"/>
          <p:cNvSpPr txBox="1"/>
          <p:nvPr/>
        </p:nvSpPr>
        <p:spPr>
          <a:xfrm>
            <a:off x="1003300" y="431800"/>
            <a:ext cx="8140700" cy="736600"/>
          </a:xfrm>
          <a:prstGeom prst="rect">
            <a:avLst/>
          </a:prstGeom>
          <a:noFill/>
        </p:spPr>
        <p:txBody>
          <a:bodyPr vert="horz" wrap="none" lIns="0" tIns="0" rIns="0" bIns="0" rtlCol="0">
            <a:spAutoFit/>
          </a:bodyPr>
          <a:lstStyle/>
          <a:p>
            <a:pPr>
              <a:lnSpc>
                <a:spcPts val="4600"/>
              </a:lnSpc>
            </a:pPr>
            <a:r>
              <a:rPr lang="en-CA" sz="4008" b="1" smtClean="0">
                <a:solidFill>
                  <a:srgbClr val="FFFFFF"/>
                </a:solidFill>
                <a:latin typeface="Segoe UI Bold"/>
                <a:cs typeface="Segoe UI Bold"/>
              </a:rPr>
              <a:t>What is Public</a:t>
            </a:r>
          </a:p>
          <a:p>
            <a:pPr>
              <a:lnSpc>
                <a:spcPts val="4600"/>
              </a:lnSpc>
            </a:pPr>
            <a:endParaRPr lang="en-CA" sz="3998">
              <a:solidFill>
                <a:srgbClr val="000000"/>
              </a:solidFill>
            </a:endParaRPr>
          </a:p>
        </p:txBody>
      </p:sp>
      <p:sp>
        <p:nvSpPr>
          <p:cNvPr id="3" name="TextBox 3"/>
          <p:cNvSpPr txBox="1"/>
          <p:nvPr/>
        </p:nvSpPr>
        <p:spPr>
          <a:xfrm>
            <a:off x="1003300" y="1041400"/>
            <a:ext cx="8140700" cy="736600"/>
          </a:xfrm>
          <a:prstGeom prst="rect">
            <a:avLst/>
          </a:prstGeom>
          <a:noFill/>
        </p:spPr>
        <p:txBody>
          <a:bodyPr vert="horz" wrap="none" lIns="0" tIns="0" rIns="0" bIns="0" rtlCol="0">
            <a:spAutoFit/>
          </a:bodyPr>
          <a:lstStyle/>
          <a:p>
            <a:pPr>
              <a:lnSpc>
                <a:spcPts val="4600"/>
              </a:lnSpc>
            </a:pPr>
            <a:r>
              <a:rPr lang="en-CA" sz="4005" b="1" dirty="0" smtClean="0">
                <a:solidFill>
                  <a:srgbClr val="FFFFFF"/>
                </a:solidFill>
                <a:latin typeface="Segoe UI Bold"/>
                <a:cs typeface="Segoe UI Bold"/>
              </a:rPr>
              <a:t>Administration?</a:t>
            </a:r>
          </a:p>
          <a:p>
            <a:pPr>
              <a:lnSpc>
                <a:spcPts val="4600"/>
              </a:lnSpc>
            </a:pPr>
            <a:endParaRPr lang="en-CA" sz="3995" dirty="0">
              <a:solidFill>
                <a:srgbClr val="000000"/>
              </a:solidFill>
            </a:endParaRPr>
          </a:p>
        </p:txBody>
      </p:sp>
      <p:sp>
        <p:nvSpPr>
          <p:cNvPr id="4" name="TextBox 4"/>
          <p:cNvSpPr txBox="1"/>
          <p:nvPr/>
        </p:nvSpPr>
        <p:spPr>
          <a:xfrm>
            <a:off x="927100" y="2146300"/>
            <a:ext cx="8216900" cy="977900"/>
          </a:xfrm>
          <a:prstGeom prst="rect">
            <a:avLst/>
          </a:prstGeom>
          <a:noFill/>
        </p:spPr>
        <p:txBody>
          <a:bodyPr vert="horz" wrap="none" lIns="0" tIns="0" rIns="0" bIns="0" rtlCol="0">
            <a:spAutoFit/>
          </a:bodyPr>
          <a:lstStyle/>
          <a:p>
            <a:pPr>
              <a:lnSpc>
                <a:spcPts val="3100"/>
              </a:lnSpc>
              <a:tabLst>
                <a:tab pos="723900" algn="l"/>
              </a:tabLst>
            </a:pPr>
            <a:r>
              <a:rPr lang="en-CA" sz="3204" dirty="0" smtClean="0">
                <a:solidFill>
                  <a:srgbClr val="C00000"/>
                </a:solidFill>
                <a:latin typeface="Arial Unicode MS"/>
                <a:cs typeface="Arial Unicode MS"/>
              </a:rPr>
              <a:t></a:t>
            </a:r>
            <a:r>
              <a:rPr lang="en-CA" sz="3204" dirty="0" smtClean="0">
                <a:solidFill>
                  <a:srgbClr val="FFFFFF"/>
                </a:solidFill>
                <a:latin typeface="Times New Roman"/>
                <a:cs typeface="Times New Roman"/>
              </a:rPr>
              <a:t>  Public Administration is a species</a:t>
            </a:r>
            <a:r>
              <a:rPr lang="en-CA" sz="3204" dirty="0" smtClean="0">
                <a:solidFill>
                  <a:srgbClr val="000000"/>
                </a:solidFill>
                <a:latin typeface="Times New Roman"/>
              </a:rPr>
              <a:t/>
            </a:r>
            <a:br>
              <a:rPr lang="en-CA" sz="3204" dirty="0" smtClean="0">
                <a:solidFill>
                  <a:srgbClr val="000000"/>
                </a:solidFill>
                <a:latin typeface="Times New Roman"/>
              </a:rPr>
            </a:br>
            <a:r>
              <a:rPr lang="en-CA" sz="3204" dirty="0" smtClean="0">
                <a:solidFill>
                  <a:srgbClr val="FFFFFF"/>
                </a:solidFill>
                <a:latin typeface="Times New Roman"/>
                <a:cs typeface="Times New Roman"/>
              </a:rPr>
              <a:t>	belonging to </a:t>
            </a:r>
            <a:r>
              <a:rPr lang="en-CA" sz="3214" b="1" dirty="0" smtClean="0">
                <a:solidFill>
                  <a:srgbClr val="FFFFFF"/>
                </a:solidFill>
                <a:latin typeface="Times New Roman Bold"/>
                <a:cs typeface="Times New Roman Bold"/>
              </a:rPr>
              <a:t>GENUS</a:t>
            </a:r>
          </a:p>
          <a:p>
            <a:pPr>
              <a:lnSpc>
                <a:spcPts val="3100"/>
              </a:lnSpc>
            </a:pPr>
            <a:endParaRPr lang="en-CA" sz="3204" dirty="0">
              <a:solidFill>
                <a:srgbClr val="000000"/>
              </a:solidFill>
            </a:endParaRPr>
          </a:p>
        </p:txBody>
      </p:sp>
      <p:sp>
        <p:nvSpPr>
          <p:cNvPr id="5" name="TextBox 5"/>
          <p:cNvSpPr txBox="1"/>
          <p:nvPr/>
        </p:nvSpPr>
        <p:spPr>
          <a:xfrm>
            <a:off x="1651000" y="2933700"/>
            <a:ext cx="5866606" cy="1996829"/>
          </a:xfrm>
          <a:prstGeom prst="rect">
            <a:avLst/>
          </a:prstGeom>
          <a:noFill/>
        </p:spPr>
        <p:txBody>
          <a:bodyPr vert="horz" wrap="none" lIns="0" tIns="0" rIns="0" bIns="0" rtlCol="0">
            <a:spAutoFit/>
          </a:bodyPr>
          <a:lstStyle/>
          <a:p>
            <a:pPr>
              <a:lnSpc>
                <a:spcPts val="3065"/>
              </a:lnSpc>
            </a:pPr>
            <a:r>
              <a:rPr lang="en-CA" sz="3214" b="1" dirty="0" smtClean="0">
                <a:solidFill>
                  <a:srgbClr val="FFFFFF"/>
                </a:solidFill>
                <a:latin typeface="Times New Roman Bold"/>
                <a:cs typeface="Times New Roman Bold"/>
              </a:rPr>
              <a:t>ADMINISTRATION</a:t>
            </a:r>
            <a:r>
              <a:rPr lang="en-CA" sz="3204" dirty="0" smtClean="0">
                <a:solidFill>
                  <a:srgbClr val="FFFFFF"/>
                </a:solidFill>
                <a:latin typeface="Times New Roman"/>
                <a:cs typeface="Times New Roman"/>
              </a:rPr>
              <a:t>, which </a:t>
            </a:r>
          </a:p>
          <a:p>
            <a:pPr>
              <a:lnSpc>
                <a:spcPts val="3065"/>
              </a:lnSpc>
            </a:pPr>
            <a:r>
              <a:rPr lang="en-CA" sz="3206" dirty="0" smtClean="0">
                <a:solidFill>
                  <a:srgbClr val="FFFFFF"/>
                </a:solidFill>
                <a:latin typeface="Times New Roman"/>
                <a:cs typeface="Times New Roman"/>
              </a:rPr>
              <a:t>in turn belongs to a FAMILY which</a:t>
            </a:r>
            <a:r>
              <a:rPr lang="en-CA" sz="3204" dirty="0" smtClean="0">
                <a:solidFill>
                  <a:srgbClr val="000000"/>
                </a:solidFill>
                <a:latin typeface="Times New Roman"/>
              </a:rPr>
              <a:t/>
            </a:r>
            <a:br>
              <a:rPr lang="en-CA" sz="3204" dirty="0" smtClean="0">
                <a:solidFill>
                  <a:srgbClr val="000000"/>
                </a:solidFill>
                <a:latin typeface="Times New Roman"/>
              </a:rPr>
            </a:br>
            <a:r>
              <a:rPr lang="en-CA" sz="3204" dirty="0" smtClean="0">
                <a:solidFill>
                  <a:srgbClr val="FFFFFF"/>
                </a:solidFill>
                <a:latin typeface="Times New Roman"/>
                <a:cs typeface="Times New Roman"/>
              </a:rPr>
              <a:t>we may call </a:t>
            </a:r>
            <a:r>
              <a:rPr lang="en-CA" sz="3214" b="1" dirty="0" smtClean="0">
                <a:solidFill>
                  <a:srgbClr val="FFFFFF"/>
                </a:solidFill>
                <a:latin typeface="Times New Roman Bold"/>
                <a:cs typeface="Times New Roman Bold"/>
              </a:rPr>
              <a:t>COOPERATIVE</a:t>
            </a:r>
            <a:r>
              <a:rPr lang="en-CA" sz="3204" dirty="0" smtClean="0">
                <a:solidFill>
                  <a:srgbClr val="000000"/>
                </a:solidFill>
                <a:latin typeface="Times New Roman"/>
              </a:rPr>
              <a:t/>
            </a:r>
            <a:br>
              <a:rPr lang="en-CA" sz="3204" dirty="0" smtClean="0">
                <a:solidFill>
                  <a:srgbClr val="000000"/>
                </a:solidFill>
                <a:latin typeface="Times New Roman"/>
              </a:rPr>
            </a:br>
            <a:r>
              <a:rPr lang="en-CA" sz="3214" b="1" dirty="0" smtClean="0">
                <a:solidFill>
                  <a:srgbClr val="FFFFFF"/>
                </a:solidFill>
                <a:latin typeface="Times New Roman Bold"/>
                <a:cs typeface="Times New Roman Bold"/>
              </a:rPr>
              <a:t>HUMAN ACTION</a:t>
            </a:r>
          </a:p>
          <a:p>
            <a:pPr>
              <a:lnSpc>
                <a:spcPts val="3065"/>
              </a:lnSpc>
            </a:pPr>
            <a:endParaRPr lang="en-CA" sz="3204" dirty="0">
              <a:solidFill>
                <a:srgbClr val="000000"/>
              </a:solidFill>
            </a:endParaRPr>
          </a:p>
        </p:txBody>
      </p:sp>
      <p:sp>
        <p:nvSpPr>
          <p:cNvPr id="6" name="TextBox 6"/>
          <p:cNvSpPr txBox="1"/>
          <p:nvPr/>
        </p:nvSpPr>
        <p:spPr>
          <a:xfrm>
            <a:off x="6604000" y="4927600"/>
            <a:ext cx="2540000" cy="279400"/>
          </a:xfrm>
          <a:prstGeom prst="rect">
            <a:avLst/>
          </a:prstGeom>
          <a:noFill/>
        </p:spPr>
        <p:txBody>
          <a:bodyPr vert="horz" wrap="none" lIns="0" tIns="0" rIns="0" bIns="0" rtlCol="0">
            <a:spAutoFit/>
          </a:bodyPr>
          <a:lstStyle/>
          <a:p>
            <a:pPr>
              <a:lnSpc>
                <a:spcPts val="1840"/>
              </a:lnSpc>
            </a:pPr>
            <a:r>
              <a:rPr lang="en-CA" sz="1598" smtClean="0">
                <a:solidFill>
                  <a:srgbClr val="FFFFFF"/>
                </a:solidFill>
                <a:latin typeface="Times New Roman"/>
                <a:cs typeface="Times New Roman"/>
              </a:rPr>
              <a:t>(WALDO, 1955)</a:t>
            </a:r>
          </a:p>
          <a:p>
            <a:pPr>
              <a:lnSpc>
                <a:spcPts val="1840"/>
              </a:lnSpc>
            </a:pPr>
            <a:endParaRPr lang="en-CA" sz="1598">
              <a:solidFill>
                <a:srgbClr val="000000"/>
              </a:solidFill>
            </a:endParaRPr>
          </a:p>
        </p:txBody>
      </p:sp>
      <p:sp>
        <p:nvSpPr>
          <p:cNvPr id="8" name="TextBox 8"/>
          <p:cNvSpPr txBox="1"/>
          <p:nvPr/>
        </p:nvSpPr>
        <p:spPr>
          <a:xfrm>
            <a:off x="8509000" y="6438900"/>
            <a:ext cx="635000" cy="228600"/>
          </a:xfrm>
          <a:prstGeom prst="rect">
            <a:avLst/>
          </a:prstGeom>
          <a:noFill/>
        </p:spPr>
        <p:txBody>
          <a:bodyPr vert="horz" wrap="none" lIns="0" tIns="0" rIns="0" bIns="0" rtlCol="0">
            <a:spAutoFit/>
          </a:bodyPr>
          <a:lstStyle/>
          <a:p>
            <a:pPr>
              <a:lnSpc>
                <a:spcPts val="1380"/>
              </a:lnSpc>
            </a:pPr>
            <a:r>
              <a:rPr lang="en-CA" sz="1200" smtClean="0">
                <a:solidFill>
                  <a:srgbClr val="9A9A9A"/>
                </a:solidFill>
                <a:latin typeface="Calibri"/>
                <a:cs typeface="Calibri"/>
              </a:rPr>
              <a:t>4</a:t>
            </a:r>
          </a:p>
          <a:p>
            <a:pPr>
              <a:lnSpc>
                <a:spcPts val="1380"/>
              </a:lnSpc>
            </a:pPr>
            <a:endParaRPr lang="en-CA" sz="1200">
              <a:solidFill>
                <a:srgbClr val="000000"/>
              </a:solidFill>
            </a:endParaRPr>
          </a:p>
        </p:txBody>
      </p:sp>
      <p:sp>
        <p:nvSpPr>
          <p:cNvPr id="7" name="Slide Number Placeholder 6"/>
          <p:cNvSpPr>
            <a:spLocks noGrp="1"/>
          </p:cNvSpPr>
          <p:nvPr>
            <p:ph type="sldNum" sz="quarter" idx="12"/>
          </p:nvPr>
        </p:nvSpPr>
        <p:spPr/>
        <p:txBody>
          <a:bodyPr/>
          <a:lstStyle/>
          <a:p>
            <a:fld id="{2C7DFF54-6BA4-4515-87CA-28703F844993}" type="slidenum">
              <a:rPr lang="en-CA" smtClean="0"/>
              <a:pPr/>
              <a:t>4</a:t>
            </a:fld>
            <a:endParaRPr lang="en-CA"/>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51774"/>
            <a:ext cx="9144000" cy="6845300"/>
          </a:xfrm>
          <a:prstGeom prst="rect">
            <a:avLst/>
          </a:prstGeom>
        </p:spPr>
      </p:pic>
      <p:sp>
        <p:nvSpPr>
          <p:cNvPr id="10" name="TextBox 2"/>
          <p:cNvSpPr txBox="1"/>
          <p:nvPr/>
        </p:nvSpPr>
        <p:spPr>
          <a:xfrm>
            <a:off x="698500" y="596900"/>
            <a:ext cx="8445500" cy="685800"/>
          </a:xfrm>
          <a:prstGeom prst="rect">
            <a:avLst/>
          </a:prstGeom>
          <a:noFill/>
        </p:spPr>
        <p:txBody>
          <a:bodyPr vert="horz" wrap="none" lIns="0" tIns="0" rIns="0" bIns="0" rtlCol="0">
            <a:spAutoFit/>
          </a:bodyPr>
          <a:lstStyle/>
          <a:p>
            <a:pPr>
              <a:lnSpc>
                <a:spcPts val="4140"/>
              </a:lnSpc>
            </a:pPr>
            <a:r>
              <a:rPr lang="en-CA" sz="3612" b="1" smtClean="0">
                <a:solidFill>
                  <a:srgbClr val="FFFFFF"/>
                </a:solidFill>
                <a:latin typeface="Segoe UI Bold"/>
                <a:cs typeface="Segoe UI Bold"/>
              </a:rPr>
              <a:t>Public Administration Theory</a:t>
            </a:r>
          </a:p>
          <a:p>
            <a:pPr>
              <a:lnSpc>
                <a:spcPts val="4140"/>
              </a:lnSpc>
            </a:pPr>
            <a:endParaRPr lang="en-CA" sz="3602">
              <a:solidFill>
                <a:srgbClr val="000000"/>
              </a:solidFill>
            </a:endParaRPr>
          </a:p>
        </p:txBody>
      </p:sp>
      <p:sp>
        <p:nvSpPr>
          <p:cNvPr id="3" name="TextBox 3"/>
          <p:cNvSpPr txBox="1"/>
          <p:nvPr/>
        </p:nvSpPr>
        <p:spPr>
          <a:xfrm>
            <a:off x="534573" y="1282700"/>
            <a:ext cx="7921592" cy="923330"/>
          </a:xfrm>
          <a:prstGeom prst="rect">
            <a:avLst/>
          </a:prstGeom>
          <a:noFill/>
        </p:spPr>
        <p:txBody>
          <a:bodyPr vert="horz" wrap="none" lIns="0" tIns="0" rIns="0" bIns="0" rtlCol="0">
            <a:spAutoFit/>
          </a:bodyPr>
          <a:lstStyle/>
          <a:p>
            <a:pPr>
              <a:lnSpc>
                <a:spcPts val="2400"/>
              </a:lnSpc>
            </a:pPr>
            <a:r>
              <a:rPr lang="en-CA" sz="2400" b="1" dirty="0" smtClean="0">
                <a:solidFill>
                  <a:srgbClr val="FFFFFF"/>
                </a:solidFill>
                <a:latin typeface="Times New Roman Bold"/>
                <a:cs typeface="Times New Roman Bold"/>
              </a:rPr>
              <a:t>PA theory</a:t>
            </a:r>
            <a:r>
              <a:rPr lang="en-CA" sz="2400" dirty="0" smtClean="0">
                <a:solidFill>
                  <a:srgbClr val="FFFFFF"/>
                </a:solidFill>
                <a:latin typeface="Times New Roman"/>
                <a:cs typeface="Times New Roman"/>
              </a:rPr>
              <a:t> is the amalgamation of history, organizational theory,</a:t>
            </a:r>
            <a:r>
              <a:rPr lang="en-CA" sz="2400" dirty="0" smtClean="0">
                <a:solidFill>
                  <a:srgbClr val="000000"/>
                </a:solidFill>
                <a:latin typeface="Times New Roman"/>
              </a:rPr>
              <a:t/>
            </a:r>
            <a:br>
              <a:rPr lang="en-CA" sz="2400" dirty="0" smtClean="0">
                <a:solidFill>
                  <a:srgbClr val="000000"/>
                </a:solidFill>
                <a:latin typeface="Times New Roman"/>
              </a:rPr>
            </a:br>
            <a:r>
              <a:rPr lang="en-CA" sz="2400" dirty="0" smtClean="0">
                <a:solidFill>
                  <a:srgbClr val="FFFFFF"/>
                </a:solidFill>
                <a:latin typeface="Times New Roman"/>
                <a:cs typeface="Times New Roman"/>
              </a:rPr>
              <a:t>social theory, political theory and related studies focused on the</a:t>
            </a:r>
          </a:p>
          <a:p>
            <a:pPr>
              <a:lnSpc>
                <a:spcPts val="2400"/>
              </a:lnSpc>
            </a:pPr>
            <a:endParaRPr lang="en-CA" sz="2400" dirty="0">
              <a:solidFill>
                <a:srgbClr val="000000"/>
              </a:solidFill>
            </a:endParaRPr>
          </a:p>
        </p:txBody>
      </p:sp>
      <p:sp>
        <p:nvSpPr>
          <p:cNvPr id="4" name="TextBox 4"/>
          <p:cNvSpPr txBox="1"/>
          <p:nvPr/>
        </p:nvSpPr>
        <p:spPr>
          <a:xfrm>
            <a:off x="526791" y="1911077"/>
            <a:ext cx="8257069" cy="589905"/>
          </a:xfrm>
          <a:prstGeom prst="rect">
            <a:avLst/>
          </a:prstGeom>
          <a:noFill/>
        </p:spPr>
        <p:txBody>
          <a:bodyPr vert="horz" wrap="none" lIns="0" tIns="0" rIns="0" bIns="0" rtlCol="0">
            <a:spAutoFit/>
          </a:bodyPr>
          <a:lstStyle/>
          <a:p>
            <a:pPr>
              <a:lnSpc>
                <a:spcPts val="2300"/>
              </a:lnSpc>
            </a:pPr>
            <a:r>
              <a:rPr lang="en-CA" sz="2400" dirty="0" smtClean="0">
                <a:solidFill>
                  <a:srgbClr val="FFFFFF"/>
                </a:solidFill>
                <a:latin typeface="Times New Roman"/>
                <a:cs typeface="Times New Roman"/>
              </a:rPr>
              <a:t>meanings, structures and functions of public service in all its forms</a:t>
            </a:r>
          </a:p>
          <a:p>
            <a:pPr>
              <a:lnSpc>
                <a:spcPts val="2300"/>
              </a:lnSpc>
            </a:pPr>
            <a:endParaRPr lang="en-CA" sz="2006" dirty="0">
              <a:solidFill>
                <a:srgbClr val="000000"/>
              </a:solidFill>
            </a:endParaRPr>
          </a:p>
        </p:txBody>
      </p:sp>
      <p:sp>
        <p:nvSpPr>
          <p:cNvPr id="5" name="TextBox 5"/>
          <p:cNvSpPr txBox="1"/>
          <p:nvPr/>
        </p:nvSpPr>
        <p:spPr>
          <a:xfrm>
            <a:off x="477227" y="2206030"/>
            <a:ext cx="8146076" cy="1235403"/>
          </a:xfrm>
          <a:prstGeom prst="rect">
            <a:avLst/>
          </a:prstGeom>
          <a:noFill/>
        </p:spPr>
        <p:txBody>
          <a:bodyPr vert="horz" wrap="none" lIns="0" tIns="0" rIns="0" bIns="0" rtlCol="0">
            <a:spAutoFit/>
          </a:bodyPr>
          <a:lstStyle/>
          <a:p>
            <a:pPr>
              <a:lnSpc>
                <a:spcPts val="2400"/>
              </a:lnSpc>
            </a:pPr>
            <a:r>
              <a:rPr lang="en-CA" sz="2400" dirty="0" smtClean="0">
                <a:solidFill>
                  <a:srgbClr val="FFFFFF"/>
                </a:solidFill>
                <a:latin typeface="Arial Unicode MS"/>
                <a:cs typeface="Arial Unicode MS"/>
              </a:rPr>
              <a:t></a:t>
            </a:r>
            <a:r>
              <a:rPr lang="en-CA" sz="2400" dirty="0" smtClean="0">
                <a:solidFill>
                  <a:srgbClr val="FFFFFF"/>
                </a:solidFill>
                <a:latin typeface="Times New Roman"/>
                <a:cs typeface="Times New Roman"/>
              </a:rPr>
              <a:t>  PA often recounts major historical foundations for the study of</a:t>
            </a:r>
            <a:r>
              <a:rPr lang="en-CA" sz="2400" dirty="0" smtClean="0">
                <a:solidFill>
                  <a:srgbClr val="000000"/>
                </a:solidFill>
                <a:latin typeface="Times New Roman"/>
              </a:rPr>
              <a:t/>
            </a:r>
            <a:br>
              <a:rPr lang="en-CA" sz="2400" dirty="0" smtClean="0">
                <a:solidFill>
                  <a:srgbClr val="000000"/>
                </a:solidFill>
                <a:latin typeface="Times New Roman"/>
              </a:rPr>
            </a:br>
            <a:r>
              <a:rPr lang="en-CA" sz="2400" dirty="0" smtClean="0">
                <a:solidFill>
                  <a:srgbClr val="FFFFFF"/>
                </a:solidFill>
                <a:latin typeface="Times New Roman"/>
                <a:cs typeface="Times New Roman"/>
              </a:rPr>
              <a:t>bureaucracy as well as issues associated with public service as a </a:t>
            </a:r>
          </a:p>
          <a:p>
            <a:pPr>
              <a:lnSpc>
                <a:spcPts val="2400"/>
              </a:lnSpc>
            </a:pPr>
            <a:r>
              <a:rPr lang="en-CA" sz="2400" dirty="0" smtClean="0">
                <a:solidFill>
                  <a:srgbClr val="FFFFFF"/>
                </a:solidFill>
                <a:latin typeface="Times New Roman"/>
                <a:cs typeface="Times New Roman"/>
              </a:rPr>
              <a:t>profession and as an academic field.</a:t>
            </a:r>
          </a:p>
          <a:p>
            <a:pPr>
              <a:lnSpc>
                <a:spcPts val="2400"/>
              </a:lnSpc>
            </a:pPr>
            <a:endParaRPr lang="en-CA" sz="2400" dirty="0">
              <a:solidFill>
                <a:srgbClr val="000000"/>
              </a:solidFill>
            </a:endParaRPr>
          </a:p>
        </p:txBody>
      </p:sp>
      <p:sp>
        <p:nvSpPr>
          <p:cNvPr id="6" name="TextBox 6"/>
          <p:cNvSpPr txBox="1"/>
          <p:nvPr/>
        </p:nvSpPr>
        <p:spPr>
          <a:xfrm>
            <a:off x="440681" y="3176964"/>
            <a:ext cx="8451800" cy="927626"/>
          </a:xfrm>
          <a:prstGeom prst="rect">
            <a:avLst/>
          </a:prstGeom>
          <a:noFill/>
        </p:spPr>
        <p:txBody>
          <a:bodyPr vert="horz" wrap="square" lIns="0" tIns="0" rIns="0" bIns="0" rtlCol="0">
            <a:spAutoFit/>
          </a:bodyPr>
          <a:lstStyle/>
          <a:p>
            <a:pPr>
              <a:lnSpc>
                <a:spcPts val="2400"/>
              </a:lnSpc>
            </a:pPr>
            <a:r>
              <a:rPr lang="en-CA" sz="2400" dirty="0" smtClean="0">
                <a:solidFill>
                  <a:srgbClr val="FFC000"/>
                </a:solidFill>
                <a:latin typeface="Times New Roman"/>
                <a:cs typeface="Times New Roman"/>
              </a:rPr>
              <a:t>Important figures of study include: Max Weber, Frederick Winslow</a:t>
            </a:r>
            <a:r>
              <a:rPr lang="en-CA" sz="2400" dirty="0" smtClean="0">
                <a:solidFill>
                  <a:srgbClr val="FFC000"/>
                </a:solidFill>
                <a:latin typeface="Times New Roman"/>
              </a:rPr>
              <a:t/>
            </a:r>
            <a:br>
              <a:rPr lang="en-CA" sz="2400" dirty="0" smtClean="0">
                <a:solidFill>
                  <a:srgbClr val="FFC000"/>
                </a:solidFill>
                <a:latin typeface="Times New Roman"/>
              </a:rPr>
            </a:br>
            <a:r>
              <a:rPr lang="en-CA" sz="2400" dirty="0" smtClean="0">
                <a:solidFill>
                  <a:srgbClr val="FFC000"/>
                </a:solidFill>
                <a:latin typeface="Times New Roman"/>
                <a:cs typeface="Times New Roman"/>
              </a:rPr>
              <a:t>Taylor, Luther </a:t>
            </a:r>
            <a:r>
              <a:rPr lang="en-CA" sz="2400" dirty="0" err="1" smtClean="0">
                <a:solidFill>
                  <a:srgbClr val="FFC000"/>
                </a:solidFill>
                <a:latin typeface="Times New Roman"/>
                <a:cs typeface="Times New Roman"/>
              </a:rPr>
              <a:t>Gulick</a:t>
            </a:r>
            <a:r>
              <a:rPr lang="en-CA" sz="2400" dirty="0" smtClean="0">
                <a:solidFill>
                  <a:srgbClr val="FFC000"/>
                </a:solidFill>
                <a:latin typeface="Times New Roman"/>
                <a:cs typeface="Times New Roman"/>
              </a:rPr>
              <a:t>, Mary  Parker </a:t>
            </a:r>
            <a:r>
              <a:rPr lang="en-CA" sz="2400" dirty="0" err="1" smtClean="0">
                <a:solidFill>
                  <a:srgbClr val="FFC000"/>
                </a:solidFill>
                <a:latin typeface="Times New Roman"/>
                <a:cs typeface="Times New Roman"/>
              </a:rPr>
              <a:t>Follet</a:t>
            </a:r>
            <a:r>
              <a:rPr lang="en-CA" sz="2400" dirty="0" smtClean="0">
                <a:solidFill>
                  <a:srgbClr val="FFC000"/>
                </a:solidFill>
                <a:latin typeface="Times New Roman"/>
                <a:cs typeface="Times New Roman"/>
              </a:rPr>
              <a:t>, Chester Barnard, Herbert</a:t>
            </a:r>
          </a:p>
          <a:p>
            <a:pPr>
              <a:lnSpc>
                <a:spcPts val="2400"/>
              </a:lnSpc>
            </a:pPr>
            <a:endParaRPr lang="en-CA" sz="2400" dirty="0">
              <a:solidFill>
                <a:srgbClr val="000000"/>
              </a:solidFill>
            </a:endParaRPr>
          </a:p>
        </p:txBody>
      </p:sp>
      <p:sp>
        <p:nvSpPr>
          <p:cNvPr id="7" name="TextBox 7"/>
          <p:cNvSpPr txBox="1"/>
          <p:nvPr/>
        </p:nvSpPr>
        <p:spPr>
          <a:xfrm>
            <a:off x="534573" y="3805886"/>
            <a:ext cx="3720827" cy="597408"/>
          </a:xfrm>
          <a:prstGeom prst="rect">
            <a:avLst/>
          </a:prstGeom>
          <a:noFill/>
        </p:spPr>
        <p:txBody>
          <a:bodyPr vert="horz" wrap="none" lIns="0" tIns="0" rIns="0" bIns="0" rtlCol="0">
            <a:spAutoFit/>
          </a:bodyPr>
          <a:lstStyle/>
          <a:p>
            <a:pPr>
              <a:lnSpc>
                <a:spcPts val="2300"/>
              </a:lnSpc>
            </a:pPr>
            <a:r>
              <a:rPr lang="en-CA" sz="2400" dirty="0" smtClean="0">
                <a:solidFill>
                  <a:srgbClr val="FFC000"/>
                </a:solidFill>
                <a:latin typeface="Times New Roman"/>
                <a:cs typeface="Times New Roman"/>
              </a:rPr>
              <a:t>A. Simon, and Dwight Waldo.</a:t>
            </a:r>
          </a:p>
          <a:p>
            <a:pPr>
              <a:lnSpc>
                <a:spcPts val="2300"/>
              </a:lnSpc>
            </a:pPr>
            <a:endParaRPr lang="en-CA" sz="2400" dirty="0">
              <a:solidFill>
                <a:srgbClr val="000000"/>
              </a:solidFill>
            </a:endParaRPr>
          </a:p>
        </p:txBody>
      </p:sp>
      <p:sp>
        <p:nvSpPr>
          <p:cNvPr id="8" name="TextBox 8"/>
          <p:cNvSpPr txBox="1"/>
          <p:nvPr/>
        </p:nvSpPr>
        <p:spPr>
          <a:xfrm>
            <a:off x="461069" y="4077072"/>
            <a:ext cx="8322791" cy="1283493"/>
          </a:xfrm>
          <a:prstGeom prst="rect">
            <a:avLst/>
          </a:prstGeom>
          <a:noFill/>
        </p:spPr>
        <p:txBody>
          <a:bodyPr vert="horz" wrap="none" lIns="0" tIns="0" rIns="0" bIns="0" rtlCol="0">
            <a:spAutoFit/>
          </a:bodyPr>
          <a:lstStyle/>
          <a:p>
            <a:pPr>
              <a:lnSpc>
                <a:spcPts val="2450"/>
              </a:lnSpc>
            </a:pPr>
            <a:r>
              <a:rPr lang="en-CA" sz="2400" dirty="0" smtClean="0">
                <a:solidFill>
                  <a:srgbClr val="FFFFFF"/>
                </a:solidFill>
                <a:latin typeface="Arial Unicode MS"/>
                <a:cs typeface="Arial Unicode MS"/>
              </a:rPr>
              <a:t></a:t>
            </a:r>
            <a:r>
              <a:rPr lang="en-CA" sz="2400" dirty="0" smtClean="0">
                <a:solidFill>
                  <a:srgbClr val="FFFFFF"/>
                </a:solidFill>
                <a:latin typeface="Times New Roman"/>
                <a:cs typeface="Times New Roman"/>
              </a:rPr>
              <a:t> In more recent times, the field has had three main branches: new</a:t>
            </a:r>
            <a:r>
              <a:rPr lang="en-CA" sz="2400" dirty="0" smtClean="0">
                <a:solidFill>
                  <a:srgbClr val="000000"/>
                </a:solidFill>
                <a:latin typeface="Times New Roman"/>
              </a:rPr>
              <a:t/>
            </a:r>
            <a:br>
              <a:rPr lang="en-CA" sz="2400" dirty="0" smtClean="0">
                <a:solidFill>
                  <a:srgbClr val="000000"/>
                </a:solidFill>
                <a:latin typeface="Times New Roman"/>
              </a:rPr>
            </a:br>
            <a:r>
              <a:rPr lang="en-CA" sz="2400" dirty="0" smtClean="0">
                <a:solidFill>
                  <a:srgbClr val="FFFFFF"/>
                </a:solidFill>
                <a:latin typeface="Times New Roman"/>
                <a:cs typeface="Times New Roman"/>
              </a:rPr>
              <a:t>public management, classic public administration, and postmodern</a:t>
            </a:r>
            <a:r>
              <a:rPr lang="en-CA" sz="2400" dirty="0" smtClean="0">
                <a:solidFill>
                  <a:srgbClr val="000000"/>
                </a:solidFill>
                <a:latin typeface="Times New Roman"/>
              </a:rPr>
              <a:t/>
            </a:r>
            <a:br>
              <a:rPr lang="en-CA" sz="2400" dirty="0" smtClean="0">
                <a:solidFill>
                  <a:srgbClr val="000000"/>
                </a:solidFill>
                <a:latin typeface="Times New Roman"/>
              </a:rPr>
            </a:br>
            <a:r>
              <a:rPr lang="en-CA" sz="2400" dirty="0" smtClean="0">
                <a:solidFill>
                  <a:srgbClr val="FFFFFF"/>
                </a:solidFill>
                <a:latin typeface="Times New Roman"/>
                <a:cs typeface="Times New Roman"/>
              </a:rPr>
              <a:t>public administration theory.</a:t>
            </a:r>
          </a:p>
          <a:p>
            <a:pPr>
              <a:lnSpc>
                <a:spcPts val="2450"/>
              </a:lnSpc>
            </a:pPr>
            <a:endParaRPr lang="en-CA" sz="2400" dirty="0">
              <a:solidFill>
                <a:srgbClr val="000000"/>
              </a:solidFill>
            </a:endParaRPr>
          </a:p>
        </p:txBody>
      </p:sp>
      <p:sp>
        <p:nvSpPr>
          <p:cNvPr id="9" name="Slide Number Placeholder 8"/>
          <p:cNvSpPr>
            <a:spLocks noGrp="1"/>
          </p:cNvSpPr>
          <p:nvPr>
            <p:ph type="sldNum" sz="quarter" idx="12"/>
          </p:nvPr>
        </p:nvSpPr>
        <p:spPr/>
        <p:txBody>
          <a:bodyPr/>
          <a:lstStyle/>
          <a:p>
            <a:fld id="{2C7DFF54-6BA4-4515-87CA-28703F844993}" type="slidenum">
              <a:rPr lang="en-CA" smtClean="0"/>
              <a:pPr/>
              <a:t>5</a:t>
            </a:fld>
            <a:endParaRPr lang="en-C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50" name="TextBox 2"/>
          <p:cNvSpPr txBox="1"/>
          <p:nvPr/>
        </p:nvSpPr>
        <p:spPr>
          <a:xfrm>
            <a:off x="876300" y="825500"/>
            <a:ext cx="863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Context</a:t>
            </a:r>
          </a:p>
          <a:p>
            <a:pPr>
              <a:lnSpc>
                <a:spcPts val="1610"/>
              </a:lnSpc>
            </a:pPr>
            <a:endParaRPr lang="en-CA" sz="1413" b="1" smtClean="0">
              <a:solidFill>
                <a:srgbClr val="000000"/>
              </a:solidFill>
              <a:latin typeface="Times New Roman Bold"/>
              <a:cs typeface="Times New Roman Bold"/>
            </a:endParaRPr>
          </a:p>
        </p:txBody>
      </p:sp>
      <p:sp>
        <p:nvSpPr>
          <p:cNvPr id="3" name="TextBox 3"/>
          <p:cNvSpPr txBox="1"/>
          <p:nvPr/>
        </p:nvSpPr>
        <p:spPr>
          <a:xfrm>
            <a:off x="2654300" y="825500"/>
            <a:ext cx="1041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Key Values</a:t>
            </a:r>
          </a:p>
          <a:p>
            <a:pPr>
              <a:lnSpc>
                <a:spcPts val="1610"/>
              </a:lnSpc>
            </a:pPr>
            <a:endParaRPr lang="en-CA" sz="1413" b="1" smtClean="0">
              <a:solidFill>
                <a:srgbClr val="000000"/>
              </a:solidFill>
              <a:latin typeface="Times New Roman Bold"/>
              <a:cs typeface="Times New Roman Bold"/>
            </a:endParaRPr>
          </a:p>
        </p:txBody>
      </p:sp>
      <p:sp>
        <p:nvSpPr>
          <p:cNvPr id="4" name="TextBox 4"/>
          <p:cNvSpPr txBox="1"/>
          <p:nvPr/>
        </p:nvSpPr>
        <p:spPr>
          <a:xfrm>
            <a:off x="4699000" y="825500"/>
            <a:ext cx="11303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Proponents</a:t>
            </a:r>
          </a:p>
          <a:p>
            <a:pPr>
              <a:lnSpc>
                <a:spcPts val="1610"/>
              </a:lnSpc>
            </a:pPr>
            <a:endParaRPr lang="en-CA" sz="1413" b="1" smtClean="0">
              <a:solidFill>
                <a:srgbClr val="000000"/>
              </a:solidFill>
              <a:latin typeface="Times New Roman Bold"/>
              <a:cs typeface="Times New Roman Bold"/>
            </a:endParaRPr>
          </a:p>
        </p:txBody>
      </p:sp>
      <p:sp>
        <p:nvSpPr>
          <p:cNvPr id="5" name="TextBox 5"/>
          <p:cNvSpPr txBox="1"/>
          <p:nvPr/>
        </p:nvSpPr>
        <p:spPr>
          <a:xfrm>
            <a:off x="6400800" y="825500"/>
            <a:ext cx="2311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Dominant/Theories/Themes</a:t>
            </a:r>
          </a:p>
          <a:p>
            <a:pPr>
              <a:lnSpc>
                <a:spcPts val="1610"/>
              </a:lnSpc>
            </a:pPr>
            <a:endParaRPr lang="en-CA" sz="1413" b="1" smtClean="0">
              <a:solidFill>
                <a:srgbClr val="000000"/>
              </a:solidFill>
              <a:latin typeface="Times New Roman Bold"/>
              <a:cs typeface="Times New Roman Bold"/>
            </a:endParaRPr>
          </a:p>
        </p:txBody>
      </p:sp>
      <p:sp>
        <p:nvSpPr>
          <p:cNvPr id="6" name="TextBox 6"/>
          <p:cNvSpPr txBox="1"/>
          <p:nvPr/>
        </p:nvSpPr>
        <p:spPr>
          <a:xfrm>
            <a:off x="2425700" y="1041400"/>
            <a:ext cx="15240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/Principles/Issues</a:t>
            </a:r>
          </a:p>
          <a:p>
            <a:pPr>
              <a:lnSpc>
                <a:spcPts val="1610"/>
              </a:lnSpc>
            </a:pPr>
            <a:endParaRPr lang="en-CA" sz="1413" b="1" smtClean="0">
              <a:solidFill>
                <a:srgbClr val="000000"/>
              </a:solidFill>
              <a:latin typeface="Times New Roman Bold"/>
              <a:cs typeface="Times New Roman Bold"/>
            </a:endParaRPr>
          </a:p>
        </p:txBody>
      </p:sp>
      <p:sp>
        <p:nvSpPr>
          <p:cNvPr id="7" name="TextBox 7"/>
          <p:cNvSpPr txBox="1"/>
          <p:nvPr/>
        </p:nvSpPr>
        <p:spPr>
          <a:xfrm>
            <a:off x="6908800" y="1041400"/>
            <a:ext cx="1371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/Sub-Concepts</a:t>
            </a:r>
          </a:p>
          <a:p>
            <a:pPr>
              <a:lnSpc>
                <a:spcPts val="1610"/>
              </a:lnSpc>
            </a:pPr>
            <a:endParaRPr lang="en-CA" sz="1413" b="1" smtClean="0">
              <a:solidFill>
                <a:srgbClr val="000000"/>
              </a:solidFill>
              <a:latin typeface="Times New Roman Bold"/>
              <a:cs typeface="Times New Roman Bold"/>
            </a:endParaRPr>
          </a:p>
        </p:txBody>
      </p:sp>
      <p:sp>
        <p:nvSpPr>
          <p:cNvPr id="8" name="TextBox 8"/>
          <p:cNvSpPr txBox="1"/>
          <p:nvPr/>
        </p:nvSpPr>
        <p:spPr>
          <a:xfrm>
            <a:off x="406400" y="1257300"/>
            <a:ext cx="1308100" cy="1905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1.  Classical PA</a:t>
            </a:r>
          </a:p>
          <a:p>
            <a:pPr>
              <a:lnSpc>
                <a:spcPts val="1610"/>
              </a:lnSpc>
            </a:pPr>
            <a:endParaRPr lang="en-CA" sz="1403" smtClean="0">
              <a:solidFill>
                <a:srgbClr val="000000"/>
              </a:solidFill>
              <a:latin typeface="Times New Roman"/>
              <a:cs typeface="Times New Roman"/>
            </a:endParaRPr>
          </a:p>
        </p:txBody>
      </p:sp>
      <p:sp>
        <p:nvSpPr>
          <p:cNvPr id="9" name="TextBox 9"/>
          <p:cNvSpPr txBox="1"/>
          <p:nvPr/>
        </p:nvSpPr>
        <p:spPr>
          <a:xfrm>
            <a:off x="2044700" y="1257300"/>
            <a:ext cx="1600200" cy="1905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(Late 1800-1950’S)</a:t>
            </a:r>
          </a:p>
          <a:p>
            <a:pPr>
              <a:lnSpc>
                <a:spcPts val="1610"/>
              </a:lnSpc>
            </a:pPr>
            <a:endParaRPr lang="en-CA" sz="1403" smtClean="0">
              <a:solidFill>
                <a:srgbClr val="000000"/>
              </a:solidFill>
              <a:latin typeface="Times New Roman"/>
              <a:cs typeface="Times New Roman"/>
            </a:endParaRPr>
          </a:p>
        </p:txBody>
      </p:sp>
      <p:sp>
        <p:nvSpPr>
          <p:cNvPr id="10" name="TextBox 10"/>
          <p:cNvSpPr txBox="1"/>
          <p:nvPr/>
        </p:nvSpPr>
        <p:spPr>
          <a:xfrm>
            <a:off x="406400" y="1460500"/>
            <a:ext cx="13081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Politicized</a:t>
            </a:r>
          </a:p>
          <a:p>
            <a:pPr>
              <a:lnSpc>
                <a:spcPts val="1610"/>
              </a:lnSpc>
            </a:pPr>
            <a:endParaRPr lang="en-CA" sz="1403" smtClean="0">
              <a:solidFill>
                <a:srgbClr val="000000"/>
              </a:solidFill>
              <a:latin typeface="Times New Roman"/>
              <a:cs typeface="Times New Roman"/>
            </a:endParaRPr>
          </a:p>
        </p:txBody>
      </p:sp>
      <p:sp>
        <p:nvSpPr>
          <p:cNvPr id="11" name="TextBox 11"/>
          <p:cNvSpPr txBox="1"/>
          <p:nvPr/>
        </p:nvSpPr>
        <p:spPr>
          <a:xfrm>
            <a:off x="2006600" y="1460500"/>
            <a:ext cx="23241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Politics &amp; administration</a:t>
            </a:r>
          </a:p>
          <a:p>
            <a:pPr>
              <a:lnSpc>
                <a:spcPts val="1610"/>
              </a:lnSpc>
            </a:pPr>
            <a:endParaRPr lang="en-CA" sz="1403" smtClean="0">
              <a:solidFill>
                <a:srgbClr val="000000"/>
              </a:solidFill>
              <a:latin typeface="Times New Roman"/>
              <a:cs typeface="Times New Roman"/>
            </a:endParaRPr>
          </a:p>
        </p:txBody>
      </p:sp>
      <p:sp>
        <p:nvSpPr>
          <p:cNvPr id="12" name="TextBox 12"/>
          <p:cNvSpPr txBox="1"/>
          <p:nvPr/>
        </p:nvSpPr>
        <p:spPr>
          <a:xfrm>
            <a:off x="4216400" y="1460500"/>
            <a:ext cx="15494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Frederick Taylor</a:t>
            </a:r>
          </a:p>
          <a:p>
            <a:pPr>
              <a:lnSpc>
                <a:spcPts val="1610"/>
              </a:lnSpc>
            </a:pPr>
            <a:endParaRPr lang="en-CA" sz="1403" smtClean="0">
              <a:solidFill>
                <a:srgbClr val="000000"/>
              </a:solidFill>
              <a:latin typeface="Times New Roman"/>
              <a:cs typeface="Times New Roman"/>
            </a:endParaRPr>
          </a:p>
        </p:txBody>
      </p:sp>
      <p:sp>
        <p:nvSpPr>
          <p:cNvPr id="13" name="TextBox 13"/>
          <p:cNvSpPr txBox="1"/>
          <p:nvPr/>
        </p:nvSpPr>
        <p:spPr>
          <a:xfrm>
            <a:off x="6121400" y="1460500"/>
            <a:ext cx="28321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Classical PA is based on the classical</a:t>
            </a:r>
          </a:p>
          <a:p>
            <a:pPr>
              <a:lnSpc>
                <a:spcPts val="1610"/>
              </a:lnSpc>
            </a:pPr>
            <a:endParaRPr lang="en-CA" sz="1403" smtClean="0">
              <a:solidFill>
                <a:srgbClr val="000000"/>
              </a:solidFill>
              <a:latin typeface="Times New Roman"/>
              <a:cs typeface="Times New Roman"/>
            </a:endParaRPr>
          </a:p>
        </p:txBody>
      </p:sp>
      <p:sp>
        <p:nvSpPr>
          <p:cNvPr id="14" name="TextBox 14"/>
          <p:cNvSpPr txBox="1"/>
          <p:nvPr/>
        </p:nvSpPr>
        <p:spPr>
          <a:xfrm>
            <a:off x="749300" y="1676400"/>
            <a:ext cx="1066800" cy="203200"/>
          </a:xfrm>
          <a:prstGeom prst="rect">
            <a:avLst/>
          </a:prstGeom>
          <a:noFill/>
        </p:spPr>
        <p:txBody>
          <a:bodyPr vert="horz" wrap="none" lIns="0" tIns="0" rIns="0" bIns="0" rtlCol="0">
            <a:spAutoFit/>
          </a:bodyPr>
          <a:lstStyle/>
          <a:p>
            <a:pPr>
              <a:lnSpc>
                <a:spcPts val="1610"/>
              </a:lnSpc>
            </a:pPr>
            <a:r>
              <a:rPr lang="en-CA" sz="1403" dirty="0" smtClean="0">
                <a:solidFill>
                  <a:srgbClr val="000000"/>
                </a:solidFill>
                <a:latin typeface="Times New Roman"/>
                <a:cs typeface="Times New Roman"/>
              </a:rPr>
              <a:t>bureaucracy</a:t>
            </a:r>
          </a:p>
          <a:p>
            <a:pPr>
              <a:lnSpc>
                <a:spcPts val="1610"/>
              </a:lnSpc>
            </a:pPr>
            <a:endParaRPr lang="en-CA" sz="1403" dirty="0" smtClean="0">
              <a:solidFill>
                <a:srgbClr val="000000"/>
              </a:solidFill>
              <a:latin typeface="Times New Roman"/>
              <a:cs typeface="Times New Roman"/>
            </a:endParaRPr>
          </a:p>
        </p:txBody>
      </p:sp>
      <p:sp>
        <p:nvSpPr>
          <p:cNvPr id="15" name="TextBox 15"/>
          <p:cNvSpPr txBox="1"/>
          <p:nvPr/>
        </p:nvSpPr>
        <p:spPr>
          <a:xfrm>
            <a:off x="2349500" y="1676400"/>
            <a:ext cx="10033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Dichotomy</a:t>
            </a:r>
          </a:p>
          <a:p>
            <a:pPr>
              <a:lnSpc>
                <a:spcPts val="1610"/>
              </a:lnSpc>
            </a:pPr>
            <a:endParaRPr lang="en-CA" sz="1403" smtClean="0">
              <a:solidFill>
                <a:srgbClr val="000000"/>
              </a:solidFill>
              <a:latin typeface="Times New Roman"/>
              <a:cs typeface="Times New Roman"/>
            </a:endParaRPr>
          </a:p>
        </p:txBody>
      </p:sp>
      <p:sp>
        <p:nvSpPr>
          <p:cNvPr id="16" name="TextBox 16"/>
          <p:cNvSpPr txBox="1"/>
          <p:nvPr/>
        </p:nvSpPr>
        <p:spPr>
          <a:xfrm>
            <a:off x="4381500" y="1676400"/>
            <a:ext cx="11303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(1856 -1915)</a:t>
            </a:r>
          </a:p>
          <a:p>
            <a:pPr>
              <a:lnSpc>
                <a:spcPts val="1610"/>
              </a:lnSpc>
            </a:pPr>
            <a:endParaRPr lang="en-CA" sz="1403" smtClean="0">
              <a:solidFill>
                <a:srgbClr val="000000"/>
              </a:solidFill>
              <a:latin typeface="Times New Roman"/>
              <a:cs typeface="Times New Roman"/>
            </a:endParaRPr>
          </a:p>
        </p:txBody>
      </p:sp>
      <p:sp>
        <p:nvSpPr>
          <p:cNvPr id="17" name="TextBox 17"/>
          <p:cNvSpPr txBox="1"/>
          <p:nvPr/>
        </p:nvSpPr>
        <p:spPr>
          <a:xfrm>
            <a:off x="6121400" y="1676400"/>
            <a:ext cx="27813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theories of administration (scientific</a:t>
            </a:r>
          </a:p>
          <a:p>
            <a:pPr>
              <a:lnSpc>
                <a:spcPts val="1610"/>
              </a:lnSpc>
            </a:pPr>
            <a:endParaRPr lang="en-CA" sz="1403" smtClean="0">
              <a:solidFill>
                <a:srgbClr val="000000"/>
              </a:solidFill>
              <a:latin typeface="Times New Roman"/>
              <a:cs typeface="Times New Roman"/>
            </a:endParaRPr>
          </a:p>
        </p:txBody>
      </p:sp>
      <p:sp>
        <p:nvSpPr>
          <p:cNvPr id="18" name="TextBox 18"/>
          <p:cNvSpPr txBox="1"/>
          <p:nvPr/>
        </p:nvSpPr>
        <p:spPr>
          <a:xfrm>
            <a:off x="406400" y="1892300"/>
            <a:ext cx="13208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Corruption</a:t>
            </a:r>
          </a:p>
          <a:p>
            <a:pPr>
              <a:lnSpc>
                <a:spcPts val="1610"/>
              </a:lnSpc>
            </a:pPr>
            <a:endParaRPr lang="en-CA" sz="1403" smtClean="0">
              <a:solidFill>
                <a:srgbClr val="000000"/>
              </a:solidFill>
              <a:latin typeface="Times New Roman"/>
              <a:cs typeface="Times New Roman"/>
            </a:endParaRPr>
          </a:p>
        </p:txBody>
      </p:sp>
      <p:sp>
        <p:nvSpPr>
          <p:cNvPr id="19" name="TextBox 19"/>
          <p:cNvSpPr txBox="1"/>
          <p:nvPr/>
        </p:nvSpPr>
        <p:spPr>
          <a:xfrm>
            <a:off x="2006600" y="1892300"/>
            <a:ext cx="16129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Preservation of</a:t>
            </a:r>
          </a:p>
          <a:p>
            <a:pPr>
              <a:lnSpc>
                <a:spcPts val="1610"/>
              </a:lnSpc>
            </a:pPr>
            <a:endParaRPr lang="en-CA" sz="1403" smtClean="0">
              <a:solidFill>
                <a:srgbClr val="000000"/>
              </a:solidFill>
              <a:latin typeface="Times New Roman"/>
              <a:cs typeface="Times New Roman"/>
            </a:endParaRPr>
          </a:p>
        </p:txBody>
      </p:sp>
      <p:sp>
        <p:nvSpPr>
          <p:cNvPr id="20" name="TextBox 20"/>
          <p:cNvSpPr txBox="1"/>
          <p:nvPr/>
        </p:nvSpPr>
        <p:spPr>
          <a:xfrm>
            <a:off x="4216400" y="1892300"/>
            <a:ext cx="18415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Robert Owen (1771-</a:t>
            </a:r>
          </a:p>
          <a:p>
            <a:pPr>
              <a:lnSpc>
                <a:spcPts val="1610"/>
              </a:lnSpc>
            </a:pPr>
            <a:endParaRPr lang="en-CA" sz="1403" smtClean="0">
              <a:solidFill>
                <a:srgbClr val="000000"/>
              </a:solidFill>
              <a:latin typeface="Times New Roman"/>
              <a:cs typeface="Times New Roman"/>
            </a:endParaRPr>
          </a:p>
        </p:txBody>
      </p:sp>
      <p:sp>
        <p:nvSpPr>
          <p:cNvPr id="21" name="TextBox 21"/>
          <p:cNvSpPr txBox="1"/>
          <p:nvPr/>
        </p:nvSpPr>
        <p:spPr>
          <a:xfrm>
            <a:off x="6121400" y="1892300"/>
            <a:ext cx="2857500" cy="2032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management, bureaucratic model and</a:t>
            </a:r>
          </a:p>
          <a:p>
            <a:pPr>
              <a:lnSpc>
                <a:spcPts val="1610"/>
              </a:lnSpc>
            </a:pPr>
            <a:endParaRPr lang="en-CA" sz="1403" smtClean="0">
              <a:solidFill>
                <a:srgbClr val="000000"/>
              </a:solidFill>
              <a:latin typeface="Times New Roman"/>
              <a:cs typeface="Times New Roman"/>
            </a:endParaRPr>
          </a:p>
        </p:txBody>
      </p:sp>
      <p:sp>
        <p:nvSpPr>
          <p:cNvPr id="22" name="TextBox 22"/>
          <p:cNvSpPr txBox="1"/>
          <p:nvPr/>
        </p:nvSpPr>
        <p:spPr>
          <a:xfrm>
            <a:off x="406400" y="2108200"/>
            <a:ext cx="1524000" cy="203200"/>
          </a:xfrm>
          <a:prstGeom prst="rect">
            <a:avLst/>
          </a:prstGeom>
          <a:noFill/>
        </p:spPr>
        <p:txBody>
          <a:bodyPr vert="horz" wrap="none" lIns="0" tIns="0" rIns="0" bIns="0" rtlCol="0">
            <a:spAutoFit/>
          </a:bodyPr>
          <a:lstStyle/>
          <a:p>
            <a:pPr>
              <a:lnSpc>
                <a:spcPts val="1610"/>
              </a:lnSpc>
            </a:pPr>
            <a:r>
              <a:rPr lang="en-CA" sz="1406" dirty="0" smtClean="0">
                <a:solidFill>
                  <a:srgbClr val="000000"/>
                </a:solidFill>
                <a:latin typeface="Arial Unicode MS"/>
                <a:cs typeface="Arial Unicode MS"/>
              </a:rPr>
              <a:t></a:t>
            </a:r>
            <a:r>
              <a:rPr lang="en-CA" sz="1406" dirty="0" smtClean="0">
                <a:solidFill>
                  <a:srgbClr val="000000"/>
                </a:solidFill>
                <a:latin typeface="Times New Roman"/>
                <a:cs typeface="Times New Roman"/>
              </a:rPr>
              <a:t>   Spoils system</a:t>
            </a:r>
          </a:p>
          <a:p>
            <a:pPr>
              <a:lnSpc>
                <a:spcPts val="1610"/>
              </a:lnSpc>
            </a:pPr>
            <a:endParaRPr lang="en-CA" sz="1406" dirty="0" smtClean="0">
              <a:solidFill>
                <a:srgbClr val="000000"/>
              </a:solidFill>
              <a:latin typeface="Times New Roman"/>
              <a:cs typeface="Times New Roman"/>
            </a:endParaRPr>
          </a:p>
        </p:txBody>
      </p:sp>
      <p:sp>
        <p:nvSpPr>
          <p:cNvPr id="23" name="TextBox 23"/>
          <p:cNvSpPr txBox="1"/>
          <p:nvPr/>
        </p:nvSpPr>
        <p:spPr>
          <a:xfrm>
            <a:off x="2349500" y="2108200"/>
            <a:ext cx="1016000" cy="203200"/>
          </a:xfrm>
          <a:prstGeom prst="rect">
            <a:avLst/>
          </a:prstGeom>
          <a:noFill/>
        </p:spPr>
        <p:txBody>
          <a:bodyPr vert="horz" wrap="none" lIns="0" tIns="0" rIns="0" bIns="0" rtlCol="0">
            <a:spAutoFit/>
          </a:bodyPr>
          <a:lstStyle/>
          <a:p>
            <a:pPr>
              <a:lnSpc>
                <a:spcPts val="1610"/>
              </a:lnSpc>
            </a:pPr>
            <a:r>
              <a:rPr lang="en-CA" sz="1406" smtClean="0">
                <a:solidFill>
                  <a:srgbClr val="000000"/>
                </a:solidFill>
                <a:latin typeface="Times New Roman"/>
                <a:cs typeface="Times New Roman"/>
              </a:rPr>
              <a:t>Democracy</a:t>
            </a:r>
          </a:p>
          <a:p>
            <a:pPr>
              <a:lnSpc>
                <a:spcPts val="1610"/>
              </a:lnSpc>
            </a:pPr>
            <a:endParaRPr lang="en-CA" sz="1406" smtClean="0">
              <a:solidFill>
                <a:srgbClr val="000000"/>
              </a:solidFill>
              <a:latin typeface="Times New Roman"/>
              <a:cs typeface="Times New Roman"/>
            </a:endParaRPr>
          </a:p>
        </p:txBody>
      </p:sp>
      <p:sp>
        <p:nvSpPr>
          <p:cNvPr id="24" name="TextBox 24"/>
          <p:cNvSpPr txBox="1"/>
          <p:nvPr/>
        </p:nvSpPr>
        <p:spPr>
          <a:xfrm>
            <a:off x="4381500" y="2108200"/>
            <a:ext cx="622300" cy="203200"/>
          </a:xfrm>
          <a:prstGeom prst="rect">
            <a:avLst/>
          </a:prstGeom>
          <a:noFill/>
        </p:spPr>
        <p:txBody>
          <a:bodyPr vert="horz" wrap="none" lIns="0" tIns="0" rIns="0" bIns="0" rtlCol="0">
            <a:spAutoFit/>
          </a:bodyPr>
          <a:lstStyle/>
          <a:p>
            <a:pPr>
              <a:lnSpc>
                <a:spcPts val="1610"/>
              </a:lnSpc>
            </a:pPr>
            <a:r>
              <a:rPr lang="en-CA" sz="1406" dirty="0" smtClean="0">
                <a:solidFill>
                  <a:srgbClr val="000000"/>
                </a:solidFill>
                <a:latin typeface="Times New Roman"/>
                <a:cs typeface="Times New Roman"/>
              </a:rPr>
              <a:t>1858)</a:t>
            </a:r>
          </a:p>
          <a:p>
            <a:pPr>
              <a:lnSpc>
                <a:spcPts val="1610"/>
              </a:lnSpc>
            </a:pPr>
            <a:endParaRPr lang="en-CA" sz="1406" dirty="0" smtClean="0">
              <a:solidFill>
                <a:srgbClr val="000000"/>
              </a:solidFill>
              <a:latin typeface="Times New Roman"/>
              <a:cs typeface="Times New Roman"/>
            </a:endParaRPr>
          </a:p>
        </p:txBody>
      </p:sp>
      <p:sp>
        <p:nvSpPr>
          <p:cNvPr id="25" name="TextBox 25"/>
          <p:cNvSpPr txBox="1"/>
          <p:nvPr/>
        </p:nvSpPr>
        <p:spPr>
          <a:xfrm>
            <a:off x="6121400" y="2108200"/>
            <a:ext cx="2235200" cy="203200"/>
          </a:xfrm>
          <a:prstGeom prst="rect">
            <a:avLst/>
          </a:prstGeom>
          <a:noFill/>
        </p:spPr>
        <p:txBody>
          <a:bodyPr vert="horz" wrap="none" lIns="0" tIns="0" rIns="0" bIns="0" rtlCol="0">
            <a:spAutoFit/>
          </a:bodyPr>
          <a:lstStyle/>
          <a:p>
            <a:pPr>
              <a:lnSpc>
                <a:spcPts val="1610"/>
              </a:lnSpc>
            </a:pPr>
            <a:r>
              <a:rPr lang="en-CA" sz="1406" smtClean="0">
                <a:solidFill>
                  <a:srgbClr val="000000"/>
                </a:solidFill>
                <a:latin typeface="Times New Roman"/>
                <a:cs typeface="Times New Roman"/>
              </a:rPr>
              <a:t>administration management)</a:t>
            </a:r>
          </a:p>
          <a:p>
            <a:pPr>
              <a:lnSpc>
                <a:spcPts val="1610"/>
              </a:lnSpc>
            </a:pPr>
            <a:endParaRPr lang="en-CA" sz="1406" smtClean="0">
              <a:solidFill>
                <a:srgbClr val="000000"/>
              </a:solidFill>
              <a:latin typeface="Times New Roman"/>
              <a:cs typeface="Times New Roman"/>
            </a:endParaRPr>
          </a:p>
        </p:txBody>
      </p:sp>
      <p:sp>
        <p:nvSpPr>
          <p:cNvPr id="26" name="TextBox 26"/>
          <p:cNvSpPr txBox="1"/>
          <p:nvPr/>
        </p:nvSpPr>
        <p:spPr>
          <a:xfrm>
            <a:off x="406400" y="2324100"/>
            <a:ext cx="901700" cy="1905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Inept</a:t>
            </a:r>
          </a:p>
          <a:p>
            <a:pPr>
              <a:lnSpc>
                <a:spcPts val="1610"/>
              </a:lnSpc>
            </a:pPr>
            <a:endParaRPr lang="en-CA" sz="1403" smtClean="0">
              <a:solidFill>
                <a:srgbClr val="000000"/>
              </a:solidFill>
              <a:latin typeface="Times New Roman"/>
              <a:cs typeface="Times New Roman"/>
            </a:endParaRPr>
          </a:p>
        </p:txBody>
      </p:sp>
      <p:sp>
        <p:nvSpPr>
          <p:cNvPr id="27" name="TextBox 27"/>
          <p:cNvSpPr txBox="1"/>
          <p:nvPr/>
        </p:nvSpPr>
        <p:spPr>
          <a:xfrm>
            <a:off x="2006600" y="2324100"/>
            <a:ext cx="2247900" cy="190500"/>
          </a:xfrm>
          <a:prstGeom prst="rect">
            <a:avLst/>
          </a:prstGeom>
          <a:noFill/>
        </p:spPr>
        <p:txBody>
          <a:bodyPr vert="horz" wrap="none" lIns="0" tIns="0" rIns="0" bIns="0" rtlCol="0">
            <a:spAutoFit/>
          </a:bodyPr>
          <a:lstStyle/>
          <a:p>
            <a:pPr>
              <a:lnSpc>
                <a:spcPts val="1610"/>
              </a:lnSpc>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Promotion of Efficiency</a:t>
            </a:r>
          </a:p>
          <a:p>
            <a:pPr>
              <a:lnSpc>
                <a:spcPts val="1610"/>
              </a:lnSpc>
            </a:pPr>
            <a:endParaRPr lang="en-CA" sz="1403" dirty="0" smtClean="0">
              <a:solidFill>
                <a:srgbClr val="000000"/>
              </a:solidFill>
              <a:latin typeface="Times New Roman"/>
              <a:cs typeface="Times New Roman"/>
            </a:endParaRPr>
          </a:p>
        </p:txBody>
      </p:sp>
      <p:sp>
        <p:nvSpPr>
          <p:cNvPr id="29" name="TextBox 29"/>
          <p:cNvSpPr txBox="1"/>
          <p:nvPr/>
        </p:nvSpPr>
        <p:spPr>
          <a:xfrm>
            <a:off x="6121400" y="2324100"/>
            <a:ext cx="1917700" cy="1905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Scientific Management</a:t>
            </a:r>
          </a:p>
          <a:p>
            <a:pPr>
              <a:lnSpc>
                <a:spcPts val="1610"/>
              </a:lnSpc>
            </a:pPr>
            <a:endParaRPr lang="en-CA" sz="1403" smtClean="0">
              <a:solidFill>
                <a:srgbClr val="000000"/>
              </a:solidFill>
              <a:latin typeface="Times New Roman"/>
              <a:cs typeface="Times New Roman"/>
            </a:endParaRPr>
          </a:p>
        </p:txBody>
      </p:sp>
      <p:sp>
        <p:nvSpPr>
          <p:cNvPr id="30" name="TextBox 30"/>
          <p:cNvSpPr txBox="1"/>
          <p:nvPr/>
        </p:nvSpPr>
        <p:spPr>
          <a:xfrm>
            <a:off x="749300" y="2527300"/>
            <a:ext cx="1054100" cy="203200"/>
          </a:xfrm>
          <a:prstGeom prst="rect">
            <a:avLst/>
          </a:prstGeom>
          <a:noFill/>
        </p:spPr>
        <p:txBody>
          <a:bodyPr vert="horz" wrap="none" lIns="0" tIns="0" rIns="0" bIns="0" rtlCol="0">
            <a:spAutoFit/>
          </a:bodyPr>
          <a:lstStyle/>
          <a:p>
            <a:pPr>
              <a:lnSpc>
                <a:spcPts val="1610"/>
              </a:lnSpc>
            </a:pPr>
            <a:r>
              <a:rPr lang="en-CA" sz="1403" dirty="0" smtClean="0">
                <a:solidFill>
                  <a:srgbClr val="000000"/>
                </a:solidFill>
                <a:latin typeface="Times New Roman"/>
                <a:cs typeface="Times New Roman"/>
              </a:rPr>
              <a:t>government</a:t>
            </a:r>
          </a:p>
          <a:p>
            <a:pPr>
              <a:lnSpc>
                <a:spcPts val="1610"/>
              </a:lnSpc>
            </a:pPr>
            <a:endParaRPr lang="en-CA" sz="1403" dirty="0" smtClean="0">
              <a:solidFill>
                <a:srgbClr val="000000"/>
              </a:solidFill>
              <a:latin typeface="Times New Roman"/>
              <a:cs typeface="Times New Roman"/>
            </a:endParaRPr>
          </a:p>
        </p:txBody>
      </p:sp>
      <p:sp>
        <p:nvSpPr>
          <p:cNvPr id="31" name="TextBox 31"/>
          <p:cNvSpPr txBox="1"/>
          <p:nvPr/>
        </p:nvSpPr>
        <p:spPr>
          <a:xfrm>
            <a:off x="2349500" y="2527300"/>
            <a:ext cx="1689100" cy="2667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(doing things right),</a:t>
            </a:r>
          </a:p>
          <a:p>
            <a:pPr>
              <a:lnSpc>
                <a:spcPts val="1610"/>
              </a:lnSpc>
            </a:pPr>
            <a:endParaRPr lang="en-CA" sz="1403" smtClean="0">
              <a:solidFill>
                <a:srgbClr val="000000"/>
              </a:solidFill>
              <a:latin typeface="Times New Roman"/>
              <a:cs typeface="Times New Roman"/>
            </a:endParaRPr>
          </a:p>
        </p:txBody>
      </p:sp>
      <p:sp>
        <p:nvSpPr>
          <p:cNvPr id="33" name="TextBox 33"/>
          <p:cNvSpPr txBox="1"/>
          <p:nvPr/>
        </p:nvSpPr>
        <p:spPr>
          <a:xfrm>
            <a:off x="6350000" y="2527300"/>
            <a:ext cx="2349500" cy="2667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Courier New"/>
                <a:cs typeface="Courier New"/>
              </a:rPr>
              <a:t>o</a:t>
            </a:r>
            <a:r>
              <a:rPr lang="en-CA" sz="1403" smtClean="0">
                <a:solidFill>
                  <a:srgbClr val="000000"/>
                </a:solidFill>
                <a:latin typeface="Times New Roman"/>
                <a:cs typeface="Times New Roman"/>
              </a:rPr>
              <a:t> Focused on lower level of</a:t>
            </a:r>
          </a:p>
          <a:p>
            <a:pPr>
              <a:lnSpc>
                <a:spcPts val="1610"/>
              </a:lnSpc>
            </a:pPr>
            <a:endParaRPr lang="en-CA" sz="1403" smtClean="0">
              <a:solidFill>
                <a:srgbClr val="000000"/>
              </a:solidFill>
              <a:latin typeface="Times New Roman"/>
              <a:cs typeface="Times New Roman"/>
            </a:endParaRPr>
          </a:p>
        </p:txBody>
      </p:sp>
      <p:sp>
        <p:nvSpPr>
          <p:cNvPr id="34" name="TextBox 34"/>
          <p:cNvSpPr txBox="1"/>
          <p:nvPr/>
        </p:nvSpPr>
        <p:spPr>
          <a:xfrm>
            <a:off x="406400" y="2743200"/>
            <a:ext cx="1485900" cy="495300"/>
          </a:xfrm>
          <a:prstGeom prst="rect">
            <a:avLst/>
          </a:prstGeom>
          <a:noFill/>
        </p:spPr>
        <p:txBody>
          <a:bodyPr vert="horz" wrap="none" lIns="0" tIns="0" rIns="0" bIns="0" rtlCol="0">
            <a:spAutoFit/>
          </a:bodyPr>
          <a:lstStyle/>
          <a:p>
            <a:pPr>
              <a:lnSpc>
                <a:spcPts val="1700"/>
              </a:lnSpc>
              <a:tabLst>
                <a:tab pos="342900" algn="l"/>
              </a:tabLst>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Popularization</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	of scientism in</a:t>
            </a:r>
          </a:p>
          <a:p>
            <a:pPr>
              <a:lnSpc>
                <a:spcPts val="1680"/>
              </a:lnSpc>
            </a:pPr>
            <a:endParaRPr lang="en-CA" sz="1403">
              <a:solidFill>
                <a:srgbClr val="000000"/>
              </a:solidFill>
            </a:endParaRPr>
          </a:p>
        </p:txBody>
      </p:sp>
      <p:sp>
        <p:nvSpPr>
          <p:cNvPr id="35" name="TextBox 35"/>
          <p:cNvSpPr txBox="1"/>
          <p:nvPr/>
        </p:nvSpPr>
        <p:spPr>
          <a:xfrm>
            <a:off x="749300" y="3187700"/>
            <a:ext cx="1143000" cy="292100"/>
          </a:xfrm>
          <a:prstGeom prst="rect">
            <a:avLst/>
          </a:prstGeom>
          <a:noFill/>
        </p:spPr>
        <p:txBody>
          <a:bodyPr vert="horz" wrap="none" lIns="0" tIns="0" rIns="0" bIns="0" rtlCol="0">
            <a:spAutoFit/>
          </a:bodyPr>
          <a:lstStyle/>
          <a:p>
            <a:pPr>
              <a:lnSpc>
                <a:spcPts val="1600"/>
              </a:lnSpc>
            </a:pPr>
            <a:r>
              <a:rPr lang="en-CA" sz="1403" smtClean="0">
                <a:solidFill>
                  <a:srgbClr val="000000"/>
                </a:solidFill>
                <a:latin typeface="Times New Roman"/>
                <a:cs typeface="Times New Roman"/>
              </a:rPr>
              <a:t>management</a:t>
            </a:r>
          </a:p>
          <a:p>
            <a:pPr>
              <a:lnSpc>
                <a:spcPts val="1610"/>
              </a:lnSpc>
            </a:pPr>
            <a:endParaRPr lang="en-CA" sz="1403">
              <a:solidFill>
                <a:srgbClr val="000000"/>
              </a:solidFill>
            </a:endParaRPr>
          </a:p>
        </p:txBody>
      </p:sp>
      <p:sp>
        <p:nvSpPr>
          <p:cNvPr id="36" name="TextBox 36"/>
          <p:cNvSpPr txBox="1"/>
          <p:nvPr/>
        </p:nvSpPr>
        <p:spPr>
          <a:xfrm>
            <a:off x="2349500" y="2743200"/>
            <a:ext cx="1816100" cy="495300"/>
          </a:xfrm>
          <a:prstGeom prst="rect">
            <a:avLst/>
          </a:prstGeom>
          <a:noFill/>
        </p:spPr>
        <p:txBody>
          <a:bodyPr vert="horz" wrap="none" lIns="0" tIns="0" rIns="0" bIns="0" rtlCol="0">
            <a:spAutoFit/>
          </a:bodyPr>
          <a:lstStyle/>
          <a:p>
            <a:pPr>
              <a:lnSpc>
                <a:spcPts val="1700"/>
              </a:lnSpc>
            </a:pPr>
            <a:r>
              <a:rPr lang="en-CA" sz="1403" dirty="0" smtClean="0">
                <a:solidFill>
                  <a:srgbClr val="000000"/>
                </a:solidFill>
                <a:latin typeface="Times New Roman"/>
                <a:cs typeface="Times New Roman"/>
              </a:rPr>
              <a:t>effectiveness (doing the</a:t>
            </a:r>
            <a:r>
              <a:rPr lang="en-CA" sz="1403" dirty="0" smtClean="0">
                <a:solidFill>
                  <a:srgbClr val="000000"/>
                </a:solidFill>
                <a:latin typeface="Times New Roman"/>
              </a:rPr>
              <a:t/>
            </a:r>
            <a:br>
              <a:rPr lang="en-CA" sz="1403" dirty="0" smtClean="0">
                <a:solidFill>
                  <a:srgbClr val="000000"/>
                </a:solidFill>
                <a:latin typeface="Times New Roman"/>
              </a:rPr>
            </a:br>
            <a:r>
              <a:rPr lang="en-CA" sz="1403" dirty="0" smtClean="0">
                <a:solidFill>
                  <a:srgbClr val="000000"/>
                </a:solidFill>
                <a:latin typeface="Times New Roman"/>
                <a:cs typeface="Times New Roman"/>
              </a:rPr>
              <a:t>right things) and</a:t>
            </a:r>
          </a:p>
          <a:p>
            <a:pPr>
              <a:lnSpc>
                <a:spcPts val="1680"/>
              </a:lnSpc>
            </a:pPr>
            <a:endParaRPr lang="en-CA" sz="1403" dirty="0">
              <a:solidFill>
                <a:srgbClr val="000000"/>
              </a:solidFill>
            </a:endParaRPr>
          </a:p>
        </p:txBody>
      </p:sp>
      <p:sp>
        <p:nvSpPr>
          <p:cNvPr id="37" name="TextBox 37"/>
          <p:cNvSpPr txBox="1"/>
          <p:nvPr/>
        </p:nvSpPr>
        <p:spPr>
          <a:xfrm>
            <a:off x="2349500" y="3175000"/>
            <a:ext cx="1816100" cy="495300"/>
          </a:xfrm>
          <a:prstGeom prst="rect">
            <a:avLst/>
          </a:prstGeom>
          <a:noFill/>
        </p:spPr>
        <p:txBody>
          <a:bodyPr vert="horz" wrap="none" lIns="0" tIns="0" rIns="0" bIns="0" rtlCol="0">
            <a:spAutoFit/>
          </a:bodyPr>
          <a:lstStyle/>
          <a:p>
            <a:pPr>
              <a:lnSpc>
                <a:spcPts val="1700"/>
              </a:lnSpc>
            </a:pPr>
            <a:r>
              <a:rPr lang="en-CA" sz="1403" smtClean="0">
                <a:solidFill>
                  <a:srgbClr val="000000"/>
                </a:solidFill>
                <a:latin typeface="Times New Roman"/>
                <a:cs typeface="Times New Roman"/>
              </a:rPr>
              <a:t>economy (least cost) in</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the government</a:t>
            </a:r>
          </a:p>
          <a:p>
            <a:pPr>
              <a:lnSpc>
                <a:spcPts val="1675"/>
              </a:lnSpc>
            </a:pPr>
            <a:endParaRPr lang="en-CA" sz="1403">
              <a:solidFill>
                <a:srgbClr val="000000"/>
              </a:solidFill>
            </a:endParaRPr>
          </a:p>
        </p:txBody>
      </p:sp>
      <p:sp>
        <p:nvSpPr>
          <p:cNvPr id="38" name="TextBox 38"/>
          <p:cNvSpPr txBox="1"/>
          <p:nvPr/>
        </p:nvSpPr>
        <p:spPr>
          <a:xfrm>
            <a:off x="2006600" y="3606800"/>
            <a:ext cx="2159000" cy="495300"/>
          </a:xfrm>
          <a:prstGeom prst="rect">
            <a:avLst/>
          </a:prstGeom>
          <a:noFill/>
        </p:spPr>
        <p:txBody>
          <a:bodyPr vert="horz" wrap="none" lIns="0" tIns="0" rIns="0" bIns="0" rtlCol="0">
            <a:spAutoFit/>
          </a:bodyPr>
          <a:lstStyle/>
          <a:p>
            <a:pPr>
              <a:lnSpc>
                <a:spcPts val="1700"/>
              </a:lnSpc>
              <a:tabLst>
                <a:tab pos="457200" algn="l"/>
              </a:tabLst>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Classical approach</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Courier New"/>
                <a:cs typeface="Courier New"/>
              </a:rPr>
              <a:t>	o</a:t>
            </a:r>
            <a:r>
              <a:rPr lang="en-CA" sz="1403" smtClean="0">
                <a:solidFill>
                  <a:srgbClr val="000000"/>
                </a:solidFill>
                <a:latin typeface="Times New Roman"/>
                <a:cs typeface="Times New Roman"/>
              </a:rPr>
              <a:t>  Unity of command,</a:t>
            </a:r>
          </a:p>
          <a:p>
            <a:pPr>
              <a:lnSpc>
                <a:spcPts val="1675"/>
              </a:lnSpc>
            </a:pPr>
            <a:endParaRPr lang="en-CA" sz="1403">
              <a:solidFill>
                <a:srgbClr val="000000"/>
              </a:solidFill>
            </a:endParaRPr>
          </a:p>
        </p:txBody>
      </p:sp>
      <p:sp>
        <p:nvSpPr>
          <p:cNvPr id="39" name="TextBox 39"/>
          <p:cNvSpPr txBox="1"/>
          <p:nvPr/>
        </p:nvSpPr>
        <p:spPr>
          <a:xfrm>
            <a:off x="2743200" y="4025900"/>
            <a:ext cx="1422400" cy="711200"/>
          </a:xfrm>
          <a:prstGeom prst="rect">
            <a:avLst/>
          </a:prstGeom>
          <a:noFill/>
        </p:spPr>
        <p:txBody>
          <a:bodyPr vert="horz" wrap="none" lIns="0" tIns="0" rIns="0" bIns="0" rtlCol="0">
            <a:spAutoFit/>
          </a:bodyPr>
          <a:lstStyle/>
          <a:p>
            <a:pPr>
              <a:lnSpc>
                <a:spcPts val="1700"/>
              </a:lnSpc>
            </a:pPr>
            <a:r>
              <a:rPr lang="en-CA" sz="1403" smtClean="0">
                <a:solidFill>
                  <a:srgbClr val="000000"/>
                </a:solidFill>
                <a:latin typeface="Times New Roman"/>
                <a:cs typeface="Times New Roman"/>
              </a:rPr>
              <a:t>hierarchy, division</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of labor, one best</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way rule</a:t>
            </a:r>
          </a:p>
          <a:p>
            <a:pPr>
              <a:lnSpc>
                <a:spcPts val="1680"/>
              </a:lnSpc>
            </a:pPr>
            <a:endParaRPr lang="en-CA" sz="1403">
              <a:solidFill>
                <a:srgbClr val="000000"/>
              </a:solidFill>
            </a:endParaRPr>
          </a:p>
        </p:txBody>
      </p:sp>
      <p:sp>
        <p:nvSpPr>
          <p:cNvPr id="40" name="TextBox 40"/>
          <p:cNvSpPr txBox="1"/>
          <p:nvPr/>
        </p:nvSpPr>
        <p:spPr>
          <a:xfrm>
            <a:off x="2463800" y="4673600"/>
            <a:ext cx="1701800" cy="711200"/>
          </a:xfrm>
          <a:prstGeom prst="rect">
            <a:avLst/>
          </a:prstGeom>
          <a:noFill/>
        </p:spPr>
        <p:txBody>
          <a:bodyPr vert="horz" wrap="none" lIns="0" tIns="0" rIns="0" bIns="0" rtlCol="0">
            <a:spAutoFit/>
          </a:bodyPr>
          <a:lstStyle/>
          <a:p>
            <a:pPr>
              <a:lnSpc>
                <a:spcPts val="1700"/>
              </a:lnSpc>
              <a:tabLst>
                <a:tab pos="279400" algn="l"/>
              </a:tabLst>
            </a:pPr>
            <a:r>
              <a:rPr lang="en-CA" sz="1403" smtClean="0">
                <a:solidFill>
                  <a:srgbClr val="000000"/>
                </a:solidFill>
                <a:latin typeface="Courier New"/>
                <a:cs typeface="Courier New"/>
              </a:rPr>
              <a:t>o</a:t>
            </a:r>
            <a:r>
              <a:rPr lang="en-CA" sz="1403" smtClean="0">
                <a:solidFill>
                  <a:srgbClr val="000000"/>
                </a:solidFill>
                <a:latin typeface="Times New Roman"/>
                <a:cs typeface="Times New Roman"/>
              </a:rPr>
              <a:t>  Mechanistic view</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	of the organization</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Courier New"/>
                <a:cs typeface="Courier New"/>
              </a:rPr>
              <a:t>o</a:t>
            </a:r>
            <a:r>
              <a:rPr lang="en-CA" sz="1403" smtClean="0">
                <a:solidFill>
                  <a:srgbClr val="000000"/>
                </a:solidFill>
                <a:latin typeface="Times New Roman"/>
                <a:cs typeface="Times New Roman"/>
              </a:rPr>
              <a:t>  Closed system</a:t>
            </a:r>
          </a:p>
          <a:p>
            <a:pPr>
              <a:lnSpc>
                <a:spcPts val="1680"/>
              </a:lnSpc>
            </a:pPr>
            <a:endParaRPr lang="en-CA" sz="1403">
              <a:solidFill>
                <a:srgbClr val="000000"/>
              </a:solidFill>
            </a:endParaRPr>
          </a:p>
        </p:txBody>
      </p:sp>
      <p:sp>
        <p:nvSpPr>
          <p:cNvPr id="41" name="TextBox 41"/>
          <p:cNvSpPr txBox="1"/>
          <p:nvPr/>
        </p:nvSpPr>
        <p:spPr>
          <a:xfrm>
            <a:off x="2743200" y="5308600"/>
            <a:ext cx="1422400" cy="495300"/>
          </a:xfrm>
          <a:prstGeom prst="rect">
            <a:avLst/>
          </a:prstGeom>
          <a:noFill/>
        </p:spPr>
        <p:txBody>
          <a:bodyPr vert="horz" wrap="none" lIns="0" tIns="0" rIns="0" bIns="0" rtlCol="0">
            <a:spAutoFit/>
          </a:bodyPr>
          <a:lstStyle/>
          <a:p>
            <a:pPr>
              <a:lnSpc>
                <a:spcPts val="1700"/>
              </a:lnSpc>
            </a:pPr>
            <a:r>
              <a:rPr lang="en-CA" sz="1403" smtClean="0">
                <a:solidFill>
                  <a:srgbClr val="000000"/>
                </a:solidFill>
                <a:latin typeface="Times New Roman"/>
                <a:cs typeface="Times New Roman"/>
              </a:rPr>
              <a:t>view of the</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organization</a:t>
            </a:r>
          </a:p>
          <a:p>
            <a:pPr>
              <a:lnSpc>
                <a:spcPts val="1675"/>
              </a:lnSpc>
            </a:pPr>
            <a:endParaRPr lang="en-CA" sz="1403">
              <a:solidFill>
                <a:srgbClr val="000000"/>
              </a:solidFill>
            </a:endParaRPr>
          </a:p>
        </p:txBody>
      </p:sp>
      <p:sp>
        <p:nvSpPr>
          <p:cNvPr id="42" name="TextBox 42"/>
          <p:cNvSpPr txBox="1"/>
          <p:nvPr/>
        </p:nvSpPr>
        <p:spPr>
          <a:xfrm>
            <a:off x="4216400" y="2743200"/>
            <a:ext cx="1841500" cy="495300"/>
          </a:xfrm>
          <a:prstGeom prst="rect">
            <a:avLst/>
          </a:prstGeom>
          <a:noFill/>
        </p:spPr>
        <p:txBody>
          <a:bodyPr vert="horz" wrap="none" lIns="0" tIns="0" rIns="0" bIns="0" rtlCol="0">
            <a:spAutoFit/>
          </a:bodyPr>
          <a:lstStyle/>
          <a:p>
            <a:pPr>
              <a:lnSpc>
                <a:spcPts val="1700"/>
              </a:lnSpc>
              <a:tabLst>
                <a:tab pos="165100" algn="l"/>
              </a:tabLst>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Max Weber (1864-</a:t>
            </a:r>
            <a:r>
              <a:rPr lang="en-CA" sz="1403" dirty="0" smtClean="0">
                <a:solidFill>
                  <a:srgbClr val="000000"/>
                </a:solidFill>
                <a:latin typeface="Times New Roman"/>
              </a:rPr>
              <a:t/>
            </a:r>
            <a:br>
              <a:rPr lang="en-CA" sz="1403" dirty="0" smtClean="0">
                <a:solidFill>
                  <a:srgbClr val="000000"/>
                </a:solidFill>
                <a:latin typeface="Times New Roman"/>
              </a:rPr>
            </a:br>
            <a:r>
              <a:rPr lang="en-CA" sz="1403" dirty="0" smtClean="0">
                <a:solidFill>
                  <a:srgbClr val="000000"/>
                </a:solidFill>
                <a:latin typeface="Times New Roman"/>
                <a:cs typeface="Times New Roman"/>
              </a:rPr>
              <a:t>	1920)</a:t>
            </a:r>
          </a:p>
          <a:p>
            <a:pPr>
              <a:lnSpc>
                <a:spcPts val="1680"/>
              </a:lnSpc>
            </a:pPr>
            <a:endParaRPr lang="en-CA" sz="1403" dirty="0">
              <a:solidFill>
                <a:srgbClr val="000000"/>
              </a:solidFill>
            </a:endParaRPr>
          </a:p>
        </p:txBody>
      </p:sp>
      <p:sp>
        <p:nvSpPr>
          <p:cNvPr id="43" name="TextBox 43"/>
          <p:cNvSpPr txBox="1"/>
          <p:nvPr/>
        </p:nvSpPr>
        <p:spPr>
          <a:xfrm>
            <a:off x="4216400" y="3187700"/>
            <a:ext cx="1841500" cy="292100"/>
          </a:xfrm>
          <a:prstGeom prst="rect">
            <a:avLst/>
          </a:prstGeom>
          <a:noFill/>
        </p:spPr>
        <p:txBody>
          <a:bodyPr vert="horz" wrap="none" lIns="0" tIns="0" rIns="0" bIns="0" rtlCol="0">
            <a:spAutoFit/>
          </a:bodyPr>
          <a:lstStyle/>
          <a:p>
            <a:pPr>
              <a:lnSpc>
                <a:spcPts val="1600"/>
              </a:lnSpc>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Herbert Simon</a:t>
            </a:r>
          </a:p>
          <a:p>
            <a:pPr>
              <a:lnSpc>
                <a:spcPts val="1610"/>
              </a:lnSpc>
            </a:pPr>
            <a:endParaRPr lang="en-CA" sz="1403">
              <a:solidFill>
                <a:srgbClr val="000000"/>
              </a:solidFill>
            </a:endParaRPr>
          </a:p>
        </p:txBody>
      </p:sp>
      <p:sp>
        <p:nvSpPr>
          <p:cNvPr id="44" name="TextBox 44"/>
          <p:cNvSpPr txBox="1"/>
          <p:nvPr/>
        </p:nvSpPr>
        <p:spPr>
          <a:xfrm>
            <a:off x="6578600" y="2755900"/>
            <a:ext cx="2451100" cy="292100"/>
          </a:xfrm>
          <a:prstGeom prst="rect">
            <a:avLst/>
          </a:prstGeom>
          <a:noFill/>
        </p:spPr>
        <p:txBody>
          <a:bodyPr vert="horz" wrap="none" lIns="0" tIns="0" rIns="0" bIns="0" rtlCol="0">
            <a:spAutoFit/>
          </a:bodyPr>
          <a:lstStyle/>
          <a:p>
            <a:pPr>
              <a:lnSpc>
                <a:spcPts val="1600"/>
              </a:lnSpc>
            </a:pPr>
            <a:r>
              <a:rPr lang="en-CA" sz="1403" smtClean="0">
                <a:solidFill>
                  <a:srgbClr val="000000"/>
                </a:solidFill>
                <a:latin typeface="Times New Roman"/>
                <a:cs typeface="Times New Roman"/>
              </a:rPr>
              <a:t>management</a:t>
            </a:r>
          </a:p>
          <a:p>
            <a:pPr>
              <a:lnSpc>
                <a:spcPts val="1610"/>
              </a:lnSpc>
            </a:pPr>
            <a:endParaRPr lang="en-CA" sz="1403">
              <a:solidFill>
                <a:srgbClr val="000000"/>
              </a:solidFill>
            </a:endParaRPr>
          </a:p>
        </p:txBody>
      </p:sp>
      <p:sp>
        <p:nvSpPr>
          <p:cNvPr id="45" name="TextBox 45"/>
          <p:cNvSpPr txBox="1"/>
          <p:nvPr/>
        </p:nvSpPr>
        <p:spPr>
          <a:xfrm>
            <a:off x="6350000" y="2959100"/>
            <a:ext cx="2679700" cy="495300"/>
          </a:xfrm>
          <a:prstGeom prst="rect">
            <a:avLst/>
          </a:prstGeom>
          <a:noFill/>
        </p:spPr>
        <p:txBody>
          <a:bodyPr vert="horz" wrap="none" lIns="0" tIns="0" rIns="0" bIns="0" rtlCol="0">
            <a:spAutoFit/>
          </a:bodyPr>
          <a:lstStyle/>
          <a:p>
            <a:pPr>
              <a:lnSpc>
                <a:spcPts val="1700"/>
              </a:lnSpc>
              <a:tabLst>
                <a:tab pos="228600" algn="l"/>
              </a:tabLst>
            </a:pPr>
            <a:r>
              <a:rPr lang="en-CA" sz="1403" smtClean="0">
                <a:solidFill>
                  <a:srgbClr val="000000"/>
                </a:solidFill>
                <a:latin typeface="Courier New"/>
                <a:cs typeface="Courier New"/>
              </a:rPr>
              <a:t>o</a:t>
            </a:r>
            <a:r>
              <a:rPr lang="en-CA" sz="1403" smtClean="0">
                <a:solidFill>
                  <a:srgbClr val="000000"/>
                </a:solidFill>
                <a:latin typeface="Times New Roman"/>
                <a:cs typeface="Times New Roman"/>
              </a:rPr>
              <a:t> One-Best-Way vs. Rule of</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	Thumb</a:t>
            </a:r>
          </a:p>
          <a:p>
            <a:pPr>
              <a:lnSpc>
                <a:spcPts val="1680"/>
              </a:lnSpc>
            </a:pPr>
            <a:endParaRPr lang="en-CA" sz="1403">
              <a:solidFill>
                <a:srgbClr val="000000"/>
              </a:solidFill>
            </a:endParaRPr>
          </a:p>
        </p:txBody>
      </p:sp>
      <p:sp>
        <p:nvSpPr>
          <p:cNvPr id="46" name="TextBox 46"/>
          <p:cNvSpPr txBox="1"/>
          <p:nvPr/>
        </p:nvSpPr>
        <p:spPr>
          <a:xfrm>
            <a:off x="6350000" y="3390900"/>
            <a:ext cx="2679700" cy="292100"/>
          </a:xfrm>
          <a:prstGeom prst="rect">
            <a:avLst/>
          </a:prstGeom>
          <a:noFill/>
        </p:spPr>
        <p:txBody>
          <a:bodyPr vert="horz" wrap="none" lIns="0" tIns="0" rIns="0" bIns="0" rtlCol="0">
            <a:spAutoFit/>
          </a:bodyPr>
          <a:lstStyle/>
          <a:p>
            <a:pPr>
              <a:lnSpc>
                <a:spcPts val="1600"/>
              </a:lnSpc>
            </a:pPr>
            <a:r>
              <a:rPr lang="en-CA" sz="1403" smtClean="0">
                <a:solidFill>
                  <a:srgbClr val="000000"/>
                </a:solidFill>
                <a:latin typeface="Courier New"/>
                <a:cs typeface="Courier New"/>
              </a:rPr>
              <a:t>o</a:t>
            </a:r>
            <a:r>
              <a:rPr lang="en-CA" sz="1403" smtClean="0">
                <a:solidFill>
                  <a:srgbClr val="000000"/>
                </a:solidFill>
                <a:latin typeface="Times New Roman"/>
                <a:cs typeface="Times New Roman"/>
              </a:rPr>
              <a:t> Time &amp; Motion Studies</a:t>
            </a:r>
          </a:p>
          <a:p>
            <a:pPr>
              <a:lnSpc>
                <a:spcPts val="1610"/>
              </a:lnSpc>
            </a:pPr>
            <a:endParaRPr lang="en-CA" sz="1403">
              <a:solidFill>
                <a:srgbClr val="000000"/>
              </a:solidFill>
            </a:endParaRPr>
          </a:p>
        </p:txBody>
      </p:sp>
      <p:sp>
        <p:nvSpPr>
          <p:cNvPr id="47" name="TextBox 47"/>
          <p:cNvSpPr txBox="1"/>
          <p:nvPr/>
        </p:nvSpPr>
        <p:spPr>
          <a:xfrm>
            <a:off x="6184900" y="3810000"/>
            <a:ext cx="2844800" cy="495300"/>
          </a:xfrm>
          <a:prstGeom prst="rect">
            <a:avLst/>
          </a:prstGeom>
          <a:noFill/>
        </p:spPr>
        <p:txBody>
          <a:bodyPr vert="horz" wrap="none" lIns="0" tIns="0" rIns="0" bIns="0" rtlCol="0">
            <a:spAutoFit/>
          </a:bodyPr>
          <a:lstStyle/>
          <a:p>
            <a:pPr>
              <a:lnSpc>
                <a:spcPts val="1700"/>
              </a:lnSpc>
              <a:tabLst>
                <a:tab pos="165100" algn="l"/>
              </a:tabLst>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Theory of Bureaucracy</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Courier New"/>
                <a:cs typeface="Courier New"/>
              </a:rPr>
              <a:t>	o</a:t>
            </a:r>
            <a:r>
              <a:rPr lang="en-CA" sz="1403" smtClean="0">
                <a:solidFill>
                  <a:srgbClr val="000000"/>
                </a:solidFill>
                <a:latin typeface="Times New Roman"/>
                <a:cs typeface="Times New Roman"/>
              </a:rPr>
              <a:t>     Max Weber’s ideal Type</a:t>
            </a:r>
          </a:p>
          <a:p>
            <a:pPr>
              <a:lnSpc>
                <a:spcPts val="1680"/>
              </a:lnSpc>
            </a:pPr>
            <a:endParaRPr lang="en-CA" sz="1403">
              <a:solidFill>
                <a:srgbClr val="000000"/>
              </a:solidFill>
            </a:endParaRPr>
          </a:p>
        </p:txBody>
      </p:sp>
      <p:sp>
        <p:nvSpPr>
          <p:cNvPr id="48" name="TextBox 48"/>
          <p:cNvSpPr txBox="1"/>
          <p:nvPr/>
        </p:nvSpPr>
        <p:spPr>
          <a:xfrm>
            <a:off x="6350000" y="4241800"/>
            <a:ext cx="2679700" cy="1143000"/>
          </a:xfrm>
          <a:prstGeom prst="rect">
            <a:avLst/>
          </a:prstGeom>
          <a:noFill/>
        </p:spPr>
        <p:txBody>
          <a:bodyPr vert="horz" wrap="none" lIns="0" tIns="0" rIns="0" bIns="0" rtlCol="0">
            <a:spAutoFit/>
          </a:bodyPr>
          <a:lstStyle/>
          <a:p>
            <a:pPr>
              <a:lnSpc>
                <a:spcPts val="1700"/>
              </a:lnSpc>
            </a:pPr>
            <a:r>
              <a:rPr lang="en-CA" sz="1403" smtClean="0">
                <a:solidFill>
                  <a:srgbClr val="000000"/>
                </a:solidFill>
                <a:latin typeface="Times New Roman"/>
                <a:cs typeface="Times New Roman"/>
              </a:rPr>
              <a:t>Bureaucracy or Rational -Legal</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Bureaucracy (hierarchy, division</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of labor, formally written rules</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and procedures, impersonality,</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neutrality)</a:t>
            </a:r>
          </a:p>
          <a:p>
            <a:pPr>
              <a:lnSpc>
                <a:spcPts val="1680"/>
              </a:lnSpc>
            </a:pPr>
            <a:endParaRPr lang="en-CA" sz="1403">
              <a:solidFill>
                <a:srgbClr val="000000"/>
              </a:solidFill>
            </a:endParaRPr>
          </a:p>
        </p:txBody>
      </p:sp>
      <p:sp>
        <p:nvSpPr>
          <p:cNvPr id="28" name="Slide Number Placeholder 27"/>
          <p:cNvSpPr>
            <a:spLocks noGrp="1"/>
          </p:cNvSpPr>
          <p:nvPr>
            <p:ph type="sldNum" sz="quarter" idx="12"/>
          </p:nvPr>
        </p:nvSpPr>
        <p:spPr/>
        <p:txBody>
          <a:bodyPr/>
          <a:lstStyle/>
          <a:p>
            <a:fld id="{2C7DFF54-6BA4-4515-87CA-28703F844993}" type="slidenum">
              <a:rPr lang="en-CA" smtClean="0"/>
              <a:pPr/>
              <a:t>6</a:t>
            </a:fld>
            <a:endParaRPr lang="en-C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sharpenSoften amount="1000"/>
                    </a14:imgEffect>
                    <a14:imgEffect>
                      <a14:brightnessContrast contrast="-17000"/>
                    </a14:imgEffect>
                  </a14:imgLayer>
                </a14:imgProps>
              </a:ext>
            </a:extLst>
          </a:blip>
          <a:stretch>
            <a:fillRect/>
          </a:stretch>
        </p:blipFill>
        <p:spPr>
          <a:xfrm>
            <a:off x="0" y="0"/>
            <a:ext cx="9144000" cy="6845300"/>
          </a:xfrm>
          <a:prstGeom prst="rect">
            <a:avLst/>
          </a:prstGeom>
        </p:spPr>
      </p:pic>
      <p:sp>
        <p:nvSpPr>
          <p:cNvPr id="18" name="TextBox 2"/>
          <p:cNvSpPr txBox="1"/>
          <p:nvPr/>
        </p:nvSpPr>
        <p:spPr>
          <a:xfrm>
            <a:off x="698500" y="1054100"/>
            <a:ext cx="863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Context</a:t>
            </a:r>
          </a:p>
          <a:p>
            <a:pPr>
              <a:lnSpc>
                <a:spcPts val="1610"/>
              </a:lnSpc>
            </a:pPr>
            <a:endParaRPr lang="en-CA" sz="1413" b="1" smtClean="0">
              <a:solidFill>
                <a:srgbClr val="000000"/>
              </a:solidFill>
              <a:latin typeface="Times New Roman Bold"/>
              <a:cs typeface="Times New Roman Bold"/>
            </a:endParaRPr>
          </a:p>
        </p:txBody>
      </p:sp>
      <p:sp>
        <p:nvSpPr>
          <p:cNvPr id="3" name="TextBox 3"/>
          <p:cNvSpPr txBox="1"/>
          <p:nvPr/>
        </p:nvSpPr>
        <p:spPr>
          <a:xfrm>
            <a:off x="2374900" y="1054100"/>
            <a:ext cx="5080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Key</a:t>
            </a:r>
          </a:p>
          <a:p>
            <a:pPr>
              <a:lnSpc>
                <a:spcPts val="1610"/>
              </a:lnSpc>
            </a:pPr>
            <a:endParaRPr lang="en-CA" sz="1413" b="1" smtClean="0">
              <a:solidFill>
                <a:srgbClr val="000000"/>
              </a:solidFill>
              <a:latin typeface="Times New Roman Bold"/>
              <a:cs typeface="Times New Roman Bold"/>
            </a:endParaRPr>
          </a:p>
        </p:txBody>
      </p:sp>
      <p:sp>
        <p:nvSpPr>
          <p:cNvPr id="4" name="TextBox 4"/>
          <p:cNvSpPr txBox="1"/>
          <p:nvPr/>
        </p:nvSpPr>
        <p:spPr>
          <a:xfrm>
            <a:off x="4241800" y="1054100"/>
            <a:ext cx="11303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Proponents</a:t>
            </a:r>
          </a:p>
          <a:p>
            <a:pPr>
              <a:lnSpc>
                <a:spcPts val="1610"/>
              </a:lnSpc>
            </a:pPr>
            <a:endParaRPr lang="en-CA" sz="1413" b="1" smtClean="0">
              <a:solidFill>
                <a:srgbClr val="000000"/>
              </a:solidFill>
              <a:latin typeface="Times New Roman Bold"/>
              <a:cs typeface="Times New Roman Bold"/>
            </a:endParaRPr>
          </a:p>
        </p:txBody>
      </p:sp>
      <p:sp>
        <p:nvSpPr>
          <p:cNvPr id="5" name="TextBox 5"/>
          <p:cNvSpPr txBox="1"/>
          <p:nvPr/>
        </p:nvSpPr>
        <p:spPr>
          <a:xfrm>
            <a:off x="6324600" y="1054100"/>
            <a:ext cx="2311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Dominant/Theories/Themes</a:t>
            </a:r>
          </a:p>
          <a:p>
            <a:pPr>
              <a:lnSpc>
                <a:spcPts val="1610"/>
              </a:lnSpc>
            </a:pPr>
            <a:endParaRPr lang="en-CA" sz="1413" b="1" smtClean="0">
              <a:solidFill>
                <a:srgbClr val="000000"/>
              </a:solidFill>
              <a:latin typeface="Times New Roman Bold"/>
              <a:cs typeface="Times New Roman Bold"/>
            </a:endParaRPr>
          </a:p>
        </p:txBody>
      </p:sp>
      <p:sp>
        <p:nvSpPr>
          <p:cNvPr id="6" name="TextBox 6"/>
          <p:cNvSpPr txBox="1"/>
          <p:nvPr/>
        </p:nvSpPr>
        <p:spPr>
          <a:xfrm>
            <a:off x="1739900" y="1270000"/>
            <a:ext cx="17653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Values/Principles/Iss</a:t>
            </a:r>
          </a:p>
          <a:p>
            <a:pPr>
              <a:lnSpc>
                <a:spcPts val="1610"/>
              </a:lnSpc>
            </a:pPr>
            <a:endParaRPr lang="en-CA" sz="1413" b="1" smtClean="0">
              <a:solidFill>
                <a:srgbClr val="000000"/>
              </a:solidFill>
              <a:latin typeface="Times New Roman Bold"/>
              <a:cs typeface="Times New Roman Bold"/>
            </a:endParaRPr>
          </a:p>
        </p:txBody>
      </p:sp>
      <p:sp>
        <p:nvSpPr>
          <p:cNvPr id="7" name="TextBox 7"/>
          <p:cNvSpPr txBox="1"/>
          <p:nvPr/>
        </p:nvSpPr>
        <p:spPr>
          <a:xfrm>
            <a:off x="6832600" y="1270000"/>
            <a:ext cx="1371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/Sub-Concepts</a:t>
            </a:r>
          </a:p>
          <a:p>
            <a:pPr>
              <a:lnSpc>
                <a:spcPts val="1610"/>
              </a:lnSpc>
            </a:pPr>
            <a:endParaRPr lang="en-CA" sz="1413" b="1" smtClean="0">
              <a:solidFill>
                <a:srgbClr val="000000"/>
              </a:solidFill>
              <a:latin typeface="Times New Roman Bold"/>
              <a:cs typeface="Times New Roman Bold"/>
            </a:endParaRPr>
          </a:p>
        </p:txBody>
      </p:sp>
      <p:sp>
        <p:nvSpPr>
          <p:cNvPr id="8" name="TextBox 8"/>
          <p:cNvSpPr txBox="1"/>
          <p:nvPr/>
        </p:nvSpPr>
        <p:spPr>
          <a:xfrm>
            <a:off x="2400300" y="1485900"/>
            <a:ext cx="431800" cy="1905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ues</a:t>
            </a:r>
          </a:p>
          <a:p>
            <a:pPr>
              <a:lnSpc>
                <a:spcPts val="1610"/>
              </a:lnSpc>
            </a:pPr>
            <a:endParaRPr lang="en-CA" sz="1413" b="1" smtClean="0">
              <a:solidFill>
                <a:srgbClr val="000000"/>
              </a:solidFill>
              <a:latin typeface="Times New Roman Bold"/>
              <a:cs typeface="Times New Roman Bold"/>
            </a:endParaRPr>
          </a:p>
        </p:txBody>
      </p:sp>
      <p:sp>
        <p:nvSpPr>
          <p:cNvPr id="9" name="TextBox 9"/>
          <p:cNvSpPr txBox="1"/>
          <p:nvPr/>
        </p:nvSpPr>
        <p:spPr>
          <a:xfrm>
            <a:off x="330200" y="1689100"/>
            <a:ext cx="1384300" cy="2667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1.  Classical PA</a:t>
            </a:r>
          </a:p>
          <a:p>
            <a:pPr>
              <a:lnSpc>
                <a:spcPts val="1610"/>
              </a:lnSpc>
            </a:pPr>
            <a:endParaRPr lang="en-CA" sz="1403" smtClean="0">
              <a:solidFill>
                <a:srgbClr val="000000"/>
              </a:solidFill>
              <a:latin typeface="Times New Roman"/>
              <a:cs typeface="Times New Roman"/>
            </a:endParaRPr>
          </a:p>
        </p:txBody>
      </p:sp>
      <p:sp>
        <p:nvSpPr>
          <p:cNvPr id="10" name="TextBox 10"/>
          <p:cNvSpPr txBox="1"/>
          <p:nvPr/>
        </p:nvSpPr>
        <p:spPr>
          <a:xfrm>
            <a:off x="1778000" y="1689100"/>
            <a:ext cx="1676400" cy="2667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(Late 1800-1950’S)</a:t>
            </a:r>
          </a:p>
          <a:p>
            <a:pPr>
              <a:lnSpc>
                <a:spcPts val="1610"/>
              </a:lnSpc>
            </a:pPr>
            <a:endParaRPr lang="en-CA" sz="1403" smtClean="0">
              <a:solidFill>
                <a:srgbClr val="000000"/>
              </a:solidFill>
              <a:latin typeface="Times New Roman"/>
              <a:cs typeface="Times New Roman"/>
            </a:endParaRPr>
          </a:p>
        </p:txBody>
      </p:sp>
      <p:sp>
        <p:nvSpPr>
          <p:cNvPr id="11" name="TextBox 11"/>
          <p:cNvSpPr txBox="1"/>
          <p:nvPr/>
        </p:nvSpPr>
        <p:spPr>
          <a:xfrm>
            <a:off x="3378200" y="1905000"/>
            <a:ext cx="2383666" cy="654025"/>
          </a:xfrm>
          <a:prstGeom prst="rect">
            <a:avLst/>
          </a:prstGeom>
          <a:noFill/>
        </p:spPr>
        <p:txBody>
          <a:bodyPr vert="horz" wrap="none" lIns="0" tIns="0" rIns="0" bIns="0" rtlCol="0">
            <a:spAutoFit/>
          </a:bodyPr>
          <a:lstStyle/>
          <a:p>
            <a:pPr>
              <a:lnSpc>
                <a:spcPts val="1700"/>
              </a:lnSpc>
              <a:tabLst>
                <a:tab pos="444500" algn="l"/>
              </a:tabLst>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600" dirty="0" smtClean="0">
                <a:solidFill>
                  <a:srgbClr val="000000"/>
                </a:solidFill>
                <a:latin typeface="Times New Roman"/>
                <a:cs typeface="Times New Roman"/>
              </a:rPr>
              <a:t>Henri Fayol’s1916</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a French industrialist, is now</a:t>
            </a:r>
          </a:p>
          <a:p>
            <a:pPr>
              <a:lnSpc>
                <a:spcPts val="1680"/>
              </a:lnSpc>
            </a:pPr>
            <a:endParaRPr lang="en-CA" sz="1600" dirty="0">
              <a:solidFill>
                <a:srgbClr val="000000"/>
              </a:solidFill>
            </a:endParaRPr>
          </a:p>
        </p:txBody>
      </p:sp>
      <p:sp>
        <p:nvSpPr>
          <p:cNvPr id="12" name="TextBox 12"/>
          <p:cNvSpPr txBox="1"/>
          <p:nvPr/>
        </p:nvSpPr>
        <p:spPr>
          <a:xfrm>
            <a:off x="3505200" y="2357760"/>
            <a:ext cx="2463800" cy="872034"/>
          </a:xfrm>
          <a:prstGeom prst="rect">
            <a:avLst/>
          </a:prstGeom>
          <a:noFill/>
        </p:spPr>
        <p:txBody>
          <a:bodyPr vert="horz" wrap="square" lIns="0" tIns="0" rIns="0" bIns="0" rtlCol="0">
            <a:spAutoFit/>
          </a:bodyPr>
          <a:lstStyle/>
          <a:p>
            <a:pPr>
              <a:lnSpc>
                <a:spcPts val="1700"/>
              </a:lnSpc>
            </a:pPr>
            <a:r>
              <a:rPr lang="en-CA" sz="1600" dirty="0" smtClean="0">
                <a:solidFill>
                  <a:srgbClr val="000000"/>
                </a:solidFill>
                <a:latin typeface="Times New Roman"/>
                <a:cs typeface="Times New Roman"/>
              </a:rPr>
              <a:t>recognized as the Father of</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Modern Management. In year</a:t>
            </a:r>
            <a:r>
              <a:rPr lang="en-CA" sz="1600" dirty="0" smtClean="0">
                <a:solidFill>
                  <a:srgbClr val="000000"/>
                </a:solidFill>
                <a:latin typeface="Times New Roman"/>
              </a:rPr>
              <a:t/>
            </a:r>
            <a:br>
              <a:rPr lang="en-CA" sz="1600" dirty="0" smtClean="0">
                <a:solidFill>
                  <a:srgbClr val="000000"/>
                </a:solidFill>
                <a:latin typeface="Times New Roman"/>
              </a:rPr>
            </a:br>
            <a:r>
              <a:rPr lang="en-CA" sz="1600" b="1" dirty="0" smtClean="0">
                <a:solidFill>
                  <a:srgbClr val="000000"/>
                </a:solidFill>
                <a:latin typeface="Times New Roman Bold"/>
                <a:cs typeface="Times New Roman Bold"/>
              </a:rPr>
              <a:t>1916</a:t>
            </a:r>
            <a:r>
              <a:rPr lang="en-CA" sz="1600" dirty="0" smtClean="0">
                <a:solidFill>
                  <a:srgbClr val="000000"/>
                </a:solidFill>
                <a:latin typeface="Times New Roman"/>
                <a:cs typeface="Times New Roman"/>
              </a:rPr>
              <a:t> Fayol wrote a book</a:t>
            </a:r>
          </a:p>
          <a:p>
            <a:pPr>
              <a:lnSpc>
                <a:spcPts val="1675"/>
              </a:lnSpc>
            </a:pPr>
            <a:endParaRPr lang="en-CA" sz="1600" dirty="0">
              <a:solidFill>
                <a:srgbClr val="000000"/>
              </a:solidFill>
            </a:endParaRPr>
          </a:p>
        </p:txBody>
      </p:sp>
      <p:sp>
        <p:nvSpPr>
          <p:cNvPr id="13" name="TextBox 13"/>
          <p:cNvSpPr txBox="1"/>
          <p:nvPr/>
        </p:nvSpPr>
        <p:spPr>
          <a:xfrm>
            <a:off x="3505200" y="3075332"/>
            <a:ext cx="2559996" cy="2384564"/>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entitled "</a:t>
            </a:r>
            <a:r>
              <a:rPr lang="en-CA" sz="1600" dirty="0" smtClean="0">
                <a:solidFill>
                  <a:srgbClr val="000000"/>
                </a:solidFill>
                <a:latin typeface="Times New Roman Italic"/>
                <a:cs typeface="Times New Roman Italic"/>
              </a:rPr>
              <a:t>Industrial and</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Italic"/>
                <a:cs typeface="Times New Roman Italic"/>
              </a:rPr>
              <a:t>General Administration</a:t>
            </a:r>
            <a:r>
              <a:rPr lang="en-CA" sz="1600" dirty="0" smtClean="0">
                <a:solidFill>
                  <a:srgbClr val="000000"/>
                </a:solidFill>
                <a:latin typeface="Times New Roman"/>
                <a:cs typeface="Times New Roman"/>
              </a:rPr>
              <a:t>". In</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this book, he gave the </a:t>
            </a:r>
            <a:r>
              <a:rPr lang="en-CA" sz="1600" b="1" dirty="0" smtClean="0">
                <a:solidFill>
                  <a:srgbClr val="000000"/>
                </a:solidFill>
                <a:latin typeface="Times New Roman Bold"/>
                <a:cs typeface="Times New Roman Bold"/>
              </a:rPr>
              <a:t>14</a:t>
            </a:r>
            <a:r>
              <a:rPr lang="en-CA" sz="1600" dirty="0" smtClean="0">
                <a:solidFill>
                  <a:srgbClr val="000000"/>
                </a:solidFill>
                <a:latin typeface="Times New Roman"/>
              </a:rPr>
              <a:t/>
            </a:r>
            <a:br>
              <a:rPr lang="en-CA" sz="1600" dirty="0" smtClean="0">
                <a:solidFill>
                  <a:srgbClr val="000000"/>
                </a:solidFill>
                <a:latin typeface="Times New Roman"/>
              </a:rPr>
            </a:br>
            <a:r>
              <a:rPr lang="en-CA" sz="1600" b="1" dirty="0" smtClean="0">
                <a:solidFill>
                  <a:srgbClr val="000000"/>
                </a:solidFill>
                <a:latin typeface="Times New Roman Bold"/>
                <a:cs typeface="Times New Roman Bold"/>
              </a:rPr>
              <a:t>Principles of Management</a:t>
            </a:r>
            <a:r>
              <a:rPr lang="en-CA" sz="1600" dirty="0" smtClean="0">
                <a:solidFill>
                  <a:srgbClr val="000000"/>
                </a:solidFill>
                <a:latin typeface="Times New Roman"/>
                <a:cs typeface="Times New Roman"/>
              </a:rPr>
              <a:t>.</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These 14 principles of</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management are universally</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accepted and used even today.</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According to Henri Fayol, all</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managers must follow these 14</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principle</a:t>
            </a:r>
          </a:p>
          <a:p>
            <a:pPr>
              <a:lnSpc>
                <a:spcPts val="1680"/>
              </a:lnSpc>
            </a:pPr>
            <a:endParaRPr lang="en-CA" sz="1403" dirty="0">
              <a:solidFill>
                <a:srgbClr val="000000"/>
              </a:solidFill>
            </a:endParaRPr>
          </a:p>
        </p:txBody>
      </p:sp>
      <p:sp>
        <p:nvSpPr>
          <p:cNvPr id="14" name="TextBox 14"/>
          <p:cNvSpPr txBox="1"/>
          <p:nvPr/>
        </p:nvSpPr>
        <p:spPr>
          <a:xfrm>
            <a:off x="6045200" y="1905000"/>
            <a:ext cx="2715295" cy="654025"/>
          </a:xfrm>
          <a:prstGeom prst="rect">
            <a:avLst/>
          </a:prstGeom>
          <a:noFill/>
        </p:spPr>
        <p:txBody>
          <a:bodyPr vert="horz" wrap="none" lIns="0" tIns="0" rIns="0" bIns="0" rtlCol="0">
            <a:spAutoFit/>
          </a:bodyPr>
          <a:lstStyle/>
          <a:p>
            <a:pPr>
              <a:lnSpc>
                <a:spcPts val="1700"/>
              </a:lnSpc>
              <a:tabLst>
                <a:tab pos="342900" algn="l"/>
              </a:tabLst>
            </a:pPr>
            <a:r>
              <a:rPr lang="en-CA" sz="1600" dirty="0" smtClean="0">
                <a:solidFill>
                  <a:srgbClr val="000000"/>
                </a:solidFill>
                <a:latin typeface="Courier New"/>
                <a:cs typeface="Courier New"/>
              </a:rPr>
              <a:t>o</a:t>
            </a:r>
            <a:r>
              <a:rPr lang="en-CA" sz="1600" dirty="0" smtClean="0">
                <a:solidFill>
                  <a:srgbClr val="000000"/>
                </a:solidFill>
                <a:latin typeface="Times New Roman"/>
                <a:cs typeface="Times New Roman"/>
              </a:rPr>
              <a:t>   Henri </a:t>
            </a:r>
            <a:r>
              <a:rPr lang="en-CA" sz="1600" dirty="0" err="1" smtClean="0">
                <a:solidFill>
                  <a:srgbClr val="000000"/>
                </a:solidFill>
                <a:latin typeface="Times New Roman"/>
                <a:cs typeface="Times New Roman"/>
              </a:rPr>
              <a:t>Fayol’s</a:t>
            </a:r>
            <a:r>
              <a:rPr lang="en-CA" sz="1600" dirty="0" smtClean="0">
                <a:solidFill>
                  <a:srgbClr val="000000"/>
                </a:solidFill>
                <a:latin typeface="Times New Roman"/>
                <a:cs typeface="Times New Roman"/>
              </a:rPr>
              <a:t> principles of</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administration (division of labor,</a:t>
            </a:r>
          </a:p>
          <a:p>
            <a:pPr>
              <a:lnSpc>
                <a:spcPts val="1680"/>
              </a:lnSpc>
            </a:pPr>
            <a:endParaRPr lang="en-CA" sz="1600" dirty="0">
              <a:solidFill>
                <a:srgbClr val="000000"/>
              </a:solidFill>
            </a:endParaRPr>
          </a:p>
        </p:txBody>
      </p:sp>
      <p:sp>
        <p:nvSpPr>
          <p:cNvPr id="15" name="TextBox 15"/>
          <p:cNvSpPr txBox="1"/>
          <p:nvPr/>
        </p:nvSpPr>
        <p:spPr>
          <a:xfrm>
            <a:off x="6156176" y="2295304"/>
            <a:ext cx="2562485" cy="1512530"/>
          </a:xfrm>
          <a:prstGeom prst="rect">
            <a:avLst/>
          </a:prstGeom>
          <a:noFill/>
        </p:spPr>
        <p:txBody>
          <a:bodyPr vert="horz" wrap="square" lIns="0" tIns="0" rIns="0" bIns="0" rtlCol="0">
            <a:spAutoFit/>
          </a:bodyPr>
          <a:lstStyle/>
          <a:p>
            <a:pPr>
              <a:lnSpc>
                <a:spcPts val="1700"/>
              </a:lnSpc>
            </a:pPr>
            <a:r>
              <a:rPr lang="en-CA" sz="1600" dirty="0" smtClean="0">
                <a:solidFill>
                  <a:srgbClr val="000000"/>
                </a:solidFill>
                <a:latin typeface="Times New Roman"/>
                <a:cs typeface="Times New Roman"/>
              </a:rPr>
              <a:t>authority, discipline, unity of</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command, unity of direction,</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subordination of individual</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interest to general interest,</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remuneration of employee,</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centralization, scalar chain,</a:t>
            </a:r>
          </a:p>
          <a:p>
            <a:pPr>
              <a:lnSpc>
                <a:spcPts val="1680"/>
              </a:lnSpc>
            </a:pPr>
            <a:endParaRPr lang="en-CA" sz="1403" dirty="0">
              <a:solidFill>
                <a:srgbClr val="000000"/>
              </a:solidFill>
            </a:endParaRPr>
          </a:p>
        </p:txBody>
      </p:sp>
      <p:sp>
        <p:nvSpPr>
          <p:cNvPr id="16" name="TextBox 16"/>
          <p:cNvSpPr txBox="1"/>
          <p:nvPr/>
        </p:nvSpPr>
        <p:spPr>
          <a:xfrm>
            <a:off x="6156176" y="3619500"/>
            <a:ext cx="2897718" cy="872034"/>
          </a:xfrm>
          <a:prstGeom prst="rect">
            <a:avLst/>
          </a:prstGeom>
          <a:noFill/>
        </p:spPr>
        <p:txBody>
          <a:bodyPr vert="horz" wrap="square" lIns="0" tIns="0" rIns="0" bIns="0" rtlCol="0">
            <a:spAutoFit/>
          </a:bodyPr>
          <a:lstStyle/>
          <a:p>
            <a:pPr>
              <a:lnSpc>
                <a:spcPts val="1700"/>
              </a:lnSpc>
            </a:pPr>
            <a:r>
              <a:rPr lang="en-CA" sz="1600" dirty="0" smtClean="0">
                <a:solidFill>
                  <a:srgbClr val="000000"/>
                </a:solidFill>
                <a:latin typeface="Times New Roman"/>
                <a:cs typeface="Times New Roman"/>
              </a:rPr>
              <a:t>order, equity, stability of tenure</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of personnel, initiative, esprit de</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corps)</a:t>
            </a:r>
          </a:p>
          <a:p>
            <a:pPr>
              <a:lnSpc>
                <a:spcPts val="1675"/>
              </a:lnSpc>
            </a:pPr>
            <a:endParaRPr lang="en-CA" sz="1403" dirty="0">
              <a:solidFill>
                <a:srgbClr val="000000"/>
              </a:solidFill>
            </a:endParaRPr>
          </a:p>
        </p:txBody>
      </p:sp>
      <p:sp>
        <p:nvSpPr>
          <p:cNvPr id="17" name="Slide Number Placeholder 16"/>
          <p:cNvSpPr>
            <a:spLocks noGrp="1"/>
          </p:cNvSpPr>
          <p:nvPr>
            <p:ph type="sldNum" sz="quarter" idx="12"/>
          </p:nvPr>
        </p:nvSpPr>
        <p:spPr/>
        <p:txBody>
          <a:bodyPr/>
          <a:lstStyle/>
          <a:p>
            <a:fld id="{2C7DFF54-6BA4-4515-87CA-28703F844993}" type="slidenum">
              <a:rPr lang="en-CA" smtClean="0"/>
              <a:pPr/>
              <a:t>7</a:t>
            </a:fld>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8" name="TextBox 2"/>
          <p:cNvSpPr txBox="1"/>
          <p:nvPr/>
        </p:nvSpPr>
        <p:spPr>
          <a:xfrm>
            <a:off x="1231900" y="660400"/>
            <a:ext cx="7912100" cy="736600"/>
          </a:xfrm>
          <a:prstGeom prst="rect">
            <a:avLst/>
          </a:prstGeom>
          <a:noFill/>
        </p:spPr>
        <p:txBody>
          <a:bodyPr vert="horz" wrap="none" lIns="0" tIns="0" rIns="0" bIns="0" rtlCol="0">
            <a:spAutoFit/>
          </a:bodyPr>
          <a:lstStyle/>
          <a:p>
            <a:pPr>
              <a:lnSpc>
                <a:spcPts val="4600"/>
              </a:lnSpc>
            </a:pPr>
            <a:r>
              <a:rPr lang="en-CA" sz="3995" smtClean="0">
                <a:solidFill>
                  <a:srgbClr val="FFFFFF"/>
                </a:solidFill>
                <a:latin typeface="Segoe UI"/>
                <a:cs typeface="Segoe UI"/>
              </a:rPr>
              <a:t>What is Administration?</a:t>
            </a:r>
          </a:p>
          <a:p>
            <a:pPr>
              <a:lnSpc>
                <a:spcPts val="4600"/>
              </a:lnSpc>
            </a:pPr>
            <a:endParaRPr lang="en-CA" sz="3995">
              <a:solidFill>
                <a:srgbClr val="000000"/>
              </a:solidFill>
            </a:endParaRPr>
          </a:p>
        </p:txBody>
      </p:sp>
      <p:sp>
        <p:nvSpPr>
          <p:cNvPr id="3" name="TextBox 3"/>
          <p:cNvSpPr txBox="1"/>
          <p:nvPr/>
        </p:nvSpPr>
        <p:spPr>
          <a:xfrm>
            <a:off x="774700" y="1765300"/>
            <a:ext cx="8369300" cy="1193800"/>
          </a:xfrm>
          <a:prstGeom prst="rect">
            <a:avLst/>
          </a:prstGeom>
          <a:noFill/>
        </p:spPr>
        <p:txBody>
          <a:bodyPr vert="horz" wrap="none" lIns="0" tIns="0" rIns="0" bIns="0" rtlCol="0">
            <a:spAutoFit/>
          </a:bodyPr>
          <a:lstStyle/>
          <a:p>
            <a:pPr>
              <a:lnSpc>
                <a:spcPts val="2700"/>
              </a:lnSpc>
              <a:tabLst>
                <a:tab pos="723900" algn="l"/>
                <a:tab pos="723900" algn="l"/>
              </a:tabLst>
            </a:pPr>
            <a:r>
              <a:rPr lang="en-CA" sz="2795" smtClean="0">
                <a:solidFill>
                  <a:srgbClr val="C00000"/>
                </a:solidFill>
                <a:latin typeface="Arial Unicode MS"/>
                <a:cs typeface="Arial Unicode MS"/>
              </a:rPr>
              <a:t></a:t>
            </a:r>
            <a:r>
              <a:rPr lang="en-CA" sz="2795" smtClean="0">
                <a:solidFill>
                  <a:srgbClr val="FFFFFF"/>
                </a:solidFill>
                <a:latin typeface="Times New Roman"/>
                <a:cs typeface="Times New Roman"/>
              </a:rPr>
              <a:t>  ADMINISTRATION is a type of cooperative</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	human effort that has </a:t>
            </a:r>
            <a:r>
              <a:rPr lang="en-CA" sz="2805" b="1" smtClean="0">
                <a:solidFill>
                  <a:srgbClr val="FFFFFF"/>
                </a:solidFill>
                <a:latin typeface="Times New Roman Bold"/>
                <a:cs typeface="Times New Roman Bold"/>
              </a:rPr>
              <a:t>HIGH DEGREE OF</a:t>
            </a:r>
            <a:r>
              <a:rPr lang="en-CA" sz="2795" smtClean="0">
                <a:solidFill>
                  <a:srgbClr val="000000"/>
                </a:solidFill>
                <a:latin typeface="Times New Roman"/>
              </a:rPr>
              <a:t/>
            </a:r>
            <a:br>
              <a:rPr lang="en-CA" sz="2795" smtClean="0">
                <a:solidFill>
                  <a:srgbClr val="000000"/>
                </a:solidFill>
                <a:latin typeface="Times New Roman"/>
              </a:rPr>
            </a:br>
            <a:r>
              <a:rPr lang="en-CA" sz="2805" b="1" smtClean="0">
                <a:solidFill>
                  <a:srgbClr val="FFFFFF"/>
                </a:solidFill>
                <a:latin typeface="Times New Roman Bold"/>
                <a:cs typeface="Times New Roman Bold"/>
              </a:rPr>
              <a:t>	RATIONALITY</a:t>
            </a:r>
          </a:p>
          <a:p>
            <a:pPr>
              <a:lnSpc>
                <a:spcPts val="2700"/>
              </a:lnSpc>
            </a:pPr>
            <a:endParaRPr lang="en-CA" sz="2795">
              <a:solidFill>
                <a:srgbClr val="000000"/>
              </a:solidFill>
            </a:endParaRPr>
          </a:p>
        </p:txBody>
      </p:sp>
      <p:sp>
        <p:nvSpPr>
          <p:cNvPr id="4" name="TextBox 4"/>
          <p:cNvSpPr txBox="1"/>
          <p:nvPr/>
        </p:nvSpPr>
        <p:spPr>
          <a:xfrm>
            <a:off x="774700" y="2870200"/>
            <a:ext cx="8369300" cy="850900"/>
          </a:xfrm>
          <a:prstGeom prst="rect">
            <a:avLst/>
          </a:prstGeom>
          <a:noFill/>
        </p:spPr>
        <p:txBody>
          <a:bodyPr vert="horz" wrap="none" lIns="0" tIns="0" rIns="0" bIns="0" rtlCol="0">
            <a:spAutoFit/>
          </a:bodyPr>
          <a:lstStyle/>
          <a:p>
            <a:pPr>
              <a:lnSpc>
                <a:spcPts val="2700"/>
              </a:lnSpc>
              <a:tabLst>
                <a:tab pos="723900" algn="l"/>
              </a:tabLst>
            </a:pPr>
            <a:r>
              <a:rPr lang="en-CA" sz="2795" smtClean="0">
                <a:solidFill>
                  <a:srgbClr val="C00000"/>
                </a:solidFill>
                <a:latin typeface="Arial Unicode MS"/>
                <a:cs typeface="Arial Unicode MS"/>
              </a:rPr>
              <a:t></a:t>
            </a:r>
            <a:r>
              <a:rPr lang="en-CA" sz="2795" smtClean="0">
                <a:solidFill>
                  <a:srgbClr val="FFFFFF"/>
                </a:solidFill>
                <a:latin typeface="Times New Roman"/>
                <a:cs typeface="Times New Roman"/>
              </a:rPr>
              <a:t>  The significance of  </a:t>
            </a:r>
            <a:r>
              <a:rPr lang="en-CA" sz="2805" b="1" smtClean="0">
                <a:solidFill>
                  <a:srgbClr val="FFFFFF"/>
                </a:solidFill>
                <a:latin typeface="Times New Roman Bold"/>
                <a:cs typeface="Times New Roman Bold"/>
              </a:rPr>
              <a:t>HIGH DEGREE OF</a:t>
            </a:r>
            <a:r>
              <a:rPr lang="en-CA" sz="2795" smtClean="0">
                <a:solidFill>
                  <a:srgbClr val="000000"/>
                </a:solidFill>
                <a:latin typeface="Times New Roman"/>
              </a:rPr>
              <a:t/>
            </a:r>
            <a:br>
              <a:rPr lang="en-CA" sz="2795" smtClean="0">
                <a:solidFill>
                  <a:srgbClr val="000000"/>
                </a:solidFill>
                <a:latin typeface="Times New Roman"/>
              </a:rPr>
            </a:br>
            <a:r>
              <a:rPr lang="en-CA" sz="2805" b="1" smtClean="0">
                <a:solidFill>
                  <a:srgbClr val="FFFFFF"/>
                </a:solidFill>
                <a:latin typeface="Times New Roman Bold"/>
                <a:cs typeface="Times New Roman Bold"/>
              </a:rPr>
              <a:t>	RATIONALITY</a:t>
            </a:r>
            <a:r>
              <a:rPr lang="en-CA" sz="2795" smtClean="0">
                <a:solidFill>
                  <a:srgbClr val="FFFFFF"/>
                </a:solidFill>
                <a:latin typeface="Times New Roman"/>
                <a:cs typeface="Times New Roman"/>
              </a:rPr>
              <a:t> lies in HUMAN</a:t>
            </a:r>
          </a:p>
          <a:p>
            <a:pPr>
              <a:lnSpc>
                <a:spcPts val="2700"/>
              </a:lnSpc>
            </a:pPr>
            <a:endParaRPr lang="en-CA" sz="2795">
              <a:solidFill>
                <a:srgbClr val="000000"/>
              </a:solidFill>
            </a:endParaRPr>
          </a:p>
        </p:txBody>
      </p:sp>
      <p:sp>
        <p:nvSpPr>
          <p:cNvPr id="5" name="TextBox 5"/>
          <p:cNvSpPr txBox="1"/>
          <p:nvPr/>
        </p:nvSpPr>
        <p:spPr>
          <a:xfrm>
            <a:off x="1498600" y="3568700"/>
            <a:ext cx="7645400" cy="1536700"/>
          </a:xfrm>
          <a:prstGeom prst="rect">
            <a:avLst/>
          </a:prstGeom>
          <a:noFill/>
        </p:spPr>
        <p:txBody>
          <a:bodyPr vert="horz" wrap="none" lIns="0" tIns="0" rIns="0" bIns="0" rtlCol="0">
            <a:spAutoFit/>
          </a:bodyPr>
          <a:lstStyle/>
          <a:p>
            <a:pPr>
              <a:lnSpc>
                <a:spcPts val="2665"/>
              </a:lnSpc>
            </a:pPr>
            <a:r>
              <a:rPr lang="en-CA" sz="2795" smtClean="0">
                <a:solidFill>
                  <a:srgbClr val="FFFFFF"/>
                </a:solidFill>
                <a:latin typeface="Times New Roman"/>
                <a:cs typeface="Times New Roman"/>
              </a:rPr>
              <a:t>COOPERATION which varies in effectiveness</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of goal attainment whether we think of formal</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goals, the goals of leaders, or of all who</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cooperate</a:t>
            </a:r>
          </a:p>
          <a:p>
            <a:pPr>
              <a:lnSpc>
                <a:spcPts val="2665"/>
              </a:lnSpc>
            </a:pPr>
            <a:endParaRPr lang="en-CA" sz="2795">
              <a:solidFill>
                <a:srgbClr val="000000"/>
              </a:solidFill>
            </a:endParaRPr>
          </a:p>
        </p:txBody>
      </p:sp>
      <p:sp>
        <p:nvSpPr>
          <p:cNvPr id="6" name="TextBox 6"/>
          <p:cNvSpPr txBox="1"/>
          <p:nvPr/>
        </p:nvSpPr>
        <p:spPr>
          <a:xfrm>
            <a:off x="5219700" y="4953000"/>
            <a:ext cx="3924300" cy="508000"/>
          </a:xfrm>
          <a:prstGeom prst="rect">
            <a:avLst/>
          </a:prstGeom>
          <a:noFill/>
        </p:spPr>
        <p:txBody>
          <a:bodyPr vert="horz" wrap="none" lIns="0" tIns="0" rIns="0" bIns="0" rtlCol="0">
            <a:spAutoFit/>
          </a:bodyPr>
          <a:lstStyle/>
          <a:p>
            <a:pPr>
              <a:lnSpc>
                <a:spcPts val="3220"/>
              </a:lnSpc>
            </a:pPr>
            <a:r>
              <a:rPr lang="en-CA" sz="2798" smtClean="0">
                <a:solidFill>
                  <a:srgbClr val="FFFFFF"/>
                </a:solidFill>
                <a:latin typeface="Times New Roman"/>
                <a:cs typeface="Times New Roman"/>
              </a:rPr>
              <a:t>(WALDO, 1955)</a:t>
            </a:r>
          </a:p>
          <a:p>
            <a:pPr>
              <a:lnSpc>
                <a:spcPts val="3220"/>
              </a:lnSpc>
            </a:pPr>
            <a:endParaRPr lang="en-CA" sz="2798">
              <a:solidFill>
                <a:srgbClr val="000000"/>
              </a:solidFill>
            </a:endParaRPr>
          </a:p>
        </p:txBody>
      </p:sp>
      <p:sp>
        <p:nvSpPr>
          <p:cNvPr id="7" name="Slide Number Placeholder 6"/>
          <p:cNvSpPr>
            <a:spLocks noGrp="1"/>
          </p:cNvSpPr>
          <p:nvPr>
            <p:ph type="sldNum" sz="quarter" idx="12"/>
          </p:nvPr>
        </p:nvSpPr>
        <p:spPr/>
        <p:txBody>
          <a:bodyPr/>
          <a:lstStyle/>
          <a:p>
            <a:fld id="{2C7DFF54-6BA4-4515-87CA-28703F844993}" type="slidenum">
              <a:rPr lang="en-CA" smtClean="0"/>
              <a:pPr/>
              <a:t>8</a:t>
            </a:fld>
            <a:endParaRPr lang="en-C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bright="-77000" contrast="-100000"/>
                    </a14:imgEffect>
                  </a14:imgLayer>
                </a14:imgProps>
              </a:ext>
            </a:extLst>
          </a:blip>
          <a:stretch>
            <a:fillRect/>
          </a:stretch>
        </p:blipFill>
        <p:spPr>
          <a:xfrm>
            <a:off x="0" y="0"/>
            <a:ext cx="9144000" cy="6845300"/>
          </a:xfrm>
          <a:prstGeom prst="rect">
            <a:avLst/>
          </a:prstGeom>
        </p:spPr>
      </p:pic>
      <p:sp>
        <p:nvSpPr>
          <p:cNvPr id="9" name="TextBox 2"/>
          <p:cNvSpPr txBox="1"/>
          <p:nvPr/>
        </p:nvSpPr>
        <p:spPr>
          <a:xfrm>
            <a:off x="1231900" y="965200"/>
            <a:ext cx="7912100" cy="736600"/>
          </a:xfrm>
          <a:prstGeom prst="rect">
            <a:avLst/>
          </a:prstGeom>
          <a:noFill/>
        </p:spPr>
        <p:txBody>
          <a:bodyPr vert="horz" wrap="none" lIns="0" tIns="0" rIns="0" bIns="0" rtlCol="0">
            <a:spAutoFit/>
          </a:bodyPr>
          <a:lstStyle/>
          <a:p>
            <a:pPr>
              <a:lnSpc>
                <a:spcPts val="4600"/>
              </a:lnSpc>
            </a:pPr>
            <a:r>
              <a:rPr lang="en-CA" sz="4005" b="1" smtClean="0">
                <a:solidFill>
                  <a:srgbClr val="FFFFFF"/>
                </a:solidFill>
                <a:latin typeface="Segoe UI Bold"/>
                <a:cs typeface="Segoe UI Bold"/>
              </a:rPr>
              <a:t>What is Administration?</a:t>
            </a:r>
          </a:p>
          <a:p>
            <a:pPr>
              <a:lnSpc>
                <a:spcPts val="4600"/>
              </a:lnSpc>
            </a:pPr>
            <a:endParaRPr lang="en-CA" sz="3995">
              <a:solidFill>
                <a:srgbClr val="000000"/>
              </a:solidFill>
            </a:endParaRPr>
          </a:p>
        </p:txBody>
      </p:sp>
      <p:sp>
        <p:nvSpPr>
          <p:cNvPr id="3" name="TextBox 3"/>
          <p:cNvSpPr txBox="1"/>
          <p:nvPr/>
        </p:nvSpPr>
        <p:spPr>
          <a:xfrm>
            <a:off x="850900" y="2463800"/>
            <a:ext cx="8293100" cy="609600"/>
          </a:xfrm>
          <a:prstGeom prst="rect">
            <a:avLst/>
          </a:prstGeom>
          <a:noFill/>
        </p:spPr>
        <p:txBody>
          <a:bodyPr vert="horz" wrap="none" lIns="0" tIns="0" rIns="0" bIns="0" rtlCol="0">
            <a:spAutoFit/>
          </a:bodyPr>
          <a:lstStyle/>
          <a:p>
            <a:pPr>
              <a:lnSpc>
                <a:spcPts val="3680"/>
              </a:lnSpc>
            </a:pPr>
            <a:r>
              <a:rPr lang="en-CA" sz="3204" smtClean="0">
                <a:solidFill>
                  <a:srgbClr val="C00000"/>
                </a:solidFill>
                <a:latin typeface="Arial Unicode MS"/>
                <a:cs typeface="Arial Unicode MS"/>
              </a:rPr>
              <a:t></a:t>
            </a:r>
            <a:r>
              <a:rPr lang="en-CA" sz="3204" smtClean="0">
                <a:solidFill>
                  <a:srgbClr val="FFFFFF"/>
                </a:solidFill>
                <a:latin typeface="Times New Roman"/>
                <a:cs typeface="Times New Roman"/>
              </a:rPr>
              <a:t>  Administration is a </a:t>
            </a:r>
            <a:r>
              <a:rPr lang="en-CA" sz="3214" b="1" smtClean="0">
                <a:solidFill>
                  <a:srgbClr val="FFFFFF"/>
                </a:solidFill>
                <a:latin typeface="Times New Roman Bold"/>
                <a:cs typeface="Times New Roman Bold"/>
              </a:rPr>
              <a:t> PLANNED</a:t>
            </a:r>
          </a:p>
          <a:p>
            <a:pPr>
              <a:lnSpc>
                <a:spcPts val="3680"/>
              </a:lnSpc>
            </a:pPr>
            <a:endParaRPr lang="en-CA" sz="3204">
              <a:solidFill>
                <a:srgbClr val="000000"/>
              </a:solidFill>
            </a:endParaRPr>
          </a:p>
        </p:txBody>
      </p:sp>
      <p:sp>
        <p:nvSpPr>
          <p:cNvPr id="4" name="TextBox 4"/>
          <p:cNvSpPr txBox="1"/>
          <p:nvPr/>
        </p:nvSpPr>
        <p:spPr>
          <a:xfrm>
            <a:off x="1574800" y="2921000"/>
            <a:ext cx="7569200" cy="977900"/>
          </a:xfrm>
          <a:prstGeom prst="rect">
            <a:avLst/>
          </a:prstGeom>
          <a:noFill/>
        </p:spPr>
        <p:txBody>
          <a:bodyPr vert="horz" wrap="none" lIns="0" tIns="0" rIns="0" bIns="0" rtlCol="0">
            <a:spAutoFit/>
          </a:bodyPr>
          <a:lstStyle/>
          <a:p>
            <a:pPr>
              <a:lnSpc>
                <a:spcPts val="3100"/>
              </a:lnSpc>
            </a:pPr>
            <a:r>
              <a:rPr lang="en-CA" sz="3214" b="1" smtClean="0">
                <a:solidFill>
                  <a:srgbClr val="FFFFFF"/>
                </a:solidFill>
                <a:latin typeface="Times New Roman Bold"/>
                <a:cs typeface="Times New Roman Bold"/>
              </a:rPr>
              <a:t>APPROACH</a:t>
            </a:r>
            <a:r>
              <a:rPr lang="en-CA" sz="3204" smtClean="0">
                <a:solidFill>
                  <a:srgbClr val="FFFFFF"/>
                </a:solidFill>
                <a:latin typeface="Times New Roman"/>
                <a:cs typeface="Times New Roman"/>
              </a:rPr>
              <a:t> to solving of all kinds of</a:t>
            </a:r>
            <a:r>
              <a:rPr lang="en-CA" sz="3206" smtClean="0">
                <a:solidFill>
                  <a:srgbClr val="000000"/>
                </a:solidFill>
                <a:latin typeface="Times New Roman"/>
              </a:rPr>
              <a:t/>
            </a:r>
            <a:br>
              <a:rPr lang="en-CA" sz="3206" smtClean="0">
                <a:solidFill>
                  <a:srgbClr val="000000"/>
                </a:solidFill>
                <a:latin typeface="Times New Roman"/>
              </a:rPr>
            </a:br>
            <a:r>
              <a:rPr lang="en-CA" sz="3206" smtClean="0">
                <a:solidFill>
                  <a:srgbClr val="FFFFFF"/>
                </a:solidFill>
                <a:latin typeface="Times New Roman"/>
                <a:cs typeface="Times New Roman"/>
              </a:rPr>
              <a:t>problems in almost every individual or</a:t>
            </a:r>
          </a:p>
          <a:p>
            <a:pPr>
              <a:lnSpc>
                <a:spcPts val="3100"/>
              </a:lnSpc>
            </a:pPr>
            <a:endParaRPr lang="en-CA" sz="3206">
              <a:solidFill>
                <a:srgbClr val="000000"/>
              </a:solidFill>
            </a:endParaRPr>
          </a:p>
        </p:txBody>
      </p:sp>
      <p:sp>
        <p:nvSpPr>
          <p:cNvPr id="5" name="TextBox 5"/>
          <p:cNvSpPr txBox="1"/>
          <p:nvPr/>
        </p:nvSpPr>
        <p:spPr>
          <a:xfrm>
            <a:off x="1574800" y="3708400"/>
            <a:ext cx="7569200" cy="609600"/>
          </a:xfrm>
          <a:prstGeom prst="rect">
            <a:avLst/>
          </a:prstGeom>
          <a:noFill/>
        </p:spPr>
        <p:txBody>
          <a:bodyPr vert="horz" wrap="none" lIns="0" tIns="0" rIns="0" bIns="0" rtlCol="0">
            <a:spAutoFit/>
          </a:bodyPr>
          <a:lstStyle/>
          <a:p>
            <a:pPr>
              <a:lnSpc>
                <a:spcPts val="2975"/>
              </a:lnSpc>
            </a:pPr>
            <a:r>
              <a:rPr lang="en-CA" sz="3204" smtClean="0">
                <a:solidFill>
                  <a:srgbClr val="FFFFFF"/>
                </a:solidFill>
                <a:latin typeface="Times New Roman"/>
                <a:cs typeface="Times New Roman"/>
              </a:rPr>
              <a:t>group activity, both public and private</a:t>
            </a:r>
          </a:p>
          <a:p>
            <a:pPr>
              <a:lnSpc>
                <a:spcPts val="2975"/>
              </a:lnSpc>
            </a:pPr>
            <a:endParaRPr lang="en-CA" sz="3204">
              <a:solidFill>
                <a:srgbClr val="000000"/>
              </a:solidFill>
            </a:endParaRPr>
          </a:p>
        </p:txBody>
      </p:sp>
      <p:sp>
        <p:nvSpPr>
          <p:cNvPr id="6" name="TextBox 6"/>
          <p:cNvSpPr txBox="1"/>
          <p:nvPr/>
        </p:nvSpPr>
        <p:spPr>
          <a:xfrm>
            <a:off x="3848100" y="4368800"/>
            <a:ext cx="5295900" cy="279400"/>
          </a:xfrm>
          <a:prstGeom prst="rect">
            <a:avLst/>
          </a:prstGeom>
          <a:noFill/>
        </p:spPr>
        <p:txBody>
          <a:bodyPr vert="horz" wrap="none" lIns="0" tIns="0" rIns="0" bIns="0" rtlCol="0">
            <a:spAutoFit/>
          </a:bodyPr>
          <a:lstStyle/>
          <a:p>
            <a:pPr>
              <a:lnSpc>
                <a:spcPts val="1840"/>
              </a:lnSpc>
            </a:pPr>
            <a:r>
              <a:rPr lang="en-CA" sz="1596" smtClean="0">
                <a:solidFill>
                  <a:srgbClr val="FFFFFF"/>
                </a:solidFill>
                <a:latin typeface="Times New Roman"/>
                <a:cs typeface="Times New Roman"/>
              </a:rPr>
              <a:t>(DIMOCK, DIMOCK, AND KOENIG, 1960)</a:t>
            </a:r>
          </a:p>
          <a:p>
            <a:pPr>
              <a:lnSpc>
                <a:spcPts val="1840"/>
              </a:lnSpc>
            </a:pPr>
            <a:endParaRPr lang="en-CA" sz="1596">
              <a:solidFill>
                <a:srgbClr val="000000"/>
              </a:solidFill>
            </a:endParaRPr>
          </a:p>
        </p:txBody>
      </p:sp>
      <p:sp>
        <p:nvSpPr>
          <p:cNvPr id="8" name="TextBox 8"/>
          <p:cNvSpPr txBox="1"/>
          <p:nvPr/>
        </p:nvSpPr>
        <p:spPr>
          <a:xfrm>
            <a:off x="8509000" y="6438900"/>
            <a:ext cx="635000" cy="228600"/>
          </a:xfrm>
          <a:prstGeom prst="rect">
            <a:avLst/>
          </a:prstGeom>
          <a:noFill/>
        </p:spPr>
        <p:txBody>
          <a:bodyPr vert="horz" wrap="none" lIns="0" tIns="0" rIns="0" bIns="0" rtlCol="0">
            <a:spAutoFit/>
          </a:bodyPr>
          <a:lstStyle/>
          <a:p>
            <a:pPr>
              <a:lnSpc>
                <a:spcPts val="1380"/>
              </a:lnSpc>
            </a:pPr>
            <a:r>
              <a:rPr lang="en-CA" sz="1200" smtClean="0">
                <a:solidFill>
                  <a:srgbClr val="9A9A9A"/>
                </a:solidFill>
                <a:latin typeface="Calibri"/>
                <a:cs typeface="Calibri"/>
              </a:rPr>
              <a:t>9</a:t>
            </a:r>
          </a:p>
          <a:p>
            <a:pPr>
              <a:lnSpc>
                <a:spcPts val="1380"/>
              </a:lnSpc>
            </a:pPr>
            <a:endParaRPr lang="en-CA" sz="1200">
              <a:solidFill>
                <a:srgbClr val="000000"/>
              </a:solidFill>
            </a:endParaRPr>
          </a:p>
        </p:txBody>
      </p:sp>
      <p:sp>
        <p:nvSpPr>
          <p:cNvPr id="7" name="Slide Number Placeholder 6"/>
          <p:cNvSpPr>
            <a:spLocks noGrp="1"/>
          </p:cNvSpPr>
          <p:nvPr>
            <p:ph type="sldNum" sz="quarter" idx="12"/>
          </p:nvPr>
        </p:nvSpPr>
        <p:spPr/>
        <p:txBody>
          <a:bodyPr/>
          <a:lstStyle/>
          <a:p>
            <a:fld id="{2C7DFF54-6BA4-4515-87CA-28703F844993}" type="slidenum">
              <a:rPr lang="en-CA" smtClean="0"/>
              <a:pPr/>
              <a:t>9</a:t>
            </a:fld>
            <a:endParaRPr lang="en-C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9" name="TextBox 2"/>
          <p:cNvSpPr txBox="1"/>
          <p:nvPr/>
        </p:nvSpPr>
        <p:spPr>
          <a:xfrm>
            <a:off x="774700" y="965200"/>
            <a:ext cx="8369300" cy="736600"/>
          </a:xfrm>
          <a:prstGeom prst="rect">
            <a:avLst/>
          </a:prstGeom>
          <a:noFill/>
        </p:spPr>
        <p:txBody>
          <a:bodyPr vert="horz" wrap="none" lIns="0" tIns="0" rIns="0" bIns="0" rtlCol="0">
            <a:spAutoFit/>
          </a:bodyPr>
          <a:lstStyle/>
          <a:p>
            <a:pPr>
              <a:lnSpc>
                <a:spcPts val="4600"/>
              </a:lnSpc>
            </a:pPr>
            <a:r>
              <a:rPr lang="en-CA" sz="4005" b="1" smtClean="0">
                <a:solidFill>
                  <a:srgbClr val="FFFFFF"/>
                </a:solidFill>
                <a:latin typeface="Segoe UI Bold"/>
                <a:cs typeface="Segoe UI Bold"/>
              </a:rPr>
              <a:t>What is Administration?</a:t>
            </a:r>
          </a:p>
          <a:p>
            <a:pPr>
              <a:lnSpc>
                <a:spcPts val="4600"/>
              </a:lnSpc>
            </a:pPr>
            <a:endParaRPr lang="en-CA" sz="3995">
              <a:solidFill>
                <a:srgbClr val="000000"/>
              </a:solidFill>
            </a:endParaRPr>
          </a:p>
        </p:txBody>
      </p:sp>
      <p:sp>
        <p:nvSpPr>
          <p:cNvPr id="3" name="TextBox 3"/>
          <p:cNvSpPr txBox="1"/>
          <p:nvPr/>
        </p:nvSpPr>
        <p:spPr>
          <a:xfrm>
            <a:off x="927100" y="2235200"/>
            <a:ext cx="8216900" cy="609600"/>
          </a:xfrm>
          <a:prstGeom prst="rect">
            <a:avLst/>
          </a:prstGeom>
          <a:noFill/>
        </p:spPr>
        <p:txBody>
          <a:bodyPr vert="horz" wrap="none" lIns="0" tIns="0" rIns="0" bIns="0" rtlCol="0">
            <a:spAutoFit/>
          </a:bodyPr>
          <a:lstStyle/>
          <a:p>
            <a:pPr>
              <a:lnSpc>
                <a:spcPts val="3680"/>
              </a:lnSpc>
            </a:pPr>
            <a:r>
              <a:rPr lang="en-CA" sz="3204" smtClean="0">
                <a:solidFill>
                  <a:srgbClr val="C00000"/>
                </a:solidFill>
                <a:latin typeface="Arial Unicode MS"/>
                <a:cs typeface="Arial Unicode MS"/>
              </a:rPr>
              <a:t></a:t>
            </a:r>
            <a:r>
              <a:rPr lang="en-CA" sz="3204" smtClean="0">
                <a:solidFill>
                  <a:srgbClr val="FFFFFF"/>
                </a:solidFill>
                <a:latin typeface="Times New Roman"/>
                <a:cs typeface="Times New Roman"/>
              </a:rPr>
              <a:t>  In its broadest sense</a:t>
            </a:r>
          </a:p>
          <a:p>
            <a:pPr>
              <a:lnSpc>
                <a:spcPts val="3680"/>
              </a:lnSpc>
            </a:pPr>
            <a:endParaRPr lang="en-CA" sz="3204">
              <a:solidFill>
                <a:srgbClr val="000000"/>
              </a:solidFill>
            </a:endParaRPr>
          </a:p>
        </p:txBody>
      </p:sp>
      <p:sp>
        <p:nvSpPr>
          <p:cNvPr id="4" name="TextBox 4"/>
          <p:cNvSpPr txBox="1"/>
          <p:nvPr/>
        </p:nvSpPr>
        <p:spPr>
          <a:xfrm>
            <a:off x="1651000" y="2692400"/>
            <a:ext cx="7493000" cy="977900"/>
          </a:xfrm>
          <a:prstGeom prst="rect">
            <a:avLst/>
          </a:prstGeom>
          <a:noFill/>
        </p:spPr>
        <p:txBody>
          <a:bodyPr vert="horz" wrap="none" lIns="0" tIns="0" rIns="0" bIns="0" rtlCol="0">
            <a:spAutoFit/>
          </a:bodyPr>
          <a:lstStyle/>
          <a:p>
            <a:pPr>
              <a:lnSpc>
                <a:spcPts val="3100"/>
              </a:lnSpc>
            </a:pPr>
            <a:r>
              <a:rPr lang="en-CA" sz="3204" smtClean="0">
                <a:solidFill>
                  <a:srgbClr val="FFFFFF"/>
                </a:solidFill>
                <a:latin typeface="Times New Roman"/>
                <a:cs typeface="Times New Roman"/>
              </a:rPr>
              <a:t>ADMINISTRATION can be defined as</a:t>
            </a:r>
            <a:r>
              <a:rPr lang="en-CA" sz="3204" smtClean="0">
                <a:solidFill>
                  <a:srgbClr val="000000"/>
                </a:solidFill>
                <a:latin typeface="Times New Roman"/>
              </a:rPr>
              <a:t/>
            </a:r>
            <a:br>
              <a:rPr lang="en-CA" sz="3204" smtClean="0">
                <a:solidFill>
                  <a:srgbClr val="000000"/>
                </a:solidFill>
                <a:latin typeface="Times New Roman"/>
              </a:rPr>
            </a:br>
            <a:r>
              <a:rPr lang="en-CA" sz="3204" smtClean="0">
                <a:solidFill>
                  <a:srgbClr val="FFFFFF"/>
                </a:solidFill>
                <a:latin typeface="Times New Roman"/>
                <a:cs typeface="Times New Roman"/>
              </a:rPr>
              <a:t>the activities of groups cooperating to</a:t>
            </a:r>
          </a:p>
          <a:p>
            <a:pPr>
              <a:lnSpc>
                <a:spcPts val="3100"/>
              </a:lnSpc>
            </a:pPr>
            <a:endParaRPr lang="en-CA" sz="3204">
              <a:solidFill>
                <a:srgbClr val="000000"/>
              </a:solidFill>
            </a:endParaRPr>
          </a:p>
        </p:txBody>
      </p:sp>
      <p:sp>
        <p:nvSpPr>
          <p:cNvPr id="5" name="TextBox 5"/>
          <p:cNvSpPr txBox="1"/>
          <p:nvPr/>
        </p:nvSpPr>
        <p:spPr>
          <a:xfrm>
            <a:off x="1651000" y="3479800"/>
            <a:ext cx="7493000" cy="609600"/>
          </a:xfrm>
          <a:prstGeom prst="rect">
            <a:avLst/>
          </a:prstGeom>
          <a:noFill/>
        </p:spPr>
        <p:txBody>
          <a:bodyPr vert="horz" wrap="none" lIns="0" tIns="0" rIns="0" bIns="0" rtlCol="0">
            <a:spAutoFit/>
          </a:bodyPr>
          <a:lstStyle/>
          <a:p>
            <a:pPr>
              <a:lnSpc>
                <a:spcPts val="2975"/>
              </a:lnSpc>
            </a:pPr>
            <a:r>
              <a:rPr lang="en-CA" sz="3206" smtClean="0">
                <a:solidFill>
                  <a:srgbClr val="FFFFFF"/>
                </a:solidFill>
                <a:latin typeface="Times New Roman"/>
                <a:cs typeface="Times New Roman"/>
              </a:rPr>
              <a:t>accomplish common goals</a:t>
            </a:r>
          </a:p>
          <a:p>
            <a:pPr>
              <a:lnSpc>
                <a:spcPts val="2975"/>
              </a:lnSpc>
            </a:pPr>
            <a:endParaRPr lang="en-CA" sz="3206">
              <a:solidFill>
                <a:srgbClr val="000000"/>
              </a:solidFill>
            </a:endParaRPr>
          </a:p>
        </p:txBody>
      </p:sp>
      <p:sp>
        <p:nvSpPr>
          <p:cNvPr id="6" name="TextBox 6"/>
          <p:cNvSpPr txBox="1"/>
          <p:nvPr/>
        </p:nvSpPr>
        <p:spPr>
          <a:xfrm>
            <a:off x="5803900" y="4381500"/>
            <a:ext cx="3340100" cy="279400"/>
          </a:xfrm>
          <a:prstGeom prst="rect">
            <a:avLst/>
          </a:prstGeom>
          <a:noFill/>
        </p:spPr>
        <p:txBody>
          <a:bodyPr vert="horz" wrap="none" lIns="0" tIns="0" rIns="0" bIns="0" rtlCol="0">
            <a:spAutoFit/>
          </a:bodyPr>
          <a:lstStyle/>
          <a:p>
            <a:pPr>
              <a:lnSpc>
                <a:spcPts val="1840"/>
              </a:lnSpc>
            </a:pPr>
            <a:r>
              <a:rPr lang="en-CA" sz="1596" smtClean="0">
                <a:solidFill>
                  <a:srgbClr val="FFFFFF"/>
                </a:solidFill>
                <a:latin typeface="Times New Roman"/>
                <a:cs typeface="Times New Roman"/>
              </a:rPr>
              <a:t>(SIMON, 1991)</a:t>
            </a:r>
          </a:p>
          <a:p>
            <a:pPr>
              <a:lnSpc>
                <a:spcPts val="1840"/>
              </a:lnSpc>
            </a:pPr>
            <a:endParaRPr lang="en-CA" sz="1596">
              <a:solidFill>
                <a:srgbClr val="000000"/>
              </a:solidFill>
            </a:endParaRPr>
          </a:p>
        </p:txBody>
      </p:sp>
      <p:sp>
        <p:nvSpPr>
          <p:cNvPr id="8" name="TextBox 8"/>
          <p:cNvSpPr txBox="1"/>
          <p:nvPr/>
        </p:nvSpPr>
        <p:spPr>
          <a:xfrm>
            <a:off x="8432800" y="6438900"/>
            <a:ext cx="711200" cy="228600"/>
          </a:xfrm>
          <a:prstGeom prst="rect">
            <a:avLst/>
          </a:prstGeom>
          <a:noFill/>
        </p:spPr>
        <p:txBody>
          <a:bodyPr vert="horz" wrap="none" lIns="0" tIns="0" rIns="0" bIns="0" rtlCol="0">
            <a:spAutoFit/>
          </a:bodyPr>
          <a:lstStyle/>
          <a:p>
            <a:pPr>
              <a:lnSpc>
                <a:spcPts val="1380"/>
              </a:lnSpc>
            </a:pPr>
            <a:r>
              <a:rPr lang="en-CA" sz="1200" smtClean="0">
                <a:solidFill>
                  <a:srgbClr val="9A9A9A"/>
                </a:solidFill>
                <a:latin typeface="Calibri"/>
                <a:cs typeface="Calibri"/>
              </a:rPr>
              <a:t>10</a:t>
            </a:r>
          </a:p>
          <a:p>
            <a:pPr>
              <a:lnSpc>
                <a:spcPts val="1380"/>
              </a:lnSpc>
            </a:pPr>
            <a:endParaRPr lang="en-CA" sz="1200">
              <a:solidFill>
                <a:srgbClr val="000000"/>
              </a:solidFill>
            </a:endParaRPr>
          </a:p>
        </p:txBody>
      </p:sp>
      <p:sp>
        <p:nvSpPr>
          <p:cNvPr id="7" name="Slide Number Placeholder 6"/>
          <p:cNvSpPr>
            <a:spLocks noGrp="1"/>
          </p:cNvSpPr>
          <p:nvPr>
            <p:ph type="sldNum" sz="quarter" idx="12"/>
          </p:nvPr>
        </p:nvSpPr>
        <p:spPr/>
        <p:txBody>
          <a:bodyPr/>
          <a:lstStyle/>
          <a:p>
            <a:fld id="{2C7DFF54-6BA4-4515-87CA-28703F844993}" type="slidenum">
              <a:rPr lang="en-CA" smtClean="0"/>
              <a:pPr/>
              <a:t>10</a:t>
            </a:fld>
            <a:endParaRPr lang="en-C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95000"/>
                    </a14:imgEffect>
                  </a14:imgLayer>
                </a14:imgProps>
              </a:ext>
            </a:extLst>
          </a:blip>
          <a:stretch>
            <a:fillRect/>
          </a:stretch>
        </p:blipFill>
        <p:spPr>
          <a:xfrm>
            <a:off x="0" y="0"/>
            <a:ext cx="9144000" cy="6845300"/>
          </a:xfrm>
          <a:prstGeom prst="rect">
            <a:avLst/>
          </a:prstGeom>
        </p:spPr>
      </p:pic>
      <p:sp>
        <p:nvSpPr>
          <p:cNvPr id="21" name="TextBox 2"/>
          <p:cNvSpPr txBox="1"/>
          <p:nvPr/>
        </p:nvSpPr>
        <p:spPr>
          <a:xfrm>
            <a:off x="774700" y="355600"/>
            <a:ext cx="8369300" cy="736600"/>
          </a:xfrm>
          <a:prstGeom prst="rect">
            <a:avLst/>
          </a:prstGeom>
          <a:noFill/>
        </p:spPr>
        <p:txBody>
          <a:bodyPr vert="horz" wrap="none" lIns="0" tIns="0" rIns="0" bIns="0" rtlCol="0">
            <a:spAutoFit/>
          </a:bodyPr>
          <a:lstStyle/>
          <a:p>
            <a:pPr>
              <a:lnSpc>
                <a:spcPts val="4600"/>
              </a:lnSpc>
            </a:pPr>
            <a:r>
              <a:rPr lang="en-CA" sz="4008" b="1" smtClean="0">
                <a:solidFill>
                  <a:srgbClr val="FFFFFF"/>
                </a:solidFill>
                <a:latin typeface="Segoe UI Bold"/>
                <a:cs typeface="Segoe UI Bold"/>
              </a:rPr>
              <a:t>What is Administration?</a:t>
            </a:r>
          </a:p>
          <a:p>
            <a:pPr>
              <a:lnSpc>
                <a:spcPts val="4600"/>
              </a:lnSpc>
            </a:pPr>
            <a:endParaRPr lang="en-CA" sz="3998">
              <a:solidFill>
                <a:srgbClr val="000000"/>
              </a:solidFill>
            </a:endParaRPr>
          </a:p>
        </p:txBody>
      </p:sp>
      <p:sp>
        <p:nvSpPr>
          <p:cNvPr id="3" name="TextBox 3"/>
          <p:cNvSpPr txBox="1"/>
          <p:nvPr/>
        </p:nvSpPr>
        <p:spPr>
          <a:xfrm>
            <a:off x="698500" y="1181100"/>
            <a:ext cx="8445500" cy="381000"/>
          </a:xfrm>
          <a:prstGeom prst="rect">
            <a:avLst/>
          </a:prstGeom>
          <a:noFill/>
        </p:spPr>
        <p:txBody>
          <a:bodyPr vert="horz" wrap="none" lIns="0" tIns="0" rIns="0" bIns="0" rtlCol="0">
            <a:spAutoFit/>
          </a:bodyPr>
          <a:lstStyle/>
          <a:p>
            <a:pPr>
              <a:lnSpc>
                <a:spcPts val="2300"/>
              </a:lnSpc>
            </a:pPr>
            <a:r>
              <a:rPr lang="en-CA" sz="2004" smtClean="0">
                <a:solidFill>
                  <a:srgbClr val="FFFFFF"/>
                </a:solidFill>
                <a:latin typeface="Times New Roman"/>
                <a:cs typeface="Times New Roman"/>
              </a:rPr>
              <a:t>The study of administration is concerned with questions such as:</a:t>
            </a:r>
          </a:p>
          <a:p>
            <a:pPr>
              <a:lnSpc>
                <a:spcPts val="2300"/>
              </a:lnSpc>
            </a:pPr>
            <a:endParaRPr lang="en-CA" sz="2004">
              <a:solidFill>
                <a:srgbClr val="000000"/>
              </a:solidFill>
            </a:endParaRPr>
          </a:p>
        </p:txBody>
      </p:sp>
      <p:sp>
        <p:nvSpPr>
          <p:cNvPr id="4" name="TextBox 4"/>
          <p:cNvSpPr txBox="1"/>
          <p:nvPr/>
        </p:nvSpPr>
        <p:spPr>
          <a:xfrm>
            <a:off x="1104900" y="1549400"/>
            <a:ext cx="368300" cy="368300"/>
          </a:xfrm>
          <a:prstGeom prst="rect">
            <a:avLst/>
          </a:prstGeom>
          <a:noFill/>
        </p:spPr>
        <p:txBody>
          <a:bodyPr vert="horz" wrap="none" lIns="0" tIns="0" rIns="0" bIns="0" rtlCol="0">
            <a:spAutoFit/>
          </a:bodyPr>
          <a:lstStyle/>
          <a:p>
            <a:pPr>
              <a:lnSpc>
                <a:spcPts val="2300"/>
              </a:lnSpc>
            </a:pPr>
            <a:r>
              <a:rPr lang="en-CA" sz="2004" smtClean="0">
                <a:solidFill>
                  <a:srgbClr val="7D170C"/>
                </a:solidFill>
                <a:latin typeface="Times New Roman"/>
                <a:cs typeface="Times New Roman"/>
              </a:rPr>
              <a:t>1.</a:t>
            </a:r>
          </a:p>
          <a:p>
            <a:pPr>
              <a:lnSpc>
                <a:spcPts val="2300"/>
              </a:lnSpc>
            </a:pPr>
            <a:endParaRPr lang="en-CA" sz="2004" smtClean="0">
              <a:solidFill>
                <a:srgbClr val="7D170C"/>
              </a:solidFill>
              <a:latin typeface="Times New Roman"/>
              <a:cs typeface="Times New Roman"/>
            </a:endParaRPr>
          </a:p>
        </p:txBody>
      </p:sp>
      <p:sp>
        <p:nvSpPr>
          <p:cNvPr id="5" name="TextBox 5"/>
          <p:cNvSpPr txBox="1"/>
          <p:nvPr/>
        </p:nvSpPr>
        <p:spPr>
          <a:xfrm>
            <a:off x="1612900" y="1549400"/>
            <a:ext cx="3213100" cy="368300"/>
          </a:xfrm>
          <a:prstGeom prst="rect">
            <a:avLst/>
          </a:prstGeom>
          <a:noFill/>
        </p:spPr>
        <p:txBody>
          <a:bodyPr vert="horz" wrap="none" lIns="0" tIns="0" rIns="0" bIns="0" rtlCol="0">
            <a:spAutoFit/>
          </a:bodyPr>
          <a:lstStyle/>
          <a:p>
            <a:pPr>
              <a:lnSpc>
                <a:spcPts val="2300"/>
              </a:lnSpc>
            </a:pPr>
            <a:r>
              <a:rPr lang="en-CA" sz="2004" smtClean="0">
                <a:solidFill>
                  <a:srgbClr val="FFFFFF"/>
                </a:solidFill>
                <a:latin typeface="Times New Roman"/>
                <a:cs typeface="Times New Roman"/>
              </a:rPr>
              <a:t>How the method was chosen?</a:t>
            </a:r>
          </a:p>
          <a:p>
            <a:pPr>
              <a:lnSpc>
                <a:spcPts val="2300"/>
              </a:lnSpc>
            </a:pPr>
            <a:endParaRPr lang="en-CA" sz="2004" smtClean="0">
              <a:solidFill>
                <a:srgbClr val="FFFFFF"/>
              </a:solidFill>
              <a:latin typeface="Times New Roman"/>
              <a:cs typeface="Times New Roman"/>
            </a:endParaRPr>
          </a:p>
        </p:txBody>
      </p:sp>
      <p:sp>
        <p:nvSpPr>
          <p:cNvPr id="6" name="TextBox 6"/>
          <p:cNvSpPr txBox="1"/>
          <p:nvPr/>
        </p:nvSpPr>
        <p:spPr>
          <a:xfrm>
            <a:off x="1104900" y="1930400"/>
            <a:ext cx="381000" cy="381000"/>
          </a:xfrm>
          <a:prstGeom prst="rect">
            <a:avLst/>
          </a:prstGeom>
          <a:noFill/>
        </p:spPr>
        <p:txBody>
          <a:bodyPr vert="horz" wrap="none" lIns="0" tIns="0" rIns="0" bIns="0" rtlCol="0">
            <a:spAutoFit/>
          </a:bodyPr>
          <a:lstStyle/>
          <a:p>
            <a:pPr>
              <a:lnSpc>
                <a:spcPts val="2300"/>
              </a:lnSpc>
            </a:pPr>
            <a:r>
              <a:rPr lang="en-CA" sz="2004" smtClean="0">
                <a:solidFill>
                  <a:srgbClr val="7D170C"/>
                </a:solidFill>
                <a:latin typeface="Times New Roman"/>
                <a:cs typeface="Times New Roman"/>
              </a:rPr>
              <a:t>2.</a:t>
            </a:r>
          </a:p>
          <a:p>
            <a:pPr>
              <a:lnSpc>
                <a:spcPts val="2300"/>
              </a:lnSpc>
            </a:pPr>
            <a:endParaRPr lang="en-CA" sz="2004" smtClean="0">
              <a:solidFill>
                <a:srgbClr val="7D170C"/>
              </a:solidFill>
              <a:latin typeface="Times New Roman"/>
              <a:cs typeface="Times New Roman"/>
            </a:endParaRPr>
          </a:p>
        </p:txBody>
      </p:sp>
      <p:sp>
        <p:nvSpPr>
          <p:cNvPr id="7" name="TextBox 7"/>
          <p:cNvSpPr txBox="1"/>
          <p:nvPr/>
        </p:nvSpPr>
        <p:spPr>
          <a:xfrm>
            <a:off x="1612900" y="1930400"/>
            <a:ext cx="5971186" cy="589905"/>
          </a:xfrm>
          <a:prstGeom prst="rect">
            <a:avLst/>
          </a:prstGeom>
          <a:noFill/>
        </p:spPr>
        <p:txBody>
          <a:bodyPr vert="horz" wrap="none" lIns="0" tIns="0" rIns="0" bIns="0" rtlCol="0">
            <a:spAutoFit/>
          </a:bodyPr>
          <a:lstStyle/>
          <a:p>
            <a:pPr>
              <a:lnSpc>
                <a:spcPts val="2300"/>
              </a:lnSpc>
            </a:pPr>
            <a:r>
              <a:rPr lang="en-CA" sz="2004" dirty="0" smtClean="0">
                <a:solidFill>
                  <a:srgbClr val="FFFFFF"/>
                </a:solidFill>
                <a:latin typeface="Times New Roman"/>
                <a:cs typeface="Times New Roman"/>
              </a:rPr>
              <a:t>How the men, working towards attainment of goals, were</a:t>
            </a:r>
          </a:p>
          <a:p>
            <a:pPr>
              <a:lnSpc>
                <a:spcPts val="2300"/>
              </a:lnSpc>
            </a:pPr>
            <a:endParaRPr lang="en-CA" sz="2004" dirty="0" smtClean="0">
              <a:solidFill>
                <a:srgbClr val="FFFFFF"/>
              </a:solidFill>
              <a:latin typeface="Times New Roman"/>
              <a:cs typeface="Times New Roman"/>
            </a:endParaRPr>
          </a:p>
        </p:txBody>
      </p:sp>
      <p:sp>
        <p:nvSpPr>
          <p:cNvPr id="8" name="TextBox 8"/>
          <p:cNvSpPr txBox="1"/>
          <p:nvPr/>
        </p:nvSpPr>
        <p:spPr>
          <a:xfrm>
            <a:off x="1612900" y="2247900"/>
            <a:ext cx="6337300" cy="368300"/>
          </a:xfrm>
          <a:prstGeom prst="rect">
            <a:avLst/>
          </a:prstGeom>
          <a:noFill/>
        </p:spPr>
        <p:txBody>
          <a:bodyPr vert="horz" wrap="none" lIns="0" tIns="0" rIns="0" bIns="0" rtlCol="0">
            <a:spAutoFit/>
          </a:bodyPr>
          <a:lstStyle/>
          <a:p>
            <a:pPr>
              <a:lnSpc>
                <a:spcPts val="2300"/>
              </a:lnSpc>
            </a:pPr>
            <a:r>
              <a:rPr lang="en-CA" sz="2004" smtClean="0">
                <a:solidFill>
                  <a:srgbClr val="FFFFFF"/>
                </a:solidFill>
                <a:latin typeface="Times New Roman"/>
                <a:cs typeface="Times New Roman"/>
              </a:rPr>
              <a:t>selected  and induced to cooperate in carrying out such task?</a:t>
            </a:r>
          </a:p>
          <a:p>
            <a:pPr>
              <a:lnSpc>
                <a:spcPts val="2300"/>
              </a:lnSpc>
            </a:pPr>
            <a:endParaRPr lang="en-CA" sz="2004" smtClean="0">
              <a:solidFill>
                <a:srgbClr val="FFFFFF"/>
              </a:solidFill>
              <a:latin typeface="Times New Roman"/>
              <a:cs typeface="Times New Roman"/>
            </a:endParaRPr>
          </a:p>
        </p:txBody>
      </p:sp>
      <p:sp>
        <p:nvSpPr>
          <p:cNvPr id="9" name="TextBox 9"/>
          <p:cNvSpPr txBox="1"/>
          <p:nvPr/>
        </p:nvSpPr>
        <p:spPr>
          <a:xfrm>
            <a:off x="1104900" y="2628900"/>
            <a:ext cx="368300" cy="368300"/>
          </a:xfrm>
          <a:prstGeom prst="rect">
            <a:avLst/>
          </a:prstGeom>
          <a:noFill/>
        </p:spPr>
        <p:txBody>
          <a:bodyPr vert="horz" wrap="none" lIns="0" tIns="0" rIns="0" bIns="0" rtlCol="0">
            <a:spAutoFit/>
          </a:bodyPr>
          <a:lstStyle/>
          <a:p>
            <a:pPr>
              <a:lnSpc>
                <a:spcPts val="2300"/>
              </a:lnSpc>
            </a:pPr>
            <a:r>
              <a:rPr lang="en-CA" sz="2004" smtClean="0">
                <a:solidFill>
                  <a:srgbClr val="7D170C"/>
                </a:solidFill>
                <a:latin typeface="Times New Roman"/>
                <a:cs typeface="Times New Roman"/>
              </a:rPr>
              <a:t>3.</a:t>
            </a:r>
          </a:p>
          <a:p>
            <a:pPr>
              <a:lnSpc>
                <a:spcPts val="2300"/>
              </a:lnSpc>
            </a:pPr>
            <a:endParaRPr lang="en-CA" sz="2004" smtClean="0">
              <a:solidFill>
                <a:srgbClr val="7D170C"/>
              </a:solidFill>
              <a:latin typeface="Times New Roman"/>
              <a:cs typeface="Times New Roman"/>
            </a:endParaRPr>
          </a:p>
        </p:txBody>
      </p:sp>
      <p:sp>
        <p:nvSpPr>
          <p:cNvPr id="10" name="TextBox 10"/>
          <p:cNvSpPr txBox="1"/>
          <p:nvPr/>
        </p:nvSpPr>
        <p:spPr>
          <a:xfrm>
            <a:off x="1612900" y="2628900"/>
            <a:ext cx="4394200" cy="368300"/>
          </a:xfrm>
          <a:prstGeom prst="rect">
            <a:avLst/>
          </a:prstGeom>
          <a:noFill/>
        </p:spPr>
        <p:txBody>
          <a:bodyPr vert="horz" wrap="none" lIns="0" tIns="0" rIns="0" bIns="0" rtlCol="0">
            <a:spAutoFit/>
          </a:bodyPr>
          <a:lstStyle/>
          <a:p>
            <a:pPr>
              <a:lnSpc>
                <a:spcPts val="2300"/>
              </a:lnSpc>
            </a:pPr>
            <a:r>
              <a:rPr lang="en-CA" sz="2004" smtClean="0">
                <a:solidFill>
                  <a:srgbClr val="FFFFFF"/>
                </a:solidFill>
                <a:latin typeface="Times New Roman"/>
                <a:cs typeface="Times New Roman"/>
              </a:rPr>
              <a:t>How the task was divided between them?</a:t>
            </a:r>
          </a:p>
          <a:p>
            <a:pPr>
              <a:lnSpc>
                <a:spcPts val="2300"/>
              </a:lnSpc>
            </a:pPr>
            <a:endParaRPr lang="en-CA" sz="2004" smtClean="0">
              <a:solidFill>
                <a:srgbClr val="FFFFFF"/>
              </a:solidFill>
              <a:latin typeface="Times New Roman"/>
              <a:cs typeface="Times New Roman"/>
            </a:endParaRPr>
          </a:p>
        </p:txBody>
      </p:sp>
      <p:sp>
        <p:nvSpPr>
          <p:cNvPr id="11" name="TextBox 11"/>
          <p:cNvSpPr txBox="1"/>
          <p:nvPr/>
        </p:nvSpPr>
        <p:spPr>
          <a:xfrm>
            <a:off x="1104900" y="3009900"/>
            <a:ext cx="381000" cy="381000"/>
          </a:xfrm>
          <a:prstGeom prst="rect">
            <a:avLst/>
          </a:prstGeom>
          <a:noFill/>
        </p:spPr>
        <p:txBody>
          <a:bodyPr vert="horz" wrap="none" lIns="0" tIns="0" rIns="0" bIns="0" rtlCol="0">
            <a:spAutoFit/>
          </a:bodyPr>
          <a:lstStyle/>
          <a:p>
            <a:pPr>
              <a:lnSpc>
                <a:spcPts val="2300"/>
              </a:lnSpc>
            </a:pPr>
            <a:r>
              <a:rPr lang="en-CA" sz="2004" smtClean="0">
                <a:solidFill>
                  <a:srgbClr val="7D170C"/>
                </a:solidFill>
                <a:latin typeface="Times New Roman"/>
                <a:cs typeface="Times New Roman"/>
              </a:rPr>
              <a:t>4.</a:t>
            </a:r>
          </a:p>
          <a:p>
            <a:pPr>
              <a:lnSpc>
                <a:spcPts val="2300"/>
              </a:lnSpc>
            </a:pPr>
            <a:endParaRPr lang="en-CA" sz="2004" smtClean="0">
              <a:solidFill>
                <a:srgbClr val="7D170C"/>
              </a:solidFill>
              <a:latin typeface="Times New Roman"/>
              <a:cs typeface="Times New Roman"/>
            </a:endParaRPr>
          </a:p>
        </p:txBody>
      </p:sp>
      <p:sp>
        <p:nvSpPr>
          <p:cNvPr id="12" name="TextBox 12"/>
          <p:cNvSpPr txBox="1"/>
          <p:nvPr/>
        </p:nvSpPr>
        <p:spPr>
          <a:xfrm>
            <a:off x="1612900" y="3009900"/>
            <a:ext cx="6350000" cy="304800"/>
          </a:xfrm>
          <a:prstGeom prst="rect">
            <a:avLst/>
          </a:prstGeom>
          <a:noFill/>
        </p:spPr>
        <p:txBody>
          <a:bodyPr vert="horz" wrap="none" lIns="0" tIns="0" rIns="0" bIns="0" rtlCol="0">
            <a:spAutoFit/>
          </a:bodyPr>
          <a:lstStyle/>
          <a:p>
            <a:pPr>
              <a:lnSpc>
                <a:spcPts val="2300"/>
              </a:lnSpc>
            </a:pPr>
            <a:r>
              <a:rPr lang="en-CA" sz="2004" smtClean="0">
                <a:solidFill>
                  <a:srgbClr val="FFFFFF"/>
                </a:solidFill>
                <a:latin typeface="Times New Roman"/>
                <a:cs typeface="Times New Roman"/>
              </a:rPr>
              <a:t>How each one learned what his particular job was in the total</a:t>
            </a:r>
          </a:p>
          <a:p>
            <a:pPr>
              <a:lnSpc>
                <a:spcPts val="2300"/>
              </a:lnSpc>
            </a:pPr>
            <a:endParaRPr lang="en-CA" sz="2004" smtClean="0">
              <a:solidFill>
                <a:srgbClr val="FFFFFF"/>
              </a:solidFill>
              <a:latin typeface="Times New Roman"/>
              <a:cs typeface="Times New Roman"/>
            </a:endParaRPr>
          </a:p>
        </p:txBody>
      </p:sp>
      <p:sp>
        <p:nvSpPr>
          <p:cNvPr id="13" name="TextBox 13"/>
          <p:cNvSpPr txBox="1"/>
          <p:nvPr/>
        </p:nvSpPr>
        <p:spPr>
          <a:xfrm>
            <a:off x="1612900" y="3327400"/>
            <a:ext cx="990600" cy="368300"/>
          </a:xfrm>
          <a:prstGeom prst="rect">
            <a:avLst/>
          </a:prstGeom>
          <a:noFill/>
        </p:spPr>
        <p:txBody>
          <a:bodyPr vert="horz" wrap="none" lIns="0" tIns="0" rIns="0" bIns="0" rtlCol="0">
            <a:spAutoFit/>
          </a:bodyPr>
          <a:lstStyle/>
          <a:p>
            <a:pPr>
              <a:lnSpc>
                <a:spcPts val="2300"/>
              </a:lnSpc>
            </a:pPr>
            <a:r>
              <a:rPr lang="en-CA" sz="2004" smtClean="0">
                <a:solidFill>
                  <a:srgbClr val="FFFFFF"/>
                </a:solidFill>
                <a:latin typeface="Times New Roman"/>
                <a:cs typeface="Times New Roman"/>
              </a:rPr>
              <a:t>pattern?</a:t>
            </a:r>
          </a:p>
          <a:p>
            <a:pPr>
              <a:lnSpc>
                <a:spcPts val="2300"/>
              </a:lnSpc>
            </a:pPr>
            <a:endParaRPr lang="en-CA" sz="2004" smtClean="0">
              <a:solidFill>
                <a:srgbClr val="FFFFFF"/>
              </a:solidFill>
              <a:latin typeface="Times New Roman"/>
              <a:cs typeface="Times New Roman"/>
            </a:endParaRPr>
          </a:p>
        </p:txBody>
      </p:sp>
      <p:sp>
        <p:nvSpPr>
          <p:cNvPr id="14" name="TextBox 14"/>
          <p:cNvSpPr txBox="1"/>
          <p:nvPr/>
        </p:nvSpPr>
        <p:spPr>
          <a:xfrm>
            <a:off x="1104900" y="3708400"/>
            <a:ext cx="368300" cy="368300"/>
          </a:xfrm>
          <a:prstGeom prst="rect">
            <a:avLst/>
          </a:prstGeom>
          <a:noFill/>
        </p:spPr>
        <p:txBody>
          <a:bodyPr vert="horz" wrap="none" lIns="0" tIns="0" rIns="0" bIns="0" rtlCol="0">
            <a:spAutoFit/>
          </a:bodyPr>
          <a:lstStyle/>
          <a:p>
            <a:pPr>
              <a:lnSpc>
                <a:spcPts val="2300"/>
              </a:lnSpc>
            </a:pPr>
            <a:r>
              <a:rPr lang="en-CA" sz="2004" smtClean="0">
                <a:solidFill>
                  <a:srgbClr val="7D170C"/>
                </a:solidFill>
                <a:latin typeface="Times New Roman"/>
                <a:cs typeface="Times New Roman"/>
              </a:rPr>
              <a:t>5.</a:t>
            </a:r>
          </a:p>
          <a:p>
            <a:pPr>
              <a:lnSpc>
                <a:spcPts val="2300"/>
              </a:lnSpc>
            </a:pPr>
            <a:endParaRPr lang="en-CA" sz="2004" smtClean="0">
              <a:solidFill>
                <a:srgbClr val="7D170C"/>
              </a:solidFill>
              <a:latin typeface="Times New Roman"/>
              <a:cs typeface="Times New Roman"/>
            </a:endParaRPr>
          </a:p>
        </p:txBody>
      </p:sp>
      <p:sp>
        <p:nvSpPr>
          <p:cNvPr id="15" name="TextBox 15"/>
          <p:cNvSpPr txBox="1"/>
          <p:nvPr/>
        </p:nvSpPr>
        <p:spPr>
          <a:xfrm>
            <a:off x="1612900" y="3708400"/>
            <a:ext cx="3215624" cy="589905"/>
          </a:xfrm>
          <a:prstGeom prst="rect">
            <a:avLst/>
          </a:prstGeom>
          <a:noFill/>
        </p:spPr>
        <p:txBody>
          <a:bodyPr vert="horz" wrap="none" lIns="0" tIns="0" rIns="0" bIns="0" rtlCol="0">
            <a:spAutoFit/>
          </a:bodyPr>
          <a:lstStyle/>
          <a:p>
            <a:pPr>
              <a:lnSpc>
                <a:spcPts val="2300"/>
              </a:lnSpc>
            </a:pPr>
            <a:r>
              <a:rPr lang="en-CA" sz="2004" dirty="0" smtClean="0">
                <a:solidFill>
                  <a:srgbClr val="FFFFFF"/>
                </a:solidFill>
                <a:latin typeface="Times New Roman"/>
                <a:cs typeface="Times New Roman"/>
              </a:rPr>
              <a:t>How he learned to perform it?</a:t>
            </a:r>
          </a:p>
          <a:p>
            <a:pPr>
              <a:lnSpc>
                <a:spcPts val="2300"/>
              </a:lnSpc>
            </a:pPr>
            <a:endParaRPr lang="en-CA" sz="2004" dirty="0" smtClean="0">
              <a:solidFill>
                <a:srgbClr val="FFFFFF"/>
              </a:solidFill>
              <a:latin typeface="Times New Roman"/>
              <a:cs typeface="Times New Roman"/>
            </a:endParaRPr>
          </a:p>
        </p:txBody>
      </p:sp>
      <p:sp>
        <p:nvSpPr>
          <p:cNvPr id="16" name="TextBox 16"/>
          <p:cNvSpPr txBox="1"/>
          <p:nvPr/>
        </p:nvSpPr>
        <p:spPr>
          <a:xfrm>
            <a:off x="1104900" y="4089400"/>
            <a:ext cx="381000" cy="381000"/>
          </a:xfrm>
          <a:prstGeom prst="rect">
            <a:avLst/>
          </a:prstGeom>
          <a:noFill/>
        </p:spPr>
        <p:txBody>
          <a:bodyPr vert="horz" wrap="none" lIns="0" tIns="0" rIns="0" bIns="0" rtlCol="0">
            <a:spAutoFit/>
          </a:bodyPr>
          <a:lstStyle/>
          <a:p>
            <a:pPr>
              <a:lnSpc>
                <a:spcPts val="2300"/>
              </a:lnSpc>
            </a:pPr>
            <a:r>
              <a:rPr lang="en-CA" sz="2004" smtClean="0">
                <a:solidFill>
                  <a:srgbClr val="7D170C"/>
                </a:solidFill>
                <a:latin typeface="Times New Roman"/>
                <a:cs typeface="Times New Roman"/>
              </a:rPr>
              <a:t>6.</a:t>
            </a:r>
          </a:p>
          <a:p>
            <a:pPr>
              <a:lnSpc>
                <a:spcPts val="2300"/>
              </a:lnSpc>
            </a:pPr>
            <a:endParaRPr lang="en-CA" sz="2004" smtClean="0">
              <a:solidFill>
                <a:srgbClr val="7D170C"/>
              </a:solidFill>
              <a:latin typeface="Times New Roman"/>
              <a:cs typeface="Times New Roman"/>
            </a:endParaRPr>
          </a:p>
        </p:txBody>
      </p:sp>
      <p:sp>
        <p:nvSpPr>
          <p:cNvPr id="17" name="TextBox 17"/>
          <p:cNvSpPr txBox="1"/>
          <p:nvPr/>
        </p:nvSpPr>
        <p:spPr>
          <a:xfrm>
            <a:off x="1612900" y="4089400"/>
            <a:ext cx="6350000" cy="381000"/>
          </a:xfrm>
          <a:prstGeom prst="rect">
            <a:avLst/>
          </a:prstGeom>
          <a:noFill/>
        </p:spPr>
        <p:txBody>
          <a:bodyPr vert="horz" wrap="none" lIns="0" tIns="0" rIns="0" bIns="0" rtlCol="0">
            <a:spAutoFit/>
          </a:bodyPr>
          <a:lstStyle/>
          <a:p>
            <a:pPr>
              <a:lnSpc>
                <a:spcPts val="2300"/>
              </a:lnSpc>
            </a:pPr>
            <a:r>
              <a:rPr lang="en-CA" sz="2004" smtClean="0">
                <a:solidFill>
                  <a:srgbClr val="FFFFFF"/>
                </a:solidFill>
                <a:latin typeface="Times New Roman"/>
                <a:cs typeface="Times New Roman"/>
              </a:rPr>
              <a:t>How his efforts are coordinated with the efforts of the other?</a:t>
            </a:r>
          </a:p>
          <a:p>
            <a:pPr>
              <a:lnSpc>
                <a:spcPts val="2300"/>
              </a:lnSpc>
            </a:pPr>
            <a:endParaRPr lang="en-CA" sz="2004" smtClean="0">
              <a:solidFill>
                <a:srgbClr val="FFFFFF"/>
              </a:solidFill>
              <a:latin typeface="Times New Roman"/>
              <a:cs typeface="Times New Roman"/>
            </a:endParaRPr>
          </a:p>
        </p:txBody>
      </p:sp>
      <p:sp>
        <p:nvSpPr>
          <p:cNvPr id="18" name="TextBox 18"/>
          <p:cNvSpPr txBox="1"/>
          <p:nvPr/>
        </p:nvSpPr>
        <p:spPr>
          <a:xfrm>
            <a:off x="4953000" y="4813300"/>
            <a:ext cx="4191000" cy="381000"/>
          </a:xfrm>
          <a:prstGeom prst="rect">
            <a:avLst/>
          </a:prstGeom>
          <a:noFill/>
        </p:spPr>
        <p:txBody>
          <a:bodyPr vert="horz" wrap="none" lIns="0" tIns="0" rIns="0" bIns="0" rtlCol="0">
            <a:spAutoFit/>
          </a:bodyPr>
          <a:lstStyle/>
          <a:p>
            <a:pPr>
              <a:lnSpc>
                <a:spcPts val="2300"/>
              </a:lnSpc>
            </a:pPr>
            <a:r>
              <a:rPr lang="en-CA" sz="2004" smtClean="0">
                <a:solidFill>
                  <a:srgbClr val="FFFFFF"/>
                </a:solidFill>
                <a:latin typeface="Times New Roman"/>
                <a:cs typeface="Times New Roman"/>
              </a:rPr>
              <a:t>(SIMON, 1991)</a:t>
            </a:r>
          </a:p>
          <a:p>
            <a:pPr>
              <a:lnSpc>
                <a:spcPts val="2300"/>
              </a:lnSpc>
            </a:pPr>
            <a:endParaRPr lang="en-CA" sz="2004">
              <a:solidFill>
                <a:srgbClr val="000000"/>
              </a:solidFill>
            </a:endParaRPr>
          </a:p>
        </p:txBody>
      </p:sp>
      <p:sp>
        <p:nvSpPr>
          <p:cNvPr id="20" name="TextBox 20"/>
          <p:cNvSpPr txBox="1"/>
          <p:nvPr/>
        </p:nvSpPr>
        <p:spPr>
          <a:xfrm>
            <a:off x="8432800" y="6438900"/>
            <a:ext cx="711200" cy="228600"/>
          </a:xfrm>
          <a:prstGeom prst="rect">
            <a:avLst/>
          </a:prstGeom>
          <a:noFill/>
        </p:spPr>
        <p:txBody>
          <a:bodyPr vert="horz" wrap="none" lIns="0" tIns="0" rIns="0" bIns="0" rtlCol="0">
            <a:spAutoFit/>
          </a:bodyPr>
          <a:lstStyle/>
          <a:p>
            <a:pPr>
              <a:lnSpc>
                <a:spcPts val="1380"/>
              </a:lnSpc>
            </a:pPr>
            <a:r>
              <a:rPr lang="en-CA" sz="1200" smtClean="0">
                <a:solidFill>
                  <a:srgbClr val="9A9A9A"/>
                </a:solidFill>
                <a:latin typeface="Calibri"/>
                <a:cs typeface="Calibri"/>
              </a:rPr>
              <a:t>11</a:t>
            </a:r>
          </a:p>
          <a:p>
            <a:pPr>
              <a:lnSpc>
                <a:spcPts val="1380"/>
              </a:lnSpc>
            </a:pPr>
            <a:endParaRPr lang="en-CA" sz="1200">
              <a:solidFill>
                <a:srgbClr val="000000"/>
              </a:solidFill>
            </a:endParaRPr>
          </a:p>
        </p:txBody>
      </p:sp>
      <p:sp>
        <p:nvSpPr>
          <p:cNvPr id="19" name="Slide Number Placeholder 18"/>
          <p:cNvSpPr>
            <a:spLocks noGrp="1"/>
          </p:cNvSpPr>
          <p:nvPr>
            <p:ph type="sldNum" sz="quarter" idx="12"/>
          </p:nvPr>
        </p:nvSpPr>
        <p:spPr/>
        <p:txBody>
          <a:bodyPr/>
          <a:lstStyle/>
          <a:p>
            <a:fld id="{2C7DFF54-6BA4-4515-87CA-28703F844993}" type="slidenum">
              <a:rPr lang="en-CA" smtClean="0"/>
              <a:pPr/>
              <a:t>11</a:t>
            </a:fld>
            <a:endParaRPr lang="en-C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7" name="TextBox 2"/>
          <p:cNvSpPr txBox="1"/>
          <p:nvPr/>
        </p:nvSpPr>
        <p:spPr>
          <a:xfrm>
            <a:off x="1079500" y="508000"/>
            <a:ext cx="8064500" cy="736600"/>
          </a:xfrm>
          <a:prstGeom prst="rect">
            <a:avLst/>
          </a:prstGeom>
          <a:noFill/>
        </p:spPr>
        <p:txBody>
          <a:bodyPr vert="horz" wrap="none" lIns="0" tIns="0" rIns="0" bIns="0" rtlCol="0">
            <a:spAutoFit/>
          </a:bodyPr>
          <a:lstStyle/>
          <a:p>
            <a:pPr>
              <a:lnSpc>
                <a:spcPts val="4600"/>
              </a:lnSpc>
            </a:pPr>
            <a:r>
              <a:rPr lang="en-CA" sz="3998" smtClean="0">
                <a:solidFill>
                  <a:srgbClr val="FFFFFF"/>
                </a:solidFill>
                <a:latin typeface="Segoe UI"/>
                <a:cs typeface="Segoe UI"/>
              </a:rPr>
              <a:t>What is Administration?</a:t>
            </a:r>
          </a:p>
          <a:p>
            <a:pPr>
              <a:lnSpc>
                <a:spcPts val="4600"/>
              </a:lnSpc>
            </a:pPr>
            <a:endParaRPr lang="en-CA" sz="3998">
              <a:solidFill>
                <a:srgbClr val="000000"/>
              </a:solidFill>
            </a:endParaRPr>
          </a:p>
        </p:txBody>
      </p:sp>
      <p:sp>
        <p:nvSpPr>
          <p:cNvPr id="3" name="TextBox 3"/>
          <p:cNvSpPr txBox="1"/>
          <p:nvPr/>
        </p:nvSpPr>
        <p:spPr>
          <a:xfrm>
            <a:off x="876300" y="1460500"/>
            <a:ext cx="7236789" cy="1641475"/>
          </a:xfrm>
          <a:prstGeom prst="rect">
            <a:avLst/>
          </a:prstGeom>
          <a:noFill/>
        </p:spPr>
        <p:txBody>
          <a:bodyPr vert="horz" wrap="none" lIns="0" tIns="0" rIns="0" bIns="0" rtlCol="0">
            <a:spAutoFit/>
          </a:bodyPr>
          <a:lstStyle/>
          <a:p>
            <a:pPr>
              <a:lnSpc>
                <a:spcPts val="3150"/>
              </a:lnSpc>
              <a:tabLst>
                <a:tab pos="508000" algn="l"/>
                <a:tab pos="508000" algn="l"/>
              </a:tabLst>
            </a:pPr>
            <a:r>
              <a:rPr lang="en-CA" sz="2195" dirty="0" smtClean="0">
                <a:solidFill>
                  <a:srgbClr val="7D170C"/>
                </a:solidFill>
                <a:latin typeface="Arial Unicode MS"/>
                <a:cs typeface="Arial Unicode MS"/>
              </a:rPr>
              <a:t></a:t>
            </a:r>
            <a:r>
              <a:rPr lang="en-CA" sz="2195" dirty="0" smtClean="0">
                <a:solidFill>
                  <a:srgbClr val="FFFFFF"/>
                </a:solidFill>
                <a:latin typeface="Times New Roman"/>
                <a:cs typeface="Times New Roman"/>
              </a:rPr>
              <a:t>  Most persons, while they are engaged in everyday </a:t>
            </a:r>
          </a:p>
          <a:p>
            <a:pPr>
              <a:lnSpc>
                <a:spcPts val="3150"/>
              </a:lnSpc>
              <a:tabLst>
                <a:tab pos="508000" algn="l"/>
                <a:tab pos="508000" algn="l"/>
              </a:tabLst>
            </a:pPr>
            <a:r>
              <a:rPr lang="en-CA" sz="2195" dirty="0">
                <a:solidFill>
                  <a:srgbClr val="FFFFFF"/>
                </a:solidFill>
                <a:latin typeface="Times New Roman"/>
                <a:cs typeface="Times New Roman"/>
              </a:rPr>
              <a:t>	</a:t>
            </a:r>
            <a:r>
              <a:rPr lang="en-CA" sz="2195" dirty="0" smtClean="0">
                <a:solidFill>
                  <a:srgbClr val="FFFFFF"/>
                </a:solidFill>
                <a:latin typeface="Times New Roman"/>
                <a:cs typeface="Times New Roman"/>
              </a:rPr>
              <a:t>ADMINISTRATION, </a:t>
            </a:r>
            <a:r>
              <a:rPr lang="en-CA" sz="2198" dirty="0" smtClean="0">
                <a:solidFill>
                  <a:srgbClr val="000000"/>
                </a:solidFill>
                <a:latin typeface="Times New Roman"/>
              </a:rPr>
              <a:t> </a:t>
            </a:r>
            <a:r>
              <a:rPr lang="en-CA" sz="2208" b="1" dirty="0" smtClean="0">
                <a:solidFill>
                  <a:srgbClr val="FFFFFF"/>
                </a:solidFill>
                <a:latin typeface="Times New Roman Bold"/>
                <a:cs typeface="Times New Roman Bold"/>
              </a:rPr>
              <a:t>SELDOM  </a:t>
            </a:r>
            <a:r>
              <a:rPr lang="en-CA" sz="2198" dirty="0" smtClean="0">
                <a:solidFill>
                  <a:srgbClr val="FFFFFF"/>
                </a:solidFill>
                <a:latin typeface="Times New Roman"/>
                <a:cs typeface="Times New Roman"/>
              </a:rPr>
              <a:t>think  formally about the</a:t>
            </a:r>
            <a:r>
              <a:rPr lang="en-CA" sz="2195" dirty="0" smtClean="0">
                <a:solidFill>
                  <a:srgbClr val="000000"/>
                </a:solidFill>
                <a:latin typeface="Times New Roman"/>
              </a:rPr>
              <a:t/>
            </a:r>
            <a:br>
              <a:rPr lang="en-CA" sz="2195" dirty="0" smtClean="0">
                <a:solidFill>
                  <a:srgbClr val="000000"/>
                </a:solidFill>
                <a:latin typeface="Times New Roman"/>
              </a:rPr>
            </a:br>
            <a:r>
              <a:rPr lang="en-CA" sz="2195" dirty="0" smtClean="0">
                <a:solidFill>
                  <a:srgbClr val="FFFFFF"/>
                </a:solidFill>
                <a:latin typeface="Times New Roman"/>
                <a:cs typeface="Times New Roman"/>
              </a:rPr>
              <a:t>	process.</a:t>
            </a:r>
          </a:p>
          <a:p>
            <a:pPr>
              <a:lnSpc>
                <a:spcPts val="3150"/>
              </a:lnSpc>
            </a:pPr>
            <a:endParaRPr lang="en-CA" sz="2195" dirty="0">
              <a:solidFill>
                <a:srgbClr val="000000"/>
              </a:solidFill>
            </a:endParaRPr>
          </a:p>
        </p:txBody>
      </p:sp>
      <p:sp>
        <p:nvSpPr>
          <p:cNvPr id="4" name="TextBox 4"/>
          <p:cNvSpPr txBox="1"/>
          <p:nvPr/>
        </p:nvSpPr>
        <p:spPr>
          <a:xfrm>
            <a:off x="685519" y="2753609"/>
            <a:ext cx="7772962" cy="2462213"/>
          </a:xfrm>
          <a:prstGeom prst="rect">
            <a:avLst/>
          </a:prstGeom>
          <a:noFill/>
        </p:spPr>
        <p:txBody>
          <a:bodyPr vert="horz" wrap="none" lIns="0" tIns="0" rIns="0" bIns="0" rtlCol="0">
            <a:spAutoFit/>
          </a:bodyPr>
          <a:lstStyle/>
          <a:p>
            <a:pPr>
              <a:lnSpc>
                <a:spcPts val="3175"/>
              </a:lnSpc>
              <a:tabLst>
                <a:tab pos="508000" algn="l"/>
                <a:tab pos="508000" algn="l"/>
                <a:tab pos="508000" algn="l"/>
                <a:tab pos="508000" algn="l"/>
              </a:tabLst>
            </a:pPr>
            <a:r>
              <a:rPr lang="en-CA" sz="2195" dirty="0" smtClean="0">
                <a:solidFill>
                  <a:srgbClr val="7D170C"/>
                </a:solidFill>
                <a:latin typeface="Arial Unicode MS"/>
                <a:cs typeface="Arial Unicode MS"/>
              </a:rPr>
              <a:t></a:t>
            </a:r>
            <a:r>
              <a:rPr lang="en-CA" sz="2195" dirty="0" smtClean="0">
                <a:solidFill>
                  <a:srgbClr val="FFFFFF"/>
                </a:solidFill>
                <a:latin typeface="Times New Roman"/>
                <a:cs typeface="Times New Roman"/>
              </a:rPr>
              <a:t>  They </a:t>
            </a:r>
            <a:r>
              <a:rPr lang="en-CA" sz="2205" b="1" dirty="0" smtClean="0">
                <a:solidFill>
                  <a:srgbClr val="FFFFFF"/>
                </a:solidFill>
                <a:latin typeface="Times New Roman Bold"/>
                <a:cs typeface="Times New Roman Bold"/>
              </a:rPr>
              <a:t>SELDOM</a:t>
            </a:r>
            <a:r>
              <a:rPr lang="en-CA" sz="2195" dirty="0" smtClean="0">
                <a:solidFill>
                  <a:srgbClr val="FFFFFF"/>
                </a:solidFill>
                <a:latin typeface="Times New Roman"/>
                <a:cs typeface="Times New Roman"/>
              </a:rPr>
              <a:t>  deliberately set out to consider the ways in</a:t>
            </a:r>
            <a:r>
              <a:rPr lang="en-CA" sz="2195" dirty="0" smtClean="0">
                <a:solidFill>
                  <a:srgbClr val="000000"/>
                </a:solidFill>
                <a:latin typeface="Times New Roman"/>
              </a:rPr>
              <a:t/>
            </a:r>
            <a:br>
              <a:rPr lang="en-CA" sz="2195" dirty="0" smtClean="0">
                <a:solidFill>
                  <a:srgbClr val="000000"/>
                </a:solidFill>
                <a:latin typeface="Times New Roman"/>
              </a:rPr>
            </a:br>
            <a:r>
              <a:rPr lang="en-CA" sz="2195" dirty="0" smtClean="0">
                <a:solidFill>
                  <a:srgbClr val="FFFFFF"/>
                </a:solidFill>
                <a:latin typeface="Times New Roman"/>
                <a:cs typeface="Times New Roman"/>
              </a:rPr>
              <a:t>	which the cooperative activities  of groups are actually</a:t>
            </a:r>
            <a:r>
              <a:rPr lang="en-CA" sz="2195" dirty="0" smtClean="0">
                <a:solidFill>
                  <a:srgbClr val="000000"/>
                </a:solidFill>
                <a:latin typeface="Times New Roman"/>
              </a:rPr>
              <a:t/>
            </a:r>
            <a:br>
              <a:rPr lang="en-CA" sz="2195" dirty="0" smtClean="0">
                <a:solidFill>
                  <a:srgbClr val="000000"/>
                </a:solidFill>
                <a:latin typeface="Times New Roman"/>
              </a:rPr>
            </a:br>
            <a:r>
              <a:rPr lang="en-CA" sz="2195" dirty="0" smtClean="0">
                <a:solidFill>
                  <a:srgbClr val="FFFFFF"/>
                </a:solidFill>
                <a:latin typeface="Times New Roman"/>
                <a:cs typeface="Times New Roman"/>
              </a:rPr>
              <a:t>	arranged; how the cooperation could be made more effective</a:t>
            </a:r>
            <a:r>
              <a:rPr lang="en-CA" sz="2195" dirty="0" smtClean="0">
                <a:solidFill>
                  <a:srgbClr val="000000"/>
                </a:solidFill>
                <a:latin typeface="Times New Roman"/>
              </a:rPr>
              <a:t/>
            </a:r>
            <a:br>
              <a:rPr lang="en-CA" sz="2195" dirty="0" smtClean="0">
                <a:solidFill>
                  <a:srgbClr val="000000"/>
                </a:solidFill>
                <a:latin typeface="Times New Roman"/>
              </a:rPr>
            </a:br>
            <a:r>
              <a:rPr lang="en-CA" sz="2195" dirty="0" smtClean="0">
                <a:solidFill>
                  <a:srgbClr val="FFFFFF"/>
                </a:solidFill>
                <a:latin typeface="Times New Roman"/>
                <a:cs typeface="Times New Roman"/>
              </a:rPr>
              <a:t>	or satisfying; and what  are the requirements for the continuance</a:t>
            </a:r>
            <a:r>
              <a:rPr lang="en-CA" sz="2195" dirty="0" smtClean="0">
                <a:solidFill>
                  <a:srgbClr val="000000"/>
                </a:solidFill>
                <a:latin typeface="Times New Roman"/>
              </a:rPr>
              <a:t/>
            </a:r>
            <a:br>
              <a:rPr lang="en-CA" sz="2195" dirty="0" smtClean="0">
                <a:solidFill>
                  <a:srgbClr val="000000"/>
                </a:solidFill>
                <a:latin typeface="Times New Roman"/>
              </a:rPr>
            </a:br>
            <a:r>
              <a:rPr lang="en-CA" sz="2195" dirty="0" smtClean="0">
                <a:solidFill>
                  <a:srgbClr val="FFFFFF"/>
                </a:solidFill>
                <a:latin typeface="Times New Roman"/>
                <a:cs typeface="Times New Roman"/>
              </a:rPr>
              <a:t>	of the cooperative activity</a:t>
            </a:r>
          </a:p>
          <a:p>
            <a:pPr>
              <a:lnSpc>
                <a:spcPts val="3175"/>
              </a:lnSpc>
            </a:pPr>
            <a:endParaRPr lang="en-CA" sz="2195" dirty="0">
              <a:solidFill>
                <a:srgbClr val="000000"/>
              </a:solidFill>
            </a:endParaRPr>
          </a:p>
        </p:txBody>
      </p:sp>
      <p:sp>
        <p:nvSpPr>
          <p:cNvPr id="5" name="TextBox 5"/>
          <p:cNvSpPr txBox="1"/>
          <p:nvPr/>
        </p:nvSpPr>
        <p:spPr>
          <a:xfrm>
            <a:off x="6007100" y="4902200"/>
            <a:ext cx="3136900" cy="279400"/>
          </a:xfrm>
          <a:prstGeom prst="rect">
            <a:avLst/>
          </a:prstGeom>
          <a:noFill/>
        </p:spPr>
        <p:txBody>
          <a:bodyPr vert="horz" wrap="none" lIns="0" tIns="0" rIns="0" bIns="0" rtlCol="0">
            <a:spAutoFit/>
          </a:bodyPr>
          <a:lstStyle/>
          <a:p>
            <a:pPr>
              <a:lnSpc>
                <a:spcPts val="1840"/>
              </a:lnSpc>
            </a:pPr>
            <a:r>
              <a:rPr lang="en-CA" sz="1596" smtClean="0">
                <a:solidFill>
                  <a:srgbClr val="FFFFFF"/>
                </a:solidFill>
                <a:latin typeface="Times New Roman"/>
                <a:cs typeface="Times New Roman"/>
              </a:rPr>
              <a:t>(SIMON, 1991)</a:t>
            </a:r>
          </a:p>
          <a:p>
            <a:pPr>
              <a:lnSpc>
                <a:spcPts val="1840"/>
              </a:lnSpc>
            </a:pPr>
            <a:endParaRPr lang="en-CA" sz="1596">
              <a:solidFill>
                <a:srgbClr val="000000"/>
              </a:solidFill>
            </a:endParaRPr>
          </a:p>
        </p:txBody>
      </p:sp>
      <p:sp>
        <p:nvSpPr>
          <p:cNvPr id="6" name="Slide Number Placeholder 5"/>
          <p:cNvSpPr>
            <a:spLocks noGrp="1"/>
          </p:cNvSpPr>
          <p:nvPr>
            <p:ph type="sldNum" sz="quarter" idx="12"/>
          </p:nvPr>
        </p:nvSpPr>
        <p:spPr/>
        <p:txBody>
          <a:bodyPr/>
          <a:lstStyle/>
          <a:p>
            <a:fld id="{2C7DFF54-6BA4-4515-87CA-28703F844993}" type="slidenum">
              <a:rPr lang="en-CA" smtClean="0"/>
              <a:pPr/>
              <a:t>12</a:t>
            </a:fld>
            <a:endParaRPr lang="en-CA"/>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9" name="TextBox 2"/>
          <p:cNvSpPr txBox="1"/>
          <p:nvPr/>
        </p:nvSpPr>
        <p:spPr>
          <a:xfrm>
            <a:off x="1955800" y="431800"/>
            <a:ext cx="7188200" cy="736600"/>
          </a:xfrm>
          <a:prstGeom prst="rect">
            <a:avLst/>
          </a:prstGeom>
          <a:noFill/>
        </p:spPr>
        <p:txBody>
          <a:bodyPr vert="horz" wrap="none" lIns="0" tIns="0" rIns="0" bIns="0" rtlCol="0">
            <a:spAutoFit/>
          </a:bodyPr>
          <a:lstStyle/>
          <a:p>
            <a:pPr>
              <a:lnSpc>
                <a:spcPts val="4600"/>
              </a:lnSpc>
            </a:pPr>
            <a:r>
              <a:rPr lang="en-CA" sz="4008" b="1" smtClean="0">
                <a:solidFill>
                  <a:srgbClr val="FFFFFF"/>
                </a:solidFill>
                <a:latin typeface="Segoe UI Bold"/>
                <a:cs typeface="Segoe UI Bold"/>
              </a:rPr>
              <a:t>The Universality of</a:t>
            </a:r>
          </a:p>
          <a:p>
            <a:pPr>
              <a:lnSpc>
                <a:spcPts val="4600"/>
              </a:lnSpc>
            </a:pPr>
            <a:endParaRPr lang="en-CA" sz="3998">
              <a:solidFill>
                <a:srgbClr val="000000"/>
              </a:solidFill>
            </a:endParaRPr>
          </a:p>
        </p:txBody>
      </p:sp>
      <p:sp>
        <p:nvSpPr>
          <p:cNvPr id="3" name="TextBox 3"/>
          <p:cNvSpPr txBox="1"/>
          <p:nvPr/>
        </p:nvSpPr>
        <p:spPr>
          <a:xfrm>
            <a:off x="2476500" y="1041400"/>
            <a:ext cx="6667500" cy="736600"/>
          </a:xfrm>
          <a:prstGeom prst="rect">
            <a:avLst/>
          </a:prstGeom>
          <a:noFill/>
        </p:spPr>
        <p:txBody>
          <a:bodyPr vert="horz" wrap="none" lIns="0" tIns="0" rIns="0" bIns="0" rtlCol="0">
            <a:spAutoFit/>
          </a:bodyPr>
          <a:lstStyle/>
          <a:p>
            <a:pPr>
              <a:lnSpc>
                <a:spcPts val="4600"/>
              </a:lnSpc>
            </a:pPr>
            <a:r>
              <a:rPr lang="en-CA" sz="4005" b="1" smtClean="0">
                <a:solidFill>
                  <a:srgbClr val="FFFFFF"/>
                </a:solidFill>
                <a:latin typeface="Segoe UI Bold"/>
                <a:cs typeface="Segoe UI Bold"/>
              </a:rPr>
              <a:t>Administration</a:t>
            </a:r>
          </a:p>
          <a:p>
            <a:pPr>
              <a:lnSpc>
                <a:spcPts val="4600"/>
              </a:lnSpc>
            </a:pPr>
            <a:endParaRPr lang="en-CA" sz="3995">
              <a:solidFill>
                <a:srgbClr val="000000"/>
              </a:solidFill>
            </a:endParaRPr>
          </a:p>
        </p:txBody>
      </p:sp>
      <p:sp>
        <p:nvSpPr>
          <p:cNvPr id="4" name="TextBox 4"/>
          <p:cNvSpPr txBox="1"/>
          <p:nvPr/>
        </p:nvSpPr>
        <p:spPr>
          <a:xfrm>
            <a:off x="850900" y="2082800"/>
            <a:ext cx="7596823" cy="1847750"/>
          </a:xfrm>
          <a:prstGeom prst="rect">
            <a:avLst/>
          </a:prstGeom>
          <a:noFill/>
        </p:spPr>
        <p:txBody>
          <a:bodyPr vert="horz" wrap="none" lIns="0" tIns="0" rIns="0" bIns="0" rtlCol="0">
            <a:spAutoFit/>
          </a:bodyPr>
          <a:lstStyle/>
          <a:p>
            <a:pPr>
              <a:lnSpc>
                <a:spcPts val="2900"/>
              </a:lnSpc>
              <a:tabLst>
                <a:tab pos="609600" algn="l"/>
                <a:tab pos="609600" algn="l"/>
                <a:tab pos="609600" algn="l"/>
              </a:tabLst>
            </a:pPr>
            <a:r>
              <a:rPr lang="en-CA" sz="2402" dirty="0" smtClean="0">
                <a:solidFill>
                  <a:srgbClr val="7D170C"/>
                </a:solidFill>
                <a:latin typeface="Arial Unicode MS"/>
                <a:cs typeface="Arial Unicode MS"/>
              </a:rPr>
              <a:t></a:t>
            </a:r>
            <a:r>
              <a:rPr lang="en-CA" sz="2402" dirty="0" smtClean="0">
                <a:solidFill>
                  <a:srgbClr val="FFFFFF"/>
                </a:solidFill>
                <a:latin typeface="Times New Roman"/>
                <a:cs typeface="Times New Roman"/>
              </a:rPr>
              <a:t>  Since  ADMINISTRATION is concerned with all patterns</a:t>
            </a:r>
            <a:r>
              <a:rPr lang="en-CA" sz="2400" dirty="0" smtClean="0">
                <a:solidFill>
                  <a:srgbClr val="000000"/>
                </a:solidFill>
                <a:latin typeface="Times New Roman"/>
              </a:rPr>
              <a:t/>
            </a:r>
            <a:br>
              <a:rPr lang="en-CA" sz="2400" dirty="0" smtClean="0">
                <a:solidFill>
                  <a:srgbClr val="000000"/>
                </a:solidFill>
                <a:latin typeface="Times New Roman"/>
              </a:rPr>
            </a:br>
            <a:r>
              <a:rPr lang="en-CA" sz="2400" dirty="0">
                <a:solidFill>
                  <a:srgbClr val="FFFFFF"/>
                </a:solidFill>
                <a:latin typeface="Times New Roman"/>
                <a:cs typeface="Times New Roman"/>
              </a:rPr>
              <a:t> </a:t>
            </a:r>
            <a:r>
              <a:rPr lang="en-CA" sz="2400" dirty="0" smtClean="0">
                <a:solidFill>
                  <a:srgbClr val="FFFFFF"/>
                </a:solidFill>
                <a:latin typeface="Times New Roman"/>
                <a:cs typeface="Times New Roman"/>
              </a:rPr>
              <a:t>     of cooperative behavior, any person engaged in an activity</a:t>
            </a:r>
            <a:r>
              <a:rPr lang="en-CA" sz="2400" dirty="0" smtClean="0">
                <a:solidFill>
                  <a:srgbClr val="000000"/>
                </a:solidFill>
                <a:latin typeface="Times New Roman"/>
              </a:rPr>
              <a:t/>
            </a:r>
            <a:br>
              <a:rPr lang="en-CA" sz="2400" dirty="0" smtClean="0">
                <a:solidFill>
                  <a:srgbClr val="000000"/>
                </a:solidFill>
                <a:latin typeface="Times New Roman"/>
              </a:rPr>
            </a:br>
            <a:r>
              <a:rPr lang="en-CA" sz="2400" dirty="0" smtClean="0">
                <a:solidFill>
                  <a:srgbClr val="FFFFFF"/>
                </a:solidFill>
                <a:latin typeface="Times New Roman"/>
                <a:cs typeface="Times New Roman"/>
              </a:rPr>
              <a:t>	in cooperation with other persons is engaged IN</a:t>
            </a:r>
            <a:r>
              <a:rPr lang="en-CA" sz="2400" dirty="0" smtClean="0">
                <a:solidFill>
                  <a:srgbClr val="000000"/>
                </a:solidFill>
                <a:latin typeface="Times New Roman"/>
              </a:rPr>
              <a:t/>
            </a:r>
            <a:br>
              <a:rPr lang="en-CA" sz="2400" dirty="0" smtClean="0">
                <a:solidFill>
                  <a:srgbClr val="000000"/>
                </a:solidFill>
                <a:latin typeface="Times New Roman"/>
              </a:rPr>
            </a:br>
            <a:r>
              <a:rPr lang="en-CA" sz="2400" dirty="0" smtClean="0">
                <a:solidFill>
                  <a:srgbClr val="FFFFFF"/>
                </a:solidFill>
                <a:latin typeface="Times New Roman"/>
                <a:cs typeface="Times New Roman"/>
              </a:rPr>
              <a:t>	ADMINISTRATION</a:t>
            </a:r>
          </a:p>
          <a:p>
            <a:pPr>
              <a:lnSpc>
                <a:spcPts val="2900"/>
              </a:lnSpc>
            </a:pPr>
            <a:endParaRPr lang="en-CA" sz="2400" dirty="0">
              <a:solidFill>
                <a:srgbClr val="000000"/>
              </a:solidFill>
            </a:endParaRPr>
          </a:p>
        </p:txBody>
      </p:sp>
      <p:sp>
        <p:nvSpPr>
          <p:cNvPr id="5" name="TextBox 5"/>
          <p:cNvSpPr txBox="1"/>
          <p:nvPr/>
        </p:nvSpPr>
        <p:spPr>
          <a:xfrm>
            <a:off x="850900" y="3644900"/>
            <a:ext cx="8293100" cy="838200"/>
          </a:xfrm>
          <a:prstGeom prst="rect">
            <a:avLst/>
          </a:prstGeom>
          <a:noFill/>
        </p:spPr>
        <p:txBody>
          <a:bodyPr vert="horz" wrap="none" lIns="0" tIns="0" rIns="0" bIns="0" rtlCol="0">
            <a:spAutoFit/>
          </a:bodyPr>
          <a:lstStyle/>
          <a:p>
            <a:pPr>
              <a:lnSpc>
                <a:spcPts val="2900"/>
              </a:lnSpc>
              <a:tabLst>
                <a:tab pos="609600" algn="l"/>
              </a:tabLst>
            </a:pPr>
            <a:r>
              <a:rPr lang="en-CA" sz="2402" smtClean="0">
                <a:solidFill>
                  <a:srgbClr val="7D170C"/>
                </a:solidFill>
                <a:latin typeface="Arial Unicode MS"/>
                <a:cs typeface="Arial Unicode MS"/>
              </a:rPr>
              <a:t></a:t>
            </a:r>
            <a:r>
              <a:rPr lang="en-CA" sz="2402" smtClean="0">
                <a:solidFill>
                  <a:srgbClr val="FFFFFF"/>
                </a:solidFill>
                <a:latin typeface="Times New Roman"/>
                <a:cs typeface="Times New Roman"/>
              </a:rPr>
              <a:t>  Since everyone has  COOPERATED  with others in his</a:t>
            </a:r>
            <a:r>
              <a:rPr lang="en-CA" sz="2400" smtClean="0">
                <a:solidFill>
                  <a:srgbClr val="000000"/>
                </a:solidFill>
                <a:latin typeface="Times New Roman"/>
              </a:rPr>
              <a:t/>
            </a:r>
            <a:br>
              <a:rPr lang="en-CA" sz="2400" smtClean="0">
                <a:solidFill>
                  <a:srgbClr val="000000"/>
                </a:solidFill>
                <a:latin typeface="Times New Roman"/>
              </a:rPr>
            </a:br>
            <a:r>
              <a:rPr lang="en-CA" sz="2400" smtClean="0">
                <a:solidFill>
                  <a:srgbClr val="FFFFFF"/>
                </a:solidFill>
                <a:latin typeface="Times New Roman"/>
                <a:cs typeface="Times New Roman"/>
              </a:rPr>
              <a:t>	life, he has some basic familiarity with</a:t>
            </a:r>
          </a:p>
          <a:p>
            <a:pPr>
              <a:lnSpc>
                <a:spcPts val="2900"/>
              </a:lnSpc>
            </a:pPr>
            <a:endParaRPr lang="en-CA" sz="2400">
              <a:solidFill>
                <a:srgbClr val="000000"/>
              </a:solidFill>
            </a:endParaRPr>
          </a:p>
        </p:txBody>
      </p:sp>
      <p:sp>
        <p:nvSpPr>
          <p:cNvPr id="6" name="TextBox 6"/>
          <p:cNvSpPr txBox="1"/>
          <p:nvPr/>
        </p:nvSpPr>
        <p:spPr>
          <a:xfrm>
            <a:off x="1460500" y="4394200"/>
            <a:ext cx="7683500" cy="457200"/>
          </a:xfrm>
          <a:prstGeom prst="rect">
            <a:avLst/>
          </a:prstGeom>
          <a:noFill/>
        </p:spPr>
        <p:txBody>
          <a:bodyPr vert="horz" wrap="none" lIns="0" tIns="0" rIns="0" bIns="0" rtlCol="0">
            <a:spAutoFit/>
          </a:bodyPr>
          <a:lstStyle/>
          <a:p>
            <a:pPr>
              <a:lnSpc>
                <a:spcPts val="2760"/>
              </a:lnSpc>
            </a:pPr>
            <a:r>
              <a:rPr lang="en-CA" sz="2400" smtClean="0">
                <a:solidFill>
                  <a:srgbClr val="FFFFFF"/>
                </a:solidFill>
                <a:latin typeface="Times New Roman"/>
                <a:cs typeface="Times New Roman"/>
              </a:rPr>
              <a:t>ADMINISTRATION and some of its problems</a:t>
            </a:r>
          </a:p>
          <a:p>
            <a:pPr>
              <a:lnSpc>
                <a:spcPts val="2760"/>
              </a:lnSpc>
            </a:pPr>
            <a:endParaRPr lang="en-CA" sz="2400">
              <a:solidFill>
                <a:srgbClr val="000000"/>
              </a:solidFill>
            </a:endParaRPr>
          </a:p>
        </p:txBody>
      </p:sp>
      <p:sp>
        <p:nvSpPr>
          <p:cNvPr id="7" name="TextBox 7"/>
          <p:cNvSpPr txBox="1"/>
          <p:nvPr/>
        </p:nvSpPr>
        <p:spPr>
          <a:xfrm>
            <a:off x="6337300" y="4940300"/>
            <a:ext cx="2806700" cy="279400"/>
          </a:xfrm>
          <a:prstGeom prst="rect">
            <a:avLst/>
          </a:prstGeom>
          <a:noFill/>
        </p:spPr>
        <p:txBody>
          <a:bodyPr vert="horz" wrap="none" lIns="0" tIns="0" rIns="0" bIns="0" rtlCol="0">
            <a:spAutoFit/>
          </a:bodyPr>
          <a:lstStyle/>
          <a:p>
            <a:pPr>
              <a:lnSpc>
                <a:spcPts val="1840"/>
              </a:lnSpc>
            </a:pPr>
            <a:r>
              <a:rPr lang="en-CA" sz="1596" smtClean="0">
                <a:solidFill>
                  <a:srgbClr val="FFFFFF"/>
                </a:solidFill>
                <a:latin typeface="Times New Roman"/>
                <a:cs typeface="Times New Roman"/>
              </a:rPr>
              <a:t>(SIMON, 1991)</a:t>
            </a:r>
          </a:p>
          <a:p>
            <a:pPr>
              <a:lnSpc>
                <a:spcPts val="1840"/>
              </a:lnSpc>
            </a:pPr>
            <a:endParaRPr lang="en-CA" sz="1596">
              <a:solidFill>
                <a:srgbClr val="000000"/>
              </a:solidFill>
            </a:endParaRPr>
          </a:p>
        </p:txBody>
      </p:sp>
      <p:sp>
        <p:nvSpPr>
          <p:cNvPr id="8" name="Slide Number Placeholder 7"/>
          <p:cNvSpPr>
            <a:spLocks noGrp="1"/>
          </p:cNvSpPr>
          <p:nvPr>
            <p:ph type="sldNum" sz="quarter" idx="12"/>
          </p:nvPr>
        </p:nvSpPr>
        <p:spPr/>
        <p:txBody>
          <a:bodyPr/>
          <a:lstStyle/>
          <a:p>
            <a:fld id="{2C7DFF54-6BA4-4515-87CA-28703F844993}" type="slidenum">
              <a:rPr lang="en-CA" smtClean="0"/>
              <a:pPr/>
              <a:t>13</a:t>
            </a:fld>
            <a:endParaRPr lang="en-CA"/>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40084"/>
            <a:ext cx="9144000" cy="6845300"/>
          </a:xfrm>
          <a:prstGeom prst="rect">
            <a:avLst/>
          </a:prstGeom>
        </p:spPr>
      </p:pic>
      <p:sp>
        <p:nvSpPr>
          <p:cNvPr id="10" name="TextBox 2"/>
          <p:cNvSpPr txBox="1"/>
          <p:nvPr/>
        </p:nvSpPr>
        <p:spPr>
          <a:xfrm>
            <a:off x="2235200" y="431800"/>
            <a:ext cx="6908800" cy="736600"/>
          </a:xfrm>
          <a:prstGeom prst="rect">
            <a:avLst/>
          </a:prstGeom>
          <a:noFill/>
        </p:spPr>
        <p:txBody>
          <a:bodyPr vert="horz" wrap="none" lIns="0" tIns="0" rIns="0" bIns="0" rtlCol="0">
            <a:spAutoFit/>
          </a:bodyPr>
          <a:lstStyle/>
          <a:p>
            <a:pPr>
              <a:lnSpc>
                <a:spcPts val="4600"/>
              </a:lnSpc>
            </a:pPr>
            <a:r>
              <a:rPr lang="en-CA" sz="4008" b="1" smtClean="0">
                <a:solidFill>
                  <a:srgbClr val="FFFFFF"/>
                </a:solidFill>
                <a:latin typeface="Segoe UI Bold"/>
                <a:cs typeface="Segoe UI Bold"/>
              </a:rPr>
              <a:t>Characteristics of</a:t>
            </a:r>
          </a:p>
          <a:p>
            <a:pPr>
              <a:lnSpc>
                <a:spcPts val="4600"/>
              </a:lnSpc>
            </a:pPr>
            <a:endParaRPr lang="en-CA" sz="3998">
              <a:solidFill>
                <a:srgbClr val="000000"/>
              </a:solidFill>
            </a:endParaRPr>
          </a:p>
        </p:txBody>
      </p:sp>
      <p:sp>
        <p:nvSpPr>
          <p:cNvPr id="3" name="TextBox 3"/>
          <p:cNvSpPr txBox="1"/>
          <p:nvPr/>
        </p:nvSpPr>
        <p:spPr>
          <a:xfrm>
            <a:off x="2476500" y="1041400"/>
            <a:ext cx="6667500" cy="736600"/>
          </a:xfrm>
          <a:prstGeom prst="rect">
            <a:avLst/>
          </a:prstGeom>
          <a:noFill/>
        </p:spPr>
        <p:txBody>
          <a:bodyPr vert="horz" wrap="none" lIns="0" tIns="0" rIns="0" bIns="0" rtlCol="0">
            <a:spAutoFit/>
          </a:bodyPr>
          <a:lstStyle/>
          <a:p>
            <a:pPr>
              <a:lnSpc>
                <a:spcPts val="4600"/>
              </a:lnSpc>
            </a:pPr>
            <a:r>
              <a:rPr lang="en-CA" sz="4005" b="1" smtClean="0">
                <a:solidFill>
                  <a:srgbClr val="FFFFFF"/>
                </a:solidFill>
                <a:latin typeface="Segoe UI Bold"/>
                <a:cs typeface="Segoe UI Bold"/>
              </a:rPr>
              <a:t>Administration</a:t>
            </a:r>
          </a:p>
          <a:p>
            <a:pPr>
              <a:lnSpc>
                <a:spcPts val="4600"/>
              </a:lnSpc>
            </a:pPr>
            <a:endParaRPr lang="en-CA" sz="3995">
              <a:solidFill>
                <a:srgbClr val="000000"/>
              </a:solidFill>
            </a:endParaRPr>
          </a:p>
        </p:txBody>
      </p:sp>
      <p:sp>
        <p:nvSpPr>
          <p:cNvPr id="4" name="TextBox 4"/>
          <p:cNvSpPr txBox="1"/>
          <p:nvPr/>
        </p:nvSpPr>
        <p:spPr>
          <a:xfrm>
            <a:off x="1384300" y="1879600"/>
            <a:ext cx="7759700" cy="508000"/>
          </a:xfrm>
          <a:prstGeom prst="rect">
            <a:avLst/>
          </a:prstGeom>
          <a:noFill/>
        </p:spPr>
        <p:txBody>
          <a:bodyPr vert="horz" wrap="none" lIns="0" tIns="0" rIns="0" bIns="0" rtlCol="0">
            <a:spAutoFit/>
          </a:bodyPr>
          <a:lstStyle/>
          <a:p>
            <a:pPr>
              <a:lnSpc>
                <a:spcPts val="3220"/>
              </a:lnSpc>
            </a:pPr>
            <a:r>
              <a:rPr lang="en-CA" sz="2798" smtClean="0">
                <a:solidFill>
                  <a:srgbClr val="FFFFFF"/>
                </a:solidFill>
                <a:latin typeface="Times New Roman"/>
                <a:cs typeface="Times New Roman"/>
              </a:rPr>
              <a:t>The characteristics of administration are best</a:t>
            </a:r>
          </a:p>
          <a:p>
            <a:pPr>
              <a:lnSpc>
                <a:spcPts val="3220"/>
              </a:lnSpc>
            </a:pPr>
            <a:endParaRPr lang="en-CA" sz="2798">
              <a:solidFill>
                <a:srgbClr val="000000"/>
              </a:solidFill>
            </a:endParaRPr>
          </a:p>
        </p:txBody>
      </p:sp>
      <p:sp>
        <p:nvSpPr>
          <p:cNvPr id="5" name="TextBox 5"/>
          <p:cNvSpPr txBox="1"/>
          <p:nvPr/>
        </p:nvSpPr>
        <p:spPr>
          <a:xfrm>
            <a:off x="1384300" y="2286000"/>
            <a:ext cx="3970639" cy="1692771"/>
          </a:xfrm>
          <a:prstGeom prst="rect">
            <a:avLst/>
          </a:prstGeom>
          <a:noFill/>
        </p:spPr>
        <p:txBody>
          <a:bodyPr vert="horz" wrap="none" lIns="0" tIns="0" rIns="0" bIns="0" rtlCol="0">
            <a:spAutoFit/>
          </a:bodyPr>
          <a:lstStyle/>
          <a:p>
            <a:pPr>
              <a:lnSpc>
                <a:spcPts val="3300"/>
              </a:lnSpc>
            </a:pPr>
            <a:r>
              <a:rPr lang="en-CA" sz="2795" dirty="0" smtClean="0">
                <a:solidFill>
                  <a:srgbClr val="FFFFFF"/>
                </a:solidFill>
                <a:latin typeface="Times New Roman"/>
                <a:cs typeface="Times New Roman"/>
              </a:rPr>
              <a:t>conveyed under two terms </a:t>
            </a:r>
          </a:p>
          <a:p>
            <a:pPr marL="514350" indent="-514350">
              <a:lnSpc>
                <a:spcPts val="3300"/>
              </a:lnSpc>
              <a:buFont typeface="+mj-lt"/>
              <a:buAutoNum type="arabicPeriod"/>
            </a:pPr>
            <a:r>
              <a:rPr lang="en-CA" sz="2795" dirty="0" smtClean="0">
                <a:solidFill>
                  <a:srgbClr val="FFFFFF"/>
                </a:solidFill>
                <a:latin typeface="Times New Roman"/>
                <a:cs typeface="Times New Roman"/>
              </a:rPr>
              <a:t>ORGANIZATION and</a:t>
            </a:r>
            <a:endParaRPr lang="en-CA" sz="2795" dirty="0">
              <a:solidFill>
                <a:srgbClr val="000000"/>
              </a:solidFill>
              <a:latin typeface="Times New Roman"/>
            </a:endParaRPr>
          </a:p>
          <a:p>
            <a:pPr marL="514350" indent="-514350">
              <a:lnSpc>
                <a:spcPts val="3300"/>
              </a:lnSpc>
              <a:buFont typeface="+mj-lt"/>
              <a:buAutoNum type="arabicPeriod"/>
            </a:pPr>
            <a:r>
              <a:rPr lang="en-CA" sz="2795" dirty="0" smtClean="0">
                <a:solidFill>
                  <a:srgbClr val="FFFFFF"/>
                </a:solidFill>
                <a:latin typeface="Times New Roman"/>
                <a:cs typeface="Times New Roman"/>
              </a:rPr>
              <a:t>MANAGEMENT</a:t>
            </a:r>
          </a:p>
          <a:p>
            <a:pPr>
              <a:lnSpc>
                <a:spcPts val="3300"/>
              </a:lnSpc>
            </a:pPr>
            <a:endParaRPr lang="en-CA" sz="2795" dirty="0">
              <a:solidFill>
                <a:srgbClr val="000000"/>
              </a:solidFill>
            </a:endParaRPr>
          </a:p>
        </p:txBody>
      </p:sp>
      <p:sp>
        <p:nvSpPr>
          <p:cNvPr id="6" name="TextBox 6"/>
          <p:cNvSpPr txBox="1"/>
          <p:nvPr/>
        </p:nvSpPr>
        <p:spPr>
          <a:xfrm>
            <a:off x="1384300" y="3822700"/>
            <a:ext cx="7759700" cy="736600"/>
          </a:xfrm>
          <a:prstGeom prst="rect">
            <a:avLst/>
          </a:prstGeom>
          <a:noFill/>
        </p:spPr>
        <p:txBody>
          <a:bodyPr vert="horz" wrap="none" lIns="0" tIns="0" rIns="0" bIns="0" rtlCol="0">
            <a:spAutoFit/>
          </a:bodyPr>
          <a:lstStyle/>
          <a:p>
            <a:pPr>
              <a:lnSpc>
                <a:spcPts val="2600"/>
              </a:lnSpc>
            </a:pPr>
            <a:r>
              <a:rPr lang="en-CA" sz="2004" dirty="0" smtClean="0">
                <a:solidFill>
                  <a:srgbClr val="FFFFFF"/>
                </a:solidFill>
                <a:latin typeface="Times New Roman"/>
                <a:cs typeface="Times New Roman"/>
              </a:rPr>
              <a:t>ORGANIZATION AND MANAGEMENT are the two faces of the</a:t>
            </a:r>
            <a:r>
              <a:rPr lang="en-CA" sz="2004" dirty="0" smtClean="0">
                <a:solidFill>
                  <a:srgbClr val="000000"/>
                </a:solidFill>
                <a:latin typeface="Times New Roman"/>
              </a:rPr>
              <a:t/>
            </a:r>
            <a:br>
              <a:rPr lang="en-CA" sz="2004" dirty="0" smtClean="0">
                <a:solidFill>
                  <a:srgbClr val="000000"/>
                </a:solidFill>
                <a:latin typeface="Times New Roman"/>
              </a:rPr>
            </a:br>
            <a:r>
              <a:rPr lang="en-CA" sz="2004" dirty="0" smtClean="0">
                <a:solidFill>
                  <a:srgbClr val="FFFFFF"/>
                </a:solidFill>
                <a:latin typeface="Times New Roman"/>
                <a:cs typeface="Times New Roman"/>
              </a:rPr>
              <a:t>same coin</a:t>
            </a:r>
          </a:p>
          <a:p>
            <a:pPr>
              <a:lnSpc>
                <a:spcPts val="2600"/>
              </a:lnSpc>
            </a:pPr>
            <a:endParaRPr lang="en-CA" sz="2004" dirty="0">
              <a:solidFill>
                <a:srgbClr val="000000"/>
              </a:solidFill>
            </a:endParaRPr>
          </a:p>
        </p:txBody>
      </p:sp>
      <p:sp>
        <p:nvSpPr>
          <p:cNvPr id="7" name="TextBox 7"/>
          <p:cNvSpPr txBox="1"/>
          <p:nvPr/>
        </p:nvSpPr>
        <p:spPr>
          <a:xfrm>
            <a:off x="6197600" y="4914900"/>
            <a:ext cx="2946400" cy="342900"/>
          </a:xfrm>
          <a:prstGeom prst="rect">
            <a:avLst/>
          </a:prstGeom>
          <a:noFill/>
        </p:spPr>
        <p:txBody>
          <a:bodyPr vert="horz" wrap="none" lIns="0" tIns="0" rIns="0" bIns="0" rtlCol="0">
            <a:spAutoFit/>
          </a:bodyPr>
          <a:lstStyle/>
          <a:p>
            <a:pPr>
              <a:lnSpc>
                <a:spcPts val="2070"/>
              </a:lnSpc>
            </a:pPr>
            <a:r>
              <a:rPr lang="en-CA" sz="1802" smtClean="0">
                <a:solidFill>
                  <a:srgbClr val="FFFFFF"/>
                </a:solidFill>
                <a:latin typeface="Arial"/>
                <a:cs typeface="Arial"/>
              </a:rPr>
              <a:t>(WALDO, 1955)</a:t>
            </a:r>
          </a:p>
          <a:p>
            <a:pPr>
              <a:lnSpc>
                <a:spcPts val="2070"/>
              </a:lnSpc>
            </a:pPr>
            <a:endParaRPr lang="en-CA" sz="1802">
              <a:solidFill>
                <a:srgbClr val="000000"/>
              </a:solidFill>
            </a:endParaRPr>
          </a:p>
        </p:txBody>
      </p:sp>
      <p:sp>
        <p:nvSpPr>
          <p:cNvPr id="9" name="TextBox 9"/>
          <p:cNvSpPr txBox="1"/>
          <p:nvPr/>
        </p:nvSpPr>
        <p:spPr>
          <a:xfrm>
            <a:off x="8432800" y="6438900"/>
            <a:ext cx="711200" cy="228600"/>
          </a:xfrm>
          <a:prstGeom prst="rect">
            <a:avLst/>
          </a:prstGeom>
          <a:noFill/>
        </p:spPr>
        <p:txBody>
          <a:bodyPr vert="horz" wrap="none" lIns="0" tIns="0" rIns="0" bIns="0" rtlCol="0">
            <a:spAutoFit/>
          </a:bodyPr>
          <a:lstStyle/>
          <a:p>
            <a:pPr>
              <a:lnSpc>
                <a:spcPts val="1380"/>
              </a:lnSpc>
            </a:pPr>
            <a:r>
              <a:rPr lang="en-CA" sz="1200" smtClean="0">
                <a:solidFill>
                  <a:srgbClr val="9A9A9A"/>
                </a:solidFill>
                <a:latin typeface="Calibri"/>
                <a:cs typeface="Calibri"/>
              </a:rPr>
              <a:t>14</a:t>
            </a:r>
          </a:p>
          <a:p>
            <a:pPr>
              <a:lnSpc>
                <a:spcPts val="1380"/>
              </a:lnSpc>
            </a:pPr>
            <a:endParaRPr lang="en-CA" sz="1200">
              <a:solidFill>
                <a:srgbClr val="000000"/>
              </a:solidFill>
            </a:endParaRPr>
          </a:p>
        </p:txBody>
      </p:sp>
      <p:sp>
        <p:nvSpPr>
          <p:cNvPr id="8" name="Slide Number Placeholder 7"/>
          <p:cNvSpPr>
            <a:spLocks noGrp="1"/>
          </p:cNvSpPr>
          <p:nvPr>
            <p:ph type="sldNum" sz="quarter" idx="12"/>
          </p:nvPr>
        </p:nvSpPr>
        <p:spPr/>
        <p:txBody>
          <a:bodyPr/>
          <a:lstStyle/>
          <a:p>
            <a:fld id="{2C7DFF54-6BA4-4515-87CA-28703F844993}" type="slidenum">
              <a:rPr lang="en-CA" smtClean="0"/>
              <a:pPr/>
              <a:t>14</a:t>
            </a:fld>
            <a:endParaRPr lang="en-CA"/>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10" name="TextBox 2"/>
          <p:cNvSpPr txBox="1"/>
          <p:nvPr/>
        </p:nvSpPr>
        <p:spPr>
          <a:xfrm>
            <a:off x="1485900" y="228600"/>
            <a:ext cx="6172200" cy="685800"/>
          </a:xfrm>
          <a:prstGeom prst="rect">
            <a:avLst/>
          </a:prstGeom>
          <a:noFill/>
        </p:spPr>
        <p:txBody>
          <a:bodyPr vert="horz" wrap="none" lIns="0" tIns="0" rIns="0" bIns="0" rtlCol="0">
            <a:spAutoFit/>
          </a:bodyPr>
          <a:lstStyle/>
          <a:p>
            <a:pPr>
              <a:lnSpc>
                <a:spcPts val="4140"/>
              </a:lnSpc>
            </a:pPr>
            <a:r>
              <a:rPr lang="en-CA" sz="3612" b="1" dirty="0" smtClean="0">
                <a:solidFill>
                  <a:srgbClr val="FFFFFF"/>
                </a:solidFill>
                <a:latin typeface="Segoe UI Bold"/>
                <a:cs typeface="Segoe UI Bold"/>
              </a:rPr>
              <a:t>Characteristics of</a:t>
            </a:r>
          </a:p>
          <a:p>
            <a:pPr>
              <a:lnSpc>
                <a:spcPts val="4140"/>
              </a:lnSpc>
            </a:pPr>
            <a:endParaRPr lang="en-CA" sz="3602" dirty="0">
              <a:solidFill>
                <a:srgbClr val="000000"/>
              </a:solidFill>
            </a:endParaRPr>
          </a:p>
        </p:txBody>
      </p:sp>
      <p:sp>
        <p:nvSpPr>
          <p:cNvPr id="3" name="TextBox 3"/>
          <p:cNvSpPr txBox="1"/>
          <p:nvPr/>
        </p:nvSpPr>
        <p:spPr>
          <a:xfrm>
            <a:off x="1543050" y="914400"/>
            <a:ext cx="5867400" cy="685800"/>
          </a:xfrm>
          <a:prstGeom prst="rect">
            <a:avLst/>
          </a:prstGeom>
          <a:noFill/>
        </p:spPr>
        <p:txBody>
          <a:bodyPr vert="horz" wrap="none" lIns="0" tIns="0" rIns="0" bIns="0" rtlCol="0">
            <a:spAutoFit/>
          </a:bodyPr>
          <a:lstStyle/>
          <a:p>
            <a:pPr>
              <a:lnSpc>
                <a:spcPts val="4140"/>
              </a:lnSpc>
            </a:pPr>
            <a:r>
              <a:rPr lang="en-CA" sz="3610" b="1" dirty="0" smtClean="0">
                <a:solidFill>
                  <a:srgbClr val="FFFFFF"/>
                </a:solidFill>
                <a:latin typeface="Segoe UI Bold"/>
                <a:cs typeface="Segoe UI Bold"/>
              </a:rPr>
              <a:t>Administration</a:t>
            </a:r>
          </a:p>
          <a:p>
            <a:pPr>
              <a:lnSpc>
                <a:spcPts val="4140"/>
              </a:lnSpc>
            </a:pPr>
            <a:endParaRPr lang="en-CA" sz="3600" dirty="0">
              <a:solidFill>
                <a:srgbClr val="000000"/>
              </a:solidFill>
            </a:endParaRPr>
          </a:p>
        </p:txBody>
      </p:sp>
      <p:sp>
        <p:nvSpPr>
          <p:cNvPr id="4" name="TextBox 4"/>
          <p:cNvSpPr txBox="1"/>
          <p:nvPr/>
        </p:nvSpPr>
        <p:spPr>
          <a:xfrm>
            <a:off x="1155700" y="1879600"/>
            <a:ext cx="7988300" cy="508000"/>
          </a:xfrm>
          <a:prstGeom prst="rect">
            <a:avLst/>
          </a:prstGeom>
          <a:noFill/>
        </p:spPr>
        <p:txBody>
          <a:bodyPr vert="horz" wrap="none" lIns="0" tIns="0" rIns="0" bIns="0" rtlCol="0">
            <a:spAutoFit/>
          </a:bodyPr>
          <a:lstStyle/>
          <a:p>
            <a:pPr>
              <a:lnSpc>
                <a:spcPts val="3220"/>
              </a:lnSpc>
            </a:pPr>
            <a:r>
              <a:rPr lang="en-CA" sz="2798" dirty="0" smtClean="0">
                <a:solidFill>
                  <a:srgbClr val="7D170C"/>
                </a:solidFill>
                <a:latin typeface="Arial Unicode MS"/>
                <a:cs typeface="Arial Unicode MS"/>
              </a:rPr>
              <a:t></a:t>
            </a:r>
            <a:r>
              <a:rPr lang="en-CA" sz="2798" dirty="0" smtClean="0">
                <a:solidFill>
                  <a:srgbClr val="FFFFFF"/>
                </a:solidFill>
                <a:latin typeface="Times New Roman"/>
                <a:cs typeface="Times New Roman"/>
              </a:rPr>
              <a:t>  ORGANIZATION is the  </a:t>
            </a:r>
            <a:r>
              <a:rPr lang="en-CA" sz="2808" b="1" dirty="0" smtClean="0">
                <a:solidFill>
                  <a:srgbClr val="FFFFFF"/>
                </a:solidFill>
                <a:latin typeface="Times New Roman Bold"/>
                <a:cs typeface="Times New Roman Bold"/>
              </a:rPr>
              <a:t>ANATOMY</a:t>
            </a:r>
            <a:r>
              <a:rPr lang="en-CA" sz="2798" dirty="0" smtClean="0">
                <a:solidFill>
                  <a:srgbClr val="FFFFFF"/>
                </a:solidFill>
                <a:latin typeface="Times New Roman"/>
                <a:cs typeface="Times New Roman"/>
              </a:rPr>
              <a:t>,</a:t>
            </a:r>
          </a:p>
          <a:p>
            <a:pPr>
              <a:lnSpc>
                <a:spcPts val="3220"/>
              </a:lnSpc>
            </a:pPr>
            <a:endParaRPr lang="en-CA" sz="2798" dirty="0">
              <a:solidFill>
                <a:srgbClr val="000000"/>
              </a:solidFill>
            </a:endParaRPr>
          </a:p>
        </p:txBody>
      </p:sp>
      <p:sp>
        <p:nvSpPr>
          <p:cNvPr id="5" name="TextBox 5"/>
          <p:cNvSpPr txBox="1"/>
          <p:nvPr/>
        </p:nvSpPr>
        <p:spPr>
          <a:xfrm>
            <a:off x="1765300" y="2286000"/>
            <a:ext cx="6445611" cy="1269578"/>
          </a:xfrm>
          <a:prstGeom prst="rect">
            <a:avLst/>
          </a:prstGeom>
          <a:noFill/>
        </p:spPr>
        <p:txBody>
          <a:bodyPr vert="horz" wrap="none" lIns="0" tIns="0" rIns="0" bIns="0" rtlCol="0">
            <a:spAutoFit/>
          </a:bodyPr>
          <a:lstStyle/>
          <a:p>
            <a:pPr>
              <a:lnSpc>
                <a:spcPts val="3300"/>
              </a:lnSpc>
            </a:pPr>
            <a:r>
              <a:rPr lang="en-CA" sz="2795" dirty="0" smtClean="0">
                <a:solidFill>
                  <a:srgbClr val="FFFFFF"/>
                </a:solidFill>
                <a:latin typeface="Times New Roman"/>
                <a:cs typeface="Times New Roman"/>
              </a:rPr>
              <a:t>MANAGEMENT is the </a:t>
            </a:r>
            <a:r>
              <a:rPr lang="en-CA" sz="2805" b="1" dirty="0" smtClean="0">
                <a:solidFill>
                  <a:srgbClr val="FFFFFF"/>
                </a:solidFill>
                <a:latin typeface="Times New Roman Bold"/>
                <a:cs typeface="Times New Roman Bold"/>
              </a:rPr>
              <a:t>PHYSIOLOGY</a:t>
            </a:r>
            <a:r>
              <a:rPr lang="en-CA" sz="2795" dirty="0" smtClean="0">
                <a:solidFill>
                  <a:srgbClr val="FFFFFF"/>
                </a:solidFill>
                <a:latin typeface="Times New Roman"/>
                <a:cs typeface="Times New Roman"/>
              </a:rPr>
              <a:t>, of</a:t>
            </a:r>
            <a:r>
              <a:rPr lang="en-CA" sz="2795" dirty="0" smtClean="0">
                <a:solidFill>
                  <a:srgbClr val="000000"/>
                </a:solidFill>
                <a:latin typeface="Times New Roman"/>
              </a:rPr>
              <a:t/>
            </a:r>
            <a:br>
              <a:rPr lang="en-CA" sz="2795" dirty="0" smtClean="0">
                <a:solidFill>
                  <a:srgbClr val="000000"/>
                </a:solidFill>
                <a:latin typeface="Times New Roman"/>
              </a:rPr>
            </a:br>
            <a:r>
              <a:rPr lang="en-CA" sz="2795" dirty="0" smtClean="0">
                <a:solidFill>
                  <a:srgbClr val="FFFFFF"/>
                </a:solidFill>
                <a:latin typeface="Times New Roman"/>
                <a:cs typeface="Times New Roman"/>
              </a:rPr>
              <a:t>administration</a:t>
            </a:r>
          </a:p>
          <a:p>
            <a:pPr>
              <a:lnSpc>
                <a:spcPts val="3300"/>
              </a:lnSpc>
            </a:pPr>
            <a:endParaRPr lang="en-CA" sz="2795" dirty="0">
              <a:solidFill>
                <a:srgbClr val="000000"/>
              </a:solidFill>
            </a:endParaRPr>
          </a:p>
        </p:txBody>
      </p:sp>
      <p:sp>
        <p:nvSpPr>
          <p:cNvPr id="6" name="TextBox 6"/>
          <p:cNvSpPr txBox="1"/>
          <p:nvPr/>
        </p:nvSpPr>
        <p:spPr>
          <a:xfrm>
            <a:off x="1155700" y="3238500"/>
            <a:ext cx="7988300" cy="990600"/>
          </a:xfrm>
          <a:prstGeom prst="rect">
            <a:avLst/>
          </a:prstGeom>
          <a:noFill/>
        </p:spPr>
        <p:txBody>
          <a:bodyPr vert="horz" wrap="none" lIns="0" tIns="0" rIns="0" bIns="0" rtlCol="0">
            <a:spAutoFit/>
          </a:bodyPr>
          <a:lstStyle/>
          <a:p>
            <a:pPr>
              <a:lnSpc>
                <a:spcPts val="3400"/>
              </a:lnSpc>
              <a:tabLst>
                <a:tab pos="609600" algn="l"/>
              </a:tabLst>
            </a:pPr>
            <a:r>
              <a:rPr lang="en-CA" sz="2795" smtClean="0">
                <a:solidFill>
                  <a:srgbClr val="7D170C"/>
                </a:solidFill>
                <a:latin typeface="Arial Unicode MS"/>
                <a:cs typeface="Arial Unicode MS"/>
              </a:rPr>
              <a:t></a:t>
            </a:r>
            <a:r>
              <a:rPr lang="en-CA" sz="2795" smtClean="0">
                <a:solidFill>
                  <a:srgbClr val="FFFFFF"/>
                </a:solidFill>
                <a:latin typeface="Times New Roman"/>
                <a:cs typeface="Times New Roman"/>
              </a:rPr>
              <a:t>  ORGANIZATION IS THE </a:t>
            </a:r>
            <a:r>
              <a:rPr lang="en-CA" sz="2805" b="1" smtClean="0">
                <a:solidFill>
                  <a:srgbClr val="FFFFFF"/>
                </a:solidFill>
                <a:latin typeface="Times New Roman Bold"/>
                <a:cs typeface="Times New Roman Bold"/>
              </a:rPr>
              <a:t>STRUCTURE</a:t>
            </a:r>
            <a:r>
              <a:rPr lang="en-CA" sz="2795" smtClean="0">
                <a:solidFill>
                  <a:srgbClr val="FFFFFF"/>
                </a:solidFill>
                <a:latin typeface="Times New Roman"/>
                <a:cs typeface="Times New Roman"/>
              </a:rPr>
              <a:t>;</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	MANAGEMENT IS THE</a:t>
            </a:r>
          </a:p>
          <a:p>
            <a:pPr>
              <a:lnSpc>
                <a:spcPts val="3400"/>
              </a:lnSpc>
            </a:pPr>
            <a:endParaRPr lang="en-CA" sz="2795">
              <a:solidFill>
                <a:srgbClr val="000000"/>
              </a:solidFill>
            </a:endParaRPr>
          </a:p>
        </p:txBody>
      </p:sp>
      <p:sp>
        <p:nvSpPr>
          <p:cNvPr id="7" name="TextBox 7"/>
          <p:cNvSpPr txBox="1"/>
          <p:nvPr/>
        </p:nvSpPr>
        <p:spPr>
          <a:xfrm>
            <a:off x="1765300" y="4114800"/>
            <a:ext cx="7378700" cy="508000"/>
          </a:xfrm>
          <a:prstGeom prst="rect">
            <a:avLst/>
          </a:prstGeom>
          <a:noFill/>
        </p:spPr>
        <p:txBody>
          <a:bodyPr vert="horz" wrap="none" lIns="0" tIns="0" rIns="0" bIns="0" rtlCol="0">
            <a:spAutoFit/>
          </a:bodyPr>
          <a:lstStyle/>
          <a:p>
            <a:pPr>
              <a:lnSpc>
                <a:spcPts val="3220"/>
              </a:lnSpc>
            </a:pPr>
            <a:r>
              <a:rPr lang="en-CA" sz="2805" b="1" smtClean="0">
                <a:solidFill>
                  <a:srgbClr val="FFFFFF"/>
                </a:solidFill>
                <a:latin typeface="Times New Roman Bold"/>
                <a:cs typeface="Times New Roman Bold"/>
              </a:rPr>
              <a:t>FUNCTIONING</a:t>
            </a:r>
            <a:r>
              <a:rPr lang="en-CA" sz="2795" smtClean="0">
                <a:solidFill>
                  <a:srgbClr val="FFFFFF"/>
                </a:solidFill>
                <a:latin typeface="Times New Roman"/>
                <a:cs typeface="Times New Roman"/>
              </a:rPr>
              <a:t>  of administration</a:t>
            </a:r>
          </a:p>
          <a:p>
            <a:pPr>
              <a:lnSpc>
                <a:spcPts val="3220"/>
              </a:lnSpc>
            </a:pPr>
            <a:endParaRPr lang="en-CA" sz="2795">
              <a:solidFill>
                <a:srgbClr val="000000"/>
              </a:solidFill>
            </a:endParaRPr>
          </a:p>
        </p:txBody>
      </p:sp>
      <p:sp>
        <p:nvSpPr>
          <p:cNvPr id="8" name="TextBox 8"/>
          <p:cNvSpPr txBox="1"/>
          <p:nvPr/>
        </p:nvSpPr>
        <p:spPr>
          <a:xfrm>
            <a:off x="5676900" y="5181600"/>
            <a:ext cx="3467100" cy="508000"/>
          </a:xfrm>
          <a:prstGeom prst="rect">
            <a:avLst/>
          </a:prstGeom>
          <a:noFill/>
        </p:spPr>
        <p:txBody>
          <a:bodyPr vert="horz" wrap="none" lIns="0" tIns="0" rIns="0" bIns="0" rtlCol="0">
            <a:spAutoFit/>
          </a:bodyPr>
          <a:lstStyle/>
          <a:p>
            <a:pPr>
              <a:lnSpc>
                <a:spcPts val="3220"/>
              </a:lnSpc>
            </a:pPr>
            <a:r>
              <a:rPr lang="en-CA" sz="2795" smtClean="0">
                <a:solidFill>
                  <a:srgbClr val="FFFFFF"/>
                </a:solidFill>
                <a:latin typeface="Times New Roman"/>
                <a:cs typeface="Times New Roman"/>
              </a:rPr>
              <a:t>(WALDO, 1955)</a:t>
            </a:r>
          </a:p>
          <a:p>
            <a:pPr>
              <a:lnSpc>
                <a:spcPts val="3220"/>
              </a:lnSpc>
            </a:pPr>
            <a:endParaRPr lang="en-CA" sz="2795">
              <a:solidFill>
                <a:srgbClr val="000000"/>
              </a:solidFill>
            </a:endParaRPr>
          </a:p>
        </p:txBody>
      </p:sp>
      <p:sp>
        <p:nvSpPr>
          <p:cNvPr id="9" name="Slide Number Placeholder 8"/>
          <p:cNvSpPr>
            <a:spLocks noGrp="1"/>
          </p:cNvSpPr>
          <p:nvPr>
            <p:ph type="sldNum" sz="quarter" idx="12"/>
          </p:nvPr>
        </p:nvSpPr>
        <p:spPr/>
        <p:txBody>
          <a:bodyPr/>
          <a:lstStyle/>
          <a:p>
            <a:fld id="{2C7DFF54-6BA4-4515-87CA-28703F844993}" type="slidenum">
              <a:rPr lang="en-CA" smtClean="0"/>
              <a:pPr/>
              <a:t>15</a:t>
            </a:fld>
            <a:endParaRPr lang="en-C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stretch>
            <a:fillRect/>
          </a:stretch>
        </p:blipFill>
        <p:spPr>
          <a:xfrm>
            <a:off x="0" y="0"/>
            <a:ext cx="9144000" cy="6845300"/>
          </a:xfrm>
          <a:prstGeom prst="rect">
            <a:avLst/>
          </a:prstGeom>
        </p:spPr>
      </p:pic>
      <p:sp>
        <p:nvSpPr>
          <p:cNvPr id="20" name="TextBox 2"/>
          <p:cNvSpPr txBox="1"/>
          <p:nvPr/>
        </p:nvSpPr>
        <p:spPr>
          <a:xfrm>
            <a:off x="850900" y="673100"/>
            <a:ext cx="863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Context</a:t>
            </a:r>
          </a:p>
          <a:p>
            <a:pPr>
              <a:lnSpc>
                <a:spcPts val="1610"/>
              </a:lnSpc>
            </a:pPr>
            <a:endParaRPr lang="en-CA" sz="1413" b="1" smtClean="0">
              <a:solidFill>
                <a:srgbClr val="000000"/>
              </a:solidFill>
              <a:latin typeface="Times New Roman Bold"/>
              <a:cs typeface="Times New Roman Bold"/>
            </a:endParaRPr>
          </a:p>
        </p:txBody>
      </p:sp>
      <p:sp>
        <p:nvSpPr>
          <p:cNvPr id="3" name="TextBox 3"/>
          <p:cNvSpPr txBox="1"/>
          <p:nvPr/>
        </p:nvSpPr>
        <p:spPr>
          <a:xfrm>
            <a:off x="2260600" y="673100"/>
            <a:ext cx="1041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Key Values</a:t>
            </a:r>
          </a:p>
          <a:p>
            <a:pPr>
              <a:lnSpc>
                <a:spcPts val="1610"/>
              </a:lnSpc>
            </a:pPr>
            <a:endParaRPr lang="en-CA" sz="1413" b="1" smtClean="0">
              <a:solidFill>
                <a:srgbClr val="000000"/>
              </a:solidFill>
              <a:latin typeface="Times New Roman Bold"/>
              <a:cs typeface="Times New Roman Bold"/>
            </a:endParaRPr>
          </a:p>
        </p:txBody>
      </p:sp>
      <p:sp>
        <p:nvSpPr>
          <p:cNvPr id="4" name="TextBox 4"/>
          <p:cNvSpPr txBox="1"/>
          <p:nvPr/>
        </p:nvSpPr>
        <p:spPr>
          <a:xfrm>
            <a:off x="4203700" y="673100"/>
            <a:ext cx="11303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Proponents</a:t>
            </a:r>
          </a:p>
          <a:p>
            <a:pPr>
              <a:lnSpc>
                <a:spcPts val="1610"/>
              </a:lnSpc>
            </a:pPr>
            <a:endParaRPr lang="en-CA" sz="1413" b="1" smtClean="0">
              <a:solidFill>
                <a:srgbClr val="000000"/>
              </a:solidFill>
              <a:latin typeface="Times New Roman Bold"/>
              <a:cs typeface="Times New Roman Bold"/>
            </a:endParaRPr>
          </a:p>
        </p:txBody>
      </p:sp>
      <p:sp>
        <p:nvSpPr>
          <p:cNvPr id="5" name="TextBox 5"/>
          <p:cNvSpPr txBox="1"/>
          <p:nvPr/>
        </p:nvSpPr>
        <p:spPr>
          <a:xfrm>
            <a:off x="6286500" y="673100"/>
            <a:ext cx="2311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Dominant/Theories/Themes</a:t>
            </a:r>
          </a:p>
          <a:p>
            <a:pPr>
              <a:lnSpc>
                <a:spcPts val="1610"/>
              </a:lnSpc>
            </a:pPr>
            <a:endParaRPr lang="en-CA" sz="1413" b="1" smtClean="0">
              <a:solidFill>
                <a:srgbClr val="000000"/>
              </a:solidFill>
              <a:latin typeface="Times New Roman Bold"/>
              <a:cs typeface="Times New Roman Bold"/>
            </a:endParaRPr>
          </a:p>
        </p:txBody>
      </p:sp>
      <p:sp>
        <p:nvSpPr>
          <p:cNvPr id="6" name="TextBox 6"/>
          <p:cNvSpPr txBox="1"/>
          <p:nvPr/>
        </p:nvSpPr>
        <p:spPr>
          <a:xfrm>
            <a:off x="2019300" y="889000"/>
            <a:ext cx="15240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/Principles/Issues</a:t>
            </a:r>
          </a:p>
          <a:p>
            <a:pPr>
              <a:lnSpc>
                <a:spcPts val="1610"/>
              </a:lnSpc>
            </a:pPr>
            <a:endParaRPr lang="en-CA" sz="1413" b="1" smtClean="0">
              <a:solidFill>
                <a:srgbClr val="000000"/>
              </a:solidFill>
              <a:latin typeface="Times New Roman Bold"/>
              <a:cs typeface="Times New Roman Bold"/>
            </a:endParaRPr>
          </a:p>
        </p:txBody>
      </p:sp>
      <p:sp>
        <p:nvSpPr>
          <p:cNvPr id="7" name="TextBox 7"/>
          <p:cNvSpPr txBox="1"/>
          <p:nvPr/>
        </p:nvSpPr>
        <p:spPr>
          <a:xfrm>
            <a:off x="6794500" y="889000"/>
            <a:ext cx="1371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/Sub-Concepts</a:t>
            </a:r>
          </a:p>
          <a:p>
            <a:pPr>
              <a:lnSpc>
                <a:spcPts val="1610"/>
              </a:lnSpc>
            </a:pPr>
            <a:endParaRPr lang="en-CA" sz="1413" b="1" smtClean="0">
              <a:solidFill>
                <a:srgbClr val="000000"/>
              </a:solidFill>
              <a:latin typeface="Times New Roman Bold"/>
              <a:cs typeface="Times New Roman Bold"/>
            </a:endParaRPr>
          </a:p>
        </p:txBody>
      </p:sp>
      <p:sp>
        <p:nvSpPr>
          <p:cNvPr id="8" name="TextBox 8"/>
          <p:cNvSpPr txBox="1"/>
          <p:nvPr/>
        </p:nvSpPr>
        <p:spPr>
          <a:xfrm>
            <a:off x="482600" y="1104900"/>
            <a:ext cx="1384300" cy="2667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1.  Classical PA</a:t>
            </a:r>
          </a:p>
          <a:p>
            <a:pPr>
              <a:lnSpc>
                <a:spcPts val="1610"/>
              </a:lnSpc>
            </a:pPr>
            <a:endParaRPr lang="en-CA" sz="1403" smtClean="0">
              <a:solidFill>
                <a:srgbClr val="000000"/>
              </a:solidFill>
              <a:latin typeface="Times New Roman"/>
              <a:cs typeface="Times New Roman"/>
            </a:endParaRPr>
          </a:p>
        </p:txBody>
      </p:sp>
      <p:sp>
        <p:nvSpPr>
          <p:cNvPr id="9" name="TextBox 9"/>
          <p:cNvSpPr txBox="1"/>
          <p:nvPr/>
        </p:nvSpPr>
        <p:spPr>
          <a:xfrm>
            <a:off x="1930400" y="1104900"/>
            <a:ext cx="1676400" cy="2667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(Late 1800-1950’S)</a:t>
            </a:r>
          </a:p>
          <a:p>
            <a:pPr>
              <a:lnSpc>
                <a:spcPts val="1610"/>
              </a:lnSpc>
            </a:pPr>
            <a:endParaRPr lang="en-CA" sz="1403" smtClean="0">
              <a:solidFill>
                <a:srgbClr val="000000"/>
              </a:solidFill>
              <a:latin typeface="Times New Roman"/>
              <a:cs typeface="Times New Roman"/>
            </a:endParaRPr>
          </a:p>
        </p:txBody>
      </p:sp>
      <p:sp>
        <p:nvSpPr>
          <p:cNvPr id="10" name="TextBox 10"/>
          <p:cNvSpPr txBox="1"/>
          <p:nvPr/>
        </p:nvSpPr>
        <p:spPr>
          <a:xfrm>
            <a:off x="3530600" y="1320800"/>
            <a:ext cx="1934825" cy="1308050"/>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Gulick - POSDECORB</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(Planning, organizing, </a:t>
            </a:r>
          </a:p>
          <a:p>
            <a:pPr>
              <a:lnSpc>
                <a:spcPts val="1700"/>
              </a:lnSpc>
            </a:pPr>
            <a:r>
              <a:rPr lang="en-CA" sz="1600" dirty="0" smtClean="0">
                <a:solidFill>
                  <a:srgbClr val="000000"/>
                </a:solidFill>
                <a:latin typeface="Times New Roman"/>
                <a:cs typeface="Times New Roman"/>
              </a:rPr>
              <a:t>staffing, directing,</a:t>
            </a:r>
          </a:p>
          <a:p>
            <a:pPr>
              <a:lnSpc>
                <a:spcPts val="1700"/>
              </a:lnSpc>
            </a:pPr>
            <a:r>
              <a:rPr lang="en-CA" sz="1600" dirty="0" smtClean="0">
                <a:solidFill>
                  <a:srgbClr val="000000"/>
                </a:solidFill>
                <a:latin typeface="Times New Roman"/>
                <a:cs typeface="Times New Roman"/>
              </a:rPr>
              <a:t> coordinating,</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reporting, budgeting</a:t>
            </a:r>
          </a:p>
          <a:p>
            <a:pPr>
              <a:lnSpc>
                <a:spcPts val="1680"/>
              </a:lnSpc>
            </a:pPr>
            <a:endParaRPr lang="en-CA" sz="1403" dirty="0">
              <a:solidFill>
                <a:srgbClr val="000000"/>
              </a:solidFill>
            </a:endParaRPr>
          </a:p>
        </p:txBody>
      </p:sp>
      <p:sp>
        <p:nvSpPr>
          <p:cNvPr id="11" name="TextBox 11"/>
          <p:cNvSpPr txBox="1"/>
          <p:nvPr/>
        </p:nvSpPr>
        <p:spPr>
          <a:xfrm>
            <a:off x="5795120" y="1314862"/>
            <a:ext cx="2922147" cy="1090042"/>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In 1937, Luther Gulick and Lyndall</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Urwick published their classic</a:t>
            </a:r>
          </a:p>
          <a:p>
            <a:pPr>
              <a:lnSpc>
                <a:spcPts val="1700"/>
              </a:lnSpc>
            </a:pPr>
            <a:r>
              <a:rPr lang="en-CA" sz="1600" dirty="0" smtClean="0">
                <a:solidFill>
                  <a:srgbClr val="000000"/>
                </a:solidFill>
                <a:latin typeface="Times New Roman"/>
                <a:cs typeface="Times New Roman"/>
              </a:rPr>
              <a:t> collection of </a:t>
            </a:r>
            <a:r>
              <a:rPr lang="en-CA" sz="1600" dirty="0" smtClean="0">
                <a:solidFill>
                  <a:srgbClr val="000000"/>
                </a:solidFill>
                <a:latin typeface="Times New Roman Italic"/>
                <a:cs typeface="Times New Roman Italic"/>
              </a:rPr>
              <a:t>Papers on the</a:t>
            </a:r>
          </a:p>
          <a:p>
            <a:pPr>
              <a:lnSpc>
                <a:spcPts val="1700"/>
              </a:lnSpc>
            </a:pPr>
            <a:r>
              <a:rPr lang="en-CA" sz="1600" dirty="0" smtClean="0">
                <a:solidFill>
                  <a:srgbClr val="000000"/>
                </a:solidFill>
                <a:latin typeface="Times New Roman Italic"/>
                <a:cs typeface="Times New Roman Italic"/>
              </a:rPr>
              <a:t> Science of</a:t>
            </a:r>
          </a:p>
          <a:p>
            <a:pPr>
              <a:lnSpc>
                <a:spcPts val="1675"/>
              </a:lnSpc>
            </a:pPr>
            <a:endParaRPr lang="en-CA" sz="1403" dirty="0">
              <a:solidFill>
                <a:srgbClr val="000000"/>
              </a:solidFill>
            </a:endParaRPr>
          </a:p>
        </p:txBody>
      </p:sp>
      <p:sp>
        <p:nvSpPr>
          <p:cNvPr id="12" name="TextBox 12"/>
          <p:cNvSpPr txBox="1"/>
          <p:nvPr/>
        </p:nvSpPr>
        <p:spPr>
          <a:xfrm>
            <a:off x="6359566" y="1947567"/>
            <a:ext cx="1743554" cy="218008"/>
          </a:xfrm>
          <a:prstGeom prst="rect">
            <a:avLst/>
          </a:prstGeom>
          <a:noFill/>
        </p:spPr>
        <p:txBody>
          <a:bodyPr vert="horz" wrap="none" lIns="0" tIns="0" rIns="0" bIns="0" rtlCol="0">
            <a:spAutoFit/>
          </a:bodyPr>
          <a:lstStyle/>
          <a:p>
            <a:pPr>
              <a:lnSpc>
                <a:spcPts val="1700"/>
              </a:lnSpc>
            </a:pPr>
            <a:r>
              <a:rPr lang="en-CA" sz="1600" dirty="0">
                <a:solidFill>
                  <a:srgbClr val="000000"/>
                </a:solidFill>
                <a:latin typeface="Times New Roman Italic"/>
                <a:cs typeface="Times New Roman Italic"/>
              </a:rPr>
              <a:t> </a:t>
            </a:r>
            <a:r>
              <a:rPr lang="en-CA" sz="1600" dirty="0" smtClean="0">
                <a:solidFill>
                  <a:srgbClr val="000000"/>
                </a:solidFill>
                <a:latin typeface="Times New Roman Italic"/>
                <a:cs typeface="Times New Roman Italic"/>
              </a:rPr>
              <a:t>       Administration. </a:t>
            </a:r>
            <a:endParaRPr lang="en-CA" sz="1600" dirty="0">
              <a:solidFill>
                <a:srgbClr val="000000"/>
              </a:solidFill>
            </a:endParaRPr>
          </a:p>
        </p:txBody>
      </p:sp>
      <p:sp>
        <p:nvSpPr>
          <p:cNvPr id="13" name="TextBox 13"/>
          <p:cNvSpPr txBox="1"/>
          <p:nvPr/>
        </p:nvSpPr>
        <p:spPr>
          <a:xfrm>
            <a:off x="5795120" y="2383584"/>
            <a:ext cx="3422412" cy="1308050"/>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In the opening essay in this</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collection, </a:t>
            </a:r>
            <a:r>
              <a:rPr lang="en-CA" sz="1600" dirty="0" err="1" smtClean="0">
                <a:solidFill>
                  <a:srgbClr val="000000"/>
                </a:solidFill>
                <a:latin typeface="Times New Roman"/>
                <a:cs typeface="Times New Roman"/>
              </a:rPr>
              <a:t>Gulick</a:t>
            </a:r>
            <a:r>
              <a:rPr lang="en-CA" sz="1600" dirty="0" smtClean="0">
                <a:solidFill>
                  <a:srgbClr val="000000"/>
                </a:solidFill>
                <a:latin typeface="Times New Roman"/>
                <a:cs typeface="Times New Roman"/>
              </a:rPr>
              <a:t> asked the question:</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“What is the work of the chief executive?</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What does he do?” </a:t>
            </a:r>
            <a:r>
              <a:rPr lang="en-CA" sz="1600" dirty="0" err="1" smtClean="0">
                <a:solidFill>
                  <a:srgbClr val="000000"/>
                </a:solidFill>
                <a:latin typeface="Times New Roman"/>
                <a:cs typeface="Times New Roman"/>
              </a:rPr>
              <a:t>Gulick</a:t>
            </a:r>
            <a:r>
              <a:rPr lang="en-CA" sz="1600" dirty="0" smtClean="0">
                <a:solidFill>
                  <a:srgbClr val="000000"/>
                </a:solidFill>
                <a:latin typeface="Times New Roman"/>
                <a:cs typeface="Times New Roman"/>
              </a:rPr>
              <a:t> summarized</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his answer in the acronym</a:t>
            </a:r>
          </a:p>
          <a:p>
            <a:pPr>
              <a:lnSpc>
                <a:spcPts val="1680"/>
              </a:lnSpc>
            </a:pPr>
            <a:endParaRPr lang="en-CA" sz="1600" dirty="0">
              <a:solidFill>
                <a:srgbClr val="000000"/>
              </a:solidFill>
            </a:endParaRPr>
          </a:p>
        </p:txBody>
      </p:sp>
      <p:sp>
        <p:nvSpPr>
          <p:cNvPr id="14" name="TextBox 14"/>
          <p:cNvSpPr txBox="1"/>
          <p:nvPr/>
        </p:nvSpPr>
        <p:spPr>
          <a:xfrm>
            <a:off x="5765762" y="3680570"/>
            <a:ext cx="3432030" cy="654025"/>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POSDCORB, which stands for: Planning,</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Organizing, Staffing, Directing,</a:t>
            </a:r>
          </a:p>
          <a:p>
            <a:pPr>
              <a:lnSpc>
                <a:spcPts val="1675"/>
              </a:lnSpc>
            </a:pPr>
            <a:endParaRPr lang="en-CA" sz="1600" dirty="0">
              <a:solidFill>
                <a:srgbClr val="000000"/>
              </a:solidFill>
            </a:endParaRPr>
          </a:p>
        </p:txBody>
      </p:sp>
      <p:sp>
        <p:nvSpPr>
          <p:cNvPr id="15" name="TextBox 15"/>
          <p:cNvSpPr txBox="1"/>
          <p:nvPr/>
        </p:nvSpPr>
        <p:spPr>
          <a:xfrm>
            <a:off x="5809304" y="4077072"/>
            <a:ext cx="3367910" cy="436017"/>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Coordinating, Reporting, and Budgeting.</a:t>
            </a:r>
            <a:r>
              <a:rPr lang="en-CA" sz="1600" dirty="0" smtClean="0">
                <a:solidFill>
                  <a:srgbClr val="000000"/>
                </a:solidFill>
                <a:latin typeface="Times New Roman"/>
              </a:rPr>
              <a:t/>
            </a:r>
            <a:br>
              <a:rPr lang="en-CA" sz="1600" dirty="0" smtClean="0">
                <a:solidFill>
                  <a:srgbClr val="000000"/>
                </a:solidFill>
                <a:latin typeface="Times New Roman"/>
              </a:rPr>
            </a:br>
            <a:endParaRPr lang="en-CA" sz="1600" dirty="0">
              <a:solidFill>
                <a:srgbClr val="000000"/>
              </a:solidFill>
            </a:endParaRPr>
          </a:p>
        </p:txBody>
      </p:sp>
      <p:sp>
        <p:nvSpPr>
          <p:cNvPr id="16" name="Slide Number Placeholder 15"/>
          <p:cNvSpPr>
            <a:spLocks noGrp="1"/>
          </p:cNvSpPr>
          <p:nvPr>
            <p:ph type="sldNum" sz="quarter" idx="12"/>
          </p:nvPr>
        </p:nvSpPr>
        <p:spPr/>
        <p:txBody>
          <a:bodyPr/>
          <a:lstStyle/>
          <a:p>
            <a:fld id="{2C7DFF54-6BA4-4515-87CA-28703F844993}" type="slidenum">
              <a:rPr lang="en-CA" smtClean="0"/>
              <a:pPr/>
              <a:t>16</a:t>
            </a:fld>
            <a:endParaRPr lang="en-C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stretch>
            <a:fillRect/>
          </a:stretch>
        </p:blipFill>
        <p:spPr>
          <a:xfrm>
            <a:off x="0" y="0"/>
            <a:ext cx="9144000" cy="6845300"/>
          </a:xfrm>
          <a:prstGeom prst="rect">
            <a:avLst/>
          </a:prstGeom>
        </p:spPr>
      </p:pic>
      <p:sp>
        <p:nvSpPr>
          <p:cNvPr id="17" name="TextBox 2"/>
          <p:cNvSpPr txBox="1"/>
          <p:nvPr/>
        </p:nvSpPr>
        <p:spPr>
          <a:xfrm>
            <a:off x="850900" y="673100"/>
            <a:ext cx="863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Context</a:t>
            </a:r>
          </a:p>
          <a:p>
            <a:pPr>
              <a:lnSpc>
                <a:spcPts val="1610"/>
              </a:lnSpc>
            </a:pPr>
            <a:endParaRPr lang="en-CA" sz="1413" b="1" smtClean="0">
              <a:solidFill>
                <a:srgbClr val="000000"/>
              </a:solidFill>
              <a:latin typeface="Times New Roman Bold"/>
              <a:cs typeface="Times New Roman Bold"/>
            </a:endParaRPr>
          </a:p>
        </p:txBody>
      </p:sp>
      <p:sp>
        <p:nvSpPr>
          <p:cNvPr id="3" name="TextBox 3"/>
          <p:cNvSpPr txBox="1"/>
          <p:nvPr/>
        </p:nvSpPr>
        <p:spPr>
          <a:xfrm>
            <a:off x="2260600" y="673100"/>
            <a:ext cx="1041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Key Values</a:t>
            </a:r>
          </a:p>
          <a:p>
            <a:pPr>
              <a:lnSpc>
                <a:spcPts val="1610"/>
              </a:lnSpc>
            </a:pPr>
            <a:endParaRPr lang="en-CA" sz="1413" b="1" smtClean="0">
              <a:solidFill>
                <a:srgbClr val="000000"/>
              </a:solidFill>
              <a:latin typeface="Times New Roman Bold"/>
              <a:cs typeface="Times New Roman Bold"/>
            </a:endParaRPr>
          </a:p>
        </p:txBody>
      </p:sp>
      <p:sp>
        <p:nvSpPr>
          <p:cNvPr id="4" name="TextBox 4"/>
          <p:cNvSpPr txBox="1"/>
          <p:nvPr/>
        </p:nvSpPr>
        <p:spPr>
          <a:xfrm>
            <a:off x="3975100" y="673100"/>
            <a:ext cx="11303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Proponents</a:t>
            </a:r>
          </a:p>
          <a:p>
            <a:pPr>
              <a:lnSpc>
                <a:spcPts val="1610"/>
              </a:lnSpc>
            </a:pPr>
            <a:endParaRPr lang="en-CA" sz="1413" b="1" smtClean="0">
              <a:solidFill>
                <a:srgbClr val="000000"/>
              </a:solidFill>
              <a:latin typeface="Times New Roman Bold"/>
              <a:cs typeface="Times New Roman Bold"/>
            </a:endParaRPr>
          </a:p>
        </p:txBody>
      </p:sp>
      <p:sp>
        <p:nvSpPr>
          <p:cNvPr id="5" name="TextBox 5"/>
          <p:cNvSpPr txBox="1"/>
          <p:nvPr/>
        </p:nvSpPr>
        <p:spPr>
          <a:xfrm>
            <a:off x="6057900" y="673100"/>
            <a:ext cx="2311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Dominant/Theories/Themes</a:t>
            </a:r>
          </a:p>
          <a:p>
            <a:pPr>
              <a:lnSpc>
                <a:spcPts val="1610"/>
              </a:lnSpc>
            </a:pPr>
            <a:endParaRPr lang="en-CA" sz="1413" b="1" smtClean="0">
              <a:solidFill>
                <a:srgbClr val="000000"/>
              </a:solidFill>
              <a:latin typeface="Times New Roman Bold"/>
              <a:cs typeface="Times New Roman Bold"/>
            </a:endParaRPr>
          </a:p>
        </p:txBody>
      </p:sp>
      <p:sp>
        <p:nvSpPr>
          <p:cNvPr id="6" name="TextBox 6"/>
          <p:cNvSpPr txBox="1"/>
          <p:nvPr/>
        </p:nvSpPr>
        <p:spPr>
          <a:xfrm>
            <a:off x="2019300" y="889000"/>
            <a:ext cx="15240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/Principles/Issues</a:t>
            </a:r>
          </a:p>
          <a:p>
            <a:pPr>
              <a:lnSpc>
                <a:spcPts val="1610"/>
              </a:lnSpc>
            </a:pPr>
            <a:endParaRPr lang="en-CA" sz="1413" b="1" smtClean="0">
              <a:solidFill>
                <a:srgbClr val="000000"/>
              </a:solidFill>
              <a:latin typeface="Times New Roman Bold"/>
              <a:cs typeface="Times New Roman Bold"/>
            </a:endParaRPr>
          </a:p>
        </p:txBody>
      </p:sp>
      <p:sp>
        <p:nvSpPr>
          <p:cNvPr id="7" name="TextBox 7"/>
          <p:cNvSpPr txBox="1"/>
          <p:nvPr/>
        </p:nvSpPr>
        <p:spPr>
          <a:xfrm>
            <a:off x="6565900" y="889000"/>
            <a:ext cx="1371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/Sub-Concepts</a:t>
            </a:r>
          </a:p>
          <a:p>
            <a:pPr>
              <a:lnSpc>
                <a:spcPts val="1610"/>
              </a:lnSpc>
            </a:pPr>
            <a:endParaRPr lang="en-CA" sz="1413" b="1" smtClean="0">
              <a:solidFill>
                <a:srgbClr val="000000"/>
              </a:solidFill>
              <a:latin typeface="Times New Roman Bold"/>
              <a:cs typeface="Times New Roman Bold"/>
            </a:endParaRPr>
          </a:p>
        </p:txBody>
      </p:sp>
      <p:sp>
        <p:nvSpPr>
          <p:cNvPr id="8" name="TextBox 8"/>
          <p:cNvSpPr txBox="1"/>
          <p:nvPr/>
        </p:nvSpPr>
        <p:spPr>
          <a:xfrm>
            <a:off x="482600" y="1104900"/>
            <a:ext cx="1384300" cy="2667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1.  Classical PA</a:t>
            </a:r>
          </a:p>
          <a:p>
            <a:pPr>
              <a:lnSpc>
                <a:spcPts val="1610"/>
              </a:lnSpc>
            </a:pPr>
            <a:endParaRPr lang="en-CA" sz="1403" smtClean="0">
              <a:solidFill>
                <a:srgbClr val="000000"/>
              </a:solidFill>
              <a:latin typeface="Times New Roman"/>
              <a:cs typeface="Times New Roman"/>
            </a:endParaRPr>
          </a:p>
        </p:txBody>
      </p:sp>
      <p:sp>
        <p:nvSpPr>
          <p:cNvPr id="9" name="TextBox 9"/>
          <p:cNvSpPr txBox="1"/>
          <p:nvPr/>
        </p:nvSpPr>
        <p:spPr>
          <a:xfrm>
            <a:off x="1930400" y="1104900"/>
            <a:ext cx="1676400" cy="266700"/>
          </a:xfrm>
          <a:prstGeom prst="rect">
            <a:avLst/>
          </a:prstGeom>
          <a:noFill/>
        </p:spPr>
        <p:txBody>
          <a:bodyPr vert="horz" wrap="none" lIns="0" tIns="0" rIns="0" bIns="0" rtlCol="0">
            <a:spAutoFit/>
          </a:bodyPr>
          <a:lstStyle/>
          <a:p>
            <a:pPr>
              <a:lnSpc>
                <a:spcPts val="1610"/>
              </a:lnSpc>
            </a:pPr>
            <a:r>
              <a:rPr lang="en-CA" sz="1403" smtClean="0">
                <a:solidFill>
                  <a:srgbClr val="000000"/>
                </a:solidFill>
                <a:latin typeface="Times New Roman"/>
                <a:cs typeface="Times New Roman"/>
              </a:rPr>
              <a:t>(Late 1800-1950’S)</a:t>
            </a:r>
          </a:p>
          <a:p>
            <a:pPr>
              <a:lnSpc>
                <a:spcPts val="1610"/>
              </a:lnSpc>
            </a:pPr>
            <a:endParaRPr lang="en-CA" sz="1403" smtClean="0">
              <a:solidFill>
                <a:srgbClr val="000000"/>
              </a:solidFill>
              <a:latin typeface="Times New Roman"/>
              <a:cs typeface="Times New Roman"/>
            </a:endParaRPr>
          </a:p>
        </p:txBody>
      </p:sp>
      <p:sp>
        <p:nvSpPr>
          <p:cNvPr id="10" name="TextBox 10"/>
          <p:cNvSpPr txBox="1"/>
          <p:nvPr/>
        </p:nvSpPr>
        <p:spPr>
          <a:xfrm>
            <a:off x="3530600" y="1320800"/>
            <a:ext cx="1559722" cy="640496"/>
          </a:xfrm>
          <a:prstGeom prst="rect">
            <a:avLst/>
          </a:prstGeom>
          <a:noFill/>
        </p:spPr>
        <p:txBody>
          <a:bodyPr vert="horz" wrap="none" lIns="0" tIns="0" rIns="0" bIns="0" rtlCol="0">
            <a:spAutoFit/>
          </a:bodyPr>
          <a:lstStyle/>
          <a:p>
            <a:pPr>
              <a:lnSpc>
                <a:spcPts val="1700"/>
              </a:lnSpc>
            </a:pPr>
            <a:r>
              <a:rPr lang="en-CA" sz="1403" b="1" dirty="0" smtClean="0">
                <a:solidFill>
                  <a:srgbClr val="000000"/>
                </a:solidFill>
                <a:latin typeface="Times New Roman"/>
                <a:cs typeface="Times New Roman"/>
              </a:rPr>
              <a:t>Herbert Simon -</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Administrative Man</a:t>
            </a:r>
          </a:p>
          <a:p>
            <a:pPr>
              <a:lnSpc>
                <a:spcPts val="1675"/>
              </a:lnSpc>
            </a:pPr>
            <a:endParaRPr lang="en-CA" sz="1403" b="1" dirty="0">
              <a:solidFill>
                <a:srgbClr val="000000"/>
              </a:solidFill>
            </a:endParaRPr>
          </a:p>
        </p:txBody>
      </p:sp>
      <p:sp>
        <p:nvSpPr>
          <p:cNvPr id="11" name="TextBox 11"/>
          <p:cNvSpPr txBox="1"/>
          <p:nvPr/>
        </p:nvSpPr>
        <p:spPr>
          <a:xfrm>
            <a:off x="5359400" y="1320800"/>
            <a:ext cx="3202800" cy="858505"/>
          </a:xfrm>
          <a:prstGeom prst="rect">
            <a:avLst/>
          </a:prstGeom>
          <a:noFill/>
        </p:spPr>
        <p:txBody>
          <a:bodyPr vert="horz" wrap="none" lIns="0" tIns="0" rIns="0" bIns="0" rtlCol="0">
            <a:spAutoFit/>
          </a:bodyPr>
          <a:lstStyle/>
          <a:p>
            <a:pPr>
              <a:lnSpc>
                <a:spcPts val="1700"/>
              </a:lnSpc>
              <a:tabLst>
                <a:tab pos="165100" algn="l"/>
              </a:tabLst>
            </a:pPr>
            <a:r>
              <a:rPr lang="en-CA" sz="1403" dirty="0" smtClean="0">
                <a:solidFill>
                  <a:srgbClr val="000000"/>
                </a:solidFill>
                <a:latin typeface="Courier New"/>
                <a:cs typeface="Courier New"/>
              </a:rPr>
              <a:t>o</a:t>
            </a:r>
            <a:r>
              <a:rPr lang="en-CA" sz="1413" b="1" dirty="0" smtClean="0">
                <a:solidFill>
                  <a:srgbClr val="000000"/>
                </a:solidFill>
                <a:latin typeface="Times New Roman Bold Italic"/>
                <a:cs typeface="Times New Roman Bold Italic"/>
              </a:rPr>
              <a:t> </a:t>
            </a:r>
            <a:r>
              <a:rPr lang="en-CA" sz="1600" b="1" dirty="0" smtClean="0">
                <a:solidFill>
                  <a:srgbClr val="000000"/>
                </a:solidFill>
                <a:latin typeface="Times New Roman Bold Italic"/>
                <a:cs typeface="Times New Roman Bold Italic"/>
              </a:rPr>
              <a:t>Administrative Behavior: a Study of</a:t>
            </a:r>
            <a:r>
              <a:rPr lang="en-CA" sz="1600" dirty="0" smtClean="0">
                <a:solidFill>
                  <a:srgbClr val="000000"/>
                </a:solidFill>
                <a:latin typeface="Times New Roman"/>
              </a:rPr>
              <a:t/>
            </a:r>
            <a:br>
              <a:rPr lang="en-CA" sz="1600" dirty="0" smtClean="0">
                <a:solidFill>
                  <a:srgbClr val="000000"/>
                </a:solidFill>
                <a:latin typeface="Times New Roman"/>
              </a:rPr>
            </a:br>
            <a:r>
              <a:rPr lang="en-CA" sz="1600" b="1" dirty="0" smtClean="0">
                <a:solidFill>
                  <a:srgbClr val="000000"/>
                </a:solidFill>
                <a:latin typeface="Times New Roman Bold Italic"/>
                <a:cs typeface="Times New Roman Bold Italic"/>
              </a:rPr>
              <a:t>	Decision-Making Processes in </a:t>
            </a:r>
          </a:p>
          <a:p>
            <a:pPr>
              <a:lnSpc>
                <a:spcPts val="1700"/>
              </a:lnSpc>
              <a:tabLst>
                <a:tab pos="165100" algn="l"/>
              </a:tabLst>
            </a:pPr>
            <a:r>
              <a:rPr lang="en-CA" sz="1600" b="1" dirty="0" smtClean="0">
                <a:solidFill>
                  <a:srgbClr val="000000"/>
                </a:solidFill>
                <a:latin typeface="Times New Roman Bold Italic"/>
                <a:cs typeface="Times New Roman Bold Italic"/>
              </a:rPr>
              <a:t>Administrative</a:t>
            </a:r>
          </a:p>
          <a:p>
            <a:pPr>
              <a:lnSpc>
                <a:spcPts val="1675"/>
              </a:lnSpc>
            </a:pPr>
            <a:endParaRPr lang="en-CA" sz="1403" dirty="0">
              <a:solidFill>
                <a:srgbClr val="000000"/>
              </a:solidFill>
            </a:endParaRPr>
          </a:p>
        </p:txBody>
      </p:sp>
      <p:sp>
        <p:nvSpPr>
          <p:cNvPr id="12" name="TextBox 12"/>
          <p:cNvSpPr txBox="1"/>
          <p:nvPr/>
        </p:nvSpPr>
        <p:spPr>
          <a:xfrm>
            <a:off x="5524500" y="1739900"/>
            <a:ext cx="3572966" cy="2180084"/>
          </a:xfrm>
          <a:prstGeom prst="rect">
            <a:avLst/>
          </a:prstGeom>
          <a:noFill/>
        </p:spPr>
        <p:txBody>
          <a:bodyPr vert="horz" wrap="none" lIns="0" tIns="0" rIns="0" bIns="0" rtlCol="0">
            <a:spAutoFit/>
          </a:bodyPr>
          <a:lstStyle/>
          <a:p>
            <a:pPr>
              <a:lnSpc>
                <a:spcPts val="1700"/>
              </a:lnSpc>
            </a:pPr>
            <a:r>
              <a:rPr lang="en-CA" sz="1413" b="1" dirty="0" smtClean="0">
                <a:solidFill>
                  <a:srgbClr val="000000"/>
                </a:solidFill>
                <a:latin typeface="Times New Roman Bold Italic"/>
                <a:cs typeface="Times New Roman Bold Italic"/>
              </a:rPr>
              <a:t>                          Organization</a:t>
            </a:r>
            <a:r>
              <a:rPr lang="en-CA" sz="1403" dirty="0" smtClean="0">
                <a:solidFill>
                  <a:srgbClr val="000000"/>
                </a:solidFill>
                <a:latin typeface="Times New Roman"/>
                <a:cs typeface="Times New Roman"/>
              </a:rPr>
              <a:t> is a book</a:t>
            </a:r>
          </a:p>
          <a:p>
            <a:pPr>
              <a:lnSpc>
                <a:spcPts val="1700"/>
              </a:lnSpc>
            </a:pPr>
            <a:r>
              <a:rPr lang="en-CA" sz="1403" dirty="0" smtClean="0">
                <a:solidFill>
                  <a:srgbClr val="000000"/>
                </a:solidFill>
                <a:latin typeface="Times New Roman"/>
                <a:cs typeface="Times New Roman"/>
              </a:rPr>
              <a:t> </a:t>
            </a:r>
            <a:r>
              <a:rPr lang="en-CA" sz="1600" dirty="0" smtClean="0">
                <a:solidFill>
                  <a:srgbClr val="000000"/>
                </a:solidFill>
                <a:latin typeface="Times New Roman"/>
                <a:cs typeface="Times New Roman"/>
              </a:rPr>
              <a:t>written by Herbert A. Simon  (1916-2001).</a:t>
            </a:r>
          </a:p>
          <a:p>
            <a:pPr>
              <a:lnSpc>
                <a:spcPts val="1700"/>
              </a:lnSpc>
            </a:pPr>
            <a:r>
              <a:rPr lang="en-CA" sz="1600" dirty="0" smtClean="0">
                <a:solidFill>
                  <a:srgbClr val="000000"/>
                </a:solidFill>
                <a:latin typeface="Times New Roman"/>
                <a:cs typeface="Times New Roman"/>
              </a:rPr>
              <a:t> It asserts that  “decision- making” </a:t>
            </a:r>
          </a:p>
          <a:p>
            <a:pPr>
              <a:lnSpc>
                <a:spcPts val="1700"/>
              </a:lnSpc>
            </a:pPr>
            <a:r>
              <a:rPr lang="en-CA" sz="1600" dirty="0" smtClean="0">
                <a:solidFill>
                  <a:srgbClr val="000000"/>
                </a:solidFill>
                <a:latin typeface="Times New Roman"/>
                <a:cs typeface="Times New Roman"/>
              </a:rPr>
              <a:t> is the heart of  administration, and</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that the vocabulary of administrative</a:t>
            </a:r>
          </a:p>
          <a:p>
            <a:pPr>
              <a:lnSpc>
                <a:spcPts val="1700"/>
              </a:lnSpc>
            </a:pPr>
            <a:r>
              <a:rPr lang="en-CA" sz="1600" dirty="0" smtClean="0">
                <a:solidFill>
                  <a:srgbClr val="000000"/>
                </a:solidFill>
                <a:latin typeface="Times New Roman"/>
                <a:cs typeface="Times New Roman"/>
              </a:rPr>
              <a:t> theory must be derived from the logic </a:t>
            </a:r>
          </a:p>
          <a:p>
            <a:pPr>
              <a:lnSpc>
                <a:spcPts val="1700"/>
              </a:lnSpc>
            </a:pPr>
            <a:r>
              <a:rPr lang="en-CA" sz="1600" dirty="0" smtClean="0">
                <a:solidFill>
                  <a:srgbClr val="000000"/>
                </a:solidFill>
                <a:latin typeface="Times New Roman"/>
                <a:cs typeface="Times New Roman"/>
              </a:rPr>
              <a:t>and psychology of human choice," and it</a:t>
            </a:r>
          </a:p>
          <a:p>
            <a:pPr>
              <a:lnSpc>
                <a:spcPts val="1700"/>
              </a:lnSpc>
            </a:pPr>
            <a:r>
              <a:rPr lang="en-CA" sz="1600" dirty="0" smtClean="0">
                <a:solidFill>
                  <a:srgbClr val="000000"/>
                </a:solidFill>
                <a:latin typeface="Times New Roman"/>
                <a:cs typeface="Times New Roman"/>
              </a:rPr>
              <a:t> attempts to describe administrative</a:t>
            </a:r>
          </a:p>
          <a:p>
            <a:pPr>
              <a:lnSpc>
                <a:spcPts val="1700"/>
              </a:lnSpc>
            </a:pPr>
            <a:r>
              <a:rPr lang="en-CA" sz="1600" dirty="0" smtClean="0">
                <a:solidFill>
                  <a:srgbClr val="000000"/>
                </a:solidFill>
                <a:latin typeface="Times New Roman"/>
                <a:cs typeface="Times New Roman"/>
              </a:rPr>
              <a:t> organization "in a way that will</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provide the basis for scientific analysis. </a:t>
            </a:r>
            <a:endParaRPr lang="en-CA" sz="1600" dirty="0">
              <a:solidFill>
                <a:srgbClr val="000000"/>
              </a:solidFill>
            </a:endParaRPr>
          </a:p>
        </p:txBody>
      </p:sp>
      <p:sp>
        <p:nvSpPr>
          <p:cNvPr id="16" name="TextBox 16"/>
          <p:cNvSpPr txBox="1"/>
          <p:nvPr/>
        </p:nvSpPr>
        <p:spPr>
          <a:xfrm>
            <a:off x="469900" y="6350000"/>
            <a:ext cx="8674100" cy="266700"/>
          </a:xfrm>
          <a:prstGeom prst="rect">
            <a:avLst/>
          </a:prstGeom>
          <a:noFill/>
        </p:spPr>
        <p:txBody>
          <a:bodyPr vert="horz" wrap="none" lIns="0" tIns="0" rIns="0" bIns="0" rtlCol="0">
            <a:spAutoFit/>
          </a:bodyPr>
          <a:lstStyle/>
          <a:p>
            <a:pPr>
              <a:lnSpc>
                <a:spcPts val="1680"/>
              </a:lnSpc>
            </a:pPr>
            <a:r>
              <a:rPr lang="en-CA" sz="1403" smtClean="0">
                <a:solidFill>
                  <a:srgbClr val="000000"/>
                </a:solidFill>
                <a:latin typeface="Calibri"/>
                <a:cs typeface="Calibri"/>
              </a:rPr>
              <a:t>http://en.wikipedia.org/wiki/Administrative_Behavior</a:t>
            </a:r>
          </a:p>
          <a:p>
            <a:pPr>
              <a:lnSpc>
                <a:spcPts val="1680"/>
              </a:lnSpc>
            </a:pPr>
            <a:endParaRPr lang="en-CA" sz="1403">
              <a:solidFill>
                <a:srgbClr val="000000"/>
              </a:solidFill>
            </a:endParaRPr>
          </a:p>
        </p:txBody>
      </p:sp>
      <p:sp>
        <p:nvSpPr>
          <p:cNvPr id="13" name="Slide Number Placeholder 12"/>
          <p:cNvSpPr>
            <a:spLocks noGrp="1"/>
          </p:cNvSpPr>
          <p:nvPr>
            <p:ph type="sldNum" sz="quarter" idx="12"/>
          </p:nvPr>
        </p:nvSpPr>
        <p:spPr/>
        <p:txBody>
          <a:bodyPr/>
          <a:lstStyle/>
          <a:p>
            <a:fld id="{2C7DFF54-6BA4-4515-87CA-28703F844993}" type="slidenum">
              <a:rPr lang="en-CA" smtClean="0"/>
              <a:pPr/>
              <a:t>17</a:t>
            </a:fld>
            <a:endParaRPr lang="en-CA"/>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 xmlns:a14="http://schemas.microsoft.com/office/drawing/2010/main">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5" name="TextBox 2"/>
          <p:cNvSpPr txBox="1"/>
          <p:nvPr/>
        </p:nvSpPr>
        <p:spPr>
          <a:xfrm>
            <a:off x="1003300" y="673100"/>
            <a:ext cx="8140700" cy="609600"/>
          </a:xfrm>
          <a:prstGeom prst="rect">
            <a:avLst/>
          </a:prstGeom>
          <a:noFill/>
        </p:spPr>
        <p:txBody>
          <a:bodyPr vert="horz" wrap="none" lIns="0" tIns="0" rIns="0" bIns="0" rtlCol="0">
            <a:spAutoFit/>
          </a:bodyPr>
          <a:lstStyle/>
          <a:p>
            <a:pPr>
              <a:lnSpc>
                <a:spcPts val="3680"/>
              </a:lnSpc>
            </a:pPr>
            <a:r>
              <a:rPr lang="en-CA" sz="3214" b="1" smtClean="0">
                <a:solidFill>
                  <a:srgbClr val="FFFFFF"/>
                </a:solidFill>
                <a:latin typeface="Segoe UI Bold"/>
                <a:cs typeface="Segoe UI Bold"/>
              </a:rPr>
              <a:t>PA Toward Systems Analysis</a:t>
            </a:r>
          </a:p>
          <a:p>
            <a:pPr>
              <a:lnSpc>
                <a:spcPts val="3680"/>
              </a:lnSpc>
            </a:pPr>
            <a:endParaRPr lang="en-CA" sz="3204">
              <a:solidFill>
                <a:srgbClr val="000000"/>
              </a:solidFill>
            </a:endParaRPr>
          </a:p>
        </p:txBody>
      </p:sp>
      <p:sp>
        <p:nvSpPr>
          <p:cNvPr id="3" name="TextBox 3"/>
          <p:cNvSpPr txBox="1"/>
          <p:nvPr/>
        </p:nvSpPr>
        <p:spPr>
          <a:xfrm>
            <a:off x="683568" y="1397000"/>
            <a:ext cx="7704856" cy="3718967"/>
          </a:xfrm>
          <a:prstGeom prst="rect">
            <a:avLst/>
          </a:prstGeom>
          <a:noFill/>
        </p:spPr>
        <p:txBody>
          <a:bodyPr vert="horz" wrap="square" lIns="0" tIns="0" rIns="0" bIns="0" rtlCol="0">
            <a:spAutoFit/>
          </a:bodyPr>
          <a:lstStyle/>
          <a:p>
            <a:pPr>
              <a:lnSpc>
                <a:spcPts val="2880"/>
              </a:lnSpc>
            </a:pPr>
            <a:r>
              <a:rPr lang="en-CA" sz="2400" dirty="0" smtClean="0">
                <a:solidFill>
                  <a:srgbClr val="FFFFFF"/>
                </a:solidFill>
                <a:latin typeface="Times New Roman"/>
                <a:cs typeface="Times New Roman"/>
              </a:rPr>
              <a:t>This change in viewpoint, which was a response to social and technological change, poses problems in outlining the intellectual boundaries of public administration. Administration of activity in the public sector is still at the core, but the full implications of this work are not fully recognized. </a:t>
            </a:r>
            <a:endParaRPr lang="en-CA" sz="2400" dirty="0">
              <a:solidFill>
                <a:srgbClr val="FFFFFF"/>
              </a:solidFill>
              <a:latin typeface="Times New Roman"/>
              <a:cs typeface="Times New Roman"/>
            </a:endParaRPr>
          </a:p>
          <a:p>
            <a:pPr indent="58738">
              <a:lnSpc>
                <a:spcPts val="2880"/>
              </a:lnSpc>
            </a:pPr>
            <a:r>
              <a:rPr lang="en-CA" sz="2400" dirty="0" smtClean="0">
                <a:solidFill>
                  <a:srgbClr val="FFFFFF"/>
                </a:solidFill>
                <a:latin typeface="Times New Roman"/>
                <a:cs typeface="Times New Roman"/>
              </a:rPr>
              <a:t>This is only one indication of the shift in public </a:t>
            </a:r>
          </a:p>
          <a:p>
            <a:pPr indent="58738">
              <a:lnSpc>
                <a:spcPts val="2880"/>
              </a:lnSpc>
            </a:pPr>
            <a:r>
              <a:rPr lang="en-CA" sz="2400" dirty="0" smtClean="0">
                <a:solidFill>
                  <a:srgbClr val="FFFFFF"/>
                </a:solidFill>
                <a:latin typeface="Times New Roman"/>
                <a:cs typeface="Times New Roman"/>
              </a:rPr>
              <a:t>administration away from structures and</a:t>
            </a:r>
            <a:r>
              <a:rPr lang="en-CA" sz="2400" dirty="0" smtClean="0">
                <a:solidFill>
                  <a:srgbClr val="000000"/>
                </a:solidFill>
                <a:latin typeface="Times New Roman"/>
              </a:rPr>
              <a:t/>
            </a:r>
            <a:br>
              <a:rPr lang="en-CA" sz="2400" dirty="0" smtClean="0">
                <a:solidFill>
                  <a:srgbClr val="000000"/>
                </a:solidFill>
                <a:latin typeface="Times New Roman"/>
              </a:rPr>
            </a:br>
            <a:r>
              <a:rPr lang="en-CA" sz="2400" dirty="0" smtClean="0">
                <a:solidFill>
                  <a:srgbClr val="FFFFFF"/>
                </a:solidFill>
                <a:latin typeface="Times New Roman"/>
                <a:cs typeface="Times New Roman"/>
              </a:rPr>
              <a:t>processes and toward systems analysis.</a:t>
            </a:r>
          </a:p>
          <a:p>
            <a:pPr>
              <a:lnSpc>
                <a:spcPts val="2880"/>
              </a:lnSpc>
            </a:pPr>
            <a:endParaRPr lang="en-CA" sz="2400" dirty="0">
              <a:solidFill>
                <a:srgbClr val="000000"/>
              </a:solidFill>
            </a:endParaRPr>
          </a:p>
        </p:txBody>
      </p:sp>
      <p:sp>
        <p:nvSpPr>
          <p:cNvPr id="4" name="TextBox 4"/>
          <p:cNvSpPr txBox="1"/>
          <p:nvPr/>
        </p:nvSpPr>
        <p:spPr>
          <a:xfrm>
            <a:off x="5702300" y="5727700"/>
            <a:ext cx="3441700" cy="342900"/>
          </a:xfrm>
          <a:prstGeom prst="rect">
            <a:avLst/>
          </a:prstGeom>
          <a:noFill/>
        </p:spPr>
        <p:txBody>
          <a:bodyPr vert="horz" wrap="none" lIns="0" tIns="0" rIns="0" bIns="0" rtlCol="0">
            <a:spAutoFit/>
          </a:bodyPr>
          <a:lstStyle/>
          <a:p>
            <a:pPr>
              <a:lnSpc>
                <a:spcPts val="2070"/>
              </a:lnSpc>
            </a:pPr>
            <a:r>
              <a:rPr lang="en-CA" sz="1800" smtClean="0">
                <a:solidFill>
                  <a:srgbClr val="FFFFFF"/>
                </a:solidFill>
                <a:latin typeface="Arial"/>
                <a:cs typeface="Arial"/>
              </a:rPr>
              <a:t>Ann Prentice 1984</a:t>
            </a:r>
          </a:p>
          <a:p>
            <a:pPr>
              <a:lnSpc>
                <a:spcPts val="2070"/>
              </a:lnSpc>
            </a:pPr>
            <a:endParaRPr lang="en-CA" sz="1800">
              <a:solidFill>
                <a:srgbClr val="000000"/>
              </a:solidFill>
            </a:endParaRPr>
          </a:p>
        </p:txBody>
      </p:sp>
      <p:sp>
        <p:nvSpPr>
          <p:cNvPr id="6" name="Slide Number Placeholder 5"/>
          <p:cNvSpPr>
            <a:spLocks noGrp="1"/>
          </p:cNvSpPr>
          <p:nvPr>
            <p:ph type="sldNum" sz="quarter" idx="12"/>
          </p:nvPr>
        </p:nvSpPr>
        <p:spPr/>
        <p:txBody>
          <a:bodyPr/>
          <a:lstStyle/>
          <a:p>
            <a:fld id="{2C7DFF54-6BA4-4515-87CA-28703F844993}" type="slidenum">
              <a:rPr lang="en-CA" smtClean="0"/>
              <a:pPr/>
              <a:t>18</a:t>
            </a:fld>
            <a:endParaRPr lang="en-C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stretch>
            <a:fillRect/>
          </a:stretch>
        </p:blipFill>
        <p:spPr>
          <a:xfrm>
            <a:off x="0" y="0"/>
            <a:ext cx="9144000" cy="6845300"/>
          </a:xfrm>
          <a:prstGeom prst="rect">
            <a:avLst/>
          </a:prstGeom>
        </p:spPr>
      </p:pic>
      <p:sp>
        <p:nvSpPr>
          <p:cNvPr id="30" name="TextBox 2"/>
          <p:cNvSpPr txBox="1"/>
          <p:nvPr/>
        </p:nvSpPr>
        <p:spPr>
          <a:xfrm>
            <a:off x="647700" y="673100"/>
            <a:ext cx="863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Context</a:t>
            </a:r>
          </a:p>
          <a:p>
            <a:pPr>
              <a:lnSpc>
                <a:spcPts val="1610"/>
              </a:lnSpc>
            </a:pPr>
            <a:endParaRPr lang="en-CA" sz="1413" b="1" smtClean="0">
              <a:solidFill>
                <a:srgbClr val="000000"/>
              </a:solidFill>
              <a:latin typeface="Times New Roman Bold"/>
              <a:cs typeface="Times New Roman Bold"/>
            </a:endParaRPr>
          </a:p>
        </p:txBody>
      </p:sp>
      <p:sp>
        <p:nvSpPr>
          <p:cNvPr id="3" name="TextBox 3"/>
          <p:cNvSpPr txBox="1"/>
          <p:nvPr/>
        </p:nvSpPr>
        <p:spPr>
          <a:xfrm>
            <a:off x="1968500" y="673100"/>
            <a:ext cx="1041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Key Values</a:t>
            </a:r>
          </a:p>
          <a:p>
            <a:pPr>
              <a:lnSpc>
                <a:spcPts val="1610"/>
              </a:lnSpc>
            </a:pPr>
            <a:endParaRPr lang="en-CA" sz="1413" b="1" smtClean="0">
              <a:solidFill>
                <a:srgbClr val="000000"/>
              </a:solidFill>
              <a:latin typeface="Times New Roman Bold"/>
              <a:cs typeface="Times New Roman Bold"/>
            </a:endParaRPr>
          </a:p>
        </p:txBody>
      </p:sp>
      <p:sp>
        <p:nvSpPr>
          <p:cNvPr id="4" name="TextBox 4"/>
          <p:cNvSpPr txBox="1"/>
          <p:nvPr/>
        </p:nvSpPr>
        <p:spPr>
          <a:xfrm>
            <a:off x="4051300" y="673100"/>
            <a:ext cx="11303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Proponents</a:t>
            </a:r>
          </a:p>
          <a:p>
            <a:pPr>
              <a:lnSpc>
                <a:spcPts val="1610"/>
              </a:lnSpc>
            </a:pPr>
            <a:endParaRPr lang="en-CA" sz="1413" b="1" smtClean="0">
              <a:solidFill>
                <a:srgbClr val="000000"/>
              </a:solidFill>
              <a:latin typeface="Times New Roman Bold"/>
              <a:cs typeface="Times New Roman Bold"/>
            </a:endParaRPr>
          </a:p>
        </p:txBody>
      </p:sp>
      <p:sp>
        <p:nvSpPr>
          <p:cNvPr id="5" name="TextBox 5"/>
          <p:cNvSpPr txBox="1"/>
          <p:nvPr/>
        </p:nvSpPr>
        <p:spPr>
          <a:xfrm>
            <a:off x="5892800" y="673100"/>
            <a:ext cx="27178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Dominant/Theories/Themes/Sub-</a:t>
            </a:r>
          </a:p>
          <a:p>
            <a:pPr>
              <a:lnSpc>
                <a:spcPts val="1610"/>
              </a:lnSpc>
            </a:pPr>
            <a:endParaRPr lang="en-CA" sz="1413" b="1" smtClean="0">
              <a:solidFill>
                <a:srgbClr val="000000"/>
              </a:solidFill>
              <a:latin typeface="Times New Roman Bold"/>
              <a:cs typeface="Times New Roman Bold"/>
            </a:endParaRPr>
          </a:p>
        </p:txBody>
      </p:sp>
      <p:sp>
        <p:nvSpPr>
          <p:cNvPr id="6" name="TextBox 6"/>
          <p:cNvSpPr txBox="1"/>
          <p:nvPr/>
        </p:nvSpPr>
        <p:spPr>
          <a:xfrm>
            <a:off x="1727200" y="889000"/>
            <a:ext cx="15240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/Principles/Issues</a:t>
            </a:r>
          </a:p>
          <a:p>
            <a:pPr>
              <a:lnSpc>
                <a:spcPts val="1610"/>
              </a:lnSpc>
            </a:pPr>
            <a:endParaRPr lang="en-CA" sz="1413" b="1" smtClean="0">
              <a:solidFill>
                <a:srgbClr val="000000"/>
              </a:solidFill>
              <a:latin typeface="Times New Roman Bold"/>
              <a:cs typeface="Times New Roman Bold"/>
            </a:endParaRPr>
          </a:p>
        </p:txBody>
      </p:sp>
      <p:sp>
        <p:nvSpPr>
          <p:cNvPr id="7" name="TextBox 7"/>
          <p:cNvSpPr txBox="1"/>
          <p:nvPr/>
        </p:nvSpPr>
        <p:spPr>
          <a:xfrm>
            <a:off x="6807200" y="889000"/>
            <a:ext cx="9652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Concepts</a:t>
            </a:r>
          </a:p>
          <a:p>
            <a:pPr>
              <a:lnSpc>
                <a:spcPts val="1610"/>
              </a:lnSpc>
            </a:pPr>
            <a:endParaRPr lang="en-CA" sz="1413" b="1" smtClean="0">
              <a:solidFill>
                <a:srgbClr val="000000"/>
              </a:solidFill>
              <a:latin typeface="Times New Roman Bold"/>
              <a:cs typeface="Times New Roman Bold"/>
            </a:endParaRPr>
          </a:p>
        </p:txBody>
      </p:sp>
      <p:sp>
        <p:nvSpPr>
          <p:cNvPr id="8" name="TextBox 8"/>
          <p:cNvSpPr txBox="1"/>
          <p:nvPr/>
        </p:nvSpPr>
        <p:spPr>
          <a:xfrm>
            <a:off x="1473200" y="1104900"/>
            <a:ext cx="1319272" cy="640496"/>
          </a:xfrm>
          <a:prstGeom prst="rect">
            <a:avLst/>
          </a:prstGeom>
          <a:noFill/>
        </p:spPr>
        <p:txBody>
          <a:bodyPr vert="horz" wrap="none" lIns="0" tIns="0" rIns="0" bIns="0" rtlCol="0">
            <a:spAutoFit/>
          </a:bodyPr>
          <a:lstStyle/>
          <a:p>
            <a:pPr>
              <a:lnSpc>
                <a:spcPts val="1700"/>
              </a:lnSpc>
              <a:tabLst>
                <a:tab pos="342900" algn="l"/>
              </a:tabLst>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600" dirty="0" smtClean="0">
                <a:solidFill>
                  <a:srgbClr val="000000"/>
                </a:solidFill>
                <a:latin typeface="Times New Roman"/>
                <a:cs typeface="Times New Roman"/>
              </a:rPr>
              <a:t>Neo-Classic</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	Approach</a:t>
            </a:r>
          </a:p>
          <a:p>
            <a:pPr>
              <a:lnSpc>
                <a:spcPts val="1680"/>
              </a:lnSpc>
            </a:pPr>
            <a:endParaRPr lang="en-CA" sz="1403" dirty="0">
              <a:solidFill>
                <a:srgbClr val="000000"/>
              </a:solidFill>
            </a:endParaRPr>
          </a:p>
        </p:txBody>
      </p:sp>
      <p:sp>
        <p:nvSpPr>
          <p:cNvPr id="9" name="TextBox 9"/>
          <p:cNvSpPr txBox="1"/>
          <p:nvPr/>
        </p:nvSpPr>
        <p:spPr>
          <a:xfrm>
            <a:off x="1473200" y="1524000"/>
            <a:ext cx="1676741" cy="654025"/>
          </a:xfrm>
          <a:prstGeom prst="rect">
            <a:avLst/>
          </a:prstGeom>
          <a:noFill/>
        </p:spPr>
        <p:txBody>
          <a:bodyPr vert="horz" wrap="none" lIns="0" tIns="0" rIns="0" bIns="0" rtlCol="0">
            <a:spAutoFit/>
          </a:bodyPr>
          <a:lstStyle/>
          <a:p>
            <a:pPr>
              <a:lnSpc>
                <a:spcPts val="1700"/>
              </a:lnSpc>
              <a:tabLst>
                <a:tab pos="342900" algn="l"/>
              </a:tabLst>
            </a:pPr>
            <a:r>
              <a:rPr lang="en-CA" sz="1600" dirty="0" smtClean="0">
                <a:solidFill>
                  <a:srgbClr val="000000"/>
                </a:solidFill>
                <a:latin typeface="Courier New"/>
                <a:cs typeface="Courier New"/>
              </a:rPr>
              <a:t>o</a:t>
            </a:r>
            <a:r>
              <a:rPr lang="en-CA" sz="1600" dirty="0" smtClean="0">
                <a:solidFill>
                  <a:srgbClr val="000000"/>
                </a:solidFill>
                <a:latin typeface="Times New Roman"/>
                <a:cs typeface="Times New Roman"/>
              </a:rPr>
              <a:t>   Importance of</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	human behavior</a:t>
            </a:r>
          </a:p>
          <a:p>
            <a:pPr>
              <a:lnSpc>
                <a:spcPts val="1680"/>
              </a:lnSpc>
            </a:pPr>
            <a:endParaRPr lang="en-CA" sz="1600" dirty="0">
              <a:solidFill>
                <a:srgbClr val="000000"/>
              </a:solidFill>
            </a:endParaRPr>
          </a:p>
        </p:txBody>
      </p:sp>
      <p:sp>
        <p:nvSpPr>
          <p:cNvPr id="10" name="TextBox 10"/>
          <p:cNvSpPr txBox="1"/>
          <p:nvPr/>
        </p:nvSpPr>
        <p:spPr>
          <a:xfrm>
            <a:off x="1473200" y="1955800"/>
            <a:ext cx="1922001" cy="654025"/>
          </a:xfrm>
          <a:prstGeom prst="rect">
            <a:avLst/>
          </a:prstGeom>
          <a:noFill/>
        </p:spPr>
        <p:txBody>
          <a:bodyPr vert="horz" wrap="none" lIns="0" tIns="0" rIns="0" bIns="0" rtlCol="0">
            <a:spAutoFit/>
          </a:bodyPr>
          <a:lstStyle/>
          <a:p>
            <a:pPr>
              <a:lnSpc>
                <a:spcPts val="1700"/>
              </a:lnSpc>
              <a:tabLst>
                <a:tab pos="342900" algn="l"/>
              </a:tabLst>
            </a:pPr>
            <a:r>
              <a:rPr lang="en-CA" sz="1403" dirty="0" smtClean="0">
                <a:solidFill>
                  <a:srgbClr val="000000"/>
                </a:solidFill>
                <a:latin typeface="Courier New"/>
                <a:cs typeface="Courier New"/>
              </a:rPr>
              <a:t>o</a:t>
            </a:r>
            <a:r>
              <a:rPr lang="en-CA" sz="1403" dirty="0" smtClean="0">
                <a:solidFill>
                  <a:srgbClr val="000000"/>
                </a:solidFill>
                <a:latin typeface="Times New Roman"/>
                <a:cs typeface="Times New Roman"/>
              </a:rPr>
              <a:t>   </a:t>
            </a:r>
            <a:r>
              <a:rPr lang="en-CA" sz="1600" dirty="0" smtClean="0">
                <a:solidFill>
                  <a:srgbClr val="000000"/>
                </a:solidFill>
                <a:latin typeface="Times New Roman"/>
                <a:cs typeface="Times New Roman"/>
              </a:rPr>
              <a:t>Socio-psychological</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	dimension of the</a:t>
            </a:r>
          </a:p>
          <a:p>
            <a:pPr>
              <a:lnSpc>
                <a:spcPts val="1680"/>
              </a:lnSpc>
            </a:pPr>
            <a:endParaRPr lang="en-CA" sz="1600" dirty="0">
              <a:solidFill>
                <a:srgbClr val="000000"/>
              </a:solidFill>
            </a:endParaRPr>
          </a:p>
        </p:txBody>
      </p:sp>
      <p:sp>
        <p:nvSpPr>
          <p:cNvPr id="11" name="TextBox 11"/>
          <p:cNvSpPr txBox="1"/>
          <p:nvPr/>
        </p:nvSpPr>
        <p:spPr>
          <a:xfrm>
            <a:off x="1816100" y="2387600"/>
            <a:ext cx="1025409" cy="410369"/>
          </a:xfrm>
          <a:prstGeom prst="rect">
            <a:avLst/>
          </a:prstGeom>
          <a:noFill/>
        </p:spPr>
        <p:txBody>
          <a:bodyPr vert="horz" wrap="none" lIns="0" tIns="0" rIns="0" bIns="0" rtlCol="0">
            <a:spAutoFit/>
          </a:bodyPr>
          <a:lstStyle/>
          <a:p>
            <a:pPr>
              <a:lnSpc>
                <a:spcPts val="1600"/>
              </a:lnSpc>
            </a:pPr>
            <a:r>
              <a:rPr lang="en-CA" sz="1600" dirty="0" smtClean="0">
                <a:solidFill>
                  <a:srgbClr val="000000"/>
                </a:solidFill>
                <a:latin typeface="Times New Roman"/>
                <a:cs typeface="Times New Roman"/>
              </a:rPr>
              <a:t>organization</a:t>
            </a:r>
            <a:endParaRPr lang="en-CA" sz="1403" dirty="0" smtClean="0">
              <a:solidFill>
                <a:srgbClr val="000000"/>
              </a:solidFill>
              <a:latin typeface="Times New Roman"/>
              <a:cs typeface="Times New Roman"/>
            </a:endParaRPr>
          </a:p>
          <a:p>
            <a:pPr>
              <a:lnSpc>
                <a:spcPts val="1610"/>
              </a:lnSpc>
            </a:pPr>
            <a:endParaRPr lang="en-CA" sz="1403" dirty="0">
              <a:solidFill>
                <a:srgbClr val="000000"/>
              </a:solidFill>
            </a:endParaRPr>
          </a:p>
        </p:txBody>
      </p:sp>
      <p:sp>
        <p:nvSpPr>
          <p:cNvPr id="12" name="TextBox 12"/>
          <p:cNvSpPr txBox="1"/>
          <p:nvPr/>
        </p:nvSpPr>
        <p:spPr>
          <a:xfrm>
            <a:off x="1473200" y="2590800"/>
            <a:ext cx="1824217" cy="872034"/>
          </a:xfrm>
          <a:prstGeom prst="rect">
            <a:avLst/>
          </a:prstGeom>
          <a:noFill/>
        </p:spPr>
        <p:txBody>
          <a:bodyPr vert="horz" wrap="none" lIns="0" tIns="0" rIns="0" bIns="0" rtlCol="0">
            <a:spAutoFit/>
          </a:bodyPr>
          <a:lstStyle/>
          <a:p>
            <a:pPr>
              <a:lnSpc>
                <a:spcPts val="1700"/>
              </a:lnSpc>
              <a:tabLst>
                <a:tab pos="342900" algn="l"/>
              </a:tabLst>
            </a:pPr>
            <a:r>
              <a:rPr lang="en-CA" sz="1403" dirty="0" smtClean="0">
                <a:solidFill>
                  <a:srgbClr val="000000"/>
                </a:solidFill>
                <a:latin typeface="Courier New"/>
                <a:cs typeface="Courier New"/>
              </a:rPr>
              <a:t>o</a:t>
            </a:r>
            <a:r>
              <a:rPr lang="en-CA" sz="1403" dirty="0" smtClean="0">
                <a:solidFill>
                  <a:srgbClr val="000000"/>
                </a:solidFill>
                <a:latin typeface="Times New Roman"/>
                <a:cs typeface="Times New Roman"/>
              </a:rPr>
              <a:t>   </a:t>
            </a:r>
            <a:r>
              <a:rPr lang="en-CA" sz="1600" dirty="0" smtClean="0">
                <a:solidFill>
                  <a:srgbClr val="000000"/>
                </a:solidFill>
                <a:latin typeface="Times New Roman"/>
                <a:cs typeface="Times New Roman"/>
              </a:rPr>
              <a:t>Interdependency to</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	its internal parts </a:t>
            </a:r>
          </a:p>
          <a:p>
            <a:pPr>
              <a:lnSpc>
                <a:spcPts val="1700"/>
              </a:lnSpc>
              <a:tabLst>
                <a:tab pos="342900" algn="l"/>
              </a:tabLst>
            </a:pPr>
            <a:r>
              <a:rPr lang="en-CA" sz="1600" dirty="0" smtClean="0">
                <a:solidFill>
                  <a:srgbClr val="000000"/>
                </a:solidFill>
                <a:latin typeface="Times New Roman"/>
                <a:cs typeface="Times New Roman"/>
              </a:rPr>
              <a:t>and</a:t>
            </a:r>
          </a:p>
          <a:p>
            <a:pPr>
              <a:lnSpc>
                <a:spcPts val="1680"/>
              </a:lnSpc>
            </a:pPr>
            <a:endParaRPr lang="en-CA" sz="1600" dirty="0">
              <a:solidFill>
                <a:srgbClr val="000000"/>
              </a:solidFill>
            </a:endParaRPr>
          </a:p>
        </p:txBody>
      </p:sp>
      <p:sp>
        <p:nvSpPr>
          <p:cNvPr id="13" name="TextBox 13"/>
          <p:cNvSpPr txBox="1"/>
          <p:nvPr/>
        </p:nvSpPr>
        <p:spPr>
          <a:xfrm>
            <a:off x="1816100" y="3022600"/>
            <a:ext cx="1144544" cy="654025"/>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relation to the</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external part</a:t>
            </a:r>
          </a:p>
          <a:p>
            <a:pPr>
              <a:lnSpc>
                <a:spcPts val="1675"/>
              </a:lnSpc>
            </a:pPr>
            <a:endParaRPr lang="en-CA" sz="1600" dirty="0">
              <a:solidFill>
                <a:srgbClr val="000000"/>
              </a:solidFill>
            </a:endParaRPr>
          </a:p>
        </p:txBody>
      </p:sp>
      <p:sp>
        <p:nvSpPr>
          <p:cNvPr id="14" name="TextBox 14"/>
          <p:cNvSpPr txBox="1"/>
          <p:nvPr/>
        </p:nvSpPr>
        <p:spPr>
          <a:xfrm>
            <a:off x="1816100" y="3454400"/>
            <a:ext cx="1508426" cy="654025"/>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environs were not</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taken into account</a:t>
            </a:r>
          </a:p>
          <a:p>
            <a:pPr>
              <a:lnSpc>
                <a:spcPts val="1680"/>
              </a:lnSpc>
            </a:pPr>
            <a:endParaRPr lang="en-CA" sz="1600" dirty="0">
              <a:solidFill>
                <a:srgbClr val="000000"/>
              </a:solidFill>
            </a:endParaRPr>
          </a:p>
        </p:txBody>
      </p:sp>
      <p:sp>
        <p:nvSpPr>
          <p:cNvPr id="15" name="TextBox 15"/>
          <p:cNvSpPr txBox="1"/>
          <p:nvPr/>
        </p:nvSpPr>
        <p:spPr>
          <a:xfrm>
            <a:off x="3378200" y="1104900"/>
            <a:ext cx="1205458" cy="410369"/>
          </a:xfrm>
          <a:prstGeom prst="rect">
            <a:avLst/>
          </a:prstGeom>
          <a:noFill/>
        </p:spPr>
        <p:txBody>
          <a:bodyPr vert="horz" wrap="none" lIns="0" tIns="0" rIns="0" bIns="0" rtlCol="0">
            <a:spAutoFit/>
          </a:bodyPr>
          <a:lstStyle/>
          <a:p>
            <a:pPr>
              <a:lnSpc>
                <a:spcPts val="1600"/>
              </a:lnSpc>
            </a:pPr>
            <a:r>
              <a:rPr lang="en-CA" sz="1600" dirty="0" smtClean="0">
                <a:solidFill>
                  <a:srgbClr val="000000"/>
                </a:solidFill>
                <a:latin typeface="Times New Roman"/>
                <a:cs typeface="Times New Roman"/>
              </a:rPr>
              <a:t>Neo -Classical</a:t>
            </a:r>
          </a:p>
          <a:p>
            <a:pPr>
              <a:lnSpc>
                <a:spcPts val="1610"/>
              </a:lnSpc>
            </a:pPr>
            <a:endParaRPr lang="en-CA" sz="1600" dirty="0">
              <a:solidFill>
                <a:srgbClr val="000000"/>
              </a:solidFill>
            </a:endParaRPr>
          </a:p>
        </p:txBody>
      </p:sp>
      <p:sp>
        <p:nvSpPr>
          <p:cNvPr id="16" name="TextBox 16"/>
          <p:cNvSpPr txBox="1"/>
          <p:nvPr/>
        </p:nvSpPr>
        <p:spPr>
          <a:xfrm>
            <a:off x="3378200" y="1320800"/>
            <a:ext cx="1931619" cy="654025"/>
          </a:xfrm>
          <a:prstGeom prst="rect">
            <a:avLst/>
          </a:prstGeom>
          <a:noFill/>
        </p:spPr>
        <p:txBody>
          <a:bodyPr vert="horz" wrap="none" lIns="0" tIns="0" rIns="0" bIns="0" rtlCol="0">
            <a:spAutoFit/>
          </a:bodyPr>
          <a:lstStyle/>
          <a:p>
            <a:pPr>
              <a:lnSpc>
                <a:spcPts val="1700"/>
              </a:lnSpc>
              <a:tabLst>
                <a:tab pos="342900" algn="l"/>
              </a:tabLst>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600" dirty="0" smtClean="0">
                <a:solidFill>
                  <a:srgbClr val="000000"/>
                </a:solidFill>
                <a:latin typeface="Times New Roman"/>
                <a:cs typeface="Times New Roman"/>
              </a:rPr>
              <a:t>Mary Parker </a:t>
            </a:r>
            <a:r>
              <a:rPr lang="en-CA" sz="1600" dirty="0" err="1" smtClean="0">
                <a:solidFill>
                  <a:srgbClr val="000000"/>
                </a:solidFill>
                <a:latin typeface="Times New Roman"/>
                <a:cs typeface="Times New Roman"/>
              </a:rPr>
              <a:t>Follet</a:t>
            </a:r>
            <a:r>
              <a:rPr lang="en-CA" sz="1600" dirty="0" smtClean="0">
                <a:solidFill>
                  <a:srgbClr val="000000"/>
                </a:solidFill>
                <a:latin typeface="Times New Roman"/>
                <a:cs typeface="Times New Roman"/>
              </a:rPr>
              <a:t> </a:t>
            </a:r>
          </a:p>
          <a:p>
            <a:pPr>
              <a:lnSpc>
                <a:spcPts val="1700"/>
              </a:lnSpc>
              <a:tabLst>
                <a:tab pos="342900" algn="l"/>
              </a:tabLst>
            </a:pPr>
            <a:r>
              <a:rPr lang="en-CA" sz="1600" dirty="0" smtClean="0">
                <a:solidFill>
                  <a:srgbClr val="000000"/>
                </a:solidFill>
                <a:latin typeface="Times New Roman"/>
                <a:cs typeface="Times New Roman"/>
              </a:rPr>
              <a:t>(1868- 1933)</a:t>
            </a:r>
          </a:p>
          <a:p>
            <a:pPr>
              <a:lnSpc>
                <a:spcPts val="1675"/>
              </a:lnSpc>
            </a:pPr>
            <a:endParaRPr lang="en-CA" sz="1600" dirty="0">
              <a:solidFill>
                <a:srgbClr val="000000"/>
              </a:solidFill>
            </a:endParaRPr>
          </a:p>
        </p:txBody>
      </p:sp>
      <p:sp>
        <p:nvSpPr>
          <p:cNvPr id="17" name="TextBox 17"/>
          <p:cNvSpPr txBox="1"/>
          <p:nvPr/>
        </p:nvSpPr>
        <p:spPr>
          <a:xfrm>
            <a:off x="3378200" y="1739900"/>
            <a:ext cx="2055050" cy="640496"/>
          </a:xfrm>
          <a:prstGeom prst="rect">
            <a:avLst/>
          </a:prstGeom>
          <a:noFill/>
        </p:spPr>
        <p:txBody>
          <a:bodyPr vert="horz" wrap="none" lIns="0" tIns="0" rIns="0" bIns="0" rtlCol="0">
            <a:spAutoFit/>
          </a:bodyPr>
          <a:lstStyle/>
          <a:p>
            <a:pPr>
              <a:lnSpc>
                <a:spcPts val="1700"/>
              </a:lnSpc>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600" dirty="0" smtClean="0">
                <a:solidFill>
                  <a:srgbClr val="000000"/>
                </a:solidFill>
                <a:latin typeface="Times New Roman"/>
                <a:cs typeface="Times New Roman"/>
              </a:rPr>
              <a:t>Barnard (1886-1961)</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Arial Unicode MS"/>
                <a:cs typeface="Arial Unicode MS"/>
              </a:rPr>
              <a:t></a:t>
            </a:r>
            <a:r>
              <a:rPr lang="en-CA" sz="1600" dirty="0" smtClean="0">
                <a:solidFill>
                  <a:srgbClr val="000000"/>
                </a:solidFill>
                <a:latin typeface="Times New Roman"/>
                <a:cs typeface="Times New Roman"/>
              </a:rPr>
              <a:t>   Elton Mayo</a:t>
            </a:r>
          </a:p>
          <a:p>
            <a:pPr>
              <a:lnSpc>
                <a:spcPts val="1680"/>
              </a:lnSpc>
            </a:pPr>
            <a:endParaRPr lang="en-CA" sz="1403" dirty="0">
              <a:solidFill>
                <a:srgbClr val="000000"/>
              </a:solidFill>
            </a:endParaRPr>
          </a:p>
        </p:txBody>
      </p:sp>
      <p:sp>
        <p:nvSpPr>
          <p:cNvPr id="18" name="TextBox 18"/>
          <p:cNvSpPr txBox="1"/>
          <p:nvPr/>
        </p:nvSpPr>
        <p:spPr>
          <a:xfrm>
            <a:off x="3378200" y="2171700"/>
            <a:ext cx="1959960" cy="1090042"/>
          </a:xfrm>
          <a:prstGeom prst="rect">
            <a:avLst/>
          </a:prstGeom>
          <a:noFill/>
        </p:spPr>
        <p:txBody>
          <a:bodyPr vert="horz" wrap="none" lIns="0" tIns="0" rIns="0" bIns="0" rtlCol="0">
            <a:spAutoFit/>
          </a:bodyPr>
          <a:lstStyle/>
          <a:p>
            <a:pPr>
              <a:lnSpc>
                <a:spcPts val="1700"/>
              </a:lnSpc>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600" dirty="0" smtClean="0">
                <a:solidFill>
                  <a:srgbClr val="000000"/>
                </a:solidFill>
                <a:latin typeface="Times New Roman"/>
                <a:cs typeface="Times New Roman"/>
              </a:rPr>
              <a:t>Abraham Maslow</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Arial Unicode MS"/>
                <a:cs typeface="Arial Unicode MS"/>
              </a:rPr>
              <a:t></a:t>
            </a:r>
            <a:r>
              <a:rPr lang="en-CA" sz="1600" dirty="0" smtClean="0">
                <a:solidFill>
                  <a:srgbClr val="000000"/>
                </a:solidFill>
                <a:latin typeface="Times New Roman"/>
                <a:cs typeface="Times New Roman"/>
              </a:rPr>
              <a:t>   Frederick Herzberg</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Arial Unicode MS"/>
                <a:cs typeface="Arial Unicode MS"/>
              </a:rPr>
              <a:t></a:t>
            </a:r>
            <a:r>
              <a:rPr lang="en-CA" sz="1600" dirty="0" smtClean="0">
                <a:solidFill>
                  <a:srgbClr val="000000"/>
                </a:solidFill>
                <a:latin typeface="Times New Roman"/>
                <a:cs typeface="Times New Roman"/>
              </a:rPr>
              <a:t>   Douglas McGregor</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Arial Unicode MS"/>
                <a:cs typeface="Arial Unicode MS"/>
              </a:rPr>
              <a:t></a:t>
            </a:r>
            <a:r>
              <a:rPr lang="en-CA" sz="1600" dirty="0" smtClean="0">
                <a:solidFill>
                  <a:srgbClr val="000000"/>
                </a:solidFill>
                <a:latin typeface="Times New Roman"/>
                <a:cs typeface="Times New Roman"/>
              </a:rPr>
              <a:t>   Chris </a:t>
            </a:r>
            <a:r>
              <a:rPr lang="en-CA" sz="1600" dirty="0" err="1" smtClean="0">
                <a:solidFill>
                  <a:srgbClr val="000000"/>
                </a:solidFill>
                <a:latin typeface="Times New Roman"/>
                <a:cs typeface="Times New Roman"/>
              </a:rPr>
              <a:t>Argyris</a:t>
            </a:r>
            <a:endParaRPr lang="en-CA" sz="1403" dirty="0" smtClean="0">
              <a:solidFill>
                <a:srgbClr val="000000"/>
              </a:solidFill>
              <a:latin typeface="Times New Roman"/>
              <a:cs typeface="Times New Roman"/>
            </a:endParaRPr>
          </a:p>
          <a:p>
            <a:pPr>
              <a:lnSpc>
                <a:spcPts val="1675"/>
              </a:lnSpc>
            </a:pPr>
            <a:endParaRPr lang="en-CA" sz="1403" dirty="0">
              <a:solidFill>
                <a:srgbClr val="000000"/>
              </a:solidFill>
            </a:endParaRPr>
          </a:p>
        </p:txBody>
      </p:sp>
      <p:sp>
        <p:nvSpPr>
          <p:cNvPr id="19" name="TextBox 19"/>
          <p:cNvSpPr txBox="1"/>
          <p:nvPr/>
        </p:nvSpPr>
        <p:spPr>
          <a:xfrm>
            <a:off x="3378200" y="3035300"/>
            <a:ext cx="1417055" cy="410369"/>
          </a:xfrm>
          <a:prstGeom prst="rect">
            <a:avLst/>
          </a:prstGeom>
          <a:noFill/>
        </p:spPr>
        <p:txBody>
          <a:bodyPr vert="horz" wrap="none" lIns="0" tIns="0" rIns="0" bIns="0" rtlCol="0">
            <a:spAutoFit/>
          </a:bodyPr>
          <a:lstStyle/>
          <a:p>
            <a:pPr>
              <a:lnSpc>
                <a:spcPts val="1600"/>
              </a:lnSpc>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600" dirty="0" err="1" smtClean="0">
                <a:solidFill>
                  <a:srgbClr val="000000"/>
                </a:solidFill>
                <a:latin typeface="Times New Roman"/>
                <a:cs typeface="Times New Roman"/>
              </a:rPr>
              <a:t>Rensis</a:t>
            </a:r>
            <a:r>
              <a:rPr lang="en-CA" sz="1600" dirty="0" smtClean="0">
                <a:solidFill>
                  <a:srgbClr val="000000"/>
                </a:solidFill>
                <a:latin typeface="Times New Roman"/>
                <a:cs typeface="Times New Roman"/>
              </a:rPr>
              <a:t> </a:t>
            </a:r>
            <a:r>
              <a:rPr lang="en-CA" sz="1600" dirty="0" err="1" smtClean="0">
                <a:solidFill>
                  <a:srgbClr val="000000"/>
                </a:solidFill>
                <a:latin typeface="Times New Roman"/>
                <a:cs typeface="Times New Roman"/>
              </a:rPr>
              <a:t>Likert</a:t>
            </a:r>
            <a:endParaRPr lang="en-CA" sz="1600" dirty="0" smtClean="0">
              <a:solidFill>
                <a:srgbClr val="000000"/>
              </a:solidFill>
              <a:latin typeface="Times New Roman"/>
              <a:cs typeface="Times New Roman"/>
            </a:endParaRPr>
          </a:p>
          <a:p>
            <a:pPr>
              <a:lnSpc>
                <a:spcPts val="1610"/>
              </a:lnSpc>
            </a:pPr>
            <a:endParaRPr lang="en-CA" sz="1600" dirty="0">
              <a:solidFill>
                <a:srgbClr val="000000"/>
              </a:solidFill>
            </a:endParaRPr>
          </a:p>
        </p:txBody>
      </p:sp>
      <p:sp>
        <p:nvSpPr>
          <p:cNvPr id="20" name="TextBox 20"/>
          <p:cNvSpPr txBox="1"/>
          <p:nvPr/>
        </p:nvSpPr>
        <p:spPr>
          <a:xfrm>
            <a:off x="5664200" y="1104900"/>
            <a:ext cx="3144643" cy="1076513"/>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NEOCLASSICAL THEORY OF</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ORGANIZATION (1920’s to 1930s) -</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Neoclassical  PA derived its concepts</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from this school</a:t>
            </a:r>
          </a:p>
          <a:p>
            <a:pPr>
              <a:lnSpc>
                <a:spcPts val="1680"/>
              </a:lnSpc>
            </a:pPr>
            <a:endParaRPr lang="en-CA" sz="1403" dirty="0">
              <a:solidFill>
                <a:srgbClr val="000000"/>
              </a:solidFill>
            </a:endParaRPr>
          </a:p>
        </p:txBody>
      </p:sp>
      <p:sp>
        <p:nvSpPr>
          <p:cNvPr id="21" name="TextBox 21"/>
          <p:cNvSpPr txBox="1"/>
          <p:nvPr/>
        </p:nvSpPr>
        <p:spPr>
          <a:xfrm>
            <a:off x="5664200" y="1955800"/>
            <a:ext cx="3335850" cy="858505"/>
          </a:xfrm>
          <a:prstGeom prst="rect">
            <a:avLst/>
          </a:prstGeom>
          <a:noFill/>
        </p:spPr>
        <p:txBody>
          <a:bodyPr vert="horz" wrap="none" lIns="0" tIns="0" rIns="0" bIns="0" rtlCol="0">
            <a:spAutoFit/>
          </a:bodyPr>
          <a:lstStyle/>
          <a:p>
            <a:pPr>
              <a:lnSpc>
                <a:spcPts val="1700"/>
              </a:lnSpc>
              <a:tabLst>
                <a:tab pos="342900" algn="l"/>
              </a:tabLst>
            </a:pPr>
            <a:r>
              <a:rPr lang="en-CA" sz="1600" dirty="0" smtClean="0">
                <a:solidFill>
                  <a:srgbClr val="000000"/>
                </a:solidFill>
                <a:latin typeface="Arial Unicode MS"/>
                <a:cs typeface="Arial Unicode MS"/>
              </a:rPr>
              <a:t></a:t>
            </a:r>
            <a:r>
              <a:rPr lang="en-CA" sz="1600" dirty="0" smtClean="0">
                <a:solidFill>
                  <a:srgbClr val="000000"/>
                </a:solidFill>
                <a:latin typeface="Times New Roman"/>
                <a:cs typeface="Times New Roman"/>
              </a:rPr>
              <a:t>   Commonly referred to as the human</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	relations or human behavior school</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Arial Unicode MS"/>
                <a:cs typeface="Arial Unicode MS"/>
              </a:rPr>
              <a:t></a:t>
            </a:r>
            <a:r>
              <a:rPr lang="en-CA" sz="1600" dirty="0" smtClean="0">
                <a:solidFill>
                  <a:srgbClr val="000000"/>
                </a:solidFill>
                <a:latin typeface="Times New Roman"/>
                <a:cs typeface="Times New Roman"/>
              </a:rPr>
              <a:t>   Attempted to improve on the</a:t>
            </a:r>
          </a:p>
          <a:p>
            <a:pPr>
              <a:lnSpc>
                <a:spcPts val="1680"/>
              </a:lnSpc>
            </a:pPr>
            <a:endParaRPr lang="en-CA" sz="1403" dirty="0">
              <a:solidFill>
                <a:srgbClr val="000000"/>
              </a:solidFill>
            </a:endParaRPr>
          </a:p>
        </p:txBody>
      </p:sp>
      <p:sp>
        <p:nvSpPr>
          <p:cNvPr id="22" name="TextBox 22"/>
          <p:cNvSpPr txBox="1"/>
          <p:nvPr/>
        </p:nvSpPr>
        <p:spPr>
          <a:xfrm>
            <a:off x="6007100" y="2603500"/>
            <a:ext cx="1469954" cy="410369"/>
          </a:xfrm>
          <a:prstGeom prst="rect">
            <a:avLst/>
          </a:prstGeom>
          <a:noFill/>
        </p:spPr>
        <p:txBody>
          <a:bodyPr vert="horz" wrap="none" lIns="0" tIns="0" rIns="0" bIns="0" rtlCol="0">
            <a:spAutoFit/>
          </a:bodyPr>
          <a:lstStyle/>
          <a:p>
            <a:pPr>
              <a:lnSpc>
                <a:spcPts val="1600"/>
              </a:lnSpc>
            </a:pPr>
            <a:r>
              <a:rPr lang="en-CA" sz="1600" dirty="0" smtClean="0">
                <a:solidFill>
                  <a:srgbClr val="000000"/>
                </a:solidFill>
                <a:latin typeface="Times New Roman"/>
                <a:cs typeface="Times New Roman"/>
              </a:rPr>
              <a:t>classical concepts</a:t>
            </a:r>
          </a:p>
          <a:p>
            <a:pPr>
              <a:lnSpc>
                <a:spcPts val="1610"/>
              </a:lnSpc>
            </a:pPr>
            <a:endParaRPr lang="en-CA" sz="1600" dirty="0">
              <a:solidFill>
                <a:srgbClr val="000000"/>
              </a:solidFill>
            </a:endParaRPr>
          </a:p>
        </p:txBody>
      </p:sp>
      <p:sp>
        <p:nvSpPr>
          <p:cNvPr id="23" name="TextBox 23"/>
          <p:cNvSpPr txBox="1"/>
          <p:nvPr/>
        </p:nvSpPr>
        <p:spPr>
          <a:xfrm>
            <a:off x="5664200" y="2806700"/>
            <a:ext cx="3180358" cy="654025"/>
          </a:xfrm>
          <a:prstGeom prst="rect">
            <a:avLst/>
          </a:prstGeom>
          <a:noFill/>
        </p:spPr>
        <p:txBody>
          <a:bodyPr vert="horz" wrap="none" lIns="0" tIns="0" rIns="0" bIns="0" rtlCol="0">
            <a:spAutoFit/>
          </a:bodyPr>
          <a:lstStyle/>
          <a:p>
            <a:pPr>
              <a:lnSpc>
                <a:spcPts val="1700"/>
              </a:lnSpc>
              <a:tabLst>
                <a:tab pos="342900" algn="l"/>
              </a:tabLst>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600" dirty="0" err="1" smtClean="0">
                <a:solidFill>
                  <a:srgbClr val="000000"/>
                </a:solidFill>
                <a:latin typeface="Times New Roman"/>
                <a:cs typeface="Times New Roman"/>
              </a:rPr>
              <a:t>Follet</a:t>
            </a:r>
            <a:r>
              <a:rPr lang="en-CA" sz="1600" dirty="0" smtClean="0">
                <a:solidFill>
                  <a:srgbClr val="000000"/>
                </a:solidFill>
                <a:latin typeface="Times New Roman"/>
                <a:cs typeface="Times New Roman"/>
              </a:rPr>
              <a:t> - importance of the informal</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	system and exercising leadership</a:t>
            </a:r>
          </a:p>
          <a:p>
            <a:pPr>
              <a:lnSpc>
                <a:spcPts val="1680"/>
              </a:lnSpc>
            </a:pPr>
            <a:endParaRPr lang="en-CA" sz="1600" dirty="0">
              <a:solidFill>
                <a:srgbClr val="000000"/>
              </a:solidFill>
            </a:endParaRPr>
          </a:p>
        </p:txBody>
      </p:sp>
      <p:sp>
        <p:nvSpPr>
          <p:cNvPr id="24" name="TextBox 24"/>
          <p:cNvSpPr txBox="1"/>
          <p:nvPr/>
        </p:nvSpPr>
        <p:spPr>
          <a:xfrm>
            <a:off x="5993410" y="3198019"/>
            <a:ext cx="2433358" cy="640496"/>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rather then wielding power to</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motivate workers</a:t>
            </a:r>
          </a:p>
          <a:p>
            <a:pPr>
              <a:lnSpc>
                <a:spcPts val="1680"/>
              </a:lnSpc>
            </a:pPr>
            <a:endParaRPr lang="en-CA" sz="1403" dirty="0">
              <a:solidFill>
                <a:srgbClr val="000000"/>
              </a:solidFill>
            </a:endParaRPr>
          </a:p>
        </p:txBody>
      </p:sp>
      <p:sp>
        <p:nvSpPr>
          <p:cNvPr id="25" name="TextBox 25"/>
          <p:cNvSpPr txBox="1"/>
          <p:nvPr/>
        </p:nvSpPr>
        <p:spPr>
          <a:xfrm>
            <a:off x="5664200" y="3657600"/>
            <a:ext cx="3085268" cy="654025"/>
          </a:xfrm>
          <a:prstGeom prst="rect">
            <a:avLst/>
          </a:prstGeom>
          <a:noFill/>
        </p:spPr>
        <p:txBody>
          <a:bodyPr vert="horz" wrap="none" lIns="0" tIns="0" rIns="0" bIns="0" rtlCol="0">
            <a:spAutoFit/>
          </a:bodyPr>
          <a:lstStyle/>
          <a:p>
            <a:pPr>
              <a:lnSpc>
                <a:spcPts val="1700"/>
              </a:lnSpc>
              <a:tabLst>
                <a:tab pos="342900" algn="l"/>
              </a:tabLst>
            </a:pPr>
            <a:r>
              <a:rPr lang="en-CA" sz="1600" dirty="0" smtClean="0">
                <a:solidFill>
                  <a:srgbClr val="000000"/>
                </a:solidFill>
                <a:latin typeface="Arial Unicode MS"/>
                <a:cs typeface="Arial Unicode MS"/>
              </a:rPr>
              <a:t></a:t>
            </a:r>
            <a:r>
              <a:rPr lang="en-CA" sz="1600" dirty="0" smtClean="0">
                <a:solidFill>
                  <a:srgbClr val="000000"/>
                </a:solidFill>
                <a:latin typeface="Times New Roman"/>
                <a:cs typeface="Times New Roman"/>
              </a:rPr>
              <a:t>   Elton Mayo (late 1920s to 30’s)</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	experiments - worker’s anchor of</a:t>
            </a:r>
          </a:p>
          <a:p>
            <a:pPr>
              <a:lnSpc>
                <a:spcPts val="1680"/>
              </a:lnSpc>
            </a:pPr>
            <a:endParaRPr lang="en-CA" sz="1600" dirty="0">
              <a:solidFill>
                <a:srgbClr val="000000"/>
              </a:solidFill>
            </a:endParaRPr>
          </a:p>
        </p:txBody>
      </p:sp>
      <p:sp>
        <p:nvSpPr>
          <p:cNvPr id="26" name="TextBox 26"/>
          <p:cNvSpPr txBox="1"/>
          <p:nvPr/>
        </p:nvSpPr>
        <p:spPr>
          <a:xfrm>
            <a:off x="6007100" y="4089400"/>
            <a:ext cx="3007233" cy="1090042"/>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security and productivity has greater</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influence on employee productivity</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rather than management demands;</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workers are obliged to adhere to</a:t>
            </a:r>
          </a:p>
          <a:p>
            <a:pPr>
              <a:lnSpc>
                <a:spcPts val="1675"/>
              </a:lnSpc>
            </a:pPr>
            <a:endParaRPr lang="en-CA" sz="1600" dirty="0">
              <a:solidFill>
                <a:srgbClr val="000000"/>
              </a:solidFill>
            </a:endParaRPr>
          </a:p>
        </p:txBody>
      </p:sp>
      <p:sp>
        <p:nvSpPr>
          <p:cNvPr id="27" name="TextBox 27"/>
          <p:cNvSpPr txBox="1"/>
          <p:nvPr/>
        </p:nvSpPr>
        <p:spPr>
          <a:xfrm>
            <a:off x="6007100" y="4953000"/>
            <a:ext cx="1474763" cy="410369"/>
          </a:xfrm>
          <a:prstGeom prst="rect">
            <a:avLst/>
          </a:prstGeom>
          <a:noFill/>
        </p:spPr>
        <p:txBody>
          <a:bodyPr vert="horz" wrap="none" lIns="0" tIns="0" rIns="0" bIns="0" rtlCol="0">
            <a:spAutoFit/>
          </a:bodyPr>
          <a:lstStyle/>
          <a:p>
            <a:pPr>
              <a:lnSpc>
                <a:spcPts val="1600"/>
              </a:lnSpc>
            </a:pPr>
            <a:r>
              <a:rPr lang="en-CA" sz="1600" dirty="0" smtClean="0">
                <a:solidFill>
                  <a:srgbClr val="000000"/>
                </a:solidFill>
                <a:latin typeface="Times New Roman"/>
                <a:cs typeface="Times New Roman"/>
              </a:rPr>
              <a:t>their group norms</a:t>
            </a:r>
          </a:p>
          <a:p>
            <a:pPr>
              <a:lnSpc>
                <a:spcPts val="1610"/>
              </a:lnSpc>
            </a:pPr>
            <a:endParaRPr lang="en-CA" sz="1600" dirty="0">
              <a:solidFill>
                <a:srgbClr val="000000"/>
              </a:solidFill>
            </a:endParaRPr>
          </a:p>
        </p:txBody>
      </p:sp>
      <p:sp>
        <p:nvSpPr>
          <p:cNvPr id="28" name="Slide Number Placeholder 27"/>
          <p:cNvSpPr>
            <a:spLocks noGrp="1"/>
          </p:cNvSpPr>
          <p:nvPr>
            <p:ph type="sldNum" sz="quarter" idx="12"/>
          </p:nvPr>
        </p:nvSpPr>
        <p:spPr/>
        <p:txBody>
          <a:bodyPr/>
          <a:lstStyle/>
          <a:p>
            <a:fld id="{2C7DFF54-6BA4-4515-87CA-28703F844993}" type="slidenum">
              <a:rPr lang="en-CA" smtClean="0"/>
              <a:pPr/>
              <a:t>19</a:t>
            </a:fld>
            <a:endParaRPr lang="en-CA"/>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stretch>
            <a:fillRect/>
          </a:stretch>
        </p:blipFill>
        <p:spPr>
          <a:xfrm>
            <a:off x="0" y="0"/>
            <a:ext cx="9144000" cy="6845300"/>
          </a:xfrm>
          <a:prstGeom prst="rect">
            <a:avLst/>
          </a:prstGeom>
        </p:spPr>
      </p:pic>
      <p:sp>
        <p:nvSpPr>
          <p:cNvPr id="19" name="TextBox 2"/>
          <p:cNvSpPr txBox="1"/>
          <p:nvPr/>
        </p:nvSpPr>
        <p:spPr>
          <a:xfrm>
            <a:off x="558800" y="660400"/>
            <a:ext cx="863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Context</a:t>
            </a:r>
          </a:p>
          <a:p>
            <a:pPr>
              <a:lnSpc>
                <a:spcPts val="1610"/>
              </a:lnSpc>
            </a:pPr>
            <a:endParaRPr lang="en-CA" sz="1413" b="1" smtClean="0">
              <a:solidFill>
                <a:srgbClr val="000000"/>
              </a:solidFill>
              <a:latin typeface="Times New Roman Bold"/>
              <a:cs typeface="Times New Roman Bold"/>
            </a:endParaRPr>
          </a:p>
        </p:txBody>
      </p:sp>
      <p:sp>
        <p:nvSpPr>
          <p:cNvPr id="3" name="TextBox 3"/>
          <p:cNvSpPr txBox="1"/>
          <p:nvPr/>
        </p:nvSpPr>
        <p:spPr>
          <a:xfrm>
            <a:off x="1587500" y="660400"/>
            <a:ext cx="24257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Key Values/Principles/Issues</a:t>
            </a:r>
          </a:p>
          <a:p>
            <a:pPr>
              <a:lnSpc>
                <a:spcPts val="1610"/>
              </a:lnSpc>
            </a:pPr>
            <a:endParaRPr lang="en-CA" sz="1413" b="1" smtClean="0">
              <a:solidFill>
                <a:srgbClr val="000000"/>
              </a:solidFill>
              <a:latin typeface="Times New Roman Bold"/>
              <a:cs typeface="Times New Roman Bold"/>
            </a:endParaRPr>
          </a:p>
        </p:txBody>
      </p:sp>
      <p:sp>
        <p:nvSpPr>
          <p:cNvPr id="4" name="TextBox 4"/>
          <p:cNvSpPr txBox="1"/>
          <p:nvPr/>
        </p:nvSpPr>
        <p:spPr>
          <a:xfrm>
            <a:off x="4597400" y="660400"/>
            <a:ext cx="11303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Proponents</a:t>
            </a:r>
          </a:p>
          <a:p>
            <a:pPr>
              <a:lnSpc>
                <a:spcPts val="1610"/>
              </a:lnSpc>
            </a:pPr>
            <a:endParaRPr lang="en-CA" sz="1413" b="1" smtClean="0">
              <a:solidFill>
                <a:srgbClr val="000000"/>
              </a:solidFill>
              <a:latin typeface="Times New Roman Bold"/>
              <a:cs typeface="Times New Roman Bold"/>
            </a:endParaRPr>
          </a:p>
        </p:txBody>
      </p:sp>
      <p:sp>
        <p:nvSpPr>
          <p:cNvPr id="5" name="TextBox 5"/>
          <p:cNvSpPr txBox="1"/>
          <p:nvPr/>
        </p:nvSpPr>
        <p:spPr>
          <a:xfrm>
            <a:off x="6261100" y="660400"/>
            <a:ext cx="27178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Dominant/Theories/Themes/Sub-</a:t>
            </a:r>
          </a:p>
          <a:p>
            <a:pPr>
              <a:lnSpc>
                <a:spcPts val="1610"/>
              </a:lnSpc>
            </a:pPr>
            <a:endParaRPr lang="en-CA" sz="1413" b="1" smtClean="0">
              <a:solidFill>
                <a:srgbClr val="000000"/>
              </a:solidFill>
              <a:latin typeface="Times New Roman Bold"/>
              <a:cs typeface="Times New Roman Bold"/>
            </a:endParaRPr>
          </a:p>
        </p:txBody>
      </p:sp>
      <p:sp>
        <p:nvSpPr>
          <p:cNvPr id="6" name="TextBox 6"/>
          <p:cNvSpPr txBox="1"/>
          <p:nvPr/>
        </p:nvSpPr>
        <p:spPr>
          <a:xfrm>
            <a:off x="7175500" y="876300"/>
            <a:ext cx="9652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Concepts</a:t>
            </a:r>
          </a:p>
          <a:p>
            <a:pPr>
              <a:lnSpc>
                <a:spcPts val="1610"/>
              </a:lnSpc>
            </a:pPr>
            <a:endParaRPr lang="en-CA" sz="1413" b="1" smtClean="0">
              <a:solidFill>
                <a:srgbClr val="000000"/>
              </a:solidFill>
              <a:latin typeface="Times New Roman Bold"/>
              <a:cs typeface="Times New Roman Bold"/>
            </a:endParaRPr>
          </a:p>
        </p:txBody>
      </p:sp>
      <p:sp>
        <p:nvSpPr>
          <p:cNvPr id="7" name="TextBox 7"/>
          <p:cNvSpPr txBox="1"/>
          <p:nvPr/>
        </p:nvSpPr>
        <p:spPr>
          <a:xfrm>
            <a:off x="3873500" y="1092200"/>
            <a:ext cx="2311400" cy="711200"/>
          </a:xfrm>
          <a:prstGeom prst="rect">
            <a:avLst/>
          </a:prstGeom>
          <a:noFill/>
        </p:spPr>
        <p:txBody>
          <a:bodyPr vert="horz" wrap="none" lIns="0" tIns="0" rIns="0" bIns="0" rtlCol="0">
            <a:spAutoFit/>
          </a:bodyPr>
          <a:lstStyle/>
          <a:p>
            <a:pPr>
              <a:lnSpc>
                <a:spcPts val="1700"/>
              </a:lnSpc>
            </a:pPr>
            <a:r>
              <a:rPr lang="en-CA" sz="1403" smtClean="0">
                <a:solidFill>
                  <a:srgbClr val="000000"/>
                </a:solidFill>
                <a:latin typeface="Times New Roman"/>
                <a:cs typeface="Times New Roman"/>
              </a:rPr>
              <a:t>Abraham H. Maslow felt as</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though conditioning theories</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did not adequately capture the</a:t>
            </a:r>
          </a:p>
          <a:p>
            <a:pPr>
              <a:lnSpc>
                <a:spcPts val="1675"/>
              </a:lnSpc>
            </a:pPr>
            <a:endParaRPr lang="en-CA" sz="1403">
              <a:solidFill>
                <a:srgbClr val="000000"/>
              </a:solidFill>
            </a:endParaRPr>
          </a:p>
        </p:txBody>
      </p:sp>
      <p:sp>
        <p:nvSpPr>
          <p:cNvPr id="8" name="TextBox 8"/>
          <p:cNvSpPr txBox="1"/>
          <p:nvPr/>
        </p:nvSpPr>
        <p:spPr>
          <a:xfrm>
            <a:off x="3873500" y="1727200"/>
            <a:ext cx="2311400" cy="1993900"/>
          </a:xfrm>
          <a:prstGeom prst="rect">
            <a:avLst/>
          </a:prstGeom>
          <a:noFill/>
        </p:spPr>
        <p:txBody>
          <a:bodyPr vert="horz" wrap="none" lIns="0" tIns="0" rIns="0" bIns="0" rtlCol="0">
            <a:spAutoFit/>
          </a:bodyPr>
          <a:lstStyle/>
          <a:p>
            <a:pPr>
              <a:lnSpc>
                <a:spcPts val="1700"/>
              </a:lnSpc>
            </a:pPr>
            <a:r>
              <a:rPr lang="en-CA" sz="1403" smtClean="0">
                <a:solidFill>
                  <a:srgbClr val="000000"/>
                </a:solidFill>
                <a:latin typeface="Times New Roman"/>
                <a:cs typeface="Times New Roman"/>
              </a:rPr>
              <a:t>complexity of human behavior.</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In a 1943 paper called </a:t>
            </a:r>
            <a:r>
              <a:rPr lang="en-CA" sz="1403" smtClean="0">
                <a:solidFill>
                  <a:srgbClr val="000000"/>
                </a:solidFill>
                <a:latin typeface="Times New Roman Italic"/>
                <a:cs typeface="Times New Roman Italic"/>
              </a:rPr>
              <a:t>A Theory</a:t>
            </a:r>
            <a:r>
              <a:rPr lang="en-CA" sz="1406" smtClean="0">
                <a:solidFill>
                  <a:srgbClr val="000000"/>
                </a:solidFill>
                <a:latin typeface="Times New Roman"/>
              </a:rPr>
              <a:t/>
            </a:r>
            <a:br>
              <a:rPr lang="en-CA" sz="1406" smtClean="0">
                <a:solidFill>
                  <a:srgbClr val="000000"/>
                </a:solidFill>
                <a:latin typeface="Times New Roman"/>
              </a:rPr>
            </a:br>
            <a:r>
              <a:rPr lang="en-CA" sz="1406" smtClean="0">
                <a:solidFill>
                  <a:srgbClr val="000000"/>
                </a:solidFill>
                <a:latin typeface="Times New Roman Italic"/>
                <a:cs typeface="Times New Roman Italic"/>
              </a:rPr>
              <a:t>of Human Motivation</a:t>
            </a:r>
            <a:r>
              <a:rPr lang="en-CA" sz="1406" smtClean="0">
                <a:solidFill>
                  <a:srgbClr val="000000"/>
                </a:solidFill>
                <a:latin typeface="Times New Roman"/>
                <a:cs typeface="Times New Roman"/>
              </a:rPr>
              <a:t>, Maslow</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presented the idea that human</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actions are directed toward goal</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attainment. Any given behavior</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could satisfy several functions</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at the same time; for instance,</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going to a pub could satisfy</a:t>
            </a:r>
          </a:p>
          <a:p>
            <a:pPr>
              <a:lnSpc>
                <a:spcPts val="1680"/>
              </a:lnSpc>
            </a:pPr>
            <a:endParaRPr lang="en-CA" sz="1403">
              <a:solidFill>
                <a:srgbClr val="000000"/>
              </a:solidFill>
            </a:endParaRPr>
          </a:p>
        </p:txBody>
      </p:sp>
      <p:sp>
        <p:nvSpPr>
          <p:cNvPr id="9" name="TextBox 9"/>
          <p:cNvSpPr txBox="1"/>
          <p:nvPr/>
        </p:nvSpPr>
        <p:spPr>
          <a:xfrm>
            <a:off x="3873500" y="3657600"/>
            <a:ext cx="2311400" cy="292100"/>
          </a:xfrm>
          <a:prstGeom prst="rect">
            <a:avLst/>
          </a:prstGeom>
          <a:noFill/>
        </p:spPr>
        <p:txBody>
          <a:bodyPr vert="horz" wrap="none" lIns="0" tIns="0" rIns="0" bIns="0" rtlCol="0">
            <a:spAutoFit/>
          </a:bodyPr>
          <a:lstStyle/>
          <a:p>
            <a:pPr>
              <a:lnSpc>
                <a:spcPts val="1600"/>
              </a:lnSpc>
            </a:pPr>
            <a:r>
              <a:rPr lang="en-CA" sz="1406" smtClean="0">
                <a:solidFill>
                  <a:srgbClr val="000000"/>
                </a:solidFill>
                <a:latin typeface="Times New Roman"/>
                <a:cs typeface="Times New Roman"/>
              </a:rPr>
              <a:t>one’s needs for self-esteem and</a:t>
            </a:r>
          </a:p>
          <a:p>
            <a:pPr>
              <a:lnSpc>
                <a:spcPts val="1610"/>
              </a:lnSpc>
            </a:pPr>
            <a:endParaRPr lang="en-CA" sz="1406">
              <a:solidFill>
                <a:srgbClr val="000000"/>
              </a:solidFill>
            </a:endParaRPr>
          </a:p>
        </p:txBody>
      </p:sp>
      <p:sp>
        <p:nvSpPr>
          <p:cNvPr id="10" name="TextBox 10"/>
          <p:cNvSpPr txBox="1"/>
          <p:nvPr/>
        </p:nvSpPr>
        <p:spPr>
          <a:xfrm>
            <a:off x="3873500" y="3873500"/>
            <a:ext cx="2311400" cy="292100"/>
          </a:xfrm>
          <a:prstGeom prst="rect">
            <a:avLst/>
          </a:prstGeom>
          <a:noFill/>
        </p:spPr>
        <p:txBody>
          <a:bodyPr vert="horz" wrap="none" lIns="0" tIns="0" rIns="0" bIns="0" rtlCol="0">
            <a:spAutoFit/>
          </a:bodyPr>
          <a:lstStyle/>
          <a:p>
            <a:pPr>
              <a:lnSpc>
                <a:spcPts val="1600"/>
              </a:lnSpc>
            </a:pPr>
            <a:r>
              <a:rPr lang="en-CA" sz="1403" smtClean="0">
                <a:solidFill>
                  <a:srgbClr val="000000"/>
                </a:solidFill>
                <a:latin typeface="Times New Roman"/>
                <a:cs typeface="Times New Roman"/>
              </a:rPr>
              <a:t>for social interaction.</a:t>
            </a:r>
          </a:p>
          <a:p>
            <a:pPr>
              <a:lnSpc>
                <a:spcPts val="1610"/>
              </a:lnSpc>
            </a:pPr>
            <a:endParaRPr lang="en-CA" sz="1403">
              <a:solidFill>
                <a:srgbClr val="000000"/>
              </a:solidFill>
            </a:endParaRPr>
          </a:p>
        </p:txBody>
      </p:sp>
      <p:sp>
        <p:nvSpPr>
          <p:cNvPr id="11" name="TextBox 11"/>
          <p:cNvSpPr txBox="1"/>
          <p:nvPr/>
        </p:nvSpPr>
        <p:spPr>
          <a:xfrm>
            <a:off x="6261100" y="1092200"/>
            <a:ext cx="2768600" cy="495300"/>
          </a:xfrm>
          <a:prstGeom prst="rect">
            <a:avLst/>
          </a:prstGeom>
          <a:noFill/>
        </p:spPr>
        <p:txBody>
          <a:bodyPr vert="horz" wrap="none" lIns="0" tIns="0" rIns="0" bIns="0" rtlCol="0">
            <a:spAutoFit/>
          </a:bodyPr>
          <a:lstStyle/>
          <a:p>
            <a:pPr>
              <a:lnSpc>
                <a:spcPts val="1700"/>
              </a:lnSpc>
              <a:tabLst>
                <a:tab pos="342900" algn="l"/>
              </a:tabLst>
            </a:pPr>
            <a:r>
              <a:rPr lang="en-CA" sz="1403" smtClean="0">
                <a:solidFill>
                  <a:srgbClr val="000000"/>
                </a:solidFill>
                <a:latin typeface="Arial Unicode MS"/>
                <a:cs typeface="Arial Unicode MS"/>
              </a:rPr>
              <a:t></a:t>
            </a:r>
            <a:r>
              <a:rPr lang="en-CA" sz="1403" smtClean="0">
                <a:solidFill>
                  <a:srgbClr val="000000"/>
                </a:solidFill>
                <a:latin typeface="Times New Roman"/>
                <a:cs typeface="Times New Roman"/>
              </a:rPr>
              <a:t>   Abraham Maslow - Hierarchy</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	of Needs (1943) -</a:t>
            </a:r>
          </a:p>
          <a:p>
            <a:pPr>
              <a:lnSpc>
                <a:spcPts val="1675"/>
              </a:lnSpc>
            </a:pPr>
            <a:endParaRPr lang="en-CA" sz="1403">
              <a:solidFill>
                <a:srgbClr val="000000"/>
              </a:solidFill>
            </a:endParaRPr>
          </a:p>
        </p:txBody>
      </p:sp>
      <p:sp>
        <p:nvSpPr>
          <p:cNvPr id="12" name="TextBox 12"/>
          <p:cNvSpPr txBox="1"/>
          <p:nvPr/>
        </p:nvSpPr>
        <p:spPr>
          <a:xfrm>
            <a:off x="6604000" y="1511300"/>
            <a:ext cx="2425700" cy="495300"/>
          </a:xfrm>
          <a:prstGeom prst="rect">
            <a:avLst/>
          </a:prstGeom>
          <a:noFill/>
        </p:spPr>
        <p:txBody>
          <a:bodyPr vert="horz" wrap="none" lIns="0" tIns="0" rIns="0" bIns="0" rtlCol="0">
            <a:spAutoFit/>
          </a:bodyPr>
          <a:lstStyle/>
          <a:p>
            <a:pPr>
              <a:lnSpc>
                <a:spcPts val="1700"/>
              </a:lnSpc>
            </a:pPr>
            <a:r>
              <a:rPr lang="en-CA" sz="1403" smtClean="0">
                <a:solidFill>
                  <a:srgbClr val="000000"/>
                </a:solidFill>
                <a:latin typeface="Times New Roman"/>
                <a:cs typeface="Times New Roman"/>
              </a:rPr>
              <a:t>psychological, safety, social,</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Times New Roman"/>
                <a:cs typeface="Times New Roman"/>
              </a:rPr>
              <a:t>ego, self-actualization</a:t>
            </a:r>
          </a:p>
          <a:p>
            <a:pPr>
              <a:lnSpc>
                <a:spcPts val="1680"/>
              </a:lnSpc>
            </a:pPr>
            <a:endParaRPr lang="en-CA" sz="1403">
              <a:solidFill>
                <a:srgbClr val="000000"/>
              </a:solidFill>
            </a:endParaRPr>
          </a:p>
        </p:txBody>
      </p:sp>
      <p:sp>
        <p:nvSpPr>
          <p:cNvPr id="13" name="TextBox 13"/>
          <p:cNvSpPr txBox="1"/>
          <p:nvPr/>
        </p:nvSpPr>
        <p:spPr>
          <a:xfrm>
            <a:off x="6261100" y="1930400"/>
            <a:ext cx="2768600" cy="495300"/>
          </a:xfrm>
          <a:prstGeom prst="rect">
            <a:avLst/>
          </a:prstGeom>
          <a:noFill/>
        </p:spPr>
        <p:txBody>
          <a:bodyPr vert="horz" wrap="none" lIns="0" tIns="0" rIns="0" bIns="0" rtlCol="0">
            <a:spAutoFit/>
          </a:bodyPr>
          <a:lstStyle/>
          <a:p>
            <a:pPr>
              <a:lnSpc>
                <a:spcPts val="1600"/>
              </a:lnSpc>
              <a:tabLst>
                <a:tab pos="342900" algn="l"/>
              </a:tabLst>
            </a:pPr>
            <a:r>
              <a:rPr lang="en-CA" sz="1403" smtClean="0">
                <a:solidFill>
                  <a:srgbClr val="000000"/>
                </a:solidFill>
                <a:latin typeface="Arial Unicode MS"/>
                <a:cs typeface="Arial Unicode MS"/>
              </a:rPr>
              <a:t></a:t>
            </a:r>
            <a:r>
              <a:rPr lang="en-CA" sz="1403" smtClean="0">
                <a:solidFill>
                  <a:srgbClr val="000000"/>
                </a:solidFill>
                <a:latin typeface="Calibri"/>
                <a:cs typeface="Calibri"/>
              </a:rPr>
              <a:t>   Abraham H. Maslow felt as</a:t>
            </a:r>
            <a:r>
              <a:rPr lang="en-CA" sz="1406" smtClean="0">
                <a:solidFill>
                  <a:srgbClr val="000000"/>
                </a:solidFill>
                <a:latin typeface="Times New Roman"/>
              </a:rPr>
              <a:t/>
            </a:r>
            <a:br>
              <a:rPr lang="en-CA" sz="1406" smtClean="0">
                <a:solidFill>
                  <a:srgbClr val="000000"/>
                </a:solidFill>
                <a:latin typeface="Times New Roman"/>
              </a:rPr>
            </a:br>
            <a:r>
              <a:rPr lang="en-CA" sz="1406" smtClean="0">
                <a:solidFill>
                  <a:srgbClr val="000000"/>
                </a:solidFill>
                <a:latin typeface="Calibri"/>
                <a:cs typeface="Calibri"/>
              </a:rPr>
              <a:t>	though conditioning theories</a:t>
            </a:r>
          </a:p>
          <a:p>
            <a:pPr>
              <a:lnSpc>
                <a:spcPts val="1660"/>
              </a:lnSpc>
            </a:pPr>
            <a:endParaRPr lang="en-CA" sz="1406">
              <a:solidFill>
                <a:srgbClr val="000000"/>
              </a:solidFill>
            </a:endParaRPr>
          </a:p>
        </p:txBody>
      </p:sp>
      <p:sp>
        <p:nvSpPr>
          <p:cNvPr id="14" name="TextBox 14"/>
          <p:cNvSpPr txBox="1"/>
          <p:nvPr/>
        </p:nvSpPr>
        <p:spPr>
          <a:xfrm>
            <a:off x="6604000" y="2362200"/>
            <a:ext cx="2425700" cy="1143000"/>
          </a:xfrm>
          <a:prstGeom prst="rect">
            <a:avLst/>
          </a:prstGeom>
          <a:noFill/>
        </p:spPr>
        <p:txBody>
          <a:bodyPr vert="horz" wrap="none" lIns="0" tIns="0" rIns="0" bIns="0" rtlCol="0">
            <a:spAutoFit/>
          </a:bodyPr>
          <a:lstStyle/>
          <a:p>
            <a:pPr>
              <a:lnSpc>
                <a:spcPts val="1700"/>
              </a:lnSpc>
            </a:pPr>
            <a:r>
              <a:rPr lang="en-CA" sz="1403" smtClean="0">
                <a:solidFill>
                  <a:srgbClr val="000000"/>
                </a:solidFill>
                <a:latin typeface="Calibri"/>
                <a:cs typeface="Calibri"/>
              </a:rPr>
              <a:t>did not adequately capture</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Calibri"/>
                <a:cs typeface="Calibri"/>
              </a:rPr>
              <a:t>the complexity of human</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Calibri"/>
                <a:cs typeface="Calibri"/>
              </a:rPr>
              <a:t>behavior. In a 1943 paper</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Calibri"/>
                <a:cs typeface="Calibri"/>
              </a:rPr>
              <a:t>called </a:t>
            </a:r>
            <a:r>
              <a:rPr lang="en-CA" sz="1403" smtClean="0">
                <a:solidFill>
                  <a:srgbClr val="000000"/>
                </a:solidFill>
                <a:latin typeface="Calibri Italic"/>
                <a:cs typeface="Calibri Italic"/>
              </a:rPr>
              <a:t>A Theory of Human</a:t>
            </a:r>
            <a:r>
              <a:rPr lang="en-CA" sz="1403" smtClean="0">
                <a:solidFill>
                  <a:srgbClr val="000000"/>
                </a:solidFill>
                <a:latin typeface="Times New Roman"/>
              </a:rPr>
              <a:t/>
            </a:r>
            <a:br>
              <a:rPr lang="en-CA" sz="1403" smtClean="0">
                <a:solidFill>
                  <a:srgbClr val="000000"/>
                </a:solidFill>
                <a:latin typeface="Times New Roman"/>
              </a:rPr>
            </a:br>
            <a:r>
              <a:rPr lang="en-CA" sz="1403" smtClean="0">
                <a:solidFill>
                  <a:srgbClr val="000000"/>
                </a:solidFill>
                <a:latin typeface="Calibri Italic"/>
                <a:cs typeface="Calibri Italic"/>
              </a:rPr>
              <a:t>Motivation</a:t>
            </a:r>
            <a:r>
              <a:rPr lang="en-CA" sz="1403" smtClean="0">
                <a:solidFill>
                  <a:srgbClr val="000000"/>
                </a:solidFill>
                <a:latin typeface="Calibri"/>
                <a:cs typeface="Calibri"/>
              </a:rPr>
              <a:t>, Maslow</a:t>
            </a:r>
          </a:p>
          <a:p>
            <a:pPr>
              <a:lnSpc>
                <a:spcPts val="1680"/>
              </a:lnSpc>
            </a:pPr>
            <a:endParaRPr lang="en-CA" sz="1403">
              <a:solidFill>
                <a:srgbClr val="000000"/>
              </a:solidFill>
            </a:endParaRPr>
          </a:p>
        </p:txBody>
      </p:sp>
      <p:sp>
        <p:nvSpPr>
          <p:cNvPr id="15" name="TextBox 15"/>
          <p:cNvSpPr txBox="1"/>
          <p:nvPr/>
        </p:nvSpPr>
        <p:spPr>
          <a:xfrm>
            <a:off x="6604000" y="3429000"/>
            <a:ext cx="2425700" cy="292100"/>
          </a:xfrm>
          <a:prstGeom prst="rect">
            <a:avLst/>
          </a:prstGeom>
          <a:noFill/>
        </p:spPr>
        <p:txBody>
          <a:bodyPr vert="horz" wrap="none" lIns="0" tIns="0" rIns="0" bIns="0" rtlCol="0">
            <a:spAutoFit/>
          </a:bodyPr>
          <a:lstStyle/>
          <a:p>
            <a:pPr>
              <a:lnSpc>
                <a:spcPts val="1600"/>
              </a:lnSpc>
            </a:pPr>
            <a:r>
              <a:rPr lang="en-CA" sz="1403" smtClean="0">
                <a:solidFill>
                  <a:srgbClr val="000000"/>
                </a:solidFill>
                <a:latin typeface="Calibri"/>
                <a:cs typeface="Calibri"/>
              </a:rPr>
              <a:t>presented the idea that</a:t>
            </a:r>
          </a:p>
          <a:p>
            <a:pPr>
              <a:lnSpc>
                <a:spcPts val="1610"/>
              </a:lnSpc>
            </a:pPr>
            <a:endParaRPr lang="en-CA" sz="1403">
              <a:solidFill>
                <a:srgbClr val="000000"/>
              </a:solidFill>
            </a:endParaRPr>
          </a:p>
        </p:txBody>
      </p:sp>
      <p:sp>
        <p:nvSpPr>
          <p:cNvPr id="16" name="TextBox 16"/>
          <p:cNvSpPr txBox="1"/>
          <p:nvPr/>
        </p:nvSpPr>
        <p:spPr>
          <a:xfrm>
            <a:off x="6604000" y="3644900"/>
            <a:ext cx="2425700" cy="292100"/>
          </a:xfrm>
          <a:prstGeom prst="rect">
            <a:avLst/>
          </a:prstGeom>
          <a:noFill/>
        </p:spPr>
        <p:txBody>
          <a:bodyPr vert="horz" wrap="none" lIns="0" tIns="0" rIns="0" bIns="0" rtlCol="0">
            <a:spAutoFit/>
          </a:bodyPr>
          <a:lstStyle/>
          <a:p>
            <a:pPr>
              <a:lnSpc>
                <a:spcPts val="1600"/>
              </a:lnSpc>
            </a:pPr>
            <a:r>
              <a:rPr lang="en-CA" sz="1406" smtClean="0">
                <a:solidFill>
                  <a:srgbClr val="000000"/>
                </a:solidFill>
                <a:latin typeface="Calibri"/>
                <a:cs typeface="Calibri"/>
              </a:rPr>
              <a:t>human actions are directed</a:t>
            </a:r>
          </a:p>
          <a:p>
            <a:pPr>
              <a:lnSpc>
                <a:spcPts val="1610"/>
              </a:lnSpc>
            </a:pPr>
            <a:endParaRPr lang="en-CA" sz="1406">
              <a:solidFill>
                <a:srgbClr val="000000"/>
              </a:solidFill>
            </a:endParaRPr>
          </a:p>
        </p:txBody>
      </p:sp>
      <p:sp>
        <p:nvSpPr>
          <p:cNvPr id="17" name="TextBox 17"/>
          <p:cNvSpPr txBox="1"/>
          <p:nvPr/>
        </p:nvSpPr>
        <p:spPr>
          <a:xfrm>
            <a:off x="6604000" y="3860800"/>
            <a:ext cx="1804789" cy="429028"/>
          </a:xfrm>
          <a:prstGeom prst="rect">
            <a:avLst/>
          </a:prstGeom>
          <a:noFill/>
        </p:spPr>
        <p:txBody>
          <a:bodyPr vert="horz" wrap="none" lIns="0" tIns="0" rIns="0" bIns="0" rtlCol="0">
            <a:spAutoFit/>
          </a:bodyPr>
          <a:lstStyle/>
          <a:p>
            <a:pPr>
              <a:lnSpc>
                <a:spcPts val="1700"/>
              </a:lnSpc>
            </a:pPr>
            <a:r>
              <a:rPr lang="en-CA" sz="1403" dirty="0" smtClean="0">
                <a:solidFill>
                  <a:srgbClr val="000000"/>
                </a:solidFill>
                <a:latin typeface="Calibri"/>
                <a:cs typeface="Calibri"/>
              </a:rPr>
              <a:t>toward goal attainment. </a:t>
            </a:r>
          </a:p>
          <a:p>
            <a:pPr>
              <a:lnSpc>
                <a:spcPts val="1680"/>
              </a:lnSpc>
            </a:pPr>
            <a:endParaRPr lang="en-CA" sz="1403" dirty="0">
              <a:solidFill>
                <a:srgbClr val="000000"/>
              </a:solidFill>
            </a:endParaRPr>
          </a:p>
        </p:txBody>
      </p:sp>
      <p:sp>
        <p:nvSpPr>
          <p:cNvPr id="18" name="Slide Number Placeholder 17"/>
          <p:cNvSpPr>
            <a:spLocks noGrp="1"/>
          </p:cNvSpPr>
          <p:nvPr>
            <p:ph type="sldNum" sz="quarter" idx="12"/>
          </p:nvPr>
        </p:nvSpPr>
        <p:spPr/>
        <p:txBody>
          <a:bodyPr/>
          <a:lstStyle/>
          <a:p>
            <a:fld id="{2C7DFF54-6BA4-4515-87CA-28703F844993}" type="slidenum">
              <a:rPr lang="en-CA" smtClean="0"/>
              <a:pPr/>
              <a:t>20</a:t>
            </a:fld>
            <a:endParaRPr lang="en-C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stretch>
            <a:fillRect/>
          </a:stretch>
        </p:blipFill>
        <p:spPr>
          <a:xfrm>
            <a:off x="0" y="0"/>
            <a:ext cx="9144000" cy="6845300"/>
          </a:xfrm>
          <a:prstGeom prst="rect">
            <a:avLst/>
          </a:prstGeom>
        </p:spPr>
      </p:pic>
      <p:sp>
        <p:nvSpPr>
          <p:cNvPr id="31" name="TextBox 2"/>
          <p:cNvSpPr txBox="1"/>
          <p:nvPr/>
        </p:nvSpPr>
        <p:spPr>
          <a:xfrm>
            <a:off x="762000" y="368300"/>
            <a:ext cx="863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Context</a:t>
            </a:r>
          </a:p>
          <a:p>
            <a:pPr>
              <a:lnSpc>
                <a:spcPts val="1610"/>
              </a:lnSpc>
            </a:pPr>
            <a:endParaRPr lang="en-CA" sz="1413" b="1" smtClean="0">
              <a:solidFill>
                <a:srgbClr val="000000"/>
              </a:solidFill>
              <a:latin typeface="Times New Roman Bold"/>
              <a:cs typeface="Times New Roman Bold"/>
            </a:endParaRPr>
          </a:p>
        </p:txBody>
      </p:sp>
      <p:sp>
        <p:nvSpPr>
          <p:cNvPr id="3" name="TextBox 3"/>
          <p:cNvSpPr txBox="1"/>
          <p:nvPr/>
        </p:nvSpPr>
        <p:spPr>
          <a:xfrm>
            <a:off x="2616200" y="368300"/>
            <a:ext cx="5080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Key</a:t>
            </a:r>
          </a:p>
          <a:p>
            <a:pPr>
              <a:lnSpc>
                <a:spcPts val="1610"/>
              </a:lnSpc>
            </a:pPr>
            <a:endParaRPr lang="en-CA" sz="1413" b="1" smtClean="0">
              <a:solidFill>
                <a:srgbClr val="000000"/>
              </a:solidFill>
              <a:latin typeface="Times New Roman Bold"/>
              <a:cs typeface="Times New Roman Bold"/>
            </a:endParaRPr>
          </a:p>
        </p:txBody>
      </p:sp>
      <p:sp>
        <p:nvSpPr>
          <p:cNvPr id="4" name="TextBox 4"/>
          <p:cNvSpPr txBox="1"/>
          <p:nvPr/>
        </p:nvSpPr>
        <p:spPr>
          <a:xfrm>
            <a:off x="4597400" y="368300"/>
            <a:ext cx="11303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Proponents</a:t>
            </a:r>
          </a:p>
          <a:p>
            <a:pPr>
              <a:lnSpc>
                <a:spcPts val="1610"/>
              </a:lnSpc>
            </a:pPr>
            <a:endParaRPr lang="en-CA" sz="1413" b="1" smtClean="0">
              <a:solidFill>
                <a:srgbClr val="000000"/>
              </a:solidFill>
              <a:latin typeface="Times New Roman Bold"/>
              <a:cs typeface="Times New Roman Bold"/>
            </a:endParaRPr>
          </a:p>
        </p:txBody>
      </p:sp>
      <p:sp>
        <p:nvSpPr>
          <p:cNvPr id="5" name="TextBox 5"/>
          <p:cNvSpPr txBox="1"/>
          <p:nvPr/>
        </p:nvSpPr>
        <p:spPr>
          <a:xfrm>
            <a:off x="6248400" y="368300"/>
            <a:ext cx="2565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Dominant/Theories/Themes/Su</a:t>
            </a:r>
          </a:p>
          <a:p>
            <a:pPr>
              <a:lnSpc>
                <a:spcPts val="1610"/>
              </a:lnSpc>
            </a:pPr>
            <a:endParaRPr lang="en-CA" sz="1413" b="1" smtClean="0">
              <a:solidFill>
                <a:srgbClr val="000000"/>
              </a:solidFill>
              <a:latin typeface="Times New Roman Bold"/>
              <a:cs typeface="Times New Roman Bold"/>
            </a:endParaRPr>
          </a:p>
        </p:txBody>
      </p:sp>
      <p:sp>
        <p:nvSpPr>
          <p:cNvPr id="6" name="TextBox 6"/>
          <p:cNvSpPr txBox="1"/>
          <p:nvPr/>
        </p:nvSpPr>
        <p:spPr>
          <a:xfrm>
            <a:off x="1866900" y="584200"/>
            <a:ext cx="2082800" cy="266700"/>
          </a:xfrm>
          <a:prstGeom prst="rect">
            <a:avLst/>
          </a:prstGeom>
          <a:noFill/>
        </p:spPr>
        <p:txBody>
          <a:bodyPr vert="horz" wrap="none" lIns="0" tIns="0" rIns="0" bIns="0" rtlCol="0">
            <a:spAutoFit/>
          </a:bodyPr>
          <a:lstStyle/>
          <a:p>
            <a:pPr>
              <a:lnSpc>
                <a:spcPts val="1610"/>
              </a:lnSpc>
            </a:pPr>
            <a:r>
              <a:rPr lang="en-CA" sz="1416" b="1" smtClean="0">
                <a:solidFill>
                  <a:srgbClr val="000000"/>
                </a:solidFill>
                <a:latin typeface="Times New Roman Bold"/>
                <a:cs typeface="Times New Roman Bold"/>
              </a:rPr>
              <a:t>Values/Principles/Issues</a:t>
            </a:r>
          </a:p>
          <a:p>
            <a:pPr>
              <a:lnSpc>
                <a:spcPts val="1610"/>
              </a:lnSpc>
            </a:pPr>
            <a:endParaRPr lang="en-CA" sz="1416" b="1" smtClean="0">
              <a:solidFill>
                <a:srgbClr val="000000"/>
              </a:solidFill>
              <a:latin typeface="Times New Roman Bold"/>
              <a:cs typeface="Times New Roman Bold"/>
            </a:endParaRPr>
          </a:p>
        </p:txBody>
      </p:sp>
      <p:sp>
        <p:nvSpPr>
          <p:cNvPr id="7" name="TextBox 7"/>
          <p:cNvSpPr txBox="1"/>
          <p:nvPr/>
        </p:nvSpPr>
        <p:spPr>
          <a:xfrm>
            <a:off x="6997700" y="584200"/>
            <a:ext cx="1117600" cy="266700"/>
          </a:xfrm>
          <a:prstGeom prst="rect">
            <a:avLst/>
          </a:prstGeom>
          <a:noFill/>
        </p:spPr>
        <p:txBody>
          <a:bodyPr vert="horz" wrap="none" lIns="0" tIns="0" rIns="0" bIns="0" rtlCol="0">
            <a:spAutoFit/>
          </a:bodyPr>
          <a:lstStyle/>
          <a:p>
            <a:pPr>
              <a:lnSpc>
                <a:spcPts val="1610"/>
              </a:lnSpc>
            </a:pPr>
            <a:r>
              <a:rPr lang="en-CA" sz="1416" b="1" smtClean="0">
                <a:solidFill>
                  <a:srgbClr val="000000"/>
                </a:solidFill>
                <a:latin typeface="Times New Roman Bold"/>
                <a:cs typeface="Times New Roman Bold"/>
              </a:rPr>
              <a:t>b-Concepts</a:t>
            </a:r>
          </a:p>
          <a:p>
            <a:pPr>
              <a:lnSpc>
                <a:spcPts val="1610"/>
              </a:lnSpc>
            </a:pPr>
            <a:endParaRPr lang="en-CA" sz="1416" b="1" smtClean="0">
              <a:solidFill>
                <a:srgbClr val="000000"/>
              </a:solidFill>
              <a:latin typeface="Times New Roman Bold"/>
              <a:cs typeface="Times New Roman Bold"/>
            </a:endParaRPr>
          </a:p>
        </p:txBody>
      </p:sp>
      <p:sp>
        <p:nvSpPr>
          <p:cNvPr id="8" name="TextBox 8"/>
          <p:cNvSpPr txBox="1"/>
          <p:nvPr/>
        </p:nvSpPr>
        <p:spPr>
          <a:xfrm>
            <a:off x="3911600" y="800100"/>
            <a:ext cx="2320635" cy="654025"/>
          </a:xfrm>
          <a:prstGeom prst="rect">
            <a:avLst/>
          </a:prstGeom>
          <a:noFill/>
        </p:spPr>
        <p:txBody>
          <a:bodyPr vert="horz" wrap="none" lIns="0" tIns="0" rIns="0" bIns="0" rtlCol="0">
            <a:spAutoFit/>
          </a:bodyPr>
          <a:lstStyle/>
          <a:p>
            <a:pPr>
              <a:lnSpc>
                <a:spcPts val="1700"/>
              </a:lnSpc>
            </a:pPr>
            <a:r>
              <a:rPr lang="en-CA" sz="1600" dirty="0" smtClean="0">
                <a:solidFill>
                  <a:srgbClr val="000000"/>
                </a:solidFill>
                <a:latin typeface="Times New Roman"/>
                <a:cs typeface="Times New Roman"/>
              </a:rPr>
              <a:t>Frederick Herzberg - (1959)</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Motivation hygiene theory</a:t>
            </a:r>
          </a:p>
          <a:p>
            <a:pPr>
              <a:lnSpc>
                <a:spcPts val="1680"/>
              </a:lnSpc>
            </a:pPr>
            <a:endParaRPr lang="en-CA" sz="1600" dirty="0">
              <a:solidFill>
                <a:srgbClr val="000000"/>
              </a:solidFill>
            </a:endParaRPr>
          </a:p>
        </p:txBody>
      </p:sp>
      <p:sp>
        <p:nvSpPr>
          <p:cNvPr id="9" name="TextBox 9"/>
          <p:cNvSpPr txBox="1"/>
          <p:nvPr/>
        </p:nvSpPr>
        <p:spPr>
          <a:xfrm>
            <a:off x="6223000" y="800100"/>
            <a:ext cx="2537490" cy="538609"/>
          </a:xfrm>
          <a:prstGeom prst="rect">
            <a:avLst/>
          </a:prstGeom>
          <a:noFill/>
        </p:spPr>
        <p:txBody>
          <a:bodyPr vert="horz" wrap="none" lIns="0" tIns="0" rIns="0" bIns="0" rtlCol="0">
            <a:spAutoFit/>
          </a:bodyPr>
          <a:lstStyle/>
          <a:p>
            <a:pPr>
              <a:lnSpc>
                <a:spcPts val="1400"/>
              </a:lnSpc>
            </a:pPr>
            <a:r>
              <a:rPr lang="en-CA" sz="1400" b="1" dirty="0" smtClean="0">
                <a:solidFill>
                  <a:srgbClr val="000000"/>
                </a:solidFill>
                <a:latin typeface="Times New Roman Bold"/>
                <a:cs typeface="Times New Roman Bold"/>
              </a:rPr>
              <a:t>The Father of "Job Enrichment"</a:t>
            </a:r>
            <a:r>
              <a:rPr lang="en-CA" sz="1400" dirty="0" smtClean="0">
                <a:solidFill>
                  <a:srgbClr val="000000"/>
                </a:solidFill>
                <a:latin typeface="Times New Roman"/>
              </a:rPr>
              <a:t/>
            </a:r>
            <a:br>
              <a:rPr lang="en-CA" sz="1400" dirty="0" smtClean="0">
                <a:solidFill>
                  <a:srgbClr val="000000"/>
                </a:solidFill>
                <a:latin typeface="Times New Roman"/>
              </a:rPr>
            </a:br>
            <a:r>
              <a:rPr lang="en-CA" sz="1400" b="1" dirty="0" smtClean="0">
                <a:solidFill>
                  <a:srgbClr val="000000"/>
                </a:solidFill>
                <a:latin typeface="Times New Roman Bold"/>
                <a:cs typeface="Times New Roman Bold"/>
              </a:rPr>
              <a:t>and the originator of the</a:t>
            </a:r>
          </a:p>
          <a:p>
            <a:pPr>
              <a:lnSpc>
                <a:spcPts val="1440"/>
              </a:lnSpc>
            </a:pPr>
            <a:endParaRPr lang="en-CA" sz="1200" dirty="0">
              <a:solidFill>
                <a:srgbClr val="000000"/>
              </a:solidFill>
            </a:endParaRPr>
          </a:p>
        </p:txBody>
      </p:sp>
      <p:sp>
        <p:nvSpPr>
          <p:cNvPr id="10" name="TextBox 10"/>
          <p:cNvSpPr txBox="1"/>
          <p:nvPr/>
        </p:nvSpPr>
        <p:spPr>
          <a:xfrm>
            <a:off x="6223000" y="1168400"/>
            <a:ext cx="2234522" cy="359073"/>
          </a:xfrm>
          <a:prstGeom prst="rect">
            <a:avLst/>
          </a:prstGeom>
          <a:noFill/>
        </p:spPr>
        <p:txBody>
          <a:bodyPr vert="horz" wrap="none" lIns="0" tIns="0" rIns="0" bIns="0" rtlCol="0">
            <a:spAutoFit/>
          </a:bodyPr>
          <a:lstStyle/>
          <a:p>
            <a:pPr>
              <a:lnSpc>
                <a:spcPts val="1400"/>
              </a:lnSpc>
            </a:pPr>
            <a:r>
              <a:rPr lang="en-CA" sz="1400" b="1" dirty="0" smtClean="0">
                <a:solidFill>
                  <a:srgbClr val="000000"/>
                </a:solidFill>
                <a:latin typeface="Times New Roman Bold"/>
                <a:cs typeface="Times New Roman Bold"/>
              </a:rPr>
              <a:t>"Motivation-Hygiene Theory</a:t>
            </a:r>
          </a:p>
          <a:p>
            <a:pPr>
              <a:lnSpc>
                <a:spcPts val="1380"/>
              </a:lnSpc>
            </a:pPr>
            <a:endParaRPr lang="en-CA" sz="1400" dirty="0">
              <a:solidFill>
                <a:srgbClr val="000000"/>
              </a:solidFill>
            </a:endParaRPr>
          </a:p>
        </p:txBody>
      </p:sp>
      <p:sp>
        <p:nvSpPr>
          <p:cNvPr id="11" name="TextBox 11"/>
          <p:cNvSpPr txBox="1"/>
          <p:nvPr/>
        </p:nvSpPr>
        <p:spPr>
          <a:xfrm>
            <a:off x="6223000" y="1536700"/>
            <a:ext cx="2542299" cy="679673"/>
          </a:xfrm>
          <a:prstGeom prst="rect">
            <a:avLst/>
          </a:prstGeom>
          <a:noFill/>
        </p:spPr>
        <p:txBody>
          <a:bodyPr vert="horz" wrap="none" lIns="0" tIns="0" rIns="0" bIns="0" rtlCol="0">
            <a:spAutoFit/>
          </a:bodyPr>
          <a:lstStyle/>
          <a:p>
            <a:pPr>
              <a:lnSpc>
                <a:spcPts val="1300"/>
              </a:lnSpc>
            </a:pPr>
            <a:r>
              <a:rPr lang="en-CA" sz="1600" b="1" dirty="0" smtClean="0">
                <a:solidFill>
                  <a:srgbClr val="000000"/>
                </a:solidFill>
                <a:latin typeface="Calibri"/>
                <a:cs typeface="Calibri"/>
              </a:rPr>
              <a:t>I</a:t>
            </a:r>
            <a:r>
              <a:rPr lang="en-CA" sz="1400" b="1" dirty="0" smtClean="0">
                <a:solidFill>
                  <a:srgbClr val="000000"/>
                </a:solidFill>
                <a:latin typeface="Times New Roman"/>
                <a:cs typeface="Times New Roman"/>
              </a:rPr>
              <a:t>n 1959, Frederick Herzberg </a:t>
            </a:r>
          </a:p>
          <a:p>
            <a:pPr>
              <a:lnSpc>
                <a:spcPts val="1300"/>
              </a:lnSpc>
            </a:pPr>
            <a:r>
              <a:rPr lang="en-CA" sz="1400" b="1" dirty="0" smtClean="0">
                <a:solidFill>
                  <a:srgbClr val="000000"/>
                </a:solidFill>
                <a:latin typeface="Times New Roman"/>
                <a:cs typeface="Times New Roman"/>
              </a:rPr>
              <a:t>developed a list of factors which</a:t>
            </a:r>
          </a:p>
          <a:p>
            <a:pPr>
              <a:lnSpc>
                <a:spcPts val="1300"/>
              </a:lnSpc>
            </a:pPr>
            <a:r>
              <a:rPr lang="en-CA" sz="1400" b="1" dirty="0" smtClean="0">
                <a:solidFill>
                  <a:srgbClr val="000000"/>
                </a:solidFill>
                <a:latin typeface="Times New Roman"/>
                <a:cs typeface="Times New Roman"/>
              </a:rPr>
              <a:t> were  developed closely based on</a:t>
            </a:r>
          </a:p>
          <a:p>
            <a:pPr>
              <a:lnSpc>
                <a:spcPts val="1350"/>
              </a:lnSpc>
            </a:pPr>
            <a:endParaRPr lang="en-CA" sz="1400" dirty="0">
              <a:solidFill>
                <a:srgbClr val="000000"/>
              </a:solidFill>
            </a:endParaRPr>
          </a:p>
        </p:txBody>
      </p:sp>
      <p:sp>
        <p:nvSpPr>
          <p:cNvPr id="12" name="TextBox 12"/>
          <p:cNvSpPr txBox="1"/>
          <p:nvPr/>
        </p:nvSpPr>
        <p:spPr>
          <a:xfrm>
            <a:off x="6223000" y="2057400"/>
            <a:ext cx="2913939"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Times New Roman"/>
                <a:cs typeface="Times New Roman"/>
              </a:rPr>
              <a:t>Maslow’s hierarchy of needs, except it</a:t>
            </a:r>
          </a:p>
          <a:p>
            <a:pPr>
              <a:lnSpc>
                <a:spcPts val="1265"/>
              </a:lnSpc>
            </a:pPr>
            <a:endParaRPr lang="en-CA" sz="1400" dirty="0">
              <a:solidFill>
                <a:srgbClr val="000000"/>
              </a:solidFill>
            </a:endParaRPr>
          </a:p>
        </p:txBody>
      </p:sp>
      <p:sp>
        <p:nvSpPr>
          <p:cNvPr id="13" name="TextBox 13"/>
          <p:cNvSpPr txBox="1"/>
          <p:nvPr/>
        </p:nvSpPr>
        <p:spPr>
          <a:xfrm>
            <a:off x="6223000" y="2222500"/>
            <a:ext cx="3699731" cy="500137"/>
          </a:xfrm>
          <a:prstGeom prst="rect">
            <a:avLst/>
          </a:prstGeom>
          <a:noFill/>
        </p:spPr>
        <p:txBody>
          <a:bodyPr vert="horz" wrap="none" lIns="0" tIns="0" rIns="0" bIns="0" rtlCol="0">
            <a:spAutoFit/>
          </a:bodyPr>
          <a:lstStyle/>
          <a:p>
            <a:pPr>
              <a:lnSpc>
                <a:spcPts val="1300"/>
              </a:lnSpc>
            </a:pPr>
            <a:r>
              <a:rPr lang="en-CA" sz="1400" b="1" dirty="0" smtClean="0">
                <a:solidFill>
                  <a:srgbClr val="000000"/>
                </a:solidFill>
                <a:latin typeface="Times New Roman"/>
                <a:cs typeface="Times New Roman"/>
              </a:rPr>
              <a:t>more closely related to work. </a:t>
            </a:r>
          </a:p>
          <a:p>
            <a:pPr>
              <a:lnSpc>
                <a:spcPts val="1300"/>
              </a:lnSpc>
            </a:pPr>
            <a:r>
              <a:rPr lang="en-CA" sz="1400" b="1" dirty="0" smtClean="0">
                <a:solidFill>
                  <a:srgbClr val="000000"/>
                </a:solidFill>
                <a:latin typeface="Times New Roman"/>
                <a:cs typeface="Times New Roman"/>
              </a:rPr>
              <a:t>Herzberg theorized that hygiene factors must be</a:t>
            </a:r>
          </a:p>
          <a:p>
            <a:pPr>
              <a:lnSpc>
                <a:spcPts val="1320"/>
              </a:lnSpc>
            </a:pPr>
            <a:endParaRPr lang="en-CA" sz="1400" b="1" dirty="0">
              <a:solidFill>
                <a:srgbClr val="000000"/>
              </a:solidFill>
            </a:endParaRPr>
          </a:p>
        </p:txBody>
      </p:sp>
      <p:sp>
        <p:nvSpPr>
          <p:cNvPr id="14" name="TextBox 14"/>
          <p:cNvSpPr txBox="1"/>
          <p:nvPr/>
        </p:nvSpPr>
        <p:spPr>
          <a:xfrm>
            <a:off x="6223000" y="2552700"/>
            <a:ext cx="3278013" cy="500137"/>
          </a:xfrm>
          <a:prstGeom prst="rect">
            <a:avLst/>
          </a:prstGeom>
          <a:noFill/>
        </p:spPr>
        <p:txBody>
          <a:bodyPr vert="horz" wrap="none" lIns="0" tIns="0" rIns="0" bIns="0" rtlCol="0">
            <a:spAutoFit/>
          </a:bodyPr>
          <a:lstStyle/>
          <a:p>
            <a:pPr>
              <a:lnSpc>
                <a:spcPts val="1300"/>
              </a:lnSpc>
            </a:pPr>
            <a:r>
              <a:rPr lang="en-CA" sz="1400" b="1" dirty="0" smtClean="0">
                <a:solidFill>
                  <a:srgbClr val="000000"/>
                </a:solidFill>
                <a:latin typeface="Times New Roman"/>
                <a:cs typeface="Times New Roman"/>
              </a:rPr>
              <a:t>present in the job before motivators can be</a:t>
            </a:r>
            <a:r>
              <a:rPr lang="en-CA" sz="1400" b="1" dirty="0" smtClean="0">
                <a:solidFill>
                  <a:srgbClr val="000000"/>
                </a:solidFill>
                <a:latin typeface="Times New Roman"/>
              </a:rPr>
              <a:t/>
            </a:r>
            <a:br>
              <a:rPr lang="en-CA" sz="1400" b="1" dirty="0" smtClean="0">
                <a:solidFill>
                  <a:srgbClr val="000000"/>
                </a:solidFill>
                <a:latin typeface="Times New Roman"/>
              </a:rPr>
            </a:br>
            <a:r>
              <a:rPr lang="en-CA" sz="1400" b="1" dirty="0" smtClean="0">
                <a:solidFill>
                  <a:srgbClr val="000000"/>
                </a:solidFill>
                <a:latin typeface="Times New Roman"/>
                <a:cs typeface="Times New Roman"/>
              </a:rPr>
              <a:t>used to stimulate the workers:</a:t>
            </a:r>
          </a:p>
          <a:p>
            <a:pPr>
              <a:lnSpc>
                <a:spcPts val="1315"/>
              </a:lnSpc>
            </a:pPr>
            <a:endParaRPr lang="en-CA" sz="1400" b="1" dirty="0">
              <a:solidFill>
                <a:srgbClr val="000000"/>
              </a:solidFill>
            </a:endParaRPr>
          </a:p>
        </p:txBody>
      </p:sp>
      <p:sp>
        <p:nvSpPr>
          <p:cNvPr id="15" name="TextBox 15"/>
          <p:cNvSpPr txBox="1"/>
          <p:nvPr/>
        </p:nvSpPr>
        <p:spPr>
          <a:xfrm>
            <a:off x="6223000" y="2882900"/>
            <a:ext cx="1873846" cy="500137"/>
          </a:xfrm>
          <a:prstGeom prst="rect">
            <a:avLst/>
          </a:prstGeom>
          <a:noFill/>
        </p:spPr>
        <p:txBody>
          <a:bodyPr vert="horz" wrap="none" lIns="0" tIns="0" rIns="0" bIns="0" rtlCol="0">
            <a:spAutoFit/>
          </a:bodyPr>
          <a:lstStyle/>
          <a:p>
            <a:pPr>
              <a:lnSpc>
                <a:spcPts val="1300"/>
              </a:lnSpc>
            </a:pPr>
            <a:r>
              <a:rPr lang="en-CA" sz="1400" b="1" dirty="0" smtClean="0">
                <a:solidFill>
                  <a:srgbClr val="000000"/>
                </a:solidFill>
                <a:latin typeface="Times New Roman"/>
                <a:cs typeface="Times New Roman"/>
              </a:rPr>
              <a:t>Hygiene or </a:t>
            </a:r>
            <a:r>
              <a:rPr lang="en-CA" sz="1400" b="1" dirty="0" err="1" smtClean="0">
                <a:solidFill>
                  <a:srgbClr val="000000"/>
                </a:solidFill>
                <a:latin typeface="Times New Roman"/>
                <a:cs typeface="Times New Roman"/>
              </a:rPr>
              <a:t>Dissatisfiers</a:t>
            </a:r>
            <a:r>
              <a:rPr lang="en-CA" sz="1400" b="1" dirty="0" smtClean="0">
                <a:solidFill>
                  <a:srgbClr val="000000"/>
                </a:solidFill>
                <a:latin typeface="Times New Roman"/>
                <a:cs typeface="Times New Roman"/>
              </a:rPr>
              <a:t>:</a:t>
            </a:r>
            <a:r>
              <a:rPr lang="en-CA" sz="1400" b="1" dirty="0" smtClean="0">
                <a:solidFill>
                  <a:srgbClr val="000000"/>
                </a:solidFill>
                <a:latin typeface="Times New Roman"/>
              </a:rPr>
              <a:t/>
            </a:r>
            <a:br>
              <a:rPr lang="en-CA" sz="1400" b="1" dirty="0" smtClean="0">
                <a:solidFill>
                  <a:srgbClr val="000000"/>
                </a:solidFill>
                <a:latin typeface="Times New Roman"/>
              </a:rPr>
            </a:br>
            <a:r>
              <a:rPr lang="en-CA" sz="1400" b="1" dirty="0" smtClean="0">
                <a:solidFill>
                  <a:srgbClr val="000000"/>
                </a:solidFill>
                <a:latin typeface="Times New Roman"/>
                <a:cs typeface="Times New Roman"/>
              </a:rPr>
              <a:t>Working conditions</a:t>
            </a:r>
          </a:p>
          <a:p>
            <a:pPr>
              <a:lnSpc>
                <a:spcPts val="1315"/>
              </a:lnSpc>
            </a:pPr>
            <a:endParaRPr lang="en-CA" sz="1400" b="1" dirty="0">
              <a:solidFill>
                <a:srgbClr val="000000"/>
              </a:solidFill>
            </a:endParaRPr>
          </a:p>
        </p:txBody>
      </p:sp>
      <p:sp>
        <p:nvSpPr>
          <p:cNvPr id="16" name="TextBox 16"/>
          <p:cNvSpPr txBox="1"/>
          <p:nvPr/>
        </p:nvSpPr>
        <p:spPr>
          <a:xfrm>
            <a:off x="6438900" y="3225800"/>
            <a:ext cx="2260234" cy="320601"/>
          </a:xfrm>
          <a:prstGeom prst="rect">
            <a:avLst/>
          </a:prstGeom>
          <a:noFill/>
        </p:spPr>
        <p:txBody>
          <a:bodyPr vert="horz" wrap="none" lIns="0" tIns="0" rIns="0" bIns="0" rtlCol="0">
            <a:spAutoFit/>
          </a:bodyPr>
          <a:lstStyle/>
          <a:p>
            <a:pPr>
              <a:lnSpc>
                <a:spcPts val="1200"/>
              </a:lnSpc>
            </a:pPr>
            <a:r>
              <a:rPr lang="en-CA" sz="1103" b="1" dirty="0" smtClean="0">
                <a:solidFill>
                  <a:srgbClr val="000000"/>
                </a:solidFill>
                <a:latin typeface="Arial"/>
                <a:cs typeface="Arial"/>
              </a:rPr>
              <a:t>•</a:t>
            </a:r>
            <a:r>
              <a:rPr lang="en-CA" sz="1103" b="1" dirty="0" smtClean="0">
                <a:solidFill>
                  <a:srgbClr val="000000"/>
                </a:solidFill>
                <a:latin typeface="Times New Roman"/>
                <a:cs typeface="Times New Roman"/>
              </a:rPr>
              <a:t>Policies and administrative practices</a:t>
            </a:r>
          </a:p>
          <a:p>
            <a:pPr>
              <a:lnSpc>
                <a:spcPts val="1265"/>
              </a:lnSpc>
            </a:pPr>
            <a:endParaRPr lang="en-CA" sz="1103" b="1" dirty="0">
              <a:solidFill>
                <a:srgbClr val="000000"/>
              </a:solidFill>
            </a:endParaRPr>
          </a:p>
        </p:txBody>
      </p:sp>
      <p:sp>
        <p:nvSpPr>
          <p:cNvPr id="17" name="TextBox 17"/>
          <p:cNvSpPr txBox="1"/>
          <p:nvPr/>
        </p:nvSpPr>
        <p:spPr>
          <a:xfrm>
            <a:off x="6438900" y="3390900"/>
            <a:ext cx="1558119"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Arial"/>
                <a:cs typeface="Arial"/>
              </a:rPr>
              <a:t>•</a:t>
            </a:r>
            <a:r>
              <a:rPr lang="en-CA" sz="1400" b="1" dirty="0" smtClean="0">
                <a:solidFill>
                  <a:srgbClr val="000000"/>
                </a:solidFill>
                <a:latin typeface="Times New Roman"/>
                <a:cs typeface="Times New Roman"/>
              </a:rPr>
              <a:t>Salary and Benefits</a:t>
            </a:r>
          </a:p>
          <a:p>
            <a:pPr>
              <a:lnSpc>
                <a:spcPts val="1265"/>
              </a:lnSpc>
            </a:pPr>
            <a:endParaRPr lang="en-CA" sz="1400" b="1" dirty="0">
              <a:solidFill>
                <a:srgbClr val="000000"/>
              </a:solidFill>
            </a:endParaRPr>
          </a:p>
        </p:txBody>
      </p:sp>
      <p:sp>
        <p:nvSpPr>
          <p:cNvPr id="18" name="TextBox 18"/>
          <p:cNvSpPr txBox="1"/>
          <p:nvPr/>
        </p:nvSpPr>
        <p:spPr>
          <a:xfrm>
            <a:off x="6438900" y="3568700"/>
            <a:ext cx="969817" cy="320601"/>
          </a:xfrm>
          <a:prstGeom prst="rect">
            <a:avLst/>
          </a:prstGeom>
          <a:noFill/>
        </p:spPr>
        <p:txBody>
          <a:bodyPr vert="horz" wrap="none" lIns="0" tIns="0" rIns="0" bIns="0" rtlCol="0">
            <a:spAutoFit/>
          </a:bodyPr>
          <a:lstStyle/>
          <a:p>
            <a:pPr>
              <a:lnSpc>
                <a:spcPts val="1200"/>
              </a:lnSpc>
            </a:pPr>
            <a:r>
              <a:rPr lang="en-CA" sz="1400" dirty="0" smtClean="0">
                <a:solidFill>
                  <a:srgbClr val="000000"/>
                </a:solidFill>
                <a:latin typeface="Arial"/>
                <a:cs typeface="Arial"/>
              </a:rPr>
              <a:t>•</a:t>
            </a:r>
            <a:r>
              <a:rPr lang="en-CA" sz="1400" b="1" dirty="0" smtClean="0">
                <a:solidFill>
                  <a:srgbClr val="000000"/>
                </a:solidFill>
                <a:latin typeface="Times New Roman"/>
                <a:cs typeface="Times New Roman"/>
              </a:rPr>
              <a:t>Supervision</a:t>
            </a:r>
          </a:p>
          <a:p>
            <a:pPr>
              <a:lnSpc>
                <a:spcPts val="1265"/>
              </a:lnSpc>
            </a:pPr>
            <a:endParaRPr lang="en-CA" sz="1400" dirty="0">
              <a:solidFill>
                <a:srgbClr val="000000"/>
              </a:solidFill>
            </a:endParaRPr>
          </a:p>
        </p:txBody>
      </p:sp>
      <p:sp>
        <p:nvSpPr>
          <p:cNvPr id="19" name="TextBox 19"/>
          <p:cNvSpPr txBox="1"/>
          <p:nvPr/>
        </p:nvSpPr>
        <p:spPr>
          <a:xfrm>
            <a:off x="6438900" y="3733800"/>
            <a:ext cx="540212"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Arial"/>
                <a:cs typeface="Arial"/>
              </a:rPr>
              <a:t>•</a:t>
            </a:r>
            <a:r>
              <a:rPr lang="en-CA" sz="1400" b="1" dirty="0" smtClean="0">
                <a:solidFill>
                  <a:srgbClr val="000000"/>
                </a:solidFill>
                <a:latin typeface="Times New Roman"/>
                <a:cs typeface="Times New Roman"/>
              </a:rPr>
              <a:t>Status</a:t>
            </a:r>
          </a:p>
          <a:p>
            <a:pPr>
              <a:lnSpc>
                <a:spcPts val="1265"/>
              </a:lnSpc>
            </a:pPr>
            <a:endParaRPr lang="en-CA" sz="1400" b="1" dirty="0">
              <a:solidFill>
                <a:srgbClr val="000000"/>
              </a:solidFill>
            </a:endParaRPr>
          </a:p>
        </p:txBody>
      </p:sp>
      <p:sp>
        <p:nvSpPr>
          <p:cNvPr id="20" name="TextBox 20"/>
          <p:cNvSpPr txBox="1"/>
          <p:nvPr/>
        </p:nvSpPr>
        <p:spPr>
          <a:xfrm>
            <a:off x="6438900" y="3898900"/>
            <a:ext cx="995465"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Arial"/>
                <a:cs typeface="Arial"/>
              </a:rPr>
              <a:t>•</a:t>
            </a:r>
            <a:r>
              <a:rPr lang="en-CA" sz="1400" b="1" dirty="0" smtClean="0">
                <a:solidFill>
                  <a:srgbClr val="000000"/>
                </a:solidFill>
                <a:latin typeface="Times New Roman"/>
                <a:cs typeface="Times New Roman"/>
              </a:rPr>
              <a:t>Job security</a:t>
            </a:r>
          </a:p>
          <a:p>
            <a:pPr>
              <a:lnSpc>
                <a:spcPts val="1265"/>
              </a:lnSpc>
            </a:pPr>
            <a:endParaRPr lang="en-CA" sz="1400" b="1" dirty="0">
              <a:solidFill>
                <a:srgbClr val="000000"/>
              </a:solidFill>
            </a:endParaRPr>
          </a:p>
        </p:txBody>
      </p:sp>
      <p:sp>
        <p:nvSpPr>
          <p:cNvPr id="21" name="TextBox 21"/>
          <p:cNvSpPr txBox="1"/>
          <p:nvPr/>
        </p:nvSpPr>
        <p:spPr>
          <a:xfrm>
            <a:off x="6438900" y="4064000"/>
            <a:ext cx="1245534"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Arial"/>
                <a:cs typeface="Arial"/>
              </a:rPr>
              <a:t>•</a:t>
            </a:r>
            <a:r>
              <a:rPr lang="en-CA" sz="1400" b="1" dirty="0" smtClean="0">
                <a:solidFill>
                  <a:srgbClr val="000000"/>
                </a:solidFill>
                <a:latin typeface="Times New Roman"/>
                <a:cs typeface="Times New Roman"/>
              </a:rPr>
              <a:t>Fellow workers</a:t>
            </a:r>
          </a:p>
          <a:p>
            <a:pPr>
              <a:lnSpc>
                <a:spcPts val="1265"/>
              </a:lnSpc>
            </a:pPr>
            <a:endParaRPr lang="en-CA" sz="1400" b="1" dirty="0">
              <a:solidFill>
                <a:srgbClr val="000000"/>
              </a:solidFill>
            </a:endParaRPr>
          </a:p>
        </p:txBody>
      </p:sp>
      <p:sp>
        <p:nvSpPr>
          <p:cNvPr id="22" name="TextBox 22"/>
          <p:cNvSpPr txBox="1"/>
          <p:nvPr/>
        </p:nvSpPr>
        <p:spPr>
          <a:xfrm>
            <a:off x="6438900" y="4229100"/>
            <a:ext cx="1014701"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Arial"/>
                <a:cs typeface="Arial"/>
              </a:rPr>
              <a:t>•</a:t>
            </a:r>
            <a:r>
              <a:rPr lang="en-CA" sz="1400" b="1" dirty="0" smtClean="0">
                <a:solidFill>
                  <a:srgbClr val="000000"/>
                </a:solidFill>
                <a:latin typeface="Times New Roman"/>
                <a:cs typeface="Times New Roman"/>
              </a:rPr>
              <a:t>Personal life</a:t>
            </a:r>
          </a:p>
          <a:p>
            <a:pPr>
              <a:lnSpc>
                <a:spcPts val="1265"/>
              </a:lnSpc>
            </a:pPr>
            <a:endParaRPr lang="en-CA" sz="1400" b="1" dirty="0">
              <a:solidFill>
                <a:srgbClr val="000000"/>
              </a:solidFill>
            </a:endParaRPr>
          </a:p>
        </p:txBody>
      </p:sp>
      <p:sp>
        <p:nvSpPr>
          <p:cNvPr id="23" name="TextBox 23"/>
          <p:cNvSpPr txBox="1"/>
          <p:nvPr/>
        </p:nvSpPr>
        <p:spPr>
          <a:xfrm>
            <a:off x="6223000" y="4572000"/>
            <a:ext cx="1872244"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Times New Roman"/>
                <a:cs typeface="Times New Roman"/>
              </a:rPr>
              <a:t>Motivators or Satisfiers:</a:t>
            </a:r>
          </a:p>
          <a:p>
            <a:pPr>
              <a:lnSpc>
                <a:spcPts val="1265"/>
              </a:lnSpc>
            </a:pPr>
            <a:endParaRPr lang="en-CA" sz="1400" b="1" dirty="0">
              <a:solidFill>
                <a:srgbClr val="000000"/>
              </a:solidFill>
            </a:endParaRPr>
          </a:p>
        </p:txBody>
      </p:sp>
      <p:sp>
        <p:nvSpPr>
          <p:cNvPr id="24" name="TextBox 24"/>
          <p:cNvSpPr txBox="1"/>
          <p:nvPr/>
        </p:nvSpPr>
        <p:spPr>
          <a:xfrm>
            <a:off x="6438900" y="4737100"/>
            <a:ext cx="772647" cy="320601"/>
          </a:xfrm>
          <a:prstGeom prst="rect">
            <a:avLst/>
          </a:prstGeom>
          <a:noFill/>
        </p:spPr>
        <p:txBody>
          <a:bodyPr vert="horz" wrap="none" lIns="0" tIns="0" rIns="0" bIns="0" rtlCol="0">
            <a:spAutoFit/>
          </a:bodyPr>
          <a:lstStyle/>
          <a:p>
            <a:pPr>
              <a:lnSpc>
                <a:spcPts val="1200"/>
              </a:lnSpc>
            </a:pPr>
            <a:r>
              <a:rPr lang="en-CA" sz="1103" b="1" dirty="0" smtClean="0">
                <a:solidFill>
                  <a:srgbClr val="000000"/>
                </a:solidFill>
                <a:latin typeface="Arial"/>
                <a:cs typeface="Arial"/>
              </a:rPr>
              <a:t>•</a:t>
            </a:r>
            <a:r>
              <a:rPr lang="en-CA" sz="1103" b="1" dirty="0" smtClean="0">
                <a:solidFill>
                  <a:srgbClr val="000000"/>
                </a:solidFill>
                <a:latin typeface="Times New Roman"/>
                <a:cs typeface="Times New Roman"/>
              </a:rPr>
              <a:t>Recognition</a:t>
            </a:r>
          </a:p>
          <a:p>
            <a:pPr>
              <a:lnSpc>
                <a:spcPts val="1265"/>
              </a:lnSpc>
            </a:pPr>
            <a:endParaRPr lang="en-CA" sz="1103" b="1" dirty="0">
              <a:solidFill>
                <a:srgbClr val="000000"/>
              </a:solidFill>
            </a:endParaRPr>
          </a:p>
        </p:txBody>
      </p:sp>
      <p:sp>
        <p:nvSpPr>
          <p:cNvPr id="25" name="TextBox 25"/>
          <p:cNvSpPr txBox="1"/>
          <p:nvPr/>
        </p:nvSpPr>
        <p:spPr>
          <a:xfrm>
            <a:off x="6438900" y="4902200"/>
            <a:ext cx="1059585"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Arial"/>
                <a:cs typeface="Arial"/>
              </a:rPr>
              <a:t>•</a:t>
            </a:r>
            <a:r>
              <a:rPr lang="en-CA" sz="1400" b="1" dirty="0" smtClean="0">
                <a:solidFill>
                  <a:srgbClr val="000000"/>
                </a:solidFill>
                <a:latin typeface="Times New Roman"/>
                <a:cs typeface="Times New Roman"/>
              </a:rPr>
              <a:t>Achievement</a:t>
            </a:r>
          </a:p>
          <a:p>
            <a:pPr>
              <a:lnSpc>
                <a:spcPts val="1265"/>
              </a:lnSpc>
            </a:pPr>
            <a:endParaRPr lang="en-CA" sz="1400" b="1" dirty="0">
              <a:solidFill>
                <a:srgbClr val="000000"/>
              </a:solidFill>
            </a:endParaRPr>
          </a:p>
        </p:txBody>
      </p:sp>
      <p:sp>
        <p:nvSpPr>
          <p:cNvPr id="26" name="TextBox 26"/>
          <p:cNvSpPr txBox="1"/>
          <p:nvPr/>
        </p:nvSpPr>
        <p:spPr>
          <a:xfrm>
            <a:off x="6438900" y="5067300"/>
            <a:ext cx="881652" cy="320601"/>
          </a:xfrm>
          <a:prstGeom prst="rect">
            <a:avLst/>
          </a:prstGeom>
          <a:noFill/>
        </p:spPr>
        <p:txBody>
          <a:bodyPr vert="horz" wrap="none" lIns="0" tIns="0" rIns="0" bIns="0" rtlCol="0">
            <a:spAutoFit/>
          </a:bodyPr>
          <a:lstStyle/>
          <a:p>
            <a:pPr>
              <a:lnSpc>
                <a:spcPts val="1200"/>
              </a:lnSpc>
            </a:pPr>
            <a:r>
              <a:rPr lang="en-CA" sz="1103" b="1" dirty="0" smtClean="0">
                <a:solidFill>
                  <a:srgbClr val="000000"/>
                </a:solidFill>
                <a:latin typeface="Arial"/>
                <a:cs typeface="Arial"/>
              </a:rPr>
              <a:t>•</a:t>
            </a:r>
            <a:r>
              <a:rPr lang="en-CA" sz="1103" b="1" dirty="0" smtClean="0">
                <a:solidFill>
                  <a:srgbClr val="000000"/>
                </a:solidFill>
                <a:latin typeface="Times New Roman"/>
                <a:cs typeface="Times New Roman"/>
              </a:rPr>
              <a:t>Advancement</a:t>
            </a:r>
          </a:p>
          <a:p>
            <a:pPr>
              <a:lnSpc>
                <a:spcPts val="1265"/>
              </a:lnSpc>
            </a:pPr>
            <a:endParaRPr lang="en-CA" sz="1103" b="1" dirty="0">
              <a:solidFill>
                <a:srgbClr val="000000"/>
              </a:solidFill>
            </a:endParaRPr>
          </a:p>
        </p:txBody>
      </p:sp>
      <p:sp>
        <p:nvSpPr>
          <p:cNvPr id="27" name="TextBox 27"/>
          <p:cNvSpPr txBox="1"/>
          <p:nvPr/>
        </p:nvSpPr>
        <p:spPr>
          <a:xfrm>
            <a:off x="6438900" y="5245100"/>
            <a:ext cx="657168"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Arial"/>
                <a:cs typeface="Arial"/>
              </a:rPr>
              <a:t>•</a:t>
            </a:r>
            <a:r>
              <a:rPr lang="en-CA" sz="1400" b="1" dirty="0" smtClean="0">
                <a:solidFill>
                  <a:srgbClr val="000000"/>
                </a:solidFill>
                <a:latin typeface="Times New Roman"/>
                <a:cs typeface="Times New Roman"/>
              </a:rPr>
              <a:t>Growth</a:t>
            </a:r>
          </a:p>
          <a:p>
            <a:pPr>
              <a:lnSpc>
                <a:spcPts val="1265"/>
              </a:lnSpc>
            </a:pPr>
            <a:endParaRPr lang="en-CA" sz="1400" b="1" dirty="0">
              <a:solidFill>
                <a:srgbClr val="000000"/>
              </a:solidFill>
            </a:endParaRPr>
          </a:p>
        </p:txBody>
      </p:sp>
      <p:sp>
        <p:nvSpPr>
          <p:cNvPr id="28" name="TextBox 28"/>
          <p:cNvSpPr txBox="1"/>
          <p:nvPr/>
        </p:nvSpPr>
        <p:spPr>
          <a:xfrm>
            <a:off x="6438900" y="5410200"/>
            <a:ext cx="1149354"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Arial"/>
                <a:cs typeface="Arial"/>
              </a:rPr>
              <a:t>•</a:t>
            </a:r>
            <a:r>
              <a:rPr lang="en-CA" sz="1400" b="1" dirty="0" smtClean="0">
                <a:solidFill>
                  <a:srgbClr val="000000"/>
                </a:solidFill>
                <a:latin typeface="Times New Roman"/>
                <a:cs typeface="Times New Roman"/>
              </a:rPr>
              <a:t>Responsibility</a:t>
            </a:r>
          </a:p>
          <a:p>
            <a:pPr>
              <a:lnSpc>
                <a:spcPts val="1265"/>
              </a:lnSpc>
            </a:pPr>
            <a:endParaRPr lang="en-CA" sz="1400" b="1" dirty="0">
              <a:solidFill>
                <a:srgbClr val="000000"/>
              </a:solidFill>
            </a:endParaRPr>
          </a:p>
        </p:txBody>
      </p:sp>
      <p:sp>
        <p:nvSpPr>
          <p:cNvPr id="29" name="TextBox 29"/>
          <p:cNvSpPr txBox="1"/>
          <p:nvPr/>
        </p:nvSpPr>
        <p:spPr>
          <a:xfrm>
            <a:off x="6438900" y="5575300"/>
            <a:ext cx="1104470" cy="320601"/>
          </a:xfrm>
          <a:prstGeom prst="rect">
            <a:avLst/>
          </a:prstGeom>
          <a:noFill/>
        </p:spPr>
        <p:txBody>
          <a:bodyPr vert="horz" wrap="none" lIns="0" tIns="0" rIns="0" bIns="0" rtlCol="0">
            <a:spAutoFit/>
          </a:bodyPr>
          <a:lstStyle/>
          <a:p>
            <a:pPr>
              <a:lnSpc>
                <a:spcPts val="1200"/>
              </a:lnSpc>
            </a:pPr>
            <a:r>
              <a:rPr lang="en-CA" sz="1400" b="1" dirty="0" smtClean="0">
                <a:solidFill>
                  <a:srgbClr val="000000"/>
                </a:solidFill>
                <a:latin typeface="Arial"/>
                <a:cs typeface="Arial"/>
              </a:rPr>
              <a:t>•</a:t>
            </a:r>
            <a:r>
              <a:rPr lang="en-CA" sz="1400" b="1" dirty="0" smtClean="0">
                <a:solidFill>
                  <a:srgbClr val="000000"/>
                </a:solidFill>
                <a:latin typeface="Times New Roman"/>
                <a:cs typeface="Times New Roman"/>
              </a:rPr>
              <a:t>Job challenge</a:t>
            </a:r>
          </a:p>
          <a:p>
            <a:pPr>
              <a:lnSpc>
                <a:spcPts val="1265"/>
              </a:lnSpc>
            </a:pPr>
            <a:endParaRPr lang="en-CA" sz="1400" b="1" dirty="0">
              <a:solidFill>
                <a:srgbClr val="000000"/>
              </a:solidFill>
            </a:endParaRPr>
          </a:p>
        </p:txBody>
      </p:sp>
      <p:sp>
        <p:nvSpPr>
          <p:cNvPr id="30" name="Slide Number Placeholder 29"/>
          <p:cNvSpPr>
            <a:spLocks noGrp="1"/>
          </p:cNvSpPr>
          <p:nvPr>
            <p:ph type="sldNum" sz="quarter" idx="12"/>
          </p:nvPr>
        </p:nvSpPr>
        <p:spPr/>
        <p:txBody>
          <a:bodyPr/>
          <a:lstStyle/>
          <a:p>
            <a:fld id="{2C7DFF54-6BA4-4515-87CA-28703F844993}" type="slidenum">
              <a:rPr lang="en-CA" smtClean="0"/>
              <a:pPr/>
              <a:t>21</a:t>
            </a:fld>
            <a:endParaRPr lang="en-CA"/>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stretch>
            <a:fillRect/>
          </a:stretch>
        </p:blipFill>
        <p:spPr>
          <a:xfrm>
            <a:off x="0" y="0"/>
            <a:ext cx="9144000" cy="6845300"/>
          </a:xfrm>
          <a:prstGeom prst="rect">
            <a:avLst/>
          </a:prstGeom>
        </p:spPr>
      </p:pic>
      <p:sp>
        <p:nvSpPr>
          <p:cNvPr id="14" name="TextBox 2"/>
          <p:cNvSpPr txBox="1"/>
          <p:nvPr/>
        </p:nvSpPr>
        <p:spPr>
          <a:xfrm>
            <a:off x="762000" y="596900"/>
            <a:ext cx="863600" cy="266700"/>
          </a:xfrm>
          <a:prstGeom prst="rect">
            <a:avLst/>
          </a:prstGeom>
          <a:noFill/>
        </p:spPr>
        <p:txBody>
          <a:bodyPr vert="horz" wrap="none" lIns="0" tIns="0" rIns="0" bIns="0" rtlCol="0">
            <a:spAutoFit/>
          </a:bodyPr>
          <a:lstStyle/>
          <a:p>
            <a:pPr>
              <a:lnSpc>
                <a:spcPts val="1610"/>
              </a:lnSpc>
            </a:pPr>
            <a:r>
              <a:rPr lang="en-CA" sz="1416" b="1" smtClean="0">
                <a:solidFill>
                  <a:srgbClr val="000000"/>
                </a:solidFill>
                <a:latin typeface="Times New Roman Bold"/>
                <a:cs typeface="Times New Roman Bold"/>
              </a:rPr>
              <a:t>Context</a:t>
            </a:r>
          </a:p>
          <a:p>
            <a:pPr>
              <a:lnSpc>
                <a:spcPts val="1610"/>
              </a:lnSpc>
            </a:pPr>
            <a:endParaRPr lang="en-CA" sz="1416" b="1" smtClean="0">
              <a:solidFill>
                <a:srgbClr val="000000"/>
              </a:solidFill>
              <a:latin typeface="Times New Roman Bold"/>
              <a:cs typeface="Times New Roman Bold"/>
            </a:endParaRPr>
          </a:p>
        </p:txBody>
      </p:sp>
      <p:sp>
        <p:nvSpPr>
          <p:cNvPr id="3" name="TextBox 3"/>
          <p:cNvSpPr txBox="1"/>
          <p:nvPr/>
        </p:nvSpPr>
        <p:spPr>
          <a:xfrm>
            <a:off x="1701800" y="596900"/>
            <a:ext cx="2425700" cy="266700"/>
          </a:xfrm>
          <a:prstGeom prst="rect">
            <a:avLst/>
          </a:prstGeom>
          <a:noFill/>
        </p:spPr>
        <p:txBody>
          <a:bodyPr vert="horz" wrap="none" lIns="0" tIns="0" rIns="0" bIns="0" rtlCol="0">
            <a:spAutoFit/>
          </a:bodyPr>
          <a:lstStyle/>
          <a:p>
            <a:pPr>
              <a:lnSpc>
                <a:spcPts val="1610"/>
              </a:lnSpc>
            </a:pPr>
            <a:r>
              <a:rPr lang="en-CA" sz="1416" b="1" smtClean="0">
                <a:solidFill>
                  <a:srgbClr val="000000"/>
                </a:solidFill>
                <a:latin typeface="Times New Roman Bold"/>
                <a:cs typeface="Times New Roman Bold"/>
              </a:rPr>
              <a:t>Key Values/Principles/Issues</a:t>
            </a:r>
          </a:p>
          <a:p>
            <a:pPr>
              <a:lnSpc>
                <a:spcPts val="1610"/>
              </a:lnSpc>
            </a:pPr>
            <a:endParaRPr lang="en-CA" sz="1416" b="1" smtClean="0">
              <a:solidFill>
                <a:srgbClr val="000000"/>
              </a:solidFill>
              <a:latin typeface="Times New Roman Bold"/>
              <a:cs typeface="Times New Roman Bold"/>
            </a:endParaRPr>
          </a:p>
        </p:txBody>
      </p:sp>
      <p:sp>
        <p:nvSpPr>
          <p:cNvPr id="4" name="TextBox 4"/>
          <p:cNvSpPr txBox="1"/>
          <p:nvPr/>
        </p:nvSpPr>
        <p:spPr>
          <a:xfrm>
            <a:off x="4483100" y="596900"/>
            <a:ext cx="1130300" cy="266700"/>
          </a:xfrm>
          <a:prstGeom prst="rect">
            <a:avLst/>
          </a:prstGeom>
          <a:noFill/>
        </p:spPr>
        <p:txBody>
          <a:bodyPr vert="horz" wrap="none" lIns="0" tIns="0" rIns="0" bIns="0" rtlCol="0">
            <a:spAutoFit/>
          </a:bodyPr>
          <a:lstStyle/>
          <a:p>
            <a:pPr>
              <a:lnSpc>
                <a:spcPts val="1610"/>
              </a:lnSpc>
            </a:pPr>
            <a:r>
              <a:rPr lang="en-CA" sz="1416" b="1" smtClean="0">
                <a:solidFill>
                  <a:srgbClr val="000000"/>
                </a:solidFill>
                <a:latin typeface="Times New Roman Bold"/>
                <a:cs typeface="Times New Roman Bold"/>
              </a:rPr>
              <a:t>Proponents</a:t>
            </a:r>
          </a:p>
          <a:p>
            <a:pPr>
              <a:lnSpc>
                <a:spcPts val="1610"/>
              </a:lnSpc>
            </a:pPr>
            <a:endParaRPr lang="en-CA" sz="1416" b="1" smtClean="0">
              <a:solidFill>
                <a:srgbClr val="000000"/>
              </a:solidFill>
              <a:latin typeface="Times New Roman Bold"/>
              <a:cs typeface="Times New Roman Bold"/>
            </a:endParaRPr>
          </a:p>
        </p:txBody>
      </p:sp>
      <p:sp>
        <p:nvSpPr>
          <p:cNvPr id="5" name="TextBox 5"/>
          <p:cNvSpPr txBox="1"/>
          <p:nvPr/>
        </p:nvSpPr>
        <p:spPr>
          <a:xfrm>
            <a:off x="6045200" y="596900"/>
            <a:ext cx="2717800" cy="203200"/>
          </a:xfrm>
          <a:prstGeom prst="rect">
            <a:avLst/>
          </a:prstGeom>
          <a:noFill/>
        </p:spPr>
        <p:txBody>
          <a:bodyPr vert="horz" wrap="none" lIns="0" tIns="0" rIns="0" bIns="0" rtlCol="0">
            <a:spAutoFit/>
          </a:bodyPr>
          <a:lstStyle/>
          <a:p>
            <a:pPr>
              <a:lnSpc>
                <a:spcPts val="1610"/>
              </a:lnSpc>
            </a:pPr>
            <a:r>
              <a:rPr lang="en-CA" sz="1416" b="1" smtClean="0">
                <a:solidFill>
                  <a:srgbClr val="000000"/>
                </a:solidFill>
                <a:latin typeface="Times New Roman Bold"/>
                <a:cs typeface="Times New Roman Bold"/>
              </a:rPr>
              <a:t>Dominant/Theories/Themes/Sub-</a:t>
            </a:r>
          </a:p>
          <a:p>
            <a:pPr>
              <a:lnSpc>
                <a:spcPts val="1610"/>
              </a:lnSpc>
            </a:pPr>
            <a:endParaRPr lang="en-CA" sz="1416" b="1" smtClean="0">
              <a:solidFill>
                <a:srgbClr val="000000"/>
              </a:solidFill>
              <a:latin typeface="Times New Roman Bold"/>
              <a:cs typeface="Times New Roman Bold"/>
            </a:endParaRPr>
          </a:p>
        </p:txBody>
      </p:sp>
      <p:sp>
        <p:nvSpPr>
          <p:cNvPr id="6" name="TextBox 6"/>
          <p:cNvSpPr txBox="1"/>
          <p:nvPr/>
        </p:nvSpPr>
        <p:spPr>
          <a:xfrm>
            <a:off x="6959600" y="812800"/>
            <a:ext cx="9652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Concepts</a:t>
            </a:r>
          </a:p>
          <a:p>
            <a:pPr>
              <a:lnSpc>
                <a:spcPts val="1610"/>
              </a:lnSpc>
            </a:pPr>
            <a:endParaRPr lang="en-CA" sz="1413" b="1" smtClean="0">
              <a:solidFill>
                <a:srgbClr val="000000"/>
              </a:solidFill>
              <a:latin typeface="Times New Roman Bold"/>
              <a:cs typeface="Times New Roman Bold"/>
            </a:endParaRPr>
          </a:p>
        </p:txBody>
      </p:sp>
      <p:sp>
        <p:nvSpPr>
          <p:cNvPr id="7" name="TextBox 7"/>
          <p:cNvSpPr txBox="1"/>
          <p:nvPr/>
        </p:nvSpPr>
        <p:spPr>
          <a:xfrm>
            <a:off x="3937000" y="1028700"/>
            <a:ext cx="1796967" cy="833562"/>
          </a:xfrm>
          <a:prstGeom prst="rect">
            <a:avLst/>
          </a:prstGeom>
          <a:noFill/>
        </p:spPr>
        <p:txBody>
          <a:bodyPr vert="horz" wrap="none" lIns="0" tIns="0" rIns="0" bIns="0" rtlCol="0">
            <a:spAutoFit/>
          </a:bodyPr>
          <a:lstStyle/>
          <a:p>
            <a:pPr>
              <a:lnSpc>
                <a:spcPts val="1300"/>
              </a:lnSpc>
            </a:pPr>
            <a:endParaRPr lang="en-CA" sz="1600" dirty="0" smtClean="0">
              <a:solidFill>
                <a:srgbClr val="000000"/>
              </a:solidFill>
              <a:latin typeface="Times New Roman"/>
              <a:cs typeface="Times New Roman"/>
            </a:endParaRPr>
          </a:p>
          <a:p>
            <a:pPr>
              <a:lnSpc>
                <a:spcPts val="1300"/>
              </a:lnSpc>
            </a:pPr>
            <a:r>
              <a:rPr lang="en-CA" sz="1600" dirty="0" smtClean="0">
                <a:solidFill>
                  <a:srgbClr val="000000"/>
                </a:solidFill>
                <a:latin typeface="Times New Roman"/>
                <a:cs typeface="Times New Roman"/>
              </a:rPr>
              <a:t>Douglas McGregor – </a:t>
            </a:r>
          </a:p>
          <a:p>
            <a:pPr>
              <a:lnSpc>
                <a:spcPts val="1300"/>
              </a:lnSpc>
            </a:pPr>
            <a:r>
              <a:rPr lang="en-CA" sz="1600" dirty="0" smtClean="0">
                <a:solidFill>
                  <a:srgbClr val="000000"/>
                </a:solidFill>
                <a:latin typeface="Times New Roman"/>
                <a:cs typeface="Times New Roman"/>
              </a:rPr>
              <a:t>Theory X &amp;</a:t>
            </a:r>
            <a:r>
              <a:rPr lang="en-CA" sz="1600" dirty="0" smtClean="0">
                <a:solidFill>
                  <a:srgbClr val="000000"/>
                </a:solidFill>
                <a:latin typeface="Times New Roman"/>
              </a:rPr>
              <a:t/>
            </a:r>
            <a:br>
              <a:rPr lang="en-CA" sz="1600" dirty="0" smtClean="0">
                <a:solidFill>
                  <a:srgbClr val="000000"/>
                </a:solidFill>
                <a:latin typeface="Times New Roman"/>
              </a:rPr>
            </a:br>
            <a:r>
              <a:rPr lang="en-CA" sz="1600" dirty="0" smtClean="0">
                <a:solidFill>
                  <a:srgbClr val="000000"/>
                </a:solidFill>
                <a:latin typeface="Times New Roman"/>
                <a:cs typeface="Times New Roman"/>
              </a:rPr>
              <a:t>Theory Y (1960)</a:t>
            </a:r>
          </a:p>
          <a:p>
            <a:pPr>
              <a:lnSpc>
                <a:spcPts val="1315"/>
              </a:lnSpc>
            </a:pPr>
            <a:endParaRPr lang="en-CA" sz="1600" dirty="0">
              <a:solidFill>
                <a:srgbClr val="000000"/>
              </a:solidFill>
            </a:endParaRPr>
          </a:p>
        </p:txBody>
      </p:sp>
      <p:sp>
        <p:nvSpPr>
          <p:cNvPr id="8" name="TextBox 8"/>
          <p:cNvSpPr txBox="1"/>
          <p:nvPr/>
        </p:nvSpPr>
        <p:spPr>
          <a:xfrm>
            <a:off x="5969000" y="1028700"/>
            <a:ext cx="2999219" cy="1615827"/>
          </a:xfrm>
          <a:prstGeom prst="rect">
            <a:avLst/>
          </a:prstGeom>
          <a:noFill/>
        </p:spPr>
        <p:txBody>
          <a:bodyPr vert="horz" wrap="none" lIns="0" tIns="0" rIns="0" bIns="0" rtlCol="0">
            <a:spAutoFit/>
          </a:bodyPr>
          <a:lstStyle/>
          <a:p>
            <a:pPr>
              <a:lnSpc>
                <a:spcPts val="1400"/>
              </a:lnSpc>
            </a:pPr>
            <a:r>
              <a:rPr lang="en-CA" sz="1400" dirty="0" smtClean="0">
                <a:solidFill>
                  <a:srgbClr val="000000"/>
                </a:solidFill>
                <a:latin typeface="Times New Roman"/>
                <a:cs typeface="Times New Roman"/>
              </a:rPr>
              <a:t>Douglas McGregor, an American social</a:t>
            </a:r>
            <a:r>
              <a:rPr lang="en-CA" sz="1400" dirty="0" smtClean="0">
                <a:solidFill>
                  <a:srgbClr val="000000"/>
                </a:solidFill>
                <a:latin typeface="Times New Roman"/>
              </a:rPr>
              <a:t/>
            </a:r>
            <a:br>
              <a:rPr lang="en-CA" sz="1400" dirty="0" smtClean="0">
                <a:solidFill>
                  <a:srgbClr val="000000"/>
                </a:solidFill>
                <a:latin typeface="Times New Roman"/>
              </a:rPr>
            </a:br>
            <a:r>
              <a:rPr lang="en-CA" sz="1400" dirty="0" smtClean="0">
                <a:solidFill>
                  <a:srgbClr val="000000"/>
                </a:solidFill>
                <a:latin typeface="Times New Roman"/>
                <a:cs typeface="Times New Roman"/>
              </a:rPr>
              <a:t>psychologist, proposed his famous X-Y</a:t>
            </a:r>
            <a:r>
              <a:rPr lang="en-CA" sz="1400" dirty="0" smtClean="0">
                <a:solidFill>
                  <a:srgbClr val="000000"/>
                </a:solidFill>
                <a:latin typeface="Times New Roman"/>
              </a:rPr>
              <a:t/>
            </a:r>
            <a:br>
              <a:rPr lang="en-CA" sz="1400" dirty="0" smtClean="0">
                <a:solidFill>
                  <a:srgbClr val="000000"/>
                </a:solidFill>
                <a:latin typeface="Times New Roman"/>
              </a:rPr>
            </a:br>
            <a:r>
              <a:rPr lang="en-CA" sz="1400" dirty="0" smtClean="0">
                <a:solidFill>
                  <a:srgbClr val="000000"/>
                </a:solidFill>
                <a:latin typeface="Times New Roman"/>
                <a:cs typeface="Times New Roman"/>
              </a:rPr>
              <a:t>theory in his 1960 book 'The Human Side</a:t>
            </a:r>
            <a:r>
              <a:rPr lang="en-CA" sz="1400" dirty="0" smtClean="0">
                <a:solidFill>
                  <a:srgbClr val="000000"/>
                </a:solidFill>
                <a:latin typeface="Times New Roman"/>
              </a:rPr>
              <a:t/>
            </a:r>
            <a:br>
              <a:rPr lang="en-CA" sz="1400" dirty="0" smtClean="0">
                <a:solidFill>
                  <a:srgbClr val="000000"/>
                </a:solidFill>
                <a:latin typeface="Times New Roman"/>
              </a:rPr>
            </a:br>
            <a:r>
              <a:rPr lang="en-CA" sz="1400" dirty="0" smtClean="0">
                <a:solidFill>
                  <a:srgbClr val="000000"/>
                </a:solidFill>
                <a:latin typeface="Times New Roman"/>
                <a:cs typeface="Times New Roman"/>
              </a:rPr>
              <a:t>Of Enterprise'. Theory x and theory y are</a:t>
            </a:r>
            <a:r>
              <a:rPr lang="en-CA" sz="1400" dirty="0" smtClean="0">
                <a:solidFill>
                  <a:srgbClr val="000000"/>
                </a:solidFill>
                <a:latin typeface="Times New Roman"/>
              </a:rPr>
              <a:t/>
            </a:r>
            <a:br>
              <a:rPr lang="en-CA" sz="1400" dirty="0" smtClean="0">
                <a:solidFill>
                  <a:srgbClr val="000000"/>
                </a:solidFill>
                <a:latin typeface="Times New Roman"/>
              </a:rPr>
            </a:br>
            <a:r>
              <a:rPr lang="en-CA" sz="1400" dirty="0" smtClean="0">
                <a:solidFill>
                  <a:srgbClr val="000000"/>
                </a:solidFill>
                <a:latin typeface="Times New Roman"/>
                <a:cs typeface="Times New Roman"/>
              </a:rPr>
              <a:t>still referred to commonly in the field of</a:t>
            </a:r>
            <a:r>
              <a:rPr lang="en-CA" sz="1400" dirty="0" smtClean="0">
                <a:solidFill>
                  <a:srgbClr val="000000"/>
                </a:solidFill>
                <a:latin typeface="Times New Roman"/>
              </a:rPr>
              <a:t/>
            </a:r>
            <a:br>
              <a:rPr lang="en-CA" sz="1400" dirty="0" smtClean="0">
                <a:solidFill>
                  <a:srgbClr val="000000"/>
                </a:solidFill>
                <a:latin typeface="Times New Roman"/>
              </a:rPr>
            </a:br>
            <a:r>
              <a:rPr lang="en-CA" sz="1400" dirty="0" smtClean="0">
                <a:solidFill>
                  <a:srgbClr val="000000"/>
                </a:solidFill>
                <a:latin typeface="Times New Roman"/>
                <a:cs typeface="Times New Roman"/>
              </a:rPr>
              <a:t>management and motivation, and whilst</a:t>
            </a:r>
            <a:r>
              <a:rPr lang="en-CA" sz="1400" dirty="0" smtClean="0">
                <a:solidFill>
                  <a:srgbClr val="000000"/>
                </a:solidFill>
                <a:latin typeface="Times New Roman"/>
              </a:rPr>
              <a:t/>
            </a:r>
            <a:br>
              <a:rPr lang="en-CA" sz="1400" dirty="0" smtClean="0">
                <a:solidFill>
                  <a:srgbClr val="000000"/>
                </a:solidFill>
                <a:latin typeface="Times New Roman"/>
              </a:rPr>
            </a:br>
            <a:r>
              <a:rPr lang="en-CA" sz="1400" dirty="0" smtClean="0">
                <a:solidFill>
                  <a:srgbClr val="000000"/>
                </a:solidFill>
                <a:latin typeface="Times New Roman"/>
                <a:cs typeface="Times New Roman"/>
              </a:rPr>
              <a:t>more recent studies have questioned the</a:t>
            </a:r>
            <a:r>
              <a:rPr lang="en-CA" sz="1400" dirty="0" smtClean="0">
                <a:solidFill>
                  <a:srgbClr val="000000"/>
                </a:solidFill>
                <a:latin typeface="Times New Roman"/>
              </a:rPr>
              <a:t/>
            </a:r>
            <a:br>
              <a:rPr lang="en-CA" sz="1400" dirty="0" smtClean="0">
                <a:solidFill>
                  <a:srgbClr val="000000"/>
                </a:solidFill>
                <a:latin typeface="Times New Roman"/>
              </a:rPr>
            </a:br>
            <a:r>
              <a:rPr lang="en-CA" sz="1400" dirty="0" smtClean="0">
                <a:solidFill>
                  <a:srgbClr val="000000"/>
                </a:solidFill>
                <a:latin typeface="Times New Roman"/>
                <a:cs typeface="Times New Roman"/>
              </a:rPr>
              <a:t>rigidity of the model, </a:t>
            </a:r>
            <a:r>
              <a:rPr lang="en-CA" sz="1400" dirty="0" err="1" smtClean="0">
                <a:solidFill>
                  <a:srgbClr val="000000"/>
                </a:solidFill>
                <a:latin typeface="Times New Roman"/>
                <a:cs typeface="Times New Roman"/>
              </a:rPr>
              <a:t>Mcgregor's</a:t>
            </a:r>
            <a:r>
              <a:rPr lang="en-CA" sz="1400" dirty="0" smtClean="0">
                <a:solidFill>
                  <a:srgbClr val="000000"/>
                </a:solidFill>
                <a:latin typeface="Times New Roman"/>
                <a:cs typeface="Times New Roman"/>
              </a:rPr>
              <a:t> X-Y</a:t>
            </a:r>
          </a:p>
          <a:p>
            <a:pPr>
              <a:lnSpc>
                <a:spcPts val="1440"/>
              </a:lnSpc>
            </a:pPr>
            <a:endParaRPr lang="en-CA" sz="1200" dirty="0">
              <a:solidFill>
                <a:srgbClr val="000000"/>
              </a:solidFill>
            </a:endParaRPr>
          </a:p>
        </p:txBody>
      </p:sp>
      <p:sp>
        <p:nvSpPr>
          <p:cNvPr id="9" name="TextBox 9"/>
          <p:cNvSpPr txBox="1"/>
          <p:nvPr/>
        </p:nvSpPr>
        <p:spPr>
          <a:xfrm>
            <a:off x="5969000" y="2489200"/>
            <a:ext cx="2758769" cy="538609"/>
          </a:xfrm>
          <a:prstGeom prst="rect">
            <a:avLst/>
          </a:prstGeom>
          <a:noFill/>
        </p:spPr>
        <p:txBody>
          <a:bodyPr vert="horz" wrap="none" lIns="0" tIns="0" rIns="0" bIns="0" rtlCol="0">
            <a:spAutoFit/>
          </a:bodyPr>
          <a:lstStyle/>
          <a:p>
            <a:pPr>
              <a:lnSpc>
                <a:spcPts val="1400"/>
              </a:lnSpc>
            </a:pPr>
            <a:r>
              <a:rPr lang="en-CA" sz="1400" dirty="0" smtClean="0">
                <a:solidFill>
                  <a:srgbClr val="000000"/>
                </a:solidFill>
                <a:latin typeface="Times New Roman"/>
                <a:cs typeface="Times New Roman"/>
              </a:rPr>
              <a:t>Theory remains a valid basic principle</a:t>
            </a:r>
            <a:r>
              <a:rPr lang="en-CA" sz="1400" dirty="0" smtClean="0">
                <a:solidFill>
                  <a:srgbClr val="000000"/>
                </a:solidFill>
                <a:latin typeface="Times New Roman"/>
              </a:rPr>
              <a:t/>
            </a:r>
            <a:br>
              <a:rPr lang="en-CA" sz="1400" dirty="0" smtClean="0">
                <a:solidFill>
                  <a:srgbClr val="000000"/>
                </a:solidFill>
                <a:latin typeface="Times New Roman"/>
              </a:rPr>
            </a:br>
            <a:r>
              <a:rPr lang="en-CA" sz="1400" dirty="0" smtClean="0">
                <a:solidFill>
                  <a:srgbClr val="000000"/>
                </a:solidFill>
                <a:latin typeface="Times New Roman"/>
                <a:cs typeface="Times New Roman"/>
              </a:rPr>
              <a:t>from which to develop positive</a:t>
            </a:r>
          </a:p>
          <a:p>
            <a:pPr>
              <a:lnSpc>
                <a:spcPts val="1435"/>
              </a:lnSpc>
            </a:pPr>
            <a:endParaRPr lang="en-CA" sz="1200" b="1" dirty="0">
              <a:solidFill>
                <a:srgbClr val="000000"/>
              </a:solidFill>
            </a:endParaRPr>
          </a:p>
        </p:txBody>
      </p:sp>
      <p:sp>
        <p:nvSpPr>
          <p:cNvPr id="10" name="TextBox 10"/>
          <p:cNvSpPr txBox="1"/>
          <p:nvPr/>
        </p:nvSpPr>
        <p:spPr>
          <a:xfrm>
            <a:off x="5969000" y="2857500"/>
            <a:ext cx="2467022" cy="359073"/>
          </a:xfrm>
          <a:prstGeom prst="rect">
            <a:avLst/>
          </a:prstGeom>
          <a:noFill/>
        </p:spPr>
        <p:txBody>
          <a:bodyPr vert="horz" wrap="none" lIns="0" tIns="0" rIns="0" bIns="0" rtlCol="0">
            <a:spAutoFit/>
          </a:bodyPr>
          <a:lstStyle/>
          <a:p>
            <a:pPr>
              <a:lnSpc>
                <a:spcPts val="1400"/>
              </a:lnSpc>
            </a:pPr>
            <a:r>
              <a:rPr lang="en-CA" sz="1400" dirty="0" smtClean="0">
                <a:solidFill>
                  <a:srgbClr val="000000"/>
                </a:solidFill>
                <a:latin typeface="Times New Roman"/>
                <a:cs typeface="Times New Roman"/>
              </a:rPr>
              <a:t>management style and techniques.</a:t>
            </a:r>
            <a:r>
              <a:rPr lang="en-CA" sz="1400" dirty="0" smtClean="0">
                <a:solidFill>
                  <a:srgbClr val="000000"/>
                </a:solidFill>
                <a:latin typeface="Times New Roman"/>
              </a:rPr>
              <a:t/>
            </a:r>
            <a:br>
              <a:rPr lang="en-CA" sz="1400" dirty="0" smtClean="0">
                <a:solidFill>
                  <a:srgbClr val="000000"/>
                </a:solidFill>
                <a:latin typeface="Times New Roman"/>
              </a:rPr>
            </a:br>
            <a:endParaRPr lang="en-CA" sz="1400" dirty="0">
              <a:solidFill>
                <a:srgbClr val="000000"/>
              </a:solidFill>
            </a:endParaRPr>
          </a:p>
        </p:txBody>
      </p:sp>
      <p:sp>
        <p:nvSpPr>
          <p:cNvPr id="11" name="Slide Number Placeholder 10"/>
          <p:cNvSpPr>
            <a:spLocks noGrp="1"/>
          </p:cNvSpPr>
          <p:nvPr>
            <p:ph type="sldNum" sz="quarter" idx="12"/>
          </p:nvPr>
        </p:nvSpPr>
        <p:spPr/>
        <p:txBody>
          <a:bodyPr/>
          <a:lstStyle/>
          <a:p>
            <a:fld id="{2C7DFF54-6BA4-4515-87CA-28703F844993}" type="slidenum">
              <a:rPr lang="en-CA" smtClean="0"/>
              <a:pPr/>
              <a:t>22</a:t>
            </a:fld>
            <a:endParaRPr lang="en-CA"/>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stretch>
            <a:fillRect/>
          </a:stretch>
        </p:blipFill>
        <p:spPr>
          <a:xfrm>
            <a:off x="0" y="0"/>
            <a:ext cx="9144000" cy="6845300"/>
          </a:xfrm>
          <a:prstGeom prst="rect">
            <a:avLst/>
          </a:prstGeom>
        </p:spPr>
      </p:pic>
      <p:sp>
        <p:nvSpPr>
          <p:cNvPr id="24" name="TextBox 2"/>
          <p:cNvSpPr txBox="1"/>
          <p:nvPr/>
        </p:nvSpPr>
        <p:spPr>
          <a:xfrm>
            <a:off x="901700" y="977900"/>
            <a:ext cx="863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Context</a:t>
            </a:r>
          </a:p>
          <a:p>
            <a:pPr>
              <a:lnSpc>
                <a:spcPts val="1610"/>
              </a:lnSpc>
            </a:pPr>
            <a:endParaRPr lang="en-CA" sz="1413" b="1" smtClean="0">
              <a:solidFill>
                <a:srgbClr val="000000"/>
              </a:solidFill>
              <a:latin typeface="Times New Roman Bold"/>
              <a:cs typeface="Times New Roman Bold"/>
            </a:endParaRPr>
          </a:p>
        </p:txBody>
      </p:sp>
      <p:sp>
        <p:nvSpPr>
          <p:cNvPr id="3" name="TextBox 3"/>
          <p:cNvSpPr txBox="1"/>
          <p:nvPr/>
        </p:nvSpPr>
        <p:spPr>
          <a:xfrm>
            <a:off x="2247900" y="977900"/>
            <a:ext cx="24257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Key Values/Principles/Issues</a:t>
            </a:r>
          </a:p>
          <a:p>
            <a:pPr>
              <a:lnSpc>
                <a:spcPts val="1610"/>
              </a:lnSpc>
            </a:pPr>
            <a:endParaRPr lang="en-CA" sz="1413" b="1" smtClean="0">
              <a:solidFill>
                <a:srgbClr val="000000"/>
              </a:solidFill>
              <a:latin typeface="Times New Roman Bold"/>
              <a:cs typeface="Times New Roman Bold"/>
            </a:endParaRPr>
          </a:p>
        </p:txBody>
      </p:sp>
      <p:sp>
        <p:nvSpPr>
          <p:cNvPr id="4" name="TextBox 4"/>
          <p:cNvSpPr txBox="1"/>
          <p:nvPr/>
        </p:nvSpPr>
        <p:spPr>
          <a:xfrm>
            <a:off x="5181600" y="977900"/>
            <a:ext cx="11303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Proponents</a:t>
            </a:r>
          </a:p>
          <a:p>
            <a:pPr>
              <a:lnSpc>
                <a:spcPts val="1610"/>
              </a:lnSpc>
            </a:pPr>
            <a:endParaRPr lang="en-CA" sz="1413" b="1" smtClean="0">
              <a:solidFill>
                <a:srgbClr val="000000"/>
              </a:solidFill>
              <a:latin typeface="Times New Roman Bold"/>
              <a:cs typeface="Times New Roman Bold"/>
            </a:endParaRPr>
          </a:p>
        </p:txBody>
      </p:sp>
      <p:sp>
        <p:nvSpPr>
          <p:cNvPr id="5" name="TextBox 5"/>
          <p:cNvSpPr txBox="1"/>
          <p:nvPr/>
        </p:nvSpPr>
        <p:spPr>
          <a:xfrm>
            <a:off x="6527800" y="977900"/>
            <a:ext cx="23622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Dominant/Theories/Themes/</a:t>
            </a:r>
          </a:p>
          <a:p>
            <a:pPr>
              <a:lnSpc>
                <a:spcPts val="1610"/>
              </a:lnSpc>
            </a:pPr>
            <a:endParaRPr lang="en-CA" sz="1413" b="1" smtClean="0">
              <a:solidFill>
                <a:srgbClr val="000000"/>
              </a:solidFill>
              <a:latin typeface="Times New Roman Bold"/>
              <a:cs typeface="Times New Roman Bold"/>
            </a:endParaRPr>
          </a:p>
        </p:txBody>
      </p:sp>
      <p:sp>
        <p:nvSpPr>
          <p:cNvPr id="6" name="TextBox 6"/>
          <p:cNvSpPr txBox="1"/>
          <p:nvPr/>
        </p:nvSpPr>
        <p:spPr>
          <a:xfrm>
            <a:off x="7086600" y="1193800"/>
            <a:ext cx="13208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Sub-Concepts</a:t>
            </a:r>
          </a:p>
          <a:p>
            <a:pPr>
              <a:lnSpc>
                <a:spcPts val="1610"/>
              </a:lnSpc>
            </a:pPr>
            <a:endParaRPr lang="en-CA" sz="1413" b="1" smtClean="0">
              <a:solidFill>
                <a:srgbClr val="000000"/>
              </a:solidFill>
              <a:latin typeface="Times New Roman Bold"/>
              <a:cs typeface="Times New Roman Bold"/>
            </a:endParaRPr>
          </a:p>
        </p:txBody>
      </p:sp>
      <p:sp>
        <p:nvSpPr>
          <p:cNvPr id="7" name="TextBox 7"/>
          <p:cNvSpPr txBox="1"/>
          <p:nvPr/>
        </p:nvSpPr>
        <p:spPr>
          <a:xfrm>
            <a:off x="571500" y="1409700"/>
            <a:ext cx="3705630" cy="640496"/>
          </a:xfrm>
          <a:prstGeom prst="rect">
            <a:avLst/>
          </a:prstGeom>
          <a:noFill/>
        </p:spPr>
        <p:txBody>
          <a:bodyPr vert="horz" wrap="none" lIns="0" tIns="0" rIns="0" bIns="0" rtlCol="0">
            <a:spAutoFit/>
          </a:bodyPr>
          <a:lstStyle/>
          <a:p>
            <a:pPr>
              <a:lnSpc>
                <a:spcPts val="1700"/>
              </a:lnSpc>
              <a:tabLst>
                <a:tab pos="1358900" algn="l"/>
              </a:tabLst>
            </a:pPr>
            <a:r>
              <a:rPr lang="en-CA" sz="1403" dirty="0" smtClean="0">
                <a:solidFill>
                  <a:srgbClr val="000000"/>
                </a:solidFill>
                <a:latin typeface="Times New Roman"/>
                <a:cs typeface="Times New Roman"/>
              </a:rPr>
              <a:t>2</a:t>
            </a:r>
            <a:r>
              <a:rPr lang="en-CA" sz="1403" b="1" dirty="0" smtClean="0">
                <a:solidFill>
                  <a:srgbClr val="000000"/>
                </a:solidFill>
                <a:latin typeface="Times New Roman"/>
                <a:cs typeface="Times New Roman"/>
              </a:rPr>
              <a:t>. Development	Administration 1950’s - 1960’s</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a:t>
            </a:r>
            <a:r>
              <a:rPr lang="en-CA" sz="1403" b="1" dirty="0" err="1" smtClean="0">
                <a:solidFill>
                  <a:srgbClr val="000000"/>
                </a:solidFill>
                <a:latin typeface="Times New Roman"/>
                <a:cs typeface="Times New Roman"/>
              </a:rPr>
              <a:t>Underdevel</a:t>
            </a: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Nation building</a:t>
            </a:r>
          </a:p>
          <a:p>
            <a:pPr>
              <a:lnSpc>
                <a:spcPts val="1675"/>
              </a:lnSpc>
            </a:pPr>
            <a:endParaRPr lang="en-CA" sz="1403" dirty="0">
              <a:solidFill>
                <a:srgbClr val="000000"/>
              </a:solidFill>
            </a:endParaRPr>
          </a:p>
        </p:txBody>
      </p:sp>
      <p:sp>
        <p:nvSpPr>
          <p:cNvPr id="8" name="TextBox 8"/>
          <p:cNvSpPr txBox="1"/>
          <p:nvPr/>
        </p:nvSpPr>
        <p:spPr>
          <a:xfrm>
            <a:off x="914400" y="1841500"/>
            <a:ext cx="3149901" cy="410369"/>
          </a:xfrm>
          <a:prstGeom prst="rect">
            <a:avLst/>
          </a:prstGeom>
          <a:noFill/>
        </p:spPr>
        <p:txBody>
          <a:bodyPr vert="horz" wrap="none" lIns="0" tIns="0" rIns="0" bIns="0" rtlCol="0">
            <a:spAutoFit/>
          </a:bodyPr>
          <a:lstStyle/>
          <a:p>
            <a:pPr>
              <a:lnSpc>
                <a:spcPts val="1600"/>
              </a:lnSpc>
              <a:tabLst>
                <a:tab pos="1016000" algn="l"/>
              </a:tabLst>
            </a:pPr>
            <a:r>
              <a:rPr lang="en-CA" sz="1403" b="1" dirty="0" err="1" smtClean="0">
                <a:solidFill>
                  <a:srgbClr val="000000"/>
                </a:solidFill>
                <a:latin typeface="Times New Roman"/>
                <a:cs typeface="Times New Roman"/>
              </a:rPr>
              <a:t>opment</a:t>
            </a:r>
            <a:r>
              <a:rPr lang="en-CA" sz="1403" b="1" dirty="0" smtClean="0">
                <a:solidFill>
                  <a:srgbClr val="000000"/>
                </a:solidFill>
                <a:latin typeface="Arial Unicode MS"/>
                <a:cs typeface="Arial Unicode MS"/>
              </a:rPr>
              <a:t>	</a:t>
            </a:r>
            <a:r>
              <a:rPr lang="en-CA" sz="1403" b="1" dirty="0" smtClean="0">
                <a:solidFill>
                  <a:srgbClr val="000000"/>
                </a:solidFill>
                <a:latin typeface="Times New Roman"/>
                <a:cs typeface="Times New Roman"/>
              </a:rPr>
              <a:t>   Economic Development</a:t>
            </a:r>
          </a:p>
          <a:p>
            <a:pPr>
              <a:lnSpc>
                <a:spcPts val="1610"/>
              </a:lnSpc>
            </a:pPr>
            <a:endParaRPr lang="en-CA" sz="1403" b="1" dirty="0">
              <a:solidFill>
                <a:srgbClr val="000000"/>
              </a:solidFill>
            </a:endParaRPr>
          </a:p>
        </p:txBody>
      </p:sp>
      <p:sp>
        <p:nvSpPr>
          <p:cNvPr id="9" name="TextBox 9"/>
          <p:cNvSpPr txBox="1"/>
          <p:nvPr/>
        </p:nvSpPr>
        <p:spPr>
          <a:xfrm>
            <a:off x="571500" y="2057400"/>
            <a:ext cx="3773405" cy="410369"/>
          </a:xfrm>
          <a:prstGeom prst="rect">
            <a:avLst/>
          </a:prstGeom>
          <a:noFill/>
        </p:spPr>
        <p:txBody>
          <a:bodyPr vert="horz" wrap="none" lIns="0" tIns="0" rIns="0" bIns="0" rtlCol="0">
            <a:spAutoFit/>
          </a:bodyPr>
          <a:lstStyle/>
          <a:p>
            <a:pPr>
              <a:lnSpc>
                <a:spcPts val="1600"/>
              </a:lnSpc>
              <a:tabLst>
                <a:tab pos="1358900" algn="l"/>
              </a:tabLst>
            </a:pPr>
            <a:r>
              <a:rPr lang="en-CA" sz="1406" b="1" dirty="0" smtClean="0">
                <a:solidFill>
                  <a:srgbClr val="000000"/>
                </a:solidFill>
                <a:latin typeface="Arial Unicode MS"/>
                <a:cs typeface="Arial Unicode MS"/>
              </a:rPr>
              <a:t></a:t>
            </a:r>
            <a:r>
              <a:rPr lang="en-CA" sz="1406" b="1" dirty="0" smtClean="0">
                <a:solidFill>
                  <a:srgbClr val="000000"/>
                </a:solidFill>
                <a:latin typeface="Times New Roman"/>
                <a:cs typeface="Times New Roman"/>
              </a:rPr>
              <a:t>   Poverty</a:t>
            </a:r>
            <a:r>
              <a:rPr lang="en-CA" sz="1406" b="1" dirty="0" smtClean="0">
                <a:solidFill>
                  <a:srgbClr val="000000"/>
                </a:solidFill>
                <a:latin typeface="Arial Unicode MS"/>
                <a:cs typeface="Arial Unicode MS"/>
              </a:rPr>
              <a:t>	</a:t>
            </a:r>
            <a:r>
              <a:rPr lang="en-CA" sz="1406" b="1" dirty="0" smtClean="0">
                <a:solidFill>
                  <a:srgbClr val="000000"/>
                </a:solidFill>
                <a:latin typeface="Times New Roman"/>
                <a:cs typeface="Times New Roman"/>
              </a:rPr>
              <a:t>   Institutional Strengthening</a:t>
            </a:r>
          </a:p>
          <a:p>
            <a:pPr>
              <a:lnSpc>
                <a:spcPts val="1610"/>
              </a:lnSpc>
            </a:pPr>
            <a:endParaRPr lang="en-CA" sz="1406" b="1" dirty="0">
              <a:solidFill>
                <a:srgbClr val="000000"/>
              </a:solidFill>
            </a:endParaRPr>
          </a:p>
        </p:txBody>
      </p:sp>
      <p:sp>
        <p:nvSpPr>
          <p:cNvPr id="10" name="TextBox 10"/>
          <p:cNvSpPr txBox="1"/>
          <p:nvPr/>
        </p:nvSpPr>
        <p:spPr>
          <a:xfrm>
            <a:off x="571500" y="2273300"/>
            <a:ext cx="3574697" cy="410369"/>
          </a:xfrm>
          <a:prstGeom prst="rect">
            <a:avLst/>
          </a:prstGeom>
          <a:noFill/>
        </p:spPr>
        <p:txBody>
          <a:bodyPr vert="horz" wrap="none" lIns="0" tIns="0" rIns="0" bIns="0" rtlCol="0">
            <a:spAutoFit/>
          </a:bodyPr>
          <a:lstStyle/>
          <a:p>
            <a:pPr>
              <a:lnSpc>
                <a:spcPts val="1600"/>
              </a:lnSpc>
              <a:tabLst>
                <a:tab pos="1358900" algn="l"/>
              </a:tabLst>
            </a:pPr>
            <a:r>
              <a:rPr lang="en-CA" sz="1403" b="1" dirty="0" smtClean="0">
                <a:solidFill>
                  <a:srgbClr val="000000"/>
                </a:solidFill>
                <a:latin typeface="Arial Unicode MS"/>
                <a:cs typeface="Arial Unicode MS"/>
              </a:rPr>
              <a:t>	</a:t>
            </a:r>
            <a:r>
              <a:rPr lang="en-CA" sz="1403" b="1" dirty="0" smtClean="0">
                <a:solidFill>
                  <a:srgbClr val="000000"/>
                </a:solidFill>
                <a:latin typeface="Times New Roman"/>
                <a:cs typeface="Times New Roman"/>
              </a:rPr>
              <a:t>   Involvement of people in</a:t>
            </a:r>
          </a:p>
          <a:p>
            <a:pPr>
              <a:lnSpc>
                <a:spcPts val="1610"/>
              </a:lnSpc>
            </a:pPr>
            <a:endParaRPr lang="en-CA" sz="1403" b="1" dirty="0">
              <a:solidFill>
                <a:srgbClr val="000000"/>
              </a:solidFill>
            </a:endParaRPr>
          </a:p>
        </p:txBody>
      </p:sp>
      <p:sp>
        <p:nvSpPr>
          <p:cNvPr id="11" name="TextBox 11"/>
          <p:cNvSpPr txBox="1"/>
          <p:nvPr/>
        </p:nvSpPr>
        <p:spPr>
          <a:xfrm>
            <a:off x="2273300" y="2476500"/>
            <a:ext cx="976229" cy="410369"/>
          </a:xfrm>
          <a:prstGeom prst="rect">
            <a:avLst/>
          </a:prstGeom>
          <a:noFill/>
        </p:spPr>
        <p:txBody>
          <a:bodyPr vert="horz" wrap="none" lIns="0" tIns="0" rIns="0" bIns="0" rtlCol="0">
            <a:spAutoFit/>
          </a:bodyPr>
          <a:lstStyle/>
          <a:p>
            <a:pPr>
              <a:lnSpc>
                <a:spcPts val="1600"/>
              </a:lnSpc>
            </a:pPr>
            <a:r>
              <a:rPr lang="en-CA" sz="1403" b="1" dirty="0" smtClean="0">
                <a:solidFill>
                  <a:srgbClr val="000000"/>
                </a:solidFill>
                <a:latin typeface="Times New Roman"/>
                <a:cs typeface="Times New Roman"/>
              </a:rPr>
              <a:t>development</a:t>
            </a:r>
          </a:p>
          <a:p>
            <a:pPr>
              <a:lnSpc>
                <a:spcPts val="1610"/>
              </a:lnSpc>
            </a:pPr>
            <a:endParaRPr lang="en-CA" sz="1403" b="1" dirty="0">
              <a:solidFill>
                <a:srgbClr val="000000"/>
              </a:solidFill>
            </a:endParaRPr>
          </a:p>
        </p:txBody>
      </p:sp>
      <p:sp>
        <p:nvSpPr>
          <p:cNvPr id="12" name="TextBox 12"/>
          <p:cNvSpPr txBox="1"/>
          <p:nvPr/>
        </p:nvSpPr>
        <p:spPr>
          <a:xfrm>
            <a:off x="4813300" y="1409700"/>
            <a:ext cx="1032334" cy="640496"/>
          </a:xfrm>
          <a:prstGeom prst="rect">
            <a:avLst/>
          </a:prstGeom>
          <a:noFill/>
        </p:spPr>
        <p:txBody>
          <a:bodyPr vert="horz" wrap="none" lIns="0" tIns="0" rIns="0" bIns="0" rtlCol="0">
            <a:spAutoFit/>
          </a:bodyPr>
          <a:lstStyle/>
          <a:p>
            <a:pPr>
              <a:lnSpc>
                <a:spcPts val="1700"/>
              </a:lnSpc>
              <a:tabLst>
                <a:tab pos="342900" algn="l"/>
              </a:tabLst>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403" b="1" dirty="0" err="1" smtClean="0">
                <a:solidFill>
                  <a:srgbClr val="000000"/>
                </a:solidFill>
                <a:latin typeface="Times New Roman"/>
                <a:cs typeface="Times New Roman"/>
              </a:rPr>
              <a:t>Goswami</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	(1955)</a:t>
            </a:r>
          </a:p>
          <a:p>
            <a:pPr>
              <a:lnSpc>
                <a:spcPts val="1675"/>
              </a:lnSpc>
            </a:pPr>
            <a:endParaRPr lang="en-CA" sz="1403" b="1" dirty="0">
              <a:solidFill>
                <a:srgbClr val="000000"/>
              </a:solidFill>
            </a:endParaRPr>
          </a:p>
        </p:txBody>
      </p:sp>
      <p:sp>
        <p:nvSpPr>
          <p:cNvPr id="13" name="TextBox 13"/>
          <p:cNvSpPr txBox="1"/>
          <p:nvPr/>
        </p:nvSpPr>
        <p:spPr>
          <a:xfrm>
            <a:off x="4813300" y="1828800"/>
            <a:ext cx="974241" cy="640560"/>
          </a:xfrm>
          <a:prstGeom prst="rect">
            <a:avLst/>
          </a:prstGeom>
          <a:noFill/>
        </p:spPr>
        <p:txBody>
          <a:bodyPr vert="horz" wrap="none" lIns="0" tIns="0" rIns="0" bIns="0" rtlCol="0">
            <a:spAutoFit/>
          </a:bodyPr>
          <a:lstStyle/>
          <a:p>
            <a:pPr>
              <a:lnSpc>
                <a:spcPts val="1700"/>
              </a:lnSpc>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403" b="1" dirty="0" smtClean="0">
                <a:solidFill>
                  <a:srgbClr val="000000"/>
                </a:solidFill>
                <a:latin typeface="Times New Roman"/>
                <a:cs typeface="Times New Roman"/>
              </a:rPr>
              <a:t>Riggs</a:t>
            </a:r>
            <a:r>
              <a:rPr lang="en-CA" sz="1406" b="1" dirty="0" smtClean="0">
                <a:solidFill>
                  <a:srgbClr val="000000"/>
                </a:solidFill>
                <a:latin typeface="Times New Roman"/>
              </a:rPr>
              <a:t/>
            </a:r>
            <a:br>
              <a:rPr lang="en-CA" sz="1406" b="1" dirty="0" smtClean="0">
                <a:solidFill>
                  <a:srgbClr val="000000"/>
                </a:solidFill>
                <a:latin typeface="Times New Roman"/>
              </a:rPr>
            </a:br>
            <a:r>
              <a:rPr lang="en-CA" sz="1406" b="1" dirty="0" smtClean="0">
                <a:solidFill>
                  <a:srgbClr val="000000"/>
                </a:solidFill>
                <a:latin typeface="Arial Unicode MS"/>
                <a:cs typeface="Arial Unicode MS"/>
              </a:rPr>
              <a:t></a:t>
            </a:r>
            <a:r>
              <a:rPr lang="en-CA" sz="1406" b="1" dirty="0" smtClean="0">
                <a:solidFill>
                  <a:srgbClr val="000000"/>
                </a:solidFill>
                <a:latin typeface="Times New Roman"/>
                <a:cs typeface="Times New Roman"/>
              </a:rPr>
              <a:t>   Weidner</a:t>
            </a:r>
          </a:p>
          <a:p>
            <a:pPr>
              <a:lnSpc>
                <a:spcPts val="1680"/>
              </a:lnSpc>
            </a:pPr>
            <a:endParaRPr lang="en-CA" sz="1406" dirty="0">
              <a:solidFill>
                <a:srgbClr val="000000"/>
              </a:solidFill>
            </a:endParaRPr>
          </a:p>
        </p:txBody>
      </p:sp>
      <p:sp>
        <p:nvSpPr>
          <p:cNvPr id="14" name="TextBox 14"/>
          <p:cNvSpPr txBox="1"/>
          <p:nvPr/>
        </p:nvSpPr>
        <p:spPr>
          <a:xfrm>
            <a:off x="4813300" y="2260600"/>
            <a:ext cx="1505220" cy="640496"/>
          </a:xfrm>
          <a:prstGeom prst="rect">
            <a:avLst/>
          </a:prstGeom>
          <a:noFill/>
        </p:spPr>
        <p:txBody>
          <a:bodyPr vert="horz" wrap="none" lIns="0" tIns="0" rIns="0" bIns="0" rtlCol="0">
            <a:spAutoFit/>
          </a:bodyPr>
          <a:lstStyle/>
          <a:p>
            <a:pPr>
              <a:lnSpc>
                <a:spcPts val="1700"/>
              </a:lnSpc>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403" b="1" dirty="0" smtClean="0">
                <a:solidFill>
                  <a:srgbClr val="000000"/>
                </a:solidFill>
                <a:latin typeface="Times New Roman"/>
                <a:cs typeface="Times New Roman"/>
              </a:rPr>
              <a:t>Roman </a:t>
            </a:r>
            <a:r>
              <a:rPr lang="en-CA" sz="1403" b="1" dirty="0" err="1" smtClean="0">
                <a:solidFill>
                  <a:srgbClr val="000000"/>
                </a:solidFill>
                <a:latin typeface="Times New Roman"/>
                <a:cs typeface="Times New Roman"/>
              </a:rPr>
              <a:t>Dubsky</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a:t>
            </a:r>
            <a:r>
              <a:rPr lang="en-CA" sz="1403" b="1" dirty="0" err="1" smtClean="0">
                <a:solidFill>
                  <a:srgbClr val="000000"/>
                </a:solidFill>
                <a:latin typeface="Times New Roman"/>
                <a:cs typeface="Times New Roman"/>
              </a:rPr>
              <a:t>J.Net</a:t>
            </a:r>
            <a:endParaRPr lang="en-CA" sz="1403" b="1" dirty="0" smtClean="0">
              <a:solidFill>
                <a:srgbClr val="000000"/>
              </a:solidFill>
              <a:latin typeface="Times New Roman"/>
              <a:cs typeface="Times New Roman"/>
            </a:endParaRPr>
          </a:p>
          <a:p>
            <a:pPr>
              <a:lnSpc>
                <a:spcPts val="1680"/>
              </a:lnSpc>
            </a:pPr>
            <a:endParaRPr lang="en-CA" sz="1403" b="1" dirty="0">
              <a:solidFill>
                <a:srgbClr val="000000"/>
              </a:solidFill>
            </a:endParaRPr>
          </a:p>
        </p:txBody>
      </p:sp>
      <p:sp>
        <p:nvSpPr>
          <p:cNvPr id="15" name="TextBox 15"/>
          <p:cNvSpPr txBox="1"/>
          <p:nvPr/>
        </p:nvSpPr>
        <p:spPr>
          <a:xfrm>
            <a:off x="4813300" y="2692400"/>
            <a:ext cx="1310743" cy="640496"/>
          </a:xfrm>
          <a:prstGeom prst="rect">
            <a:avLst/>
          </a:prstGeom>
          <a:noFill/>
        </p:spPr>
        <p:txBody>
          <a:bodyPr vert="horz" wrap="none" lIns="0" tIns="0" rIns="0" bIns="0" rtlCol="0">
            <a:spAutoFit/>
          </a:bodyPr>
          <a:lstStyle/>
          <a:p>
            <a:pPr>
              <a:lnSpc>
                <a:spcPts val="1700"/>
              </a:lnSpc>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403" b="1" dirty="0" smtClean="0">
                <a:solidFill>
                  <a:srgbClr val="000000"/>
                </a:solidFill>
                <a:latin typeface="Times New Roman"/>
                <a:cs typeface="Times New Roman"/>
              </a:rPr>
              <a:t>O.P. </a:t>
            </a:r>
            <a:r>
              <a:rPr lang="en-CA" sz="1403" b="1" dirty="0" err="1" smtClean="0">
                <a:solidFill>
                  <a:srgbClr val="000000"/>
                </a:solidFill>
                <a:latin typeface="Times New Roman"/>
                <a:cs typeface="Times New Roman"/>
              </a:rPr>
              <a:t>Dwivedi</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George Gant</a:t>
            </a:r>
          </a:p>
          <a:p>
            <a:pPr>
              <a:lnSpc>
                <a:spcPts val="1680"/>
              </a:lnSpc>
            </a:pPr>
            <a:endParaRPr lang="en-CA" sz="1403" b="1" dirty="0">
              <a:solidFill>
                <a:srgbClr val="000000"/>
              </a:solidFill>
            </a:endParaRPr>
          </a:p>
        </p:txBody>
      </p:sp>
      <p:sp>
        <p:nvSpPr>
          <p:cNvPr id="16" name="TextBox 16"/>
          <p:cNvSpPr txBox="1"/>
          <p:nvPr/>
        </p:nvSpPr>
        <p:spPr>
          <a:xfrm>
            <a:off x="6515100" y="1409700"/>
            <a:ext cx="2175275" cy="640496"/>
          </a:xfrm>
          <a:prstGeom prst="rect">
            <a:avLst/>
          </a:prstGeom>
          <a:noFill/>
        </p:spPr>
        <p:txBody>
          <a:bodyPr vert="horz" wrap="none" lIns="0" tIns="0" rIns="0" bIns="0" rtlCol="0">
            <a:spAutoFit/>
          </a:bodyPr>
          <a:lstStyle/>
          <a:p>
            <a:pPr>
              <a:lnSpc>
                <a:spcPts val="1700"/>
              </a:lnSpc>
              <a:tabLst>
                <a:tab pos="342900" algn="l"/>
              </a:tabLst>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Concept of DA was</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	coined by </a:t>
            </a:r>
            <a:r>
              <a:rPr lang="en-CA" sz="1403" b="1" dirty="0" err="1" smtClean="0">
                <a:solidFill>
                  <a:srgbClr val="000000"/>
                </a:solidFill>
                <a:latin typeface="Times New Roman"/>
                <a:cs typeface="Times New Roman"/>
              </a:rPr>
              <a:t>Goswami</a:t>
            </a:r>
            <a:r>
              <a:rPr lang="en-CA" sz="1403" b="1" dirty="0" smtClean="0">
                <a:solidFill>
                  <a:srgbClr val="000000"/>
                </a:solidFill>
                <a:latin typeface="Times New Roman"/>
                <a:cs typeface="Times New Roman"/>
              </a:rPr>
              <a:t> and</a:t>
            </a:r>
          </a:p>
          <a:p>
            <a:pPr>
              <a:lnSpc>
                <a:spcPts val="1675"/>
              </a:lnSpc>
            </a:pPr>
            <a:endParaRPr lang="en-CA" sz="1403" dirty="0">
              <a:solidFill>
                <a:srgbClr val="000000"/>
              </a:solidFill>
            </a:endParaRPr>
          </a:p>
        </p:txBody>
      </p:sp>
      <p:sp>
        <p:nvSpPr>
          <p:cNvPr id="17" name="TextBox 17"/>
          <p:cNvSpPr txBox="1"/>
          <p:nvPr/>
        </p:nvSpPr>
        <p:spPr>
          <a:xfrm>
            <a:off x="6858000" y="1841500"/>
            <a:ext cx="1958870" cy="410369"/>
          </a:xfrm>
          <a:prstGeom prst="rect">
            <a:avLst/>
          </a:prstGeom>
          <a:noFill/>
        </p:spPr>
        <p:txBody>
          <a:bodyPr vert="horz" wrap="none" lIns="0" tIns="0" rIns="0" bIns="0" rtlCol="0">
            <a:spAutoFit/>
          </a:bodyPr>
          <a:lstStyle/>
          <a:p>
            <a:pPr>
              <a:lnSpc>
                <a:spcPts val="1600"/>
              </a:lnSpc>
            </a:pPr>
            <a:r>
              <a:rPr lang="en-CA" sz="1403" b="1" dirty="0" smtClean="0">
                <a:solidFill>
                  <a:srgbClr val="000000"/>
                </a:solidFill>
                <a:latin typeface="Times New Roman"/>
                <a:cs typeface="Times New Roman"/>
              </a:rPr>
              <a:t>popularized by Riggs and</a:t>
            </a:r>
          </a:p>
          <a:p>
            <a:pPr>
              <a:lnSpc>
                <a:spcPts val="1610"/>
              </a:lnSpc>
            </a:pPr>
            <a:endParaRPr lang="en-CA" sz="1403" b="1" dirty="0">
              <a:solidFill>
                <a:srgbClr val="000000"/>
              </a:solidFill>
            </a:endParaRPr>
          </a:p>
        </p:txBody>
      </p:sp>
      <p:sp>
        <p:nvSpPr>
          <p:cNvPr id="18" name="TextBox 18"/>
          <p:cNvSpPr txBox="1"/>
          <p:nvPr/>
        </p:nvSpPr>
        <p:spPr>
          <a:xfrm>
            <a:off x="6858000" y="2057400"/>
            <a:ext cx="661720" cy="410369"/>
          </a:xfrm>
          <a:prstGeom prst="rect">
            <a:avLst/>
          </a:prstGeom>
          <a:noFill/>
        </p:spPr>
        <p:txBody>
          <a:bodyPr vert="horz" wrap="none" lIns="0" tIns="0" rIns="0" bIns="0" rtlCol="0">
            <a:spAutoFit/>
          </a:bodyPr>
          <a:lstStyle/>
          <a:p>
            <a:pPr>
              <a:lnSpc>
                <a:spcPts val="1600"/>
              </a:lnSpc>
            </a:pPr>
            <a:r>
              <a:rPr lang="en-CA" sz="1406" b="1" dirty="0" smtClean="0">
                <a:solidFill>
                  <a:srgbClr val="000000"/>
                </a:solidFill>
                <a:latin typeface="Times New Roman"/>
                <a:cs typeface="Times New Roman"/>
              </a:rPr>
              <a:t>Weidner</a:t>
            </a:r>
          </a:p>
          <a:p>
            <a:pPr>
              <a:lnSpc>
                <a:spcPts val="1610"/>
              </a:lnSpc>
            </a:pPr>
            <a:endParaRPr lang="en-CA" sz="1406" b="1" dirty="0">
              <a:solidFill>
                <a:srgbClr val="000000"/>
              </a:solidFill>
            </a:endParaRPr>
          </a:p>
        </p:txBody>
      </p:sp>
      <p:sp>
        <p:nvSpPr>
          <p:cNvPr id="19" name="TextBox 19"/>
          <p:cNvSpPr txBox="1"/>
          <p:nvPr/>
        </p:nvSpPr>
        <p:spPr>
          <a:xfrm>
            <a:off x="6515100" y="2260600"/>
            <a:ext cx="2240998" cy="640496"/>
          </a:xfrm>
          <a:prstGeom prst="rect">
            <a:avLst/>
          </a:prstGeom>
          <a:noFill/>
        </p:spPr>
        <p:txBody>
          <a:bodyPr vert="horz" wrap="none" lIns="0" tIns="0" rIns="0" bIns="0" rtlCol="0">
            <a:spAutoFit/>
          </a:bodyPr>
          <a:lstStyle/>
          <a:p>
            <a:pPr>
              <a:lnSpc>
                <a:spcPts val="1700"/>
              </a:lnSpc>
              <a:tabLst>
                <a:tab pos="342900" algn="l"/>
              </a:tabLst>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Refers to almost</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	exclusively to developing</a:t>
            </a:r>
          </a:p>
          <a:p>
            <a:pPr>
              <a:lnSpc>
                <a:spcPts val="1680"/>
              </a:lnSpc>
            </a:pPr>
            <a:endParaRPr lang="en-CA" sz="1403" b="1" dirty="0">
              <a:solidFill>
                <a:srgbClr val="000000"/>
              </a:solidFill>
            </a:endParaRPr>
          </a:p>
        </p:txBody>
      </p:sp>
      <p:sp>
        <p:nvSpPr>
          <p:cNvPr id="20" name="TextBox 20"/>
          <p:cNvSpPr txBox="1"/>
          <p:nvPr/>
        </p:nvSpPr>
        <p:spPr>
          <a:xfrm>
            <a:off x="6515100" y="2692400"/>
            <a:ext cx="2237151" cy="640496"/>
          </a:xfrm>
          <a:prstGeom prst="rect">
            <a:avLst/>
          </a:prstGeom>
          <a:noFill/>
        </p:spPr>
        <p:txBody>
          <a:bodyPr vert="horz" wrap="none" lIns="0" tIns="0" rIns="0" bIns="0" rtlCol="0">
            <a:spAutoFit/>
          </a:bodyPr>
          <a:lstStyle/>
          <a:p>
            <a:pPr indent="342900">
              <a:lnSpc>
                <a:spcPts val="1700"/>
              </a:lnSpc>
            </a:pPr>
            <a:r>
              <a:rPr lang="en-CA" sz="1403" b="1" dirty="0" smtClean="0">
                <a:solidFill>
                  <a:srgbClr val="000000"/>
                </a:solidFill>
                <a:latin typeface="Times New Roman"/>
                <a:cs typeface="Times New Roman"/>
              </a:rPr>
              <a:t>countries in Asia, Africa,</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Conceptual foundations</a:t>
            </a:r>
          </a:p>
          <a:p>
            <a:pPr>
              <a:lnSpc>
                <a:spcPts val="1680"/>
              </a:lnSpc>
            </a:pPr>
            <a:endParaRPr lang="en-CA" sz="1403" b="1" dirty="0">
              <a:solidFill>
                <a:srgbClr val="000000"/>
              </a:solidFill>
            </a:endParaRPr>
          </a:p>
        </p:txBody>
      </p:sp>
      <p:sp>
        <p:nvSpPr>
          <p:cNvPr id="21" name="TextBox 21"/>
          <p:cNvSpPr txBox="1"/>
          <p:nvPr/>
        </p:nvSpPr>
        <p:spPr>
          <a:xfrm>
            <a:off x="6858000" y="3111500"/>
            <a:ext cx="1793440" cy="640496"/>
          </a:xfrm>
          <a:prstGeom prst="rect">
            <a:avLst/>
          </a:prstGeom>
          <a:noFill/>
        </p:spPr>
        <p:txBody>
          <a:bodyPr vert="horz" wrap="none" lIns="0" tIns="0" rIns="0" bIns="0" rtlCol="0">
            <a:spAutoFit/>
          </a:bodyPr>
          <a:lstStyle/>
          <a:p>
            <a:pPr>
              <a:lnSpc>
                <a:spcPts val="1700"/>
              </a:lnSpc>
            </a:pPr>
            <a:r>
              <a:rPr lang="en-CA" sz="1403" b="1" dirty="0" smtClean="0">
                <a:solidFill>
                  <a:srgbClr val="000000"/>
                </a:solidFill>
                <a:latin typeface="Times New Roman"/>
                <a:cs typeface="Times New Roman"/>
              </a:rPr>
              <a:t>were western (US)</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particularly, influenced</a:t>
            </a:r>
          </a:p>
          <a:p>
            <a:pPr>
              <a:lnSpc>
                <a:spcPts val="1680"/>
              </a:lnSpc>
            </a:pPr>
            <a:endParaRPr lang="en-CA" sz="1403" b="1" dirty="0">
              <a:solidFill>
                <a:srgbClr val="000000"/>
              </a:solidFill>
            </a:endParaRPr>
          </a:p>
        </p:txBody>
      </p:sp>
      <p:sp>
        <p:nvSpPr>
          <p:cNvPr id="22" name="TextBox 22"/>
          <p:cNvSpPr txBox="1"/>
          <p:nvPr/>
        </p:nvSpPr>
        <p:spPr>
          <a:xfrm>
            <a:off x="6858000" y="3543300"/>
            <a:ext cx="1489190" cy="410369"/>
          </a:xfrm>
          <a:prstGeom prst="rect">
            <a:avLst/>
          </a:prstGeom>
          <a:noFill/>
        </p:spPr>
        <p:txBody>
          <a:bodyPr vert="horz" wrap="none" lIns="0" tIns="0" rIns="0" bIns="0" rtlCol="0">
            <a:spAutoFit/>
          </a:bodyPr>
          <a:lstStyle/>
          <a:p>
            <a:pPr>
              <a:lnSpc>
                <a:spcPts val="1600"/>
              </a:lnSpc>
            </a:pPr>
            <a:r>
              <a:rPr lang="en-CA" sz="1406" b="1" dirty="0" smtClean="0">
                <a:solidFill>
                  <a:srgbClr val="000000"/>
                </a:solidFill>
                <a:latin typeface="Times New Roman"/>
                <a:cs typeface="Times New Roman"/>
              </a:rPr>
              <a:t>largely by scientific</a:t>
            </a:r>
          </a:p>
          <a:p>
            <a:pPr>
              <a:lnSpc>
                <a:spcPts val="1610"/>
              </a:lnSpc>
            </a:pPr>
            <a:endParaRPr lang="en-CA" sz="1406" b="1" dirty="0">
              <a:solidFill>
                <a:srgbClr val="000000"/>
              </a:solidFill>
            </a:endParaRPr>
          </a:p>
        </p:txBody>
      </p:sp>
      <p:sp>
        <p:nvSpPr>
          <p:cNvPr id="23" name="TextBox 23"/>
          <p:cNvSpPr txBox="1"/>
          <p:nvPr/>
        </p:nvSpPr>
        <p:spPr>
          <a:xfrm>
            <a:off x="6858000" y="3759200"/>
            <a:ext cx="1695913" cy="858505"/>
          </a:xfrm>
          <a:prstGeom prst="rect">
            <a:avLst/>
          </a:prstGeom>
          <a:noFill/>
        </p:spPr>
        <p:txBody>
          <a:bodyPr vert="horz" wrap="none" lIns="0" tIns="0" rIns="0" bIns="0" rtlCol="0">
            <a:spAutoFit/>
          </a:bodyPr>
          <a:lstStyle/>
          <a:p>
            <a:pPr>
              <a:lnSpc>
                <a:spcPts val="1700"/>
              </a:lnSpc>
            </a:pPr>
            <a:r>
              <a:rPr lang="en-CA" sz="1403" b="1" dirty="0" smtClean="0">
                <a:solidFill>
                  <a:srgbClr val="000000"/>
                </a:solidFill>
                <a:latin typeface="Times New Roman"/>
                <a:cs typeface="Times New Roman"/>
              </a:rPr>
              <a:t>management and</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administrative reform</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(traditional PA)</a:t>
            </a:r>
          </a:p>
          <a:p>
            <a:pPr>
              <a:lnSpc>
                <a:spcPts val="1680"/>
              </a:lnSpc>
            </a:pPr>
            <a:endParaRPr lang="en-CA" sz="1403" b="1" dirty="0">
              <a:solidFill>
                <a:srgbClr val="000000"/>
              </a:solidFill>
            </a:endParaRPr>
          </a:p>
        </p:txBody>
      </p:sp>
      <p:sp>
        <p:nvSpPr>
          <p:cNvPr id="25" name="Slide Number Placeholder 24"/>
          <p:cNvSpPr>
            <a:spLocks noGrp="1"/>
          </p:cNvSpPr>
          <p:nvPr>
            <p:ph type="sldNum" sz="quarter" idx="12"/>
          </p:nvPr>
        </p:nvSpPr>
        <p:spPr/>
        <p:txBody>
          <a:bodyPr/>
          <a:lstStyle/>
          <a:p>
            <a:fld id="{2C7DFF54-6BA4-4515-87CA-28703F844993}" type="slidenum">
              <a:rPr lang="en-CA" smtClean="0"/>
              <a:pPr/>
              <a:t>23</a:t>
            </a:fld>
            <a:endParaRPr lang="en-CA"/>
          </a:p>
        </p:txBody>
      </p:sp>
    </p:spTree>
    <p:extLst>
      <p:ext uri="{BB962C8B-B14F-4D97-AF65-F5344CB8AC3E}">
        <p14:creationId xmlns="" xmlns:p14="http://schemas.microsoft.com/office/powerpoint/2010/main" val="39826668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548680"/>
            <a:ext cx="7772400" cy="1470025"/>
          </a:xfrm>
        </p:spPr>
        <p:txBody>
          <a:bodyPr/>
          <a:lstStyle/>
          <a:p>
            <a:r>
              <a:rPr lang="en-US" dirty="0" smtClean="0"/>
              <a:t>Quote of the Day</a:t>
            </a:r>
            <a:endParaRPr lang="en-US" dirty="0"/>
          </a:p>
        </p:txBody>
      </p:sp>
      <p:sp>
        <p:nvSpPr>
          <p:cNvPr id="3" name="Subtitle 2"/>
          <p:cNvSpPr>
            <a:spLocks noGrp="1"/>
          </p:cNvSpPr>
          <p:nvPr>
            <p:ph type="subTitle" idx="1"/>
          </p:nvPr>
        </p:nvSpPr>
        <p:spPr>
          <a:xfrm>
            <a:off x="1187624" y="2276872"/>
            <a:ext cx="6400800" cy="3577952"/>
          </a:xfrm>
        </p:spPr>
        <p:txBody>
          <a:bodyPr>
            <a:normAutofit/>
          </a:bodyPr>
          <a:lstStyle/>
          <a:p>
            <a:r>
              <a:rPr lang="en-US" sz="3200" dirty="0">
                <a:solidFill>
                  <a:schemeClr val="bg1"/>
                </a:solidFill>
              </a:rPr>
              <a:t>To deny people their human rights is to challenge their very humanity.</a:t>
            </a:r>
          </a:p>
          <a:p>
            <a:endParaRPr lang="en-US" dirty="0" smtClean="0"/>
          </a:p>
          <a:p>
            <a:endParaRPr lang="en-US" dirty="0"/>
          </a:p>
          <a:p>
            <a:r>
              <a:rPr lang="en-US" dirty="0" smtClean="0"/>
              <a:t>Nelson </a:t>
            </a:r>
            <a:r>
              <a:rPr lang="en-US" dirty="0"/>
              <a:t>Mandela</a:t>
            </a:r>
          </a:p>
          <a:p>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2C7DFF54-6BA4-4515-87CA-28703F844993}" type="slidenum">
              <a:rPr lang="en-CA" smtClean="0"/>
              <a:pPr/>
              <a:t>24</a:t>
            </a:fld>
            <a:endParaRPr lang="en-CA"/>
          </a:p>
        </p:txBody>
      </p:sp>
    </p:spTree>
    <p:extLst>
      <p:ext uri="{BB962C8B-B14F-4D97-AF65-F5344CB8AC3E}">
        <p14:creationId xmlns="" xmlns:p14="http://schemas.microsoft.com/office/powerpoint/2010/main" val="10343840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282</TotalTime>
  <Words>1282</Words>
  <Application>Microsoft Office PowerPoint</Application>
  <PresentationFormat>On-screen Show (4:3)</PresentationFormat>
  <Paragraphs>339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Clarity</vt:lpstr>
      <vt:lpstr>Issues in Public Administration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Quote of the Day</vt:lpstr>
    </vt:vector>
  </TitlesOfParts>
  <Company>Investintech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A2E_Engine</dc:creator>
  <cp:lastModifiedBy>NTS</cp:lastModifiedBy>
  <cp:revision>29</cp:revision>
  <dcterms:created xsi:type="dcterms:W3CDTF">2013-12-23T04:58:45Z</dcterms:created>
  <dcterms:modified xsi:type="dcterms:W3CDTF">2013-12-25T13:27:29Z</dcterms:modified>
</cp:coreProperties>
</file>