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diagrams/drawing3.xml" ContentType="application/vnd.ms-office.drawingml.diagramDrawing+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89" r:id="rId16"/>
    <p:sldId id="290" r:id="rId17"/>
    <p:sldId id="291" r:id="rId18"/>
    <p:sldId id="292" r:id="rId19"/>
    <p:sldId id="293"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995F61-018B-4497-B8B7-9ED2970A998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7D467D2-F715-4F3E-989D-A8E293900760}">
      <dgm:prSet custT="1">
        <dgm:style>
          <a:lnRef idx="3">
            <a:schemeClr val="lt1"/>
          </a:lnRef>
          <a:fillRef idx="1">
            <a:schemeClr val="dk1"/>
          </a:fillRef>
          <a:effectRef idx="1">
            <a:schemeClr val="dk1"/>
          </a:effectRef>
          <a:fontRef idx="minor">
            <a:schemeClr val="lt1"/>
          </a:fontRef>
        </dgm:style>
      </dgm:prSet>
      <dgm:spPr/>
      <dgm:t>
        <a:bodyPr/>
        <a:lstStyle/>
        <a:p>
          <a:pPr algn="ctr" rtl="0"/>
          <a:r>
            <a:rPr lang="en-US" sz="4000" b="1" dirty="0" smtClean="0"/>
            <a:t>DEFINITION OF PUBLIC PERSONNEL ADMINISTRATION</a:t>
          </a:r>
        </a:p>
      </dgm:t>
    </dgm:pt>
    <dgm:pt modelId="{09B1C6FA-4F5B-42ED-8318-623C2C98B0C6}" type="parTrans" cxnId="{8AB02EE4-65DE-4B9E-85BD-FE2876456B10}">
      <dgm:prSet/>
      <dgm:spPr/>
      <dgm:t>
        <a:bodyPr/>
        <a:lstStyle/>
        <a:p>
          <a:endParaRPr lang="en-US"/>
        </a:p>
      </dgm:t>
    </dgm:pt>
    <dgm:pt modelId="{EB27C255-333C-4E36-B2BA-05E1A1F000CF}" type="sibTrans" cxnId="{8AB02EE4-65DE-4B9E-85BD-FE2876456B10}">
      <dgm:prSet/>
      <dgm:spPr/>
      <dgm:t>
        <a:bodyPr/>
        <a:lstStyle/>
        <a:p>
          <a:endParaRPr lang="en-US"/>
        </a:p>
      </dgm:t>
    </dgm:pt>
    <dgm:pt modelId="{3D6A98E0-9F7C-4548-BD26-082F6C85CC10}" type="pres">
      <dgm:prSet presAssocID="{D7995F61-018B-4497-B8B7-9ED2970A9989}" presName="linear" presStyleCnt="0">
        <dgm:presLayoutVars>
          <dgm:animLvl val="lvl"/>
          <dgm:resizeHandles val="exact"/>
        </dgm:presLayoutVars>
      </dgm:prSet>
      <dgm:spPr/>
      <dgm:t>
        <a:bodyPr/>
        <a:lstStyle/>
        <a:p>
          <a:endParaRPr lang="en-US"/>
        </a:p>
      </dgm:t>
    </dgm:pt>
    <dgm:pt modelId="{BF02EDED-3D46-44D0-8C62-F3AA7EC97144}" type="pres">
      <dgm:prSet presAssocID="{97D467D2-F715-4F3E-989D-A8E293900760}" presName="parentText" presStyleLbl="node1" presStyleIdx="0" presStyleCnt="1" custLinFactNeighborX="-1852" custLinFactNeighborY="4185">
        <dgm:presLayoutVars>
          <dgm:chMax val="0"/>
          <dgm:bulletEnabled val="1"/>
        </dgm:presLayoutVars>
      </dgm:prSet>
      <dgm:spPr/>
      <dgm:t>
        <a:bodyPr/>
        <a:lstStyle/>
        <a:p>
          <a:endParaRPr lang="en-US"/>
        </a:p>
      </dgm:t>
    </dgm:pt>
  </dgm:ptLst>
  <dgm:cxnLst>
    <dgm:cxn modelId="{D720FEFD-155D-4760-A7EA-59F2FBD42F4B}" type="presOf" srcId="{D7995F61-018B-4497-B8B7-9ED2970A9989}" destId="{3D6A98E0-9F7C-4548-BD26-082F6C85CC10}" srcOrd="0" destOrd="0" presId="urn:microsoft.com/office/officeart/2005/8/layout/vList2"/>
    <dgm:cxn modelId="{22C47AC3-9C4D-4E4E-B728-96B3FC71AF69}" type="presOf" srcId="{97D467D2-F715-4F3E-989D-A8E293900760}" destId="{BF02EDED-3D46-44D0-8C62-F3AA7EC97144}" srcOrd="0" destOrd="0" presId="urn:microsoft.com/office/officeart/2005/8/layout/vList2"/>
    <dgm:cxn modelId="{8AB02EE4-65DE-4B9E-85BD-FE2876456B10}" srcId="{D7995F61-018B-4497-B8B7-9ED2970A9989}" destId="{97D467D2-F715-4F3E-989D-A8E293900760}" srcOrd="0" destOrd="0" parTransId="{09B1C6FA-4F5B-42ED-8318-623C2C98B0C6}" sibTransId="{EB27C255-333C-4E36-B2BA-05E1A1F000CF}"/>
    <dgm:cxn modelId="{E6799ECA-DDA5-47F3-BC1B-1CE9FF439EAB}" type="presParOf" srcId="{3D6A98E0-9F7C-4548-BD26-082F6C85CC10}" destId="{BF02EDED-3D46-44D0-8C62-F3AA7EC9714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C314CB-D79E-4AC9-8CE6-08AF6C8FECF6}"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C6F96816-5AC6-47C3-844C-A1A63DAF7A4E}">
      <dgm:prSet custT="1"/>
      <dgm:spPr/>
      <dgm:t>
        <a:bodyPr/>
        <a:lstStyle/>
        <a:p>
          <a:pPr rtl="0"/>
          <a:r>
            <a:rPr lang="en-US" sz="2000" b="1" dirty="0" smtClean="0"/>
            <a:t>GOEL (1985)</a:t>
          </a:r>
        </a:p>
        <a:p>
          <a:pPr rtl="0"/>
          <a:r>
            <a:rPr lang="en-US" sz="1800" b="1" dirty="0" smtClean="0"/>
            <a:t>  </a:t>
          </a:r>
        </a:p>
        <a:p>
          <a:pPr rtl="0"/>
          <a:r>
            <a:rPr lang="en-US" sz="1800" b="1" dirty="0" smtClean="0"/>
            <a:t>“Public personnel administration is that part of public administration which can help an organization in the management of personnel with the use of well thought out principles, practices and rationalized techniques in selecting, retaining, and developing personnel for the fulfillment of organizational objectives’.</a:t>
          </a:r>
          <a:endParaRPr lang="en-US" sz="1800" b="1" dirty="0"/>
        </a:p>
      </dgm:t>
    </dgm:pt>
    <dgm:pt modelId="{103BB1B1-4358-45AA-A656-F805808A8065}" type="parTrans" cxnId="{0232226C-EC2F-4FFF-ABC1-D346CD1F8E3E}">
      <dgm:prSet/>
      <dgm:spPr/>
      <dgm:t>
        <a:bodyPr/>
        <a:lstStyle/>
        <a:p>
          <a:endParaRPr lang="en-US"/>
        </a:p>
      </dgm:t>
    </dgm:pt>
    <dgm:pt modelId="{74EF48C6-EC33-4F5E-B5F0-75D671A39074}" type="sibTrans" cxnId="{0232226C-EC2F-4FFF-ABC1-D346CD1F8E3E}">
      <dgm:prSet/>
      <dgm:spPr/>
      <dgm:t>
        <a:bodyPr/>
        <a:lstStyle/>
        <a:p>
          <a:endParaRPr lang="en-US"/>
        </a:p>
      </dgm:t>
    </dgm:pt>
    <dgm:pt modelId="{117B3D19-62C2-4D0F-AB4D-144C7774CFD9}">
      <dgm:prSet custT="1"/>
      <dgm:spPr/>
      <dgm:t>
        <a:bodyPr/>
        <a:lstStyle/>
        <a:p>
          <a:pPr rtl="0"/>
          <a:r>
            <a:rPr lang="en-US" sz="2000" b="1" dirty="0" smtClean="0"/>
            <a:t>ROBERT D. GATEWOOD (1994)    </a:t>
          </a:r>
        </a:p>
        <a:p>
          <a:pPr rtl="0"/>
          <a:endParaRPr lang="en-US" sz="2000" b="1" dirty="0" smtClean="0"/>
        </a:p>
        <a:p>
          <a:pPr rtl="0"/>
          <a:r>
            <a:rPr lang="en-US" sz="2000" b="1" dirty="0" smtClean="0"/>
            <a:t>‘’All activities that forecast on the number and type of employees which an organization will need and then find, and develop them with necessary skills’’</a:t>
          </a:r>
          <a:endParaRPr lang="en-US" sz="2000" b="1" dirty="0"/>
        </a:p>
      </dgm:t>
    </dgm:pt>
    <dgm:pt modelId="{146640F7-FB0F-4C0E-9FAE-359B7E5FEA06}" type="parTrans" cxnId="{ECB075B9-B80F-40CE-9EC8-BF71DEEA2843}">
      <dgm:prSet/>
      <dgm:spPr/>
      <dgm:t>
        <a:bodyPr/>
        <a:lstStyle/>
        <a:p>
          <a:endParaRPr lang="en-US"/>
        </a:p>
      </dgm:t>
    </dgm:pt>
    <dgm:pt modelId="{9EE5239B-CCF3-4556-A1F9-2ADEC6E74C66}" type="sibTrans" cxnId="{ECB075B9-B80F-40CE-9EC8-BF71DEEA2843}">
      <dgm:prSet/>
      <dgm:spPr/>
      <dgm:t>
        <a:bodyPr/>
        <a:lstStyle/>
        <a:p>
          <a:endParaRPr lang="en-US"/>
        </a:p>
      </dgm:t>
    </dgm:pt>
    <dgm:pt modelId="{7A7FA4F0-DA43-4B44-BBE2-99E74E87B736}">
      <dgm:prSet custT="1"/>
      <dgm:spPr/>
      <dgm:t>
        <a:bodyPr/>
        <a:lstStyle/>
        <a:p>
          <a:pPr rtl="0"/>
          <a:r>
            <a:rPr lang="en-US" sz="2400" b="1" dirty="0" smtClean="0"/>
            <a:t>NICHOLAS HENRY (2006)</a:t>
          </a:r>
        </a:p>
        <a:p>
          <a:pPr rtl="0"/>
          <a:endParaRPr lang="en-US" sz="2400" b="1" dirty="0" smtClean="0"/>
        </a:p>
        <a:p>
          <a:pPr rtl="0"/>
          <a:r>
            <a:rPr lang="en-US" sz="2400" b="1" dirty="0" smtClean="0"/>
            <a:t>‘’Concerning both the management of and the policy making for people, and positions in the government bureaucracy’’</a:t>
          </a:r>
          <a:endParaRPr lang="en-US" sz="2400" b="1" dirty="0"/>
        </a:p>
      </dgm:t>
    </dgm:pt>
    <dgm:pt modelId="{B9C11743-5256-4DA2-B0FB-D643FF9F62D7}" type="parTrans" cxnId="{4F9D30C4-080B-4828-81EE-4AA4D07152EF}">
      <dgm:prSet/>
      <dgm:spPr/>
      <dgm:t>
        <a:bodyPr/>
        <a:lstStyle/>
        <a:p>
          <a:endParaRPr lang="en-US"/>
        </a:p>
      </dgm:t>
    </dgm:pt>
    <dgm:pt modelId="{916695A1-BBD8-4BDA-871E-B2764E78EF4B}" type="sibTrans" cxnId="{4F9D30C4-080B-4828-81EE-4AA4D07152EF}">
      <dgm:prSet/>
      <dgm:spPr/>
      <dgm:t>
        <a:bodyPr/>
        <a:lstStyle/>
        <a:p>
          <a:endParaRPr lang="en-US"/>
        </a:p>
      </dgm:t>
    </dgm:pt>
    <dgm:pt modelId="{87EEA807-5071-4702-919B-5566770A74FF}" type="pres">
      <dgm:prSet presAssocID="{11C314CB-D79E-4AC9-8CE6-08AF6C8FECF6}" presName="Name0" presStyleCnt="0">
        <dgm:presLayoutVars>
          <dgm:chPref val="1"/>
          <dgm:dir/>
          <dgm:animOne val="branch"/>
          <dgm:animLvl val="lvl"/>
          <dgm:resizeHandles/>
        </dgm:presLayoutVars>
      </dgm:prSet>
      <dgm:spPr/>
      <dgm:t>
        <a:bodyPr/>
        <a:lstStyle/>
        <a:p>
          <a:endParaRPr lang="en-US"/>
        </a:p>
      </dgm:t>
    </dgm:pt>
    <dgm:pt modelId="{042911B2-F549-459D-B6FB-02E200BD1765}" type="pres">
      <dgm:prSet presAssocID="{C6F96816-5AC6-47C3-844C-A1A63DAF7A4E}" presName="vertOne" presStyleCnt="0"/>
      <dgm:spPr/>
    </dgm:pt>
    <dgm:pt modelId="{EB42E122-89FF-4517-8C28-4016DDE0C5C2}" type="pres">
      <dgm:prSet presAssocID="{C6F96816-5AC6-47C3-844C-A1A63DAF7A4E}" presName="txOne" presStyleLbl="node0" presStyleIdx="0" presStyleCnt="3" custScaleX="114062">
        <dgm:presLayoutVars>
          <dgm:chPref val="3"/>
        </dgm:presLayoutVars>
      </dgm:prSet>
      <dgm:spPr/>
      <dgm:t>
        <a:bodyPr/>
        <a:lstStyle/>
        <a:p>
          <a:endParaRPr lang="en-US"/>
        </a:p>
      </dgm:t>
    </dgm:pt>
    <dgm:pt modelId="{36B284C0-2AF0-4B0A-BF0A-0CD866AAAA05}" type="pres">
      <dgm:prSet presAssocID="{C6F96816-5AC6-47C3-844C-A1A63DAF7A4E}" presName="horzOne" presStyleCnt="0"/>
      <dgm:spPr/>
    </dgm:pt>
    <dgm:pt modelId="{3F139C3D-5A80-4C18-807D-3725AEE7776F}" type="pres">
      <dgm:prSet presAssocID="{74EF48C6-EC33-4F5E-B5F0-75D671A39074}" presName="sibSpaceOne" presStyleCnt="0"/>
      <dgm:spPr/>
    </dgm:pt>
    <dgm:pt modelId="{58970058-EC00-48DB-9DF5-E3A35AE07ED2}" type="pres">
      <dgm:prSet presAssocID="{117B3D19-62C2-4D0F-AB4D-144C7774CFD9}" presName="vertOne" presStyleCnt="0"/>
      <dgm:spPr/>
    </dgm:pt>
    <dgm:pt modelId="{F182D1B2-4A6F-45FE-8896-6D241790DADF}" type="pres">
      <dgm:prSet presAssocID="{117B3D19-62C2-4D0F-AB4D-144C7774CFD9}" presName="txOne" presStyleLbl="node0" presStyleIdx="1" presStyleCnt="3">
        <dgm:presLayoutVars>
          <dgm:chPref val="3"/>
        </dgm:presLayoutVars>
      </dgm:prSet>
      <dgm:spPr/>
      <dgm:t>
        <a:bodyPr/>
        <a:lstStyle/>
        <a:p>
          <a:endParaRPr lang="en-US"/>
        </a:p>
      </dgm:t>
    </dgm:pt>
    <dgm:pt modelId="{769543AE-7CE0-43AB-8690-3CDEEA3CD1AC}" type="pres">
      <dgm:prSet presAssocID="{117B3D19-62C2-4D0F-AB4D-144C7774CFD9}" presName="horzOne" presStyleCnt="0"/>
      <dgm:spPr/>
    </dgm:pt>
    <dgm:pt modelId="{4EA00F1D-6F2B-4204-933D-16A3AF14B615}" type="pres">
      <dgm:prSet presAssocID="{9EE5239B-CCF3-4556-A1F9-2ADEC6E74C66}" presName="sibSpaceOne" presStyleCnt="0"/>
      <dgm:spPr/>
    </dgm:pt>
    <dgm:pt modelId="{4803AD80-C026-47AD-9798-6BD2066C9286}" type="pres">
      <dgm:prSet presAssocID="{7A7FA4F0-DA43-4B44-BBE2-99E74E87B736}" presName="vertOne" presStyleCnt="0"/>
      <dgm:spPr/>
    </dgm:pt>
    <dgm:pt modelId="{C31EE2AD-D5EA-4481-A233-00D1B1A9274C}" type="pres">
      <dgm:prSet presAssocID="{7A7FA4F0-DA43-4B44-BBE2-99E74E87B736}" presName="txOne" presStyleLbl="node0" presStyleIdx="2" presStyleCnt="3">
        <dgm:presLayoutVars>
          <dgm:chPref val="3"/>
        </dgm:presLayoutVars>
      </dgm:prSet>
      <dgm:spPr/>
      <dgm:t>
        <a:bodyPr/>
        <a:lstStyle/>
        <a:p>
          <a:endParaRPr lang="en-US"/>
        </a:p>
      </dgm:t>
    </dgm:pt>
    <dgm:pt modelId="{38D943A9-6340-4A19-AF09-6990BE637B1C}" type="pres">
      <dgm:prSet presAssocID="{7A7FA4F0-DA43-4B44-BBE2-99E74E87B736}" presName="horzOne" presStyleCnt="0"/>
      <dgm:spPr/>
    </dgm:pt>
  </dgm:ptLst>
  <dgm:cxnLst>
    <dgm:cxn modelId="{0232226C-EC2F-4FFF-ABC1-D346CD1F8E3E}" srcId="{11C314CB-D79E-4AC9-8CE6-08AF6C8FECF6}" destId="{C6F96816-5AC6-47C3-844C-A1A63DAF7A4E}" srcOrd="0" destOrd="0" parTransId="{103BB1B1-4358-45AA-A656-F805808A8065}" sibTransId="{74EF48C6-EC33-4F5E-B5F0-75D671A39074}"/>
    <dgm:cxn modelId="{31F3BDCB-B09D-4E93-B99C-C627D279DB8D}" type="presOf" srcId="{117B3D19-62C2-4D0F-AB4D-144C7774CFD9}" destId="{F182D1B2-4A6F-45FE-8896-6D241790DADF}" srcOrd="0" destOrd="0" presId="urn:microsoft.com/office/officeart/2005/8/layout/hierarchy4"/>
    <dgm:cxn modelId="{ECB075B9-B80F-40CE-9EC8-BF71DEEA2843}" srcId="{11C314CB-D79E-4AC9-8CE6-08AF6C8FECF6}" destId="{117B3D19-62C2-4D0F-AB4D-144C7774CFD9}" srcOrd="1" destOrd="0" parTransId="{146640F7-FB0F-4C0E-9FAE-359B7E5FEA06}" sibTransId="{9EE5239B-CCF3-4556-A1F9-2ADEC6E74C66}"/>
    <dgm:cxn modelId="{28CA3D96-0E49-4589-BEBF-344904C03150}" type="presOf" srcId="{7A7FA4F0-DA43-4B44-BBE2-99E74E87B736}" destId="{C31EE2AD-D5EA-4481-A233-00D1B1A9274C}" srcOrd="0" destOrd="0" presId="urn:microsoft.com/office/officeart/2005/8/layout/hierarchy4"/>
    <dgm:cxn modelId="{89F451DE-AC71-4A38-8DCB-43CD5E988B60}" type="presOf" srcId="{11C314CB-D79E-4AC9-8CE6-08AF6C8FECF6}" destId="{87EEA807-5071-4702-919B-5566770A74FF}" srcOrd="0" destOrd="0" presId="urn:microsoft.com/office/officeart/2005/8/layout/hierarchy4"/>
    <dgm:cxn modelId="{BB089FF0-A019-469A-9709-1C211057CD3C}" type="presOf" srcId="{C6F96816-5AC6-47C3-844C-A1A63DAF7A4E}" destId="{EB42E122-89FF-4517-8C28-4016DDE0C5C2}" srcOrd="0" destOrd="0" presId="urn:microsoft.com/office/officeart/2005/8/layout/hierarchy4"/>
    <dgm:cxn modelId="{4F9D30C4-080B-4828-81EE-4AA4D07152EF}" srcId="{11C314CB-D79E-4AC9-8CE6-08AF6C8FECF6}" destId="{7A7FA4F0-DA43-4B44-BBE2-99E74E87B736}" srcOrd="2" destOrd="0" parTransId="{B9C11743-5256-4DA2-B0FB-D643FF9F62D7}" sibTransId="{916695A1-BBD8-4BDA-871E-B2764E78EF4B}"/>
    <dgm:cxn modelId="{192CB2C6-2412-4B03-82B3-BD1BC5A22E74}" type="presParOf" srcId="{87EEA807-5071-4702-919B-5566770A74FF}" destId="{042911B2-F549-459D-B6FB-02E200BD1765}" srcOrd="0" destOrd="0" presId="urn:microsoft.com/office/officeart/2005/8/layout/hierarchy4"/>
    <dgm:cxn modelId="{0F0E37B8-80F1-45D5-8FFA-6429DA69F7AA}" type="presParOf" srcId="{042911B2-F549-459D-B6FB-02E200BD1765}" destId="{EB42E122-89FF-4517-8C28-4016DDE0C5C2}" srcOrd="0" destOrd="0" presId="urn:microsoft.com/office/officeart/2005/8/layout/hierarchy4"/>
    <dgm:cxn modelId="{E031AA65-D5C8-40E7-AF74-B805B49EA3EF}" type="presParOf" srcId="{042911B2-F549-459D-B6FB-02E200BD1765}" destId="{36B284C0-2AF0-4B0A-BF0A-0CD866AAAA05}" srcOrd="1" destOrd="0" presId="urn:microsoft.com/office/officeart/2005/8/layout/hierarchy4"/>
    <dgm:cxn modelId="{277EAA8C-FD56-4688-8E87-3D64A81AE8D8}" type="presParOf" srcId="{87EEA807-5071-4702-919B-5566770A74FF}" destId="{3F139C3D-5A80-4C18-807D-3725AEE7776F}" srcOrd="1" destOrd="0" presId="urn:microsoft.com/office/officeart/2005/8/layout/hierarchy4"/>
    <dgm:cxn modelId="{C59D8D44-2B11-4563-BD46-84A8CA53B89C}" type="presParOf" srcId="{87EEA807-5071-4702-919B-5566770A74FF}" destId="{58970058-EC00-48DB-9DF5-E3A35AE07ED2}" srcOrd="2" destOrd="0" presId="urn:microsoft.com/office/officeart/2005/8/layout/hierarchy4"/>
    <dgm:cxn modelId="{16FB31C4-6140-4D34-8BD9-59056CE17BC1}" type="presParOf" srcId="{58970058-EC00-48DB-9DF5-E3A35AE07ED2}" destId="{F182D1B2-4A6F-45FE-8896-6D241790DADF}" srcOrd="0" destOrd="0" presId="urn:microsoft.com/office/officeart/2005/8/layout/hierarchy4"/>
    <dgm:cxn modelId="{23ABBA7E-B801-47B5-9BF4-BD06FE6FD031}" type="presParOf" srcId="{58970058-EC00-48DB-9DF5-E3A35AE07ED2}" destId="{769543AE-7CE0-43AB-8690-3CDEEA3CD1AC}" srcOrd="1" destOrd="0" presId="urn:microsoft.com/office/officeart/2005/8/layout/hierarchy4"/>
    <dgm:cxn modelId="{1591A7A6-7099-42C1-BC40-D75BE2685A41}" type="presParOf" srcId="{87EEA807-5071-4702-919B-5566770A74FF}" destId="{4EA00F1D-6F2B-4204-933D-16A3AF14B615}" srcOrd="3" destOrd="0" presId="urn:microsoft.com/office/officeart/2005/8/layout/hierarchy4"/>
    <dgm:cxn modelId="{5A91C885-9A2F-479F-9151-9AB63DE145A0}" type="presParOf" srcId="{87EEA807-5071-4702-919B-5566770A74FF}" destId="{4803AD80-C026-47AD-9798-6BD2066C9286}" srcOrd="4" destOrd="0" presId="urn:microsoft.com/office/officeart/2005/8/layout/hierarchy4"/>
    <dgm:cxn modelId="{12FBC6C1-7CD4-480E-8C46-673BC064047E}" type="presParOf" srcId="{4803AD80-C026-47AD-9798-6BD2066C9286}" destId="{C31EE2AD-D5EA-4481-A233-00D1B1A9274C}" srcOrd="0" destOrd="0" presId="urn:microsoft.com/office/officeart/2005/8/layout/hierarchy4"/>
    <dgm:cxn modelId="{D28B1D22-F659-4D05-BDE3-3281E81D943C}" type="presParOf" srcId="{4803AD80-C026-47AD-9798-6BD2066C9286}" destId="{38D943A9-6340-4A19-AF09-6990BE637B1C}" srcOrd="1" destOrd="0" presId="urn:microsoft.com/office/officeart/2005/8/layout/hierarchy4"/>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0ED3F1-9349-4EAB-8327-D4F8575EC2B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A9661AF-4D88-469D-B10B-7A136D181438}">
      <dgm:prSet custT="1">
        <dgm:style>
          <a:lnRef idx="3">
            <a:schemeClr val="lt1"/>
          </a:lnRef>
          <a:fillRef idx="1">
            <a:schemeClr val="dk1"/>
          </a:fillRef>
          <a:effectRef idx="1">
            <a:schemeClr val="dk1"/>
          </a:effectRef>
          <a:fontRef idx="minor">
            <a:schemeClr val="lt1"/>
          </a:fontRef>
        </dgm:style>
      </dgm:prSet>
      <dgm:spPr/>
      <dgm:t>
        <a:bodyPr/>
        <a:lstStyle/>
        <a:p>
          <a:pPr algn="ctr" rtl="0"/>
          <a:r>
            <a:rPr lang="en-US" sz="4000" b="1" dirty="0" smtClean="0"/>
            <a:t>ROLE OF PERSONNEL ADMINISTRATOR MANAGER</a:t>
          </a:r>
          <a:endParaRPr lang="en-US" sz="4000" dirty="0"/>
        </a:p>
      </dgm:t>
    </dgm:pt>
    <dgm:pt modelId="{EF7327CB-537F-4E59-83D6-91881927E2A1}" type="parTrans" cxnId="{F497464C-3778-488D-9142-C603D135093A}">
      <dgm:prSet/>
      <dgm:spPr/>
      <dgm:t>
        <a:bodyPr/>
        <a:lstStyle/>
        <a:p>
          <a:endParaRPr lang="en-US"/>
        </a:p>
      </dgm:t>
    </dgm:pt>
    <dgm:pt modelId="{19D5CBDF-EF2C-4AB8-B671-535BF806EDD5}" type="sibTrans" cxnId="{F497464C-3778-488D-9142-C603D135093A}">
      <dgm:prSet/>
      <dgm:spPr/>
      <dgm:t>
        <a:bodyPr/>
        <a:lstStyle/>
        <a:p>
          <a:endParaRPr lang="en-US"/>
        </a:p>
      </dgm:t>
    </dgm:pt>
    <dgm:pt modelId="{B81119D5-AAC9-470E-B7FF-490E2EB3B814}" type="pres">
      <dgm:prSet presAssocID="{FC0ED3F1-9349-4EAB-8327-D4F8575EC2B6}" presName="linear" presStyleCnt="0">
        <dgm:presLayoutVars>
          <dgm:animLvl val="lvl"/>
          <dgm:resizeHandles val="exact"/>
        </dgm:presLayoutVars>
      </dgm:prSet>
      <dgm:spPr/>
      <dgm:t>
        <a:bodyPr/>
        <a:lstStyle/>
        <a:p>
          <a:endParaRPr lang="en-US"/>
        </a:p>
      </dgm:t>
    </dgm:pt>
    <dgm:pt modelId="{03F010C9-1795-48C2-97CB-B56C3FA063F5}" type="pres">
      <dgm:prSet presAssocID="{7A9661AF-4D88-469D-B10B-7A136D181438}" presName="parentText" presStyleLbl="node1" presStyleIdx="0" presStyleCnt="1" custScaleY="319810">
        <dgm:presLayoutVars>
          <dgm:chMax val="0"/>
          <dgm:bulletEnabled val="1"/>
        </dgm:presLayoutVars>
      </dgm:prSet>
      <dgm:spPr/>
      <dgm:t>
        <a:bodyPr/>
        <a:lstStyle/>
        <a:p>
          <a:endParaRPr lang="en-US"/>
        </a:p>
      </dgm:t>
    </dgm:pt>
  </dgm:ptLst>
  <dgm:cxnLst>
    <dgm:cxn modelId="{FD8E9A44-8A16-4949-81FA-274CBE6F636C}" type="presOf" srcId="{7A9661AF-4D88-469D-B10B-7A136D181438}" destId="{03F010C9-1795-48C2-97CB-B56C3FA063F5}" srcOrd="0" destOrd="0" presId="urn:microsoft.com/office/officeart/2005/8/layout/vList2"/>
    <dgm:cxn modelId="{62F43D06-796D-4B48-BF94-406712378EF1}" type="presOf" srcId="{FC0ED3F1-9349-4EAB-8327-D4F8575EC2B6}" destId="{B81119D5-AAC9-470E-B7FF-490E2EB3B814}" srcOrd="0" destOrd="0" presId="urn:microsoft.com/office/officeart/2005/8/layout/vList2"/>
    <dgm:cxn modelId="{F497464C-3778-488D-9142-C603D135093A}" srcId="{FC0ED3F1-9349-4EAB-8327-D4F8575EC2B6}" destId="{7A9661AF-4D88-469D-B10B-7A136D181438}" srcOrd="0" destOrd="0" parTransId="{EF7327CB-537F-4E59-83D6-91881927E2A1}" sibTransId="{19D5CBDF-EF2C-4AB8-B671-535BF806EDD5}"/>
    <dgm:cxn modelId="{BEFC1ED2-6F81-4408-BCE1-090762973A3F}" type="presParOf" srcId="{B81119D5-AAC9-470E-B7FF-490E2EB3B814}" destId="{03F010C9-1795-48C2-97CB-B56C3FA063F5}"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A6D617-152F-4D62-B6C4-89678D7E7942}"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FD7F3457-F5DA-4A9B-A5BB-89A821086A79}">
      <dgm:prSet custT="1"/>
      <dgm:spPr/>
      <dgm:t>
        <a:bodyPr/>
        <a:lstStyle/>
        <a:p>
          <a:pPr rtl="0"/>
          <a:r>
            <a:rPr lang="en-US" sz="1800" dirty="0" smtClean="0"/>
            <a:t>Advising management in formulating Personnel Policies</a:t>
          </a:r>
          <a:endParaRPr lang="en-US" sz="1800" dirty="0"/>
        </a:p>
      </dgm:t>
    </dgm:pt>
    <dgm:pt modelId="{4738CD79-8A97-4AAD-8F70-3A06E434B238}" type="parTrans" cxnId="{EF3FC0FA-78CF-49EB-94DF-F7FA1C71605C}">
      <dgm:prSet/>
      <dgm:spPr/>
      <dgm:t>
        <a:bodyPr/>
        <a:lstStyle/>
        <a:p>
          <a:endParaRPr lang="en-US"/>
        </a:p>
      </dgm:t>
    </dgm:pt>
    <dgm:pt modelId="{83BB6A74-9A16-43E1-A9DA-E1F39B1FD0A5}" type="sibTrans" cxnId="{EF3FC0FA-78CF-49EB-94DF-F7FA1C71605C}">
      <dgm:prSet/>
      <dgm:spPr/>
      <dgm:t>
        <a:bodyPr/>
        <a:lstStyle/>
        <a:p>
          <a:endParaRPr lang="en-US"/>
        </a:p>
      </dgm:t>
    </dgm:pt>
    <dgm:pt modelId="{A720B68E-87F5-4F8D-A48F-FCD59363CB28}">
      <dgm:prSet custT="1"/>
      <dgm:spPr/>
      <dgm:t>
        <a:bodyPr/>
        <a:lstStyle/>
        <a:p>
          <a:pPr rtl="0"/>
          <a:r>
            <a:rPr lang="en-US" sz="1800" dirty="0" smtClean="0"/>
            <a:t>Manpower planning, recruitment and selection. Training and development, Performance appraisal  </a:t>
          </a:r>
          <a:endParaRPr lang="en-US" sz="1800" dirty="0"/>
        </a:p>
      </dgm:t>
    </dgm:pt>
    <dgm:pt modelId="{7C8C8C24-5E9B-47AA-83F5-08E4117EABE1}" type="parTrans" cxnId="{1F68AE10-0C4B-476B-A9D8-44433F624B73}">
      <dgm:prSet/>
      <dgm:spPr/>
      <dgm:t>
        <a:bodyPr/>
        <a:lstStyle/>
        <a:p>
          <a:endParaRPr lang="en-US"/>
        </a:p>
      </dgm:t>
    </dgm:pt>
    <dgm:pt modelId="{3B2AE590-9CFF-43EF-88E0-64CD608DC5B1}" type="sibTrans" cxnId="{1F68AE10-0C4B-476B-A9D8-44433F624B73}">
      <dgm:prSet/>
      <dgm:spPr/>
      <dgm:t>
        <a:bodyPr/>
        <a:lstStyle/>
        <a:p>
          <a:endParaRPr lang="en-US"/>
        </a:p>
      </dgm:t>
    </dgm:pt>
    <dgm:pt modelId="{687C80F2-4CE2-4583-B7D8-4E404D5082BE}">
      <dgm:prSet custT="1"/>
      <dgm:spPr/>
      <dgm:t>
        <a:bodyPr/>
        <a:lstStyle/>
        <a:p>
          <a:pPr rtl="0"/>
          <a:r>
            <a:rPr lang="en-US" sz="1800" dirty="0" smtClean="0"/>
            <a:t>Solving personnel and organizational problems </a:t>
          </a:r>
          <a:endParaRPr lang="en-US" sz="1800" dirty="0"/>
        </a:p>
      </dgm:t>
    </dgm:pt>
    <dgm:pt modelId="{12E1BFA0-606C-48DC-A0F6-A593F1B21446}" type="parTrans" cxnId="{39F9A304-E4B1-4A13-A9C3-8C86EB5AD933}">
      <dgm:prSet/>
      <dgm:spPr/>
      <dgm:t>
        <a:bodyPr/>
        <a:lstStyle/>
        <a:p>
          <a:endParaRPr lang="en-US"/>
        </a:p>
      </dgm:t>
    </dgm:pt>
    <dgm:pt modelId="{076DB6B0-B59F-4EE4-9386-0A69A63816E9}" type="sibTrans" cxnId="{39F9A304-E4B1-4A13-A9C3-8C86EB5AD933}">
      <dgm:prSet/>
      <dgm:spPr/>
      <dgm:t>
        <a:bodyPr/>
        <a:lstStyle/>
        <a:p>
          <a:endParaRPr lang="en-US"/>
        </a:p>
      </dgm:t>
    </dgm:pt>
    <dgm:pt modelId="{563BF0A3-1202-4EDE-9E6A-F6DF5E6B1145}">
      <dgm:prSet custT="1"/>
      <dgm:spPr/>
      <dgm:t>
        <a:bodyPr/>
        <a:lstStyle/>
        <a:p>
          <a:pPr rtl="0"/>
          <a:r>
            <a:rPr lang="en-US" sz="1800" dirty="0" smtClean="0"/>
            <a:t>Managing wage and salary administration </a:t>
          </a:r>
          <a:endParaRPr lang="en-US" sz="1800" dirty="0"/>
        </a:p>
      </dgm:t>
    </dgm:pt>
    <dgm:pt modelId="{59749966-4048-46AC-A6B9-4E9C0F5A29E8}" type="parTrans" cxnId="{5BD43ECD-CC19-407D-ADA8-D3CD2BA8714A}">
      <dgm:prSet/>
      <dgm:spPr/>
      <dgm:t>
        <a:bodyPr/>
        <a:lstStyle/>
        <a:p>
          <a:endParaRPr lang="en-US"/>
        </a:p>
      </dgm:t>
    </dgm:pt>
    <dgm:pt modelId="{2DDEDF5C-54EB-4770-8A3C-D8C95AA4EDD6}" type="sibTrans" cxnId="{5BD43ECD-CC19-407D-ADA8-D3CD2BA8714A}">
      <dgm:prSet/>
      <dgm:spPr/>
      <dgm:t>
        <a:bodyPr/>
        <a:lstStyle/>
        <a:p>
          <a:endParaRPr lang="en-US"/>
        </a:p>
      </dgm:t>
    </dgm:pt>
    <dgm:pt modelId="{8CBD47D2-5EA0-4000-AC0B-92EA35DFEF75}">
      <dgm:prSet custT="1"/>
      <dgm:spPr/>
      <dgm:t>
        <a:bodyPr/>
        <a:lstStyle/>
        <a:p>
          <a:pPr rtl="0"/>
          <a:r>
            <a:rPr lang="en-US" sz="1800" dirty="0" smtClean="0"/>
            <a:t>Grievance handling </a:t>
          </a:r>
          <a:endParaRPr lang="en-US" sz="1800" dirty="0"/>
        </a:p>
      </dgm:t>
    </dgm:pt>
    <dgm:pt modelId="{3C60C954-B454-4947-9134-BCFB5188656E}" type="parTrans" cxnId="{28FAF398-D557-45C4-AEB4-D9B0A1F98275}">
      <dgm:prSet/>
      <dgm:spPr/>
      <dgm:t>
        <a:bodyPr/>
        <a:lstStyle/>
        <a:p>
          <a:endParaRPr lang="en-US"/>
        </a:p>
      </dgm:t>
    </dgm:pt>
    <dgm:pt modelId="{0F582682-5C6C-4C4F-A2A9-17375A580388}" type="sibTrans" cxnId="{28FAF398-D557-45C4-AEB4-D9B0A1F98275}">
      <dgm:prSet/>
      <dgm:spPr/>
      <dgm:t>
        <a:bodyPr/>
        <a:lstStyle/>
        <a:p>
          <a:endParaRPr lang="en-US"/>
        </a:p>
      </dgm:t>
    </dgm:pt>
    <dgm:pt modelId="{737931C5-B962-40C1-82CA-2CC3AE7D5AA3}">
      <dgm:prSet custT="1"/>
      <dgm:spPr/>
      <dgm:t>
        <a:bodyPr/>
        <a:lstStyle/>
        <a:p>
          <a:pPr rtl="0"/>
          <a:r>
            <a:rPr lang="en-US" sz="1800" dirty="0" smtClean="0"/>
            <a:t>Handling disciplinary and legal matters </a:t>
          </a:r>
          <a:endParaRPr lang="en-US" sz="1800" dirty="0"/>
        </a:p>
      </dgm:t>
    </dgm:pt>
    <dgm:pt modelId="{0EBEE4F5-6376-44F2-95CA-52C43FAB4104}" type="parTrans" cxnId="{659ED1DF-BF77-4E92-8AD4-463E570B5E85}">
      <dgm:prSet/>
      <dgm:spPr/>
      <dgm:t>
        <a:bodyPr/>
        <a:lstStyle/>
        <a:p>
          <a:endParaRPr lang="en-US"/>
        </a:p>
      </dgm:t>
    </dgm:pt>
    <dgm:pt modelId="{63991DD5-143B-41AE-8B54-567558974D39}" type="sibTrans" cxnId="{659ED1DF-BF77-4E92-8AD4-463E570B5E85}">
      <dgm:prSet/>
      <dgm:spPr/>
      <dgm:t>
        <a:bodyPr/>
        <a:lstStyle/>
        <a:p>
          <a:endParaRPr lang="en-US"/>
        </a:p>
      </dgm:t>
    </dgm:pt>
    <dgm:pt modelId="{91228229-B420-4979-9882-020D8F93B585}">
      <dgm:prSet custT="1"/>
      <dgm:spPr/>
      <dgm:t>
        <a:bodyPr/>
        <a:lstStyle/>
        <a:p>
          <a:pPr rtl="0"/>
          <a:r>
            <a:rPr lang="en-US" sz="1800" dirty="0" smtClean="0"/>
            <a:t>Discussion and negotiation for collective bargaining</a:t>
          </a:r>
          <a:br>
            <a:rPr lang="en-US" sz="1800" dirty="0" smtClean="0"/>
          </a:br>
          <a:endParaRPr lang="en-US" sz="1800" dirty="0"/>
        </a:p>
      </dgm:t>
    </dgm:pt>
    <dgm:pt modelId="{CFF58E3E-93C5-4314-A0E6-9C89E87CD53F}" type="parTrans" cxnId="{0854EC97-2E8E-4746-8D50-C38704148A59}">
      <dgm:prSet/>
      <dgm:spPr/>
      <dgm:t>
        <a:bodyPr/>
        <a:lstStyle/>
        <a:p>
          <a:endParaRPr lang="en-US"/>
        </a:p>
      </dgm:t>
    </dgm:pt>
    <dgm:pt modelId="{FBAB05FA-D59B-469E-8CE7-6A6956BECF45}" type="sibTrans" cxnId="{0854EC97-2E8E-4746-8D50-C38704148A59}">
      <dgm:prSet/>
      <dgm:spPr/>
      <dgm:t>
        <a:bodyPr/>
        <a:lstStyle/>
        <a:p>
          <a:endParaRPr lang="en-US"/>
        </a:p>
      </dgm:t>
    </dgm:pt>
    <dgm:pt modelId="{B5BDE6ED-037C-421E-9BD8-0B5CD96A7B6F}" type="pres">
      <dgm:prSet presAssocID="{B1A6D617-152F-4D62-B6C4-89678D7E7942}" presName="compositeShape" presStyleCnt="0">
        <dgm:presLayoutVars>
          <dgm:chMax val="7"/>
          <dgm:dir/>
          <dgm:resizeHandles val="exact"/>
        </dgm:presLayoutVars>
      </dgm:prSet>
      <dgm:spPr/>
      <dgm:t>
        <a:bodyPr/>
        <a:lstStyle/>
        <a:p>
          <a:endParaRPr lang="en-US"/>
        </a:p>
      </dgm:t>
    </dgm:pt>
    <dgm:pt modelId="{D0EB6E78-24FA-492A-8F45-C28E6769A152}" type="pres">
      <dgm:prSet presAssocID="{FD7F3457-F5DA-4A9B-A5BB-89A821086A79}" presName="circ1" presStyleLbl="vennNode1" presStyleIdx="0" presStyleCnt="7"/>
      <dgm:spPr/>
    </dgm:pt>
    <dgm:pt modelId="{444B0F5E-E7F3-413F-9342-5AE65711EF66}" type="pres">
      <dgm:prSet presAssocID="{FD7F3457-F5DA-4A9B-A5BB-89A821086A79}" presName="circ1Tx" presStyleLbl="revTx" presStyleIdx="0" presStyleCnt="0" custScaleX="142540">
        <dgm:presLayoutVars>
          <dgm:chMax val="0"/>
          <dgm:chPref val="0"/>
          <dgm:bulletEnabled val="1"/>
        </dgm:presLayoutVars>
      </dgm:prSet>
      <dgm:spPr/>
      <dgm:t>
        <a:bodyPr/>
        <a:lstStyle/>
        <a:p>
          <a:endParaRPr lang="en-US"/>
        </a:p>
      </dgm:t>
    </dgm:pt>
    <dgm:pt modelId="{5A5A1B6D-6BD0-4EFB-938B-0F86E61EDA71}" type="pres">
      <dgm:prSet presAssocID="{A720B68E-87F5-4F8D-A48F-FCD59363CB28}" presName="circ2" presStyleLbl="vennNode1" presStyleIdx="1" presStyleCnt="7"/>
      <dgm:spPr/>
    </dgm:pt>
    <dgm:pt modelId="{1278A09E-F8C9-4204-BFCA-B835001F7FFB}" type="pres">
      <dgm:prSet presAssocID="{A720B68E-87F5-4F8D-A48F-FCD59363CB28}" presName="circ2Tx" presStyleLbl="revTx" presStyleIdx="0" presStyleCnt="0" custScaleX="205544">
        <dgm:presLayoutVars>
          <dgm:chMax val="0"/>
          <dgm:chPref val="0"/>
          <dgm:bulletEnabled val="1"/>
        </dgm:presLayoutVars>
      </dgm:prSet>
      <dgm:spPr/>
      <dgm:t>
        <a:bodyPr/>
        <a:lstStyle/>
        <a:p>
          <a:endParaRPr lang="en-US"/>
        </a:p>
      </dgm:t>
    </dgm:pt>
    <dgm:pt modelId="{013269EB-B9B0-430C-A4B0-C2F1164E69BD}" type="pres">
      <dgm:prSet presAssocID="{687C80F2-4CE2-4583-B7D8-4E404D5082BE}" presName="circ3" presStyleLbl="vennNode1" presStyleIdx="2" presStyleCnt="7"/>
      <dgm:spPr/>
    </dgm:pt>
    <dgm:pt modelId="{0A98264F-0F5A-48B8-ADE2-064749889BB7}" type="pres">
      <dgm:prSet presAssocID="{687C80F2-4CE2-4583-B7D8-4E404D5082BE}" presName="circ3Tx" presStyleLbl="revTx" presStyleIdx="0" presStyleCnt="0" custScaleX="181337" custLinFactNeighborX="11297" custLinFactNeighborY="602">
        <dgm:presLayoutVars>
          <dgm:chMax val="0"/>
          <dgm:chPref val="0"/>
          <dgm:bulletEnabled val="1"/>
        </dgm:presLayoutVars>
      </dgm:prSet>
      <dgm:spPr/>
      <dgm:t>
        <a:bodyPr/>
        <a:lstStyle/>
        <a:p>
          <a:endParaRPr lang="en-US"/>
        </a:p>
      </dgm:t>
    </dgm:pt>
    <dgm:pt modelId="{49D3D3DB-CA44-4095-AB9F-C3BA20ECF0CB}" type="pres">
      <dgm:prSet presAssocID="{563BF0A3-1202-4EDE-9E6A-F6DF5E6B1145}" presName="circ4" presStyleLbl="vennNode1" presStyleIdx="3" presStyleCnt="7"/>
      <dgm:spPr/>
    </dgm:pt>
    <dgm:pt modelId="{F3D94298-C739-4824-AE19-1B49664A6169}" type="pres">
      <dgm:prSet presAssocID="{563BF0A3-1202-4EDE-9E6A-F6DF5E6B1145}" presName="circ4Tx" presStyleLbl="revTx" presStyleIdx="0" presStyleCnt="0" custScaleX="150777">
        <dgm:presLayoutVars>
          <dgm:chMax val="0"/>
          <dgm:chPref val="0"/>
          <dgm:bulletEnabled val="1"/>
        </dgm:presLayoutVars>
      </dgm:prSet>
      <dgm:spPr/>
      <dgm:t>
        <a:bodyPr/>
        <a:lstStyle/>
        <a:p>
          <a:endParaRPr lang="en-US"/>
        </a:p>
      </dgm:t>
    </dgm:pt>
    <dgm:pt modelId="{DBE1EB7F-AF9B-4267-A280-8C900F936192}" type="pres">
      <dgm:prSet presAssocID="{8CBD47D2-5EA0-4000-AC0B-92EA35DFEF75}" presName="circ5" presStyleLbl="vennNode1" presStyleIdx="4" presStyleCnt="7"/>
      <dgm:spPr/>
    </dgm:pt>
    <dgm:pt modelId="{22759180-393E-41DD-94E6-74620485D353}" type="pres">
      <dgm:prSet presAssocID="{8CBD47D2-5EA0-4000-AC0B-92EA35DFEF75}" presName="circ5Tx" presStyleLbl="revTx" presStyleIdx="0" presStyleCnt="0" custFlipHor="1" custScaleX="155635">
        <dgm:presLayoutVars>
          <dgm:chMax val="0"/>
          <dgm:chPref val="0"/>
          <dgm:bulletEnabled val="1"/>
        </dgm:presLayoutVars>
      </dgm:prSet>
      <dgm:spPr/>
      <dgm:t>
        <a:bodyPr/>
        <a:lstStyle/>
        <a:p>
          <a:endParaRPr lang="en-US"/>
        </a:p>
      </dgm:t>
    </dgm:pt>
    <dgm:pt modelId="{4AE35670-03B5-400D-AF5B-5090FF740508}" type="pres">
      <dgm:prSet presAssocID="{737931C5-B962-40C1-82CA-2CC3AE7D5AA3}" presName="circ6" presStyleLbl="vennNode1" presStyleIdx="5" presStyleCnt="7"/>
      <dgm:spPr/>
    </dgm:pt>
    <dgm:pt modelId="{5733BCDB-A385-43AE-A518-6CFF6BD76E41}" type="pres">
      <dgm:prSet presAssocID="{737931C5-B962-40C1-82CA-2CC3AE7D5AA3}" presName="circ6Tx" presStyleLbl="revTx" presStyleIdx="0" presStyleCnt="0" custScaleX="137993">
        <dgm:presLayoutVars>
          <dgm:chMax val="0"/>
          <dgm:chPref val="0"/>
          <dgm:bulletEnabled val="1"/>
        </dgm:presLayoutVars>
      </dgm:prSet>
      <dgm:spPr/>
      <dgm:t>
        <a:bodyPr/>
        <a:lstStyle/>
        <a:p>
          <a:endParaRPr lang="en-US"/>
        </a:p>
      </dgm:t>
    </dgm:pt>
    <dgm:pt modelId="{294A8118-EE81-4092-BB7A-4A2DD5657FE5}" type="pres">
      <dgm:prSet presAssocID="{91228229-B420-4979-9882-020D8F93B585}" presName="circ7" presStyleLbl="vennNode1" presStyleIdx="6" presStyleCnt="7"/>
      <dgm:spPr/>
    </dgm:pt>
    <dgm:pt modelId="{672014B5-8135-47A4-8542-F7A97CA1CB05}" type="pres">
      <dgm:prSet presAssocID="{91228229-B420-4979-9882-020D8F93B585}" presName="circ7Tx" presStyleLbl="revTx" presStyleIdx="0" presStyleCnt="0" custScaleX="142689">
        <dgm:presLayoutVars>
          <dgm:chMax val="0"/>
          <dgm:chPref val="0"/>
          <dgm:bulletEnabled val="1"/>
        </dgm:presLayoutVars>
      </dgm:prSet>
      <dgm:spPr/>
      <dgm:t>
        <a:bodyPr/>
        <a:lstStyle/>
        <a:p>
          <a:endParaRPr lang="en-US"/>
        </a:p>
      </dgm:t>
    </dgm:pt>
  </dgm:ptLst>
  <dgm:cxnLst>
    <dgm:cxn modelId="{5F84CE99-10C6-49F5-9201-F6174ACC49F0}" type="presOf" srcId="{563BF0A3-1202-4EDE-9E6A-F6DF5E6B1145}" destId="{F3D94298-C739-4824-AE19-1B49664A6169}" srcOrd="0" destOrd="0" presId="urn:microsoft.com/office/officeart/2005/8/layout/venn1"/>
    <dgm:cxn modelId="{9BCEE3EC-D1AB-48B5-B102-0DB365F54822}" type="presOf" srcId="{A720B68E-87F5-4F8D-A48F-FCD59363CB28}" destId="{1278A09E-F8C9-4204-BFCA-B835001F7FFB}" srcOrd="0" destOrd="0" presId="urn:microsoft.com/office/officeart/2005/8/layout/venn1"/>
    <dgm:cxn modelId="{659ED1DF-BF77-4E92-8AD4-463E570B5E85}" srcId="{B1A6D617-152F-4D62-B6C4-89678D7E7942}" destId="{737931C5-B962-40C1-82CA-2CC3AE7D5AA3}" srcOrd="5" destOrd="0" parTransId="{0EBEE4F5-6376-44F2-95CA-52C43FAB4104}" sibTransId="{63991DD5-143B-41AE-8B54-567558974D39}"/>
    <dgm:cxn modelId="{0854EC97-2E8E-4746-8D50-C38704148A59}" srcId="{B1A6D617-152F-4D62-B6C4-89678D7E7942}" destId="{91228229-B420-4979-9882-020D8F93B585}" srcOrd="6" destOrd="0" parTransId="{CFF58E3E-93C5-4314-A0E6-9C89E87CD53F}" sibTransId="{FBAB05FA-D59B-469E-8CE7-6A6956BECF45}"/>
    <dgm:cxn modelId="{968EC6FB-A571-48E6-9FB9-F82BF023A9B3}" type="presOf" srcId="{737931C5-B962-40C1-82CA-2CC3AE7D5AA3}" destId="{5733BCDB-A385-43AE-A518-6CFF6BD76E41}" srcOrd="0" destOrd="0" presId="urn:microsoft.com/office/officeart/2005/8/layout/venn1"/>
    <dgm:cxn modelId="{8038E73A-B59E-466E-818C-D961B0C65010}" type="presOf" srcId="{B1A6D617-152F-4D62-B6C4-89678D7E7942}" destId="{B5BDE6ED-037C-421E-9BD8-0B5CD96A7B6F}" srcOrd="0" destOrd="0" presId="urn:microsoft.com/office/officeart/2005/8/layout/venn1"/>
    <dgm:cxn modelId="{28FAF398-D557-45C4-AEB4-D9B0A1F98275}" srcId="{B1A6D617-152F-4D62-B6C4-89678D7E7942}" destId="{8CBD47D2-5EA0-4000-AC0B-92EA35DFEF75}" srcOrd="4" destOrd="0" parTransId="{3C60C954-B454-4947-9134-BCFB5188656E}" sibTransId="{0F582682-5C6C-4C4F-A2A9-17375A580388}"/>
    <dgm:cxn modelId="{C09891B2-3137-4F76-88E7-193374610AE1}" type="presOf" srcId="{687C80F2-4CE2-4583-B7D8-4E404D5082BE}" destId="{0A98264F-0F5A-48B8-ADE2-064749889BB7}" srcOrd="0" destOrd="0" presId="urn:microsoft.com/office/officeart/2005/8/layout/venn1"/>
    <dgm:cxn modelId="{39F9A304-E4B1-4A13-A9C3-8C86EB5AD933}" srcId="{B1A6D617-152F-4D62-B6C4-89678D7E7942}" destId="{687C80F2-4CE2-4583-B7D8-4E404D5082BE}" srcOrd="2" destOrd="0" parTransId="{12E1BFA0-606C-48DC-A0F6-A593F1B21446}" sibTransId="{076DB6B0-B59F-4EE4-9386-0A69A63816E9}"/>
    <dgm:cxn modelId="{8D2EEF29-6242-48E5-AB94-7FD7A1749893}" type="presOf" srcId="{FD7F3457-F5DA-4A9B-A5BB-89A821086A79}" destId="{444B0F5E-E7F3-413F-9342-5AE65711EF66}" srcOrd="0" destOrd="0" presId="urn:microsoft.com/office/officeart/2005/8/layout/venn1"/>
    <dgm:cxn modelId="{1F68AE10-0C4B-476B-A9D8-44433F624B73}" srcId="{B1A6D617-152F-4D62-B6C4-89678D7E7942}" destId="{A720B68E-87F5-4F8D-A48F-FCD59363CB28}" srcOrd="1" destOrd="0" parTransId="{7C8C8C24-5E9B-47AA-83F5-08E4117EABE1}" sibTransId="{3B2AE590-9CFF-43EF-88E0-64CD608DC5B1}"/>
    <dgm:cxn modelId="{5BD43ECD-CC19-407D-ADA8-D3CD2BA8714A}" srcId="{B1A6D617-152F-4D62-B6C4-89678D7E7942}" destId="{563BF0A3-1202-4EDE-9E6A-F6DF5E6B1145}" srcOrd="3" destOrd="0" parTransId="{59749966-4048-46AC-A6B9-4E9C0F5A29E8}" sibTransId="{2DDEDF5C-54EB-4770-8A3C-D8C95AA4EDD6}"/>
    <dgm:cxn modelId="{E38A88B7-D32B-409A-A15B-A949C8DB8982}" type="presOf" srcId="{8CBD47D2-5EA0-4000-AC0B-92EA35DFEF75}" destId="{22759180-393E-41DD-94E6-74620485D353}" srcOrd="0" destOrd="0" presId="urn:microsoft.com/office/officeart/2005/8/layout/venn1"/>
    <dgm:cxn modelId="{EF3FC0FA-78CF-49EB-94DF-F7FA1C71605C}" srcId="{B1A6D617-152F-4D62-B6C4-89678D7E7942}" destId="{FD7F3457-F5DA-4A9B-A5BB-89A821086A79}" srcOrd="0" destOrd="0" parTransId="{4738CD79-8A97-4AAD-8F70-3A06E434B238}" sibTransId="{83BB6A74-9A16-43E1-A9DA-E1F39B1FD0A5}"/>
    <dgm:cxn modelId="{B38F1462-FDD2-4F49-898C-DC0B9791BD39}" type="presOf" srcId="{91228229-B420-4979-9882-020D8F93B585}" destId="{672014B5-8135-47A4-8542-F7A97CA1CB05}" srcOrd="0" destOrd="0" presId="urn:microsoft.com/office/officeart/2005/8/layout/venn1"/>
    <dgm:cxn modelId="{4B1F4463-8981-493D-B609-3F5A0F0E2BA8}" type="presParOf" srcId="{B5BDE6ED-037C-421E-9BD8-0B5CD96A7B6F}" destId="{D0EB6E78-24FA-492A-8F45-C28E6769A152}" srcOrd="0" destOrd="0" presId="urn:microsoft.com/office/officeart/2005/8/layout/venn1"/>
    <dgm:cxn modelId="{6370C484-657A-4349-9F13-126997E159E7}" type="presParOf" srcId="{B5BDE6ED-037C-421E-9BD8-0B5CD96A7B6F}" destId="{444B0F5E-E7F3-413F-9342-5AE65711EF66}" srcOrd="1" destOrd="0" presId="urn:microsoft.com/office/officeart/2005/8/layout/venn1"/>
    <dgm:cxn modelId="{D64C7AE1-70BA-4194-92F0-F9058C62A6A5}" type="presParOf" srcId="{B5BDE6ED-037C-421E-9BD8-0B5CD96A7B6F}" destId="{5A5A1B6D-6BD0-4EFB-938B-0F86E61EDA71}" srcOrd="2" destOrd="0" presId="urn:microsoft.com/office/officeart/2005/8/layout/venn1"/>
    <dgm:cxn modelId="{66BE5295-C2A7-498F-A135-264A18FB19F9}" type="presParOf" srcId="{B5BDE6ED-037C-421E-9BD8-0B5CD96A7B6F}" destId="{1278A09E-F8C9-4204-BFCA-B835001F7FFB}" srcOrd="3" destOrd="0" presId="urn:microsoft.com/office/officeart/2005/8/layout/venn1"/>
    <dgm:cxn modelId="{0AFCFA9D-F615-4356-AEA0-10160E1E5C49}" type="presParOf" srcId="{B5BDE6ED-037C-421E-9BD8-0B5CD96A7B6F}" destId="{013269EB-B9B0-430C-A4B0-C2F1164E69BD}" srcOrd="4" destOrd="0" presId="urn:microsoft.com/office/officeart/2005/8/layout/venn1"/>
    <dgm:cxn modelId="{233F6C66-1088-44E9-94FB-34FDFF27AC43}" type="presParOf" srcId="{B5BDE6ED-037C-421E-9BD8-0B5CD96A7B6F}" destId="{0A98264F-0F5A-48B8-ADE2-064749889BB7}" srcOrd="5" destOrd="0" presId="urn:microsoft.com/office/officeart/2005/8/layout/venn1"/>
    <dgm:cxn modelId="{E8E15843-AB20-4EA6-8939-823C29A993D4}" type="presParOf" srcId="{B5BDE6ED-037C-421E-9BD8-0B5CD96A7B6F}" destId="{49D3D3DB-CA44-4095-AB9F-C3BA20ECF0CB}" srcOrd="6" destOrd="0" presId="urn:microsoft.com/office/officeart/2005/8/layout/venn1"/>
    <dgm:cxn modelId="{36CF72FD-92B0-456C-BB2E-A2CD304725E1}" type="presParOf" srcId="{B5BDE6ED-037C-421E-9BD8-0B5CD96A7B6F}" destId="{F3D94298-C739-4824-AE19-1B49664A6169}" srcOrd="7" destOrd="0" presId="urn:microsoft.com/office/officeart/2005/8/layout/venn1"/>
    <dgm:cxn modelId="{A6553F76-B257-4A8B-B236-F7B940F89368}" type="presParOf" srcId="{B5BDE6ED-037C-421E-9BD8-0B5CD96A7B6F}" destId="{DBE1EB7F-AF9B-4267-A280-8C900F936192}" srcOrd="8" destOrd="0" presId="urn:microsoft.com/office/officeart/2005/8/layout/venn1"/>
    <dgm:cxn modelId="{18A2EACA-BDD4-48C6-9019-F9EBB1C7682C}" type="presParOf" srcId="{B5BDE6ED-037C-421E-9BD8-0B5CD96A7B6F}" destId="{22759180-393E-41DD-94E6-74620485D353}" srcOrd="9" destOrd="0" presId="urn:microsoft.com/office/officeart/2005/8/layout/venn1"/>
    <dgm:cxn modelId="{0D1AA3EA-B1B4-4F9B-A24F-C4AB1120D5FF}" type="presParOf" srcId="{B5BDE6ED-037C-421E-9BD8-0B5CD96A7B6F}" destId="{4AE35670-03B5-400D-AF5B-5090FF740508}" srcOrd="10" destOrd="0" presId="urn:microsoft.com/office/officeart/2005/8/layout/venn1"/>
    <dgm:cxn modelId="{306CF124-8A76-40CD-B644-6493B7EE6B35}" type="presParOf" srcId="{B5BDE6ED-037C-421E-9BD8-0B5CD96A7B6F}" destId="{5733BCDB-A385-43AE-A518-6CFF6BD76E41}" srcOrd="11" destOrd="0" presId="urn:microsoft.com/office/officeart/2005/8/layout/venn1"/>
    <dgm:cxn modelId="{64888CA9-15B7-463F-B087-1378D849CEC7}" type="presParOf" srcId="{B5BDE6ED-037C-421E-9BD8-0B5CD96A7B6F}" destId="{294A8118-EE81-4092-BB7A-4A2DD5657FE5}" srcOrd="12" destOrd="0" presId="urn:microsoft.com/office/officeart/2005/8/layout/venn1"/>
    <dgm:cxn modelId="{C8763A05-6C22-4B3E-8CD2-1F9E05C4CAAB}" type="presParOf" srcId="{B5BDE6ED-037C-421E-9BD8-0B5CD96A7B6F}" destId="{672014B5-8135-47A4-8542-F7A97CA1CB05}" srcOrd="13" destOrd="0" presId="urn:microsoft.com/office/officeart/2005/8/layout/venn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02EDED-3D46-44D0-8C62-F3AA7EC97144}">
      <dsp:nvSpPr>
        <dsp:cNvPr id="0" name=""/>
        <dsp:cNvSpPr/>
      </dsp:nvSpPr>
      <dsp:spPr>
        <a:xfrm>
          <a:off x="0" y="878"/>
          <a:ext cx="8229600" cy="1142121"/>
        </a:xfrm>
        <a:prstGeom prst="roundRect">
          <a:avLst/>
        </a:prstGeom>
        <a:solidFill>
          <a:schemeClr val="dk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dk1"/>
        </a:fillRef>
        <a:effectRef idx="1">
          <a:schemeClr val="dk1"/>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b="1" kern="1200" dirty="0" smtClean="0"/>
            <a:t>DEFINITION OF PUBLIC PERSONNEL ADMINISTRATION</a:t>
          </a:r>
        </a:p>
      </dsp:txBody>
      <dsp:txXfrm>
        <a:off x="0" y="878"/>
        <a:ext cx="8229600" cy="114212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B42E122-89FF-4517-8C28-4016DDE0C5C2}">
      <dsp:nvSpPr>
        <dsp:cNvPr id="0" name=""/>
        <dsp:cNvSpPr/>
      </dsp:nvSpPr>
      <dsp:spPr>
        <a:xfrm>
          <a:off x="549" y="0"/>
          <a:ext cx="2724631" cy="4800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GOEL (1985)</a:t>
          </a:r>
        </a:p>
        <a:p>
          <a:pPr lvl="0" algn="ctr" defTabSz="889000" rtl="0">
            <a:lnSpc>
              <a:spcPct val="90000"/>
            </a:lnSpc>
            <a:spcBef>
              <a:spcPct val="0"/>
            </a:spcBef>
            <a:spcAft>
              <a:spcPct val="35000"/>
            </a:spcAft>
          </a:pPr>
          <a:r>
            <a:rPr lang="en-US" sz="1800" b="1" kern="1200" dirty="0" smtClean="0"/>
            <a:t>  </a:t>
          </a:r>
        </a:p>
        <a:p>
          <a:pPr lvl="0" algn="ctr" defTabSz="889000" rtl="0">
            <a:lnSpc>
              <a:spcPct val="90000"/>
            </a:lnSpc>
            <a:spcBef>
              <a:spcPct val="0"/>
            </a:spcBef>
            <a:spcAft>
              <a:spcPct val="35000"/>
            </a:spcAft>
          </a:pPr>
          <a:r>
            <a:rPr lang="en-US" sz="1800" b="1" kern="1200" dirty="0" smtClean="0"/>
            <a:t>“Public personnel administration is that part of public administration which can help an organization in the management of personnel with the use of well thought out principles, practices and rationalized techniques in selecting, retaining, and developing personnel for the fulfillment of organizational objectives’.</a:t>
          </a:r>
          <a:endParaRPr lang="en-US" sz="1800" b="1" kern="1200" dirty="0"/>
        </a:p>
      </dsp:txBody>
      <dsp:txXfrm>
        <a:off x="549" y="0"/>
        <a:ext cx="2724631" cy="4800600"/>
      </dsp:txXfrm>
    </dsp:sp>
    <dsp:sp modelId="{F182D1B2-4A6F-45FE-8896-6D241790DADF}">
      <dsp:nvSpPr>
        <dsp:cNvPr id="0" name=""/>
        <dsp:cNvSpPr/>
      </dsp:nvSpPr>
      <dsp:spPr>
        <a:xfrm>
          <a:off x="3126487" y="0"/>
          <a:ext cx="2388728" cy="4800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ROBERT D. GATEWOOD (1994)    </a:t>
          </a:r>
        </a:p>
        <a:p>
          <a:pPr lvl="0" algn="ctr" defTabSz="889000" rtl="0">
            <a:lnSpc>
              <a:spcPct val="90000"/>
            </a:lnSpc>
            <a:spcBef>
              <a:spcPct val="0"/>
            </a:spcBef>
            <a:spcAft>
              <a:spcPct val="35000"/>
            </a:spcAft>
          </a:pPr>
          <a:endParaRPr lang="en-US" sz="2000" b="1" kern="1200" dirty="0" smtClean="0"/>
        </a:p>
        <a:p>
          <a:pPr lvl="0" algn="ctr" defTabSz="889000" rtl="0">
            <a:lnSpc>
              <a:spcPct val="90000"/>
            </a:lnSpc>
            <a:spcBef>
              <a:spcPct val="0"/>
            </a:spcBef>
            <a:spcAft>
              <a:spcPct val="35000"/>
            </a:spcAft>
          </a:pPr>
          <a:r>
            <a:rPr lang="en-US" sz="2000" b="1" kern="1200" dirty="0" smtClean="0"/>
            <a:t>‘’All activities that forecast on the number and type of employees which an organization will need and then find, and develop them with necessary skills’’</a:t>
          </a:r>
          <a:endParaRPr lang="en-US" sz="2000" b="1" kern="1200" dirty="0"/>
        </a:p>
      </dsp:txBody>
      <dsp:txXfrm>
        <a:off x="3126487" y="0"/>
        <a:ext cx="2388728" cy="4800600"/>
      </dsp:txXfrm>
    </dsp:sp>
    <dsp:sp modelId="{C31EE2AD-D5EA-4481-A233-00D1B1A9274C}">
      <dsp:nvSpPr>
        <dsp:cNvPr id="0" name=""/>
        <dsp:cNvSpPr/>
      </dsp:nvSpPr>
      <dsp:spPr>
        <a:xfrm>
          <a:off x="5916522" y="0"/>
          <a:ext cx="2388728" cy="48006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NICHOLAS HENRY (2006)</a:t>
          </a:r>
        </a:p>
        <a:p>
          <a:pPr lvl="0" algn="ctr" defTabSz="1066800" rtl="0">
            <a:lnSpc>
              <a:spcPct val="90000"/>
            </a:lnSpc>
            <a:spcBef>
              <a:spcPct val="0"/>
            </a:spcBef>
            <a:spcAft>
              <a:spcPct val="35000"/>
            </a:spcAft>
          </a:pPr>
          <a:endParaRPr lang="en-US" sz="2400" b="1" kern="1200" dirty="0" smtClean="0"/>
        </a:p>
        <a:p>
          <a:pPr lvl="0" algn="ctr" defTabSz="1066800" rtl="0">
            <a:lnSpc>
              <a:spcPct val="90000"/>
            </a:lnSpc>
            <a:spcBef>
              <a:spcPct val="0"/>
            </a:spcBef>
            <a:spcAft>
              <a:spcPct val="35000"/>
            </a:spcAft>
          </a:pPr>
          <a:r>
            <a:rPr lang="en-US" sz="2400" b="1" kern="1200" dirty="0" smtClean="0"/>
            <a:t>‘’Concerning both the management of and the policy making for people, and positions in the government bureaucracy’’</a:t>
          </a:r>
          <a:endParaRPr lang="en-US" sz="2400" b="1" kern="1200" dirty="0"/>
        </a:p>
      </dsp:txBody>
      <dsp:txXfrm>
        <a:off x="5916522" y="0"/>
        <a:ext cx="2388728" cy="48006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3F010C9-1795-48C2-97CB-B56C3FA063F5}">
      <dsp:nvSpPr>
        <dsp:cNvPr id="0" name=""/>
        <dsp:cNvSpPr/>
      </dsp:nvSpPr>
      <dsp:spPr>
        <a:xfrm>
          <a:off x="0" y="558"/>
          <a:ext cx="8229600" cy="1141883"/>
        </a:xfrm>
        <a:prstGeom prst="roundRect">
          <a:avLst/>
        </a:prstGeom>
        <a:solidFill>
          <a:schemeClr val="dk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dk1"/>
        </a:fillRef>
        <a:effectRef idx="1">
          <a:schemeClr val="dk1"/>
        </a:effectRef>
        <a:fontRef idx="minor">
          <a:schemeClr val="lt1"/>
        </a:fontRef>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n-US" sz="4000" b="1" kern="1200" dirty="0" smtClean="0"/>
            <a:t>ROLE OF PERSONNEL ADMINISTRATOR MANAGER</a:t>
          </a:r>
          <a:endParaRPr lang="en-US" sz="4000" kern="1200" dirty="0"/>
        </a:p>
      </dsp:txBody>
      <dsp:txXfrm>
        <a:off x="0" y="558"/>
        <a:ext cx="8229600" cy="1141883"/>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EB6E78-24FA-492A-8F45-C28E6769A152}">
      <dsp:nvSpPr>
        <dsp:cNvPr id="0" name=""/>
        <dsp:cNvSpPr/>
      </dsp:nvSpPr>
      <dsp:spPr>
        <a:xfrm>
          <a:off x="3165223" y="1152310"/>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444B0F5E-E7F3-413F-9342-5AE65711EF66}">
      <dsp:nvSpPr>
        <dsp:cNvPr id="0" name=""/>
        <dsp:cNvSpPr/>
      </dsp:nvSpPr>
      <dsp:spPr>
        <a:xfrm>
          <a:off x="2697809" y="0"/>
          <a:ext cx="2411014" cy="90519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Advising management in formulating Personnel Policies</a:t>
          </a:r>
          <a:endParaRPr lang="en-US" sz="1800" kern="1200" dirty="0"/>
        </a:p>
      </dsp:txBody>
      <dsp:txXfrm>
        <a:off x="2697809" y="0"/>
        <a:ext cx="2411014" cy="905192"/>
      </dsp:txXfrm>
    </dsp:sp>
    <dsp:sp modelId="{5A5A1B6D-6BD0-4EFB-938B-0F86E61EDA71}">
      <dsp:nvSpPr>
        <dsp:cNvPr id="0" name=""/>
        <dsp:cNvSpPr/>
      </dsp:nvSpPr>
      <dsp:spPr>
        <a:xfrm>
          <a:off x="3598238" y="1360504"/>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1278A09E-F8C9-4204-BFCA-B835001F7FFB}">
      <dsp:nvSpPr>
        <dsp:cNvPr id="0" name=""/>
        <dsp:cNvSpPr/>
      </dsp:nvSpPr>
      <dsp:spPr>
        <a:xfrm>
          <a:off x="4412557" y="859932"/>
          <a:ext cx="3287067" cy="9957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Manpower planning, recruitment and selection. Training and development, Performance appraisal  </a:t>
          </a:r>
          <a:endParaRPr lang="en-US" sz="1800" kern="1200" dirty="0"/>
        </a:p>
      </dsp:txBody>
      <dsp:txXfrm>
        <a:off x="4412557" y="859932"/>
        <a:ext cx="3287067" cy="995711"/>
      </dsp:txXfrm>
    </dsp:sp>
    <dsp:sp modelId="{013269EB-B9B0-430C-A4B0-C2F1164E69BD}">
      <dsp:nvSpPr>
        <dsp:cNvPr id="0" name=""/>
        <dsp:cNvSpPr/>
      </dsp:nvSpPr>
      <dsp:spPr>
        <a:xfrm>
          <a:off x="3704646" y="1828941"/>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0A98264F-0F5A-48B8-ADE2-064749889BB7}">
      <dsp:nvSpPr>
        <dsp:cNvPr id="0" name=""/>
        <dsp:cNvSpPr/>
      </dsp:nvSpPr>
      <dsp:spPr>
        <a:xfrm>
          <a:off x="4949581" y="2133605"/>
          <a:ext cx="2844179" cy="106360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Solving personnel and organizational problems </a:t>
          </a:r>
          <a:endParaRPr lang="en-US" sz="1800" kern="1200" dirty="0"/>
        </a:p>
      </dsp:txBody>
      <dsp:txXfrm>
        <a:off x="4949581" y="2133605"/>
        <a:ext cx="2844179" cy="1063601"/>
      </dsp:txXfrm>
    </dsp:sp>
    <dsp:sp modelId="{49D3D3DB-CA44-4095-AB9F-C3BA20ECF0CB}">
      <dsp:nvSpPr>
        <dsp:cNvPr id="0" name=""/>
        <dsp:cNvSpPr/>
      </dsp:nvSpPr>
      <dsp:spPr>
        <a:xfrm>
          <a:off x="3405103" y="2204596"/>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F3D94298-C739-4824-AE19-1B49664A6169}">
      <dsp:nvSpPr>
        <dsp:cNvPr id="0" name=""/>
        <dsp:cNvSpPr/>
      </dsp:nvSpPr>
      <dsp:spPr>
        <a:xfrm>
          <a:off x="4304235" y="3552880"/>
          <a:ext cx="2550340" cy="9730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Managing wage and salary administration </a:t>
          </a:r>
          <a:endParaRPr lang="en-US" sz="1800" kern="1200" dirty="0"/>
        </a:p>
      </dsp:txBody>
      <dsp:txXfrm>
        <a:off x="4304235" y="3552880"/>
        <a:ext cx="2550340" cy="973082"/>
      </dsp:txXfrm>
    </dsp:sp>
    <dsp:sp modelId="{DBE1EB7F-AF9B-4267-A280-8C900F936192}">
      <dsp:nvSpPr>
        <dsp:cNvPr id="0" name=""/>
        <dsp:cNvSpPr/>
      </dsp:nvSpPr>
      <dsp:spPr>
        <a:xfrm>
          <a:off x="2925342" y="2204596"/>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22759180-393E-41DD-94E6-74620485D353}">
      <dsp:nvSpPr>
        <dsp:cNvPr id="0" name=""/>
        <dsp:cNvSpPr/>
      </dsp:nvSpPr>
      <dsp:spPr>
        <a:xfrm flipH="1">
          <a:off x="910972" y="3552880"/>
          <a:ext cx="2632512" cy="9730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Grievance handling </a:t>
          </a:r>
          <a:endParaRPr lang="en-US" sz="1800" kern="1200" dirty="0"/>
        </a:p>
      </dsp:txBody>
      <dsp:txXfrm flipH="1">
        <a:off x="910972" y="3552880"/>
        <a:ext cx="2632512" cy="973082"/>
      </dsp:txXfrm>
    </dsp:sp>
    <dsp:sp modelId="{4AE35670-03B5-400D-AF5B-5090FF740508}">
      <dsp:nvSpPr>
        <dsp:cNvPr id="0" name=""/>
        <dsp:cNvSpPr/>
      </dsp:nvSpPr>
      <dsp:spPr>
        <a:xfrm>
          <a:off x="2625799" y="1828941"/>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5733BCDB-A385-43AE-A518-6CFF6BD76E41}">
      <dsp:nvSpPr>
        <dsp:cNvPr id="0" name=""/>
        <dsp:cNvSpPr/>
      </dsp:nvSpPr>
      <dsp:spPr>
        <a:xfrm>
          <a:off x="529974" y="2127202"/>
          <a:ext cx="2164350" cy="106360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Handling disciplinary and legal matters </a:t>
          </a:r>
          <a:endParaRPr lang="en-US" sz="1800" kern="1200" dirty="0"/>
        </a:p>
      </dsp:txBody>
      <dsp:txXfrm>
        <a:off x="529974" y="2127202"/>
        <a:ext cx="2164350" cy="1063601"/>
      </dsp:txXfrm>
    </dsp:sp>
    <dsp:sp modelId="{294A8118-EE81-4092-BB7A-4A2DD5657FE5}">
      <dsp:nvSpPr>
        <dsp:cNvPr id="0" name=""/>
        <dsp:cNvSpPr/>
      </dsp:nvSpPr>
      <dsp:spPr>
        <a:xfrm>
          <a:off x="2732207" y="1360504"/>
          <a:ext cx="1476188" cy="1476369"/>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sp>
    <dsp:sp modelId="{672014B5-8135-47A4-8542-F7A97CA1CB05}">
      <dsp:nvSpPr>
        <dsp:cNvPr id="0" name=""/>
        <dsp:cNvSpPr/>
      </dsp:nvSpPr>
      <dsp:spPr>
        <a:xfrm>
          <a:off x="609598" y="859932"/>
          <a:ext cx="2281887" cy="99571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800100" rtl="0">
            <a:lnSpc>
              <a:spcPct val="90000"/>
            </a:lnSpc>
            <a:spcBef>
              <a:spcPct val="0"/>
            </a:spcBef>
            <a:spcAft>
              <a:spcPct val="35000"/>
            </a:spcAft>
          </a:pPr>
          <a:r>
            <a:rPr lang="en-US" sz="1800" kern="1200" dirty="0" smtClean="0"/>
            <a:t>Discussion and negotiation for collective bargaining</a:t>
          </a:r>
          <a:br>
            <a:rPr lang="en-US" sz="1800" kern="1200" dirty="0" smtClean="0"/>
          </a:br>
          <a:endParaRPr lang="en-US" sz="1800" kern="1200" dirty="0"/>
        </a:p>
      </dsp:txBody>
      <dsp:txXfrm>
        <a:off x="609598" y="859932"/>
        <a:ext cx="2281887" cy="99571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430EB5-2537-4216-89C1-AA5AF5D87643}" type="datetimeFigureOut">
              <a:rPr lang="en-US" smtClean="0"/>
              <a:pPr/>
              <a:t>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5876BE-3ECC-45B3-B467-83D5682EA6E5}" type="slidenum">
              <a:rPr lang="en-US" smtClean="0"/>
              <a:pPr/>
              <a:t>‹#›</a:t>
            </a:fld>
            <a:endParaRPr lang="en-US"/>
          </a:p>
        </p:txBody>
      </p:sp>
    </p:spTree>
    <p:extLst>
      <p:ext uri="{BB962C8B-B14F-4D97-AF65-F5344CB8AC3E}">
        <p14:creationId xmlns:p14="http://schemas.microsoft.com/office/powerpoint/2010/main" xmlns="" val="376030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Franklin Gothic Book" pitchFamily="34" charset="0"/>
                <a:cs typeface="Arial" pitchFamily="34" charset="0"/>
              </a:defRPr>
            </a:lvl1pPr>
            <a:lvl2pPr marL="742950" indent="-285750" eaLnBrk="0" hangingPunct="0">
              <a:defRPr>
                <a:solidFill>
                  <a:schemeClr val="tx1"/>
                </a:solidFill>
                <a:latin typeface="Franklin Gothic Book" pitchFamily="34" charset="0"/>
                <a:cs typeface="Arial" pitchFamily="34" charset="0"/>
              </a:defRPr>
            </a:lvl2pPr>
            <a:lvl3pPr marL="1143000" indent="-228600" eaLnBrk="0" hangingPunct="0">
              <a:defRPr>
                <a:solidFill>
                  <a:schemeClr val="tx1"/>
                </a:solidFill>
                <a:latin typeface="Franklin Gothic Book" pitchFamily="34" charset="0"/>
                <a:cs typeface="Arial" pitchFamily="34" charset="0"/>
              </a:defRPr>
            </a:lvl3pPr>
            <a:lvl4pPr marL="1600200" indent="-228600" eaLnBrk="0" hangingPunct="0">
              <a:defRPr>
                <a:solidFill>
                  <a:schemeClr val="tx1"/>
                </a:solidFill>
                <a:latin typeface="Franklin Gothic Book" pitchFamily="34" charset="0"/>
                <a:cs typeface="Arial" pitchFamily="34" charset="0"/>
              </a:defRPr>
            </a:lvl4pPr>
            <a:lvl5pPr marL="2057400" indent="-228600" eaLnBrk="0" hangingPunct="0">
              <a:defRPr>
                <a:solidFill>
                  <a:schemeClr val="tx1"/>
                </a:solidFill>
                <a:latin typeface="Franklin Gothic Book" pitchFamily="34" charset="0"/>
                <a:cs typeface="Arial" pitchFamily="34"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pitchFamily="34"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pitchFamily="34"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pitchFamily="34"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pitchFamily="34" charset="0"/>
              </a:defRPr>
            </a:lvl9pPr>
          </a:lstStyle>
          <a:p>
            <a:pPr eaLnBrk="1" hangingPunct="1"/>
            <a:fld id="{CE593EBD-0076-470E-9AF2-2571BE4B0C39}" type="slidenum">
              <a:rPr lang="en-US" smtClean="0"/>
              <a:pPr eaLnBrk="1" hangingPunct="1"/>
              <a:t>4</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987CEFA3-D823-4AF6-A021-1B19F904A0C4}" type="slidenum">
              <a:rPr lang="en-US" smtClean="0">
                <a:latin typeface="Times New Roman" pitchFamily="18" charset="0"/>
              </a:rPr>
              <a:pPr/>
              <a:t>17</a:t>
            </a:fld>
            <a:endParaRPr lang="en-US" smtClean="0">
              <a:latin typeface="Times New Roman" pitchFamily="18" charset="0"/>
            </a:endParaRPr>
          </a:p>
        </p:txBody>
      </p:sp>
      <p:sp>
        <p:nvSpPr>
          <p:cNvPr id="43011" name="Rectangle 2"/>
          <p:cNvSpPr>
            <a:spLocks noGrp="1" noRot="1" noChangeAspect="1" noChangeArrowheads="1" noTextEdit="1"/>
          </p:cNvSpPr>
          <p:nvPr>
            <p:ph type="sldImg"/>
          </p:nvPr>
        </p:nvSpPr>
        <p:spPr>
          <a:ln cap="flat"/>
        </p:spPr>
      </p:sp>
      <p:sp>
        <p:nvSpPr>
          <p:cNvPr id="4301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B6F08-5F5B-4E11-8C5C-1A4F9DD55423}" type="slidenum">
              <a:rPr lang="en-US"/>
              <a:pPr/>
              <a:t>35</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FC35FC-CE18-486B-8C34-CD35B3857DBC}"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3063038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FC35FC-CE18-486B-8C34-CD35B3857DBC}"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975574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FC35FC-CE18-486B-8C34-CD35B3857DBC}"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2087026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FC35FC-CE18-486B-8C34-CD35B3857DBC}"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4157639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FC35FC-CE18-486B-8C34-CD35B3857DBC}" type="datetimeFigureOut">
              <a:rPr lang="en-US" smtClean="0"/>
              <a:pPr/>
              <a:t>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4256816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FC35FC-CE18-486B-8C34-CD35B3857DBC}" type="datetimeFigureOut">
              <a:rPr lang="en-US" smtClean="0"/>
              <a:pPr/>
              <a:t>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2021492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FC35FC-CE18-486B-8C34-CD35B3857DBC}" type="datetimeFigureOut">
              <a:rPr lang="en-US" smtClean="0"/>
              <a:pPr/>
              <a:t>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3340941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FC35FC-CE18-486B-8C34-CD35B3857DBC}"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1933781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FC35FC-CE18-486B-8C34-CD35B3857DBC}"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2505520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FC35FC-CE18-486B-8C34-CD35B3857DBC}"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2448928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FC35FC-CE18-486B-8C34-CD35B3857DBC}"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1078826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9050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041F1A3C-C110-4829-AC23-FB0C18A55B05}" type="datetime1">
              <a:rPr lang="en-US" smtClean="0"/>
              <a:pPr>
                <a:defRPr/>
              </a:pPr>
              <a:t>1/3/2014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G 10</a:t>
            </a:r>
          </a:p>
        </p:txBody>
      </p:sp>
      <p:sp>
        <p:nvSpPr>
          <p:cNvPr id="6" name="Rectangle 6"/>
          <p:cNvSpPr>
            <a:spLocks noGrp="1" noChangeArrowheads="1"/>
          </p:cNvSpPr>
          <p:nvPr>
            <p:ph type="sldNum" sz="quarter" idx="12"/>
          </p:nvPr>
        </p:nvSpPr>
        <p:spPr>
          <a:ln/>
        </p:spPr>
        <p:txBody>
          <a:bodyPr/>
          <a:lstStyle>
            <a:lvl1pPr>
              <a:defRPr/>
            </a:lvl1pPr>
          </a:lstStyle>
          <a:p>
            <a:pPr>
              <a:defRPr/>
            </a:pPr>
            <a:fld id="{E1475F59-A624-4383-A90A-20A58B67738E}" type="slidenum">
              <a:rPr lang="en-US"/>
              <a:pPr>
                <a:defRPr/>
              </a:pPr>
              <a:t>‹#›</a:t>
            </a:fld>
            <a:endParaRPr lang="en-US"/>
          </a:p>
        </p:txBody>
      </p:sp>
    </p:spTree>
    <p:extLst>
      <p:ext uri="{BB962C8B-B14F-4D97-AF65-F5344CB8AC3E}">
        <p14:creationId xmlns:p14="http://schemas.microsoft.com/office/powerpoint/2010/main" xmlns="" val="684474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FC35FC-CE18-486B-8C34-CD35B3857DBC}" type="datetimeFigureOut">
              <a:rPr lang="en-US" smtClean="0"/>
              <a:pPr/>
              <a:t>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8D3013-EEBE-4E20-B8A9-83C8D0323996}" type="slidenum">
              <a:rPr lang="en-US" smtClean="0"/>
              <a:pPr/>
              <a:t>‹#›</a:t>
            </a:fld>
            <a:endParaRPr lang="en-US"/>
          </a:p>
        </p:txBody>
      </p:sp>
    </p:spTree>
    <p:extLst>
      <p:ext uri="{BB962C8B-B14F-4D97-AF65-F5344CB8AC3E}">
        <p14:creationId xmlns:p14="http://schemas.microsoft.com/office/powerpoint/2010/main" xmlns="" val="1115301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Preview of the Lectures</a:t>
            </a:r>
            <a:br>
              <a:rPr lang="en-US" dirty="0" smtClean="0"/>
            </a:br>
            <a:r>
              <a:rPr lang="en-US" dirty="0" smtClean="0"/>
              <a:t>16-30</a:t>
            </a:r>
            <a:endParaRPr lang="en-US" dirty="0"/>
          </a:p>
        </p:txBody>
      </p:sp>
      <p:sp>
        <p:nvSpPr>
          <p:cNvPr id="5" name="Content Placeholder 4"/>
          <p:cNvSpPr>
            <a:spLocks noGrp="1"/>
          </p:cNvSpPr>
          <p:nvPr>
            <p:ph idx="1"/>
          </p:nvPr>
        </p:nvSpPr>
        <p:spPr/>
        <p:txBody>
          <a:bodyPr/>
          <a:lstStyle/>
          <a:p>
            <a:r>
              <a:rPr lang="en-US" b="1" spc="5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rPr>
              <a:t>Personnel Administration </a:t>
            </a:r>
            <a:br>
              <a:rPr lang="en-US" b="1" spc="50" dirty="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rPr>
            </a:br>
            <a:endParaRPr lang="en-US" dirty="0"/>
          </a:p>
        </p:txBody>
      </p:sp>
      <p:sp>
        <p:nvSpPr>
          <p:cNvPr id="6" name="Content Placeholder 2"/>
          <p:cNvSpPr txBox="1">
            <a:spLocks/>
          </p:cNvSpPr>
          <p:nvPr/>
        </p:nvSpPr>
        <p:spPr>
          <a:xfrm>
            <a:off x="457200" y="2133600"/>
            <a:ext cx="8229600" cy="4525963"/>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smtClean="0"/>
              <a:t>Public personnel administration is an important element of government administrative systems. The effective conduct of the work of government depends upon the people work and how the people are being administered.</a:t>
            </a:r>
            <a:endParaRPr lang="en-US" smtClean="0"/>
          </a:p>
          <a:p>
            <a:r>
              <a:rPr lang="en-US" b="1" smtClean="0"/>
              <a:t>The main purpose is to ensure public organization has enough and competence staff to perform the tasks of the particular organization.</a:t>
            </a:r>
            <a:endParaRPr lang="en-US" smtClean="0"/>
          </a:p>
          <a:p>
            <a:r>
              <a:rPr lang="en-US" b="1" smtClean="0"/>
              <a:t>The concern of public personnel administration is to improve the productive contribution of the public servants and to ensure that all government employees are treated well according to the HRM principle. </a:t>
            </a:r>
            <a:endParaRPr lang="en-US" smtClean="0"/>
          </a:p>
          <a:p>
            <a:endParaRPr lang="en-US" dirty="0"/>
          </a:p>
        </p:txBody>
      </p:sp>
    </p:spTree>
    <p:extLst>
      <p:ext uri="{BB962C8B-B14F-4D97-AF65-F5344CB8AC3E}">
        <p14:creationId xmlns:p14="http://schemas.microsoft.com/office/powerpoint/2010/main" xmlns="" val="27686915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rPr>
              <a:t>Personnel Administration </a:t>
            </a:r>
            <a:br>
              <a:rPr lang="en-US" b="1" spc="50" dirty="0" smtClean="0">
                <a:ln w="13500">
                  <a:solidFill>
                    <a:schemeClr val="accent1">
                      <a:shade val="2500"/>
                      <a:alpha val="6500"/>
                    </a:schemeClr>
                  </a:solidFill>
                  <a:prstDash val="solid"/>
                </a:ln>
                <a:solidFill>
                  <a:schemeClr val="tx1">
                    <a:alpha val="95000"/>
                  </a:schemeClr>
                </a:solidFill>
                <a:effectLst>
                  <a:innerShdw blurRad="50900" dist="38500" dir="13500000">
                    <a:srgbClr val="000000">
                      <a:alpha val="60000"/>
                    </a:srgbClr>
                  </a:innerShdw>
                </a:effectLst>
              </a:rPr>
            </a:br>
            <a:endParaRPr lang="en-US" dirty="0"/>
          </a:p>
        </p:txBody>
      </p:sp>
      <p:sp>
        <p:nvSpPr>
          <p:cNvPr id="3" name="Content Placeholder 2"/>
          <p:cNvSpPr>
            <a:spLocks noGrp="1"/>
          </p:cNvSpPr>
          <p:nvPr>
            <p:ph idx="1"/>
          </p:nvPr>
        </p:nvSpPr>
        <p:spPr/>
        <p:txBody>
          <a:bodyPr>
            <a:normAutofit fontScale="77500" lnSpcReduction="20000"/>
          </a:bodyPr>
          <a:lstStyle/>
          <a:p>
            <a:pPr lvl="0"/>
            <a:r>
              <a:rPr lang="en-US" b="1" dirty="0" smtClean="0"/>
              <a:t>Public personnel administration is an important element of government administrative systems. The effective conduct of the work of government depends upon the people work and how the people are being administered.</a:t>
            </a:r>
            <a:endParaRPr lang="en-US" dirty="0" smtClean="0"/>
          </a:p>
          <a:p>
            <a:pPr lvl="0"/>
            <a:r>
              <a:rPr lang="en-US" b="1" dirty="0" smtClean="0"/>
              <a:t>The main purpose is to ensure public organization has enough and competence staff to perform the tasks of the particular organization.</a:t>
            </a:r>
            <a:endParaRPr lang="en-US" dirty="0" smtClean="0"/>
          </a:p>
          <a:p>
            <a:pPr lvl="0"/>
            <a:r>
              <a:rPr lang="en-US" b="1" dirty="0" smtClean="0"/>
              <a:t>The concern of public personnel administration is to improve the productive contribution of the public servants and to ensure that all government employees are treated well according to the HRM principle. </a:t>
            </a:r>
            <a:endParaRPr lang="en-US" dirty="0" smtClean="0"/>
          </a:p>
          <a:p>
            <a:endParaRPr lang="en-US" dirty="0"/>
          </a:p>
        </p:txBody>
      </p:sp>
    </p:spTree>
    <p:extLst>
      <p:ext uri="{BB962C8B-B14F-4D97-AF65-F5344CB8AC3E}">
        <p14:creationId xmlns:p14="http://schemas.microsoft.com/office/powerpoint/2010/main" xmlns="" val="3409155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304800"/>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nvPr>
        </p:nvGraphicFramePr>
        <p:xfrm>
          <a:off x="457200" y="1600200"/>
          <a:ext cx="8305800" cy="4800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39487053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457200" y="304800"/>
          <a:ext cx="8229600" cy="114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xmlns="" val="1088649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Problems of Governance in Pakistan</a:t>
            </a:r>
            <a:br>
              <a:rPr lang="en-US" b="1" dirty="0" smtClean="0"/>
            </a:b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Revising Governance in Pakistan’s perspective</a:t>
            </a:r>
          </a:p>
          <a:p>
            <a:r>
              <a:rPr lang="en-US" dirty="0" smtClean="0">
                <a:latin typeface="Times New Roman" pitchFamily="18" charset="0"/>
                <a:cs typeface="Times New Roman" pitchFamily="18" charset="0"/>
              </a:rPr>
              <a:t>The Musharraf Paradox: The Failure of an Economic Success Story</a:t>
            </a:r>
          </a:p>
          <a:p>
            <a:r>
              <a:rPr lang="en-US" dirty="0" smtClean="0">
                <a:latin typeface="Times New Roman" pitchFamily="18" charset="0"/>
                <a:cs typeface="Times New Roman" pitchFamily="18" charset="0"/>
              </a:rPr>
              <a:t>Issues of Voters in 2008</a:t>
            </a:r>
          </a:p>
          <a:p>
            <a:r>
              <a:rPr lang="en-US" dirty="0" smtClean="0"/>
              <a:t>Factors contributing to country’s  economic  malaise</a:t>
            </a:r>
          </a:p>
          <a:p>
            <a:r>
              <a:rPr lang="en-US" dirty="0" smtClean="0">
                <a:latin typeface="Times New Roman" pitchFamily="18" charset="0"/>
                <a:cs typeface="Times New Roman" pitchFamily="18" charset="0"/>
              </a:rPr>
              <a:t>Some highs of Musharraf Era</a:t>
            </a:r>
          </a:p>
          <a:p>
            <a:r>
              <a:rPr lang="en-US" dirty="0" smtClean="0"/>
              <a:t>Factors contributing to country’s  economic  malaise</a:t>
            </a:r>
          </a:p>
          <a:p>
            <a:r>
              <a:rPr lang="en-US" dirty="0" smtClean="0"/>
              <a:t>Outcomes of the dictatorship</a:t>
            </a:r>
          </a:p>
          <a:p>
            <a:endParaRPr lang="en-US" dirty="0"/>
          </a:p>
        </p:txBody>
      </p:sp>
    </p:spTree>
    <p:extLst>
      <p:ext uri="{BB962C8B-B14F-4D97-AF65-F5344CB8AC3E}">
        <p14:creationId xmlns:p14="http://schemas.microsoft.com/office/powerpoint/2010/main" xmlns="" val="65545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b="1" dirty="0"/>
              <a:t>Economic Growth and Social Polarization </a:t>
            </a:r>
            <a:endParaRPr lang="en-US" sz="3600" dirty="0"/>
          </a:p>
        </p:txBody>
      </p:sp>
      <p:sp>
        <p:nvSpPr>
          <p:cNvPr id="3" name="Content Placeholder 2"/>
          <p:cNvSpPr>
            <a:spLocks noGrp="1"/>
          </p:cNvSpPr>
          <p:nvPr>
            <p:ph idx="1"/>
          </p:nvPr>
        </p:nvSpPr>
        <p:spPr>
          <a:xfrm>
            <a:off x="152400" y="1371600"/>
            <a:ext cx="8839200" cy="5334000"/>
          </a:xfrm>
        </p:spPr>
        <p:txBody>
          <a:bodyPr>
            <a:normAutofit fontScale="92500" lnSpcReduction="20000"/>
          </a:bodyPr>
          <a:lstStyle/>
          <a:p>
            <a:r>
              <a:rPr lang="en-US" dirty="0"/>
              <a:t>During the </a:t>
            </a:r>
            <a:r>
              <a:rPr lang="en-US" dirty="0" err="1"/>
              <a:t>Ayub</a:t>
            </a:r>
            <a:r>
              <a:rPr lang="en-US" dirty="0"/>
              <a:t> period (1960-1969) the basic objective of the development strategy was to achieve a high growth rate of GNP within the framework of private enterprise supported by government subsidies, tax concessions and import </a:t>
            </a:r>
            <a:r>
              <a:rPr lang="en-US" dirty="0" err="1" smtClean="0"/>
              <a:t>controls.Investment</a:t>
            </a:r>
            <a:r>
              <a:rPr lang="en-US" dirty="0" smtClean="0"/>
              <a:t> </a:t>
            </a:r>
            <a:r>
              <a:rPr lang="en-US" dirty="0"/>
              <a:t>targets were expected to be achieved on the basis of the doctrine of functional inequality. This meant a deliberate transfer of in come from the poorer sections of society who were thought to have a low marginal rate of savings, to high income groups who were expected to have a high marginal rate of </a:t>
            </a:r>
            <a:r>
              <a:rPr lang="en-US" dirty="0" smtClean="0"/>
              <a:t>savings</a:t>
            </a:r>
            <a:r>
              <a:rPr lang="en-US" dirty="0"/>
              <a:t> </a:t>
            </a:r>
            <a:r>
              <a:rPr lang="en-US" dirty="0" smtClean="0"/>
              <a:t>for the sake of high savings and raised investment.</a:t>
            </a:r>
            <a:endParaRPr lang="en-US" dirty="0"/>
          </a:p>
        </p:txBody>
      </p:sp>
    </p:spTree>
    <p:extLst>
      <p:ext uri="{BB962C8B-B14F-4D97-AF65-F5344CB8AC3E}">
        <p14:creationId xmlns:p14="http://schemas.microsoft.com/office/powerpoint/2010/main" xmlns="" val="9269456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5943600"/>
          </a:xfrm>
        </p:spPr>
        <p:txBody>
          <a:bodyPr>
            <a:normAutofit lnSpcReduction="10000"/>
          </a:bodyPr>
          <a:lstStyle/>
          <a:p>
            <a:r>
              <a:rPr lang="en-US" dirty="0" smtClean="0"/>
              <a:t>The particular growth process in Pakistan during this period generated four fundamental contradictions: </a:t>
            </a:r>
          </a:p>
          <a:p>
            <a:pPr marL="0" indent="0">
              <a:buNone/>
            </a:pPr>
            <a:r>
              <a:rPr lang="en-US" dirty="0" smtClean="0"/>
              <a:t>  1</a:t>
            </a:r>
            <a:r>
              <a:rPr lang="en-US" dirty="0"/>
              <a:t>. A dependent economic structure and growing inflow of foreign loans. </a:t>
            </a:r>
            <a:endParaRPr lang="en-US" dirty="0" smtClean="0"/>
          </a:p>
          <a:p>
            <a:pPr marL="0" indent="0">
              <a:buNone/>
            </a:pPr>
            <a:r>
              <a:rPr lang="en-US" dirty="0" smtClean="0"/>
              <a:t>  2. An </a:t>
            </a:r>
            <a:r>
              <a:rPr lang="en-US" dirty="0"/>
              <a:t>acute concentration of economic </a:t>
            </a:r>
            <a:r>
              <a:rPr lang="en-US" dirty="0" smtClean="0"/>
              <a:t>power </a:t>
            </a:r>
            <a:r>
              <a:rPr lang="en-US" dirty="0"/>
              <a:t>(43 families represented 76.8 per cent of all manufacturing assets by the end of the 1960s). </a:t>
            </a:r>
            <a:endParaRPr lang="en-US" dirty="0" smtClean="0"/>
          </a:p>
          <a:p>
            <a:pPr marL="0" indent="0">
              <a:buNone/>
            </a:pPr>
            <a:r>
              <a:rPr lang="en-US" dirty="0"/>
              <a:t>3. The polarization of classes in the rural sector and a rapid increase in landlessness.</a:t>
            </a:r>
            <a:r>
              <a:rPr lang="en-US" dirty="0" smtClean="0"/>
              <a:t> </a:t>
            </a:r>
          </a:p>
          <a:p>
            <a:pPr marL="0" indent="0">
              <a:buNone/>
            </a:pPr>
            <a:r>
              <a:rPr lang="en-US" dirty="0"/>
              <a:t>4. A growing economic disparity between the regions of </a:t>
            </a:r>
            <a:r>
              <a:rPr lang="en-US" dirty="0" smtClean="0"/>
              <a:t>Pakistan.</a:t>
            </a:r>
            <a:endParaRPr lang="en-US" dirty="0"/>
          </a:p>
        </p:txBody>
      </p:sp>
    </p:spTree>
    <p:extLst>
      <p:ext uri="{BB962C8B-B14F-4D97-AF65-F5344CB8AC3E}">
        <p14:creationId xmlns:p14="http://schemas.microsoft.com/office/powerpoint/2010/main" xmlns="" val="2959729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Governance</a:t>
            </a:r>
            <a:endParaRPr lang="en-US" dirty="0"/>
          </a:p>
        </p:txBody>
      </p:sp>
      <p:sp>
        <p:nvSpPr>
          <p:cNvPr id="3" name="Content Placeholder 2"/>
          <p:cNvSpPr>
            <a:spLocks noGrp="1"/>
          </p:cNvSpPr>
          <p:nvPr>
            <p:ph idx="1"/>
          </p:nvPr>
        </p:nvSpPr>
        <p:spPr>
          <a:xfrm>
            <a:off x="457200" y="914400"/>
            <a:ext cx="8229600" cy="5943600"/>
          </a:xfrm>
        </p:spPr>
        <p:txBody>
          <a:bodyPr>
            <a:normAutofit fontScale="85000" lnSpcReduction="20000"/>
          </a:bodyPr>
          <a:lstStyle/>
          <a:p>
            <a:r>
              <a:rPr lang="en-US" dirty="0"/>
              <a:t>The political </a:t>
            </a:r>
            <a:r>
              <a:rPr lang="en-US" dirty="0" smtClean="0"/>
              <a:t>and </a:t>
            </a:r>
            <a:r>
              <a:rPr lang="en-US" dirty="0" err="1" smtClean="0"/>
              <a:t>bureucratic</a:t>
            </a:r>
            <a:r>
              <a:rPr lang="en-US" dirty="0" smtClean="0"/>
              <a:t> elite </a:t>
            </a:r>
            <a:r>
              <a:rPr lang="en-US" dirty="0"/>
              <a:t>in Pakistan has so far demonstrably failed in fulfilling its historical role of building a modem democratic polity marked with social justice within the state of Pakistan, as envisaged by the founding father, Quaid-e-</a:t>
            </a:r>
            <a:r>
              <a:rPr lang="en-US" dirty="0" err="1"/>
              <a:t>Azam</a:t>
            </a:r>
            <a:r>
              <a:rPr lang="en-US" dirty="0"/>
              <a:t> Muhammad </a:t>
            </a:r>
            <a:r>
              <a:rPr lang="en-US" dirty="0" smtClean="0"/>
              <a:t>Ali Jinnah. </a:t>
            </a:r>
            <a:r>
              <a:rPr lang="en-US" dirty="0"/>
              <a:t>Fulfilling this role would have meant building institutions through which the will of the people could become operative within the power structure, developing a political culture which could strengthen and sustain these institutions, and finally, in </a:t>
            </a:r>
            <a:r>
              <a:rPr lang="en-US" dirty="0" smtClean="0"/>
              <a:t>initiating </a:t>
            </a:r>
            <a:r>
              <a:rPr lang="en-US" dirty="0"/>
              <a:t>an industrialization process through which the people of Pakistan could make a contribution to the contemporary world. </a:t>
            </a:r>
            <a:endParaRPr lang="en-US" dirty="0" smtClean="0"/>
          </a:p>
          <a:p>
            <a:r>
              <a:rPr lang="en-US" dirty="0"/>
              <a:t>it is remarkable that whenever the people, as a whole, have intervened, they have shown not only a high level of political consciousness but, in fact, it can be argued that their political maturity has grown over time. </a:t>
            </a:r>
          </a:p>
        </p:txBody>
      </p:sp>
    </p:spTree>
    <p:extLst>
      <p:ext uri="{BB962C8B-B14F-4D97-AF65-F5344CB8AC3E}">
        <p14:creationId xmlns:p14="http://schemas.microsoft.com/office/powerpoint/2010/main" xmlns="" val="3722055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Frequently Asked Questions </a:t>
            </a:r>
            <a:endParaRPr lang="en-US" dirty="0"/>
          </a:p>
        </p:txBody>
      </p:sp>
      <p:sp>
        <p:nvSpPr>
          <p:cNvPr id="3" name="Content Placeholder 2"/>
          <p:cNvSpPr>
            <a:spLocks noGrp="1"/>
          </p:cNvSpPr>
          <p:nvPr>
            <p:ph idx="1"/>
          </p:nvPr>
        </p:nvSpPr>
        <p:spPr/>
        <p:txBody>
          <a:bodyPr>
            <a:normAutofit fontScale="92500" lnSpcReduction="20000"/>
          </a:bodyPr>
          <a:lstStyle/>
          <a:p>
            <a:r>
              <a:rPr lang="en-US" dirty="0"/>
              <a:t>Are these institutions capable of fairly  resolving  many  of the conflicts  that have  repeatedly derailed  the economy? </a:t>
            </a:r>
            <a:endParaRPr lang="en-US" dirty="0" smtClean="0"/>
          </a:p>
          <a:p>
            <a:r>
              <a:rPr lang="en-US" dirty="0" smtClean="0"/>
              <a:t> </a:t>
            </a:r>
            <a:r>
              <a:rPr lang="en-US" dirty="0"/>
              <a:t>Will  they  permit  continuity  in </a:t>
            </a:r>
            <a:r>
              <a:rPr lang="en-US" dirty="0" smtClean="0"/>
              <a:t>economic </a:t>
            </a:r>
            <a:r>
              <a:rPr lang="en-US" dirty="0"/>
              <a:t>policy? </a:t>
            </a:r>
            <a:endParaRPr lang="en-US" dirty="0" smtClean="0"/>
          </a:p>
          <a:p>
            <a:r>
              <a:rPr lang="en-US" dirty="0" smtClean="0"/>
              <a:t>Will </a:t>
            </a:r>
            <a:r>
              <a:rPr lang="en-US" dirty="0"/>
              <a:t>they strengthen democracy,  enabling all segments of society better access to public services and </a:t>
            </a:r>
            <a:r>
              <a:rPr lang="en-US" dirty="0" smtClean="0"/>
              <a:t>opportunities</a:t>
            </a:r>
            <a:r>
              <a:rPr lang="en-US" dirty="0"/>
              <a:t>?  </a:t>
            </a:r>
            <a:endParaRPr lang="en-US" dirty="0" smtClean="0"/>
          </a:p>
          <a:p>
            <a:r>
              <a:rPr lang="en-US" dirty="0" smtClean="0"/>
              <a:t>Will  </a:t>
            </a:r>
            <a:r>
              <a:rPr lang="en-US" dirty="0"/>
              <a:t>they  enable  the country  to finally  have  a successful economic transition to high sustained growth?</a:t>
            </a:r>
          </a:p>
        </p:txBody>
      </p:sp>
    </p:spTree>
    <p:extLst>
      <p:ext uri="{BB962C8B-B14F-4D97-AF65-F5344CB8AC3E}">
        <p14:creationId xmlns:p14="http://schemas.microsoft.com/office/powerpoint/2010/main" xmlns="" val="2737534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Decentralization</a:t>
            </a:r>
            <a:endParaRPr lang="en-US" dirty="0"/>
          </a:p>
        </p:txBody>
      </p:sp>
      <p:sp>
        <p:nvSpPr>
          <p:cNvPr id="3" name="Content Placeholder 2"/>
          <p:cNvSpPr>
            <a:spLocks noGrp="1"/>
          </p:cNvSpPr>
          <p:nvPr>
            <p:ph idx="1"/>
          </p:nvPr>
        </p:nvSpPr>
        <p:spPr/>
        <p:txBody>
          <a:bodyPr/>
          <a:lstStyle/>
          <a:p>
            <a:r>
              <a:rPr lang="en-US" dirty="0" smtClean="0"/>
              <a:t>What is Decentralization</a:t>
            </a:r>
          </a:p>
          <a:p>
            <a:r>
              <a:rPr lang="en-US" dirty="0" smtClean="0"/>
              <a:t>Why Decentralize</a:t>
            </a:r>
          </a:p>
          <a:p>
            <a:r>
              <a:rPr lang="en-US" dirty="0" smtClean="0"/>
              <a:t>Benefits and Criticism and Prerequisites on Devolution</a:t>
            </a:r>
          </a:p>
          <a:p>
            <a:r>
              <a:rPr lang="en-US" dirty="0" smtClean="0"/>
              <a:t>History of Decentralization in Pakistan</a:t>
            </a:r>
          </a:p>
          <a:p>
            <a:r>
              <a:rPr lang="en-US" dirty="0" smtClean="0"/>
              <a:t>Repairing the System</a:t>
            </a:r>
          </a:p>
          <a:p>
            <a:r>
              <a:rPr lang="en-US" dirty="0" smtClean="0"/>
              <a:t>The Current Local Government Reforms</a:t>
            </a:r>
            <a:endParaRPr lang="en-US" dirty="0"/>
          </a:p>
        </p:txBody>
      </p:sp>
    </p:spTree>
    <p:extLst>
      <p:ext uri="{BB962C8B-B14F-4D97-AF65-F5344CB8AC3E}">
        <p14:creationId xmlns:p14="http://schemas.microsoft.com/office/powerpoint/2010/main" xmlns="" val="342886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1187450" y="4437063"/>
            <a:ext cx="5040313" cy="720725"/>
          </a:xfrm>
          <a:prstGeom prst="rect">
            <a:avLst/>
          </a:prstGeom>
          <a:solidFill>
            <a:schemeClr val="accent1"/>
          </a:solidFill>
          <a:ln w="9525">
            <a:solidFill>
              <a:schemeClr val="tx1"/>
            </a:solidFill>
            <a:miter lim="800000"/>
            <a:headEnd/>
            <a:tailEnd/>
          </a:ln>
        </p:spPr>
        <p:txBody>
          <a:bodyPr wrap="none" anchor="ctr"/>
          <a:lstStyle/>
          <a:p>
            <a:pPr algn="ctr"/>
            <a:r>
              <a:rPr lang="en-US"/>
              <a:t>Union Administration</a:t>
            </a:r>
          </a:p>
        </p:txBody>
      </p:sp>
      <p:sp>
        <p:nvSpPr>
          <p:cNvPr id="21507" name="Text Box 4"/>
          <p:cNvSpPr txBox="1">
            <a:spLocks noChangeArrowheads="1"/>
          </p:cNvSpPr>
          <p:nvPr/>
        </p:nvSpPr>
        <p:spPr bwMode="auto">
          <a:xfrm>
            <a:off x="2268538" y="5229225"/>
            <a:ext cx="48244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endParaRPr lang="en-US"/>
          </a:p>
        </p:txBody>
      </p:sp>
      <p:sp>
        <p:nvSpPr>
          <p:cNvPr id="21508" name="Rectangle 5"/>
          <p:cNvSpPr>
            <a:spLocks noChangeArrowheads="1"/>
          </p:cNvSpPr>
          <p:nvPr/>
        </p:nvSpPr>
        <p:spPr bwMode="auto">
          <a:xfrm>
            <a:off x="1187450" y="3068638"/>
            <a:ext cx="5040313" cy="720725"/>
          </a:xfrm>
          <a:prstGeom prst="rect">
            <a:avLst/>
          </a:prstGeom>
          <a:solidFill>
            <a:schemeClr val="accent1"/>
          </a:solidFill>
          <a:ln w="9525">
            <a:solidFill>
              <a:schemeClr val="tx1"/>
            </a:solidFill>
            <a:miter lim="800000"/>
            <a:headEnd/>
            <a:tailEnd/>
          </a:ln>
        </p:spPr>
        <p:txBody>
          <a:bodyPr wrap="none" anchor="ctr"/>
          <a:lstStyle/>
          <a:p>
            <a:pPr algn="ctr"/>
            <a:r>
              <a:rPr lang="en-US"/>
              <a:t>Tehsil Administration</a:t>
            </a:r>
          </a:p>
        </p:txBody>
      </p:sp>
      <p:sp>
        <p:nvSpPr>
          <p:cNvPr id="21509" name="Rectangle 6"/>
          <p:cNvSpPr>
            <a:spLocks noChangeArrowheads="1"/>
          </p:cNvSpPr>
          <p:nvPr/>
        </p:nvSpPr>
        <p:spPr bwMode="auto">
          <a:xfrm>
            <a:off x="1187450" y="1700213"/>
            <a:ext cx="5040313" cy="720725"/>
          </a:xfrm>
          <a:prstGeom prst="rect">
            <a:avLst/>
          </a:prstGeom>
          <a:solidFill>
            <a:schemeClr val="accent1"/>
          </a:solidFill>
          <a:ln w="9525">
            <a:solidFill>
              <a:schemeClr val="tx1"/>
            </a:solidFill>
            <a:miter lim="800000"/>
            <a:headEnd/>
            <a:tailEnd/>
          </a:ln>
        </p:spPr>
        <p:txBody>
          <a:bodyPr wrap="none" anchor="ctr"/>
          <a:lstStyle/>
          <a:p>
            <a:pPr algn="ctr"/>
            <a:r>
              <a:rPr lang="en-US"/>
              <a:t>District Administration</a:t>
            </a:r>
          </a:p>
        </p:txBody>
      </p:sp>
      <p:sp>
        <p:nvSpPr>
          <p:cNvPr id="21510" name="AutoShape 7"/>
          <p:cNvSpPr>
            <a:spLocks noChangeArrowheads="1"/>
          </p:cNvSpPr>
          <p:nvPr/>
        </p:nvSpPr>
        <p:spPr bwMode="auto">
          <a:xfrm>
            <a:off x="3348038" y="3860800"/>
            <a:ext cx="576262" cy="503238"/>
          </a:xfrm>
          <a:prstGeom prst="up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21511" name="AutoShape 8"/>
          <p:cNvSpPr>
            <a:spLocks noChangeArrowheads="1"/>
          </p:cNvSpPr>
          <p:nvPr/>
        </p:nvSpPr>
        <p:spPr bwMode="auto">
          <a:xfrm>
            <a:off x="3348038" y="2492375"/>
            <a:ext cx="576262" cy="504825"/>
          </a:xfrm>
          <a:prstGeom prst="up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21512" name="Rectangle 10"/>
          <p:cNvSpPr>
            <a:spLocks noChangeArrowheads="1"/>
          </p:cNvSpPr>
          <p:nvPr/>
        </p:nvSpPr>
        <p:spPr bwMode="auto">
          <a:xfrm>
            <a:off x="685800" y="533400"/>
            <a:ext cx="77724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nSpc>
                <a:spcPct val="95000"/>
              </a:lnSpc>
            </a:pPr>
            <a:r>
              <a:rPr lang="en-US" sz="3600"/>
              <a:t>Three Tiered Local Government System</a:t>
            </a:r>
          </a:p>
        </p:txBody>
      </p:sp>
      <p:sp>
        <p:nvSpPr>
          <p:cNvPr id="21513" name="Text Box 11"/>
          <p:cNvSpPr txBox="1">
            <a:spLocks noChangeArrowheads="1"/>
          </p:cNvSpPr>
          <p:nvPr/>
        </p:nvSpPr>
        <p:spPr bwMode="auto">
          <a:xfrm>
            <a:off x="6227763" y="3068638"/>
            <a:ext cx="25273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a:t>Caters To Municipal</a:t>
            </a:r>
          </a:p>
          <a:p>
            <a:pPr eaLnBrk="1" hangingPunct="1"/>
            <a:r>
              <a:rPr lang="en-US" sz="2000"/>
              <a:t> Needs and Services</a:t>
            </a:r>
          </a:p>
        </p:txBody>
      </p:sp>
      <p:sp>
        <p:nvSpPr>
          <p:cNvPr id="21514" name="Text Box 12"/>
          <p:cNvSpPr txBox="1">
            <a:spLocks noChangeArrowheads="1"/>
          </p:cNvSpPr>
          <p:nvPr/>
        </p:nvSpPr>
        <p:spPr bwMode="auto">
          <a:xfrm>
            <a:off x="6227763" y="4508500"/>
            <a:ext cx="2706687"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a:t>Elects Members of the</a:t>
            </a:r>
          </a:p>
          <a:p>
            <a:pPr eaLnBrk="1" hangingPunct="1"/>
            <a:r>
              <a:rPr lang="en-US" sz="2000"/>
              <a:t>Higher Tiers</a:t>
            </a:r>
          </a:p>
        </p:txBody>
      </p:sp>
      <p:sp>
        <p:nvSpPr>
          <p:cNvPr id="21515" name="Text Box 13"/>
          <p:cNvSpPr txBox="1">
            <a:spLocks noChangeArrowheads="1"/>
          </p:cNvSpPr>
          <p:nvPr/>
        </p:nvSpPr>
        <p:spPr bwMode="auto">
          <a:xfrm>
            <a:off x="6227763" y="1700213"/>
            <a:ext cx="277971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a:t>Caters to Development</a:t>
            </a:r>
          </a:p>
          <a:p>
            <a:pPr eaLnBrk="1" hangingPunct="1"/>
            <a:r>
              <a:rPr lang="en-US" sz="2000"/>
              <a:t>Needs Like Health</a:t>
            </a:r>
          </a:p>
        </p:txBody>
      </p:sp>
      <p:sp>
        <p:nvSpPr>
          <p:cNvPr id="21516" name="Rectangle 14"/>
          <p:cNvSpPr>
            <a:spLocks noChangeArrowheads="1"/>
          </p:cNvSpPr>
          <p:nvPr/>
        </p:nvSpPr>
        <p:spPr bwMode="auto">
          <a:xfrm>
            <a:off x="1187450" y="5805488"/>
            <a:ext cx="5040313" cy="720725"/>
          </a:xfrm>
          <a:prstGeom prst="rect">
            <a:avLst/>
          </a:prstGeom>
          <a:solidFill>
            <a:schemeClr val="accent1"/>
          </a:solidFill>
          <a:ln w="9525">
            <a:solidFill>
              <a:schemeClr val="tx1"/>
            </a:solidFill>
            <a:miter lim="800000"/>
            <a:headEnd/>
            <a:tailEnd/>
          </a:ln>
        </p:spPr>
        <p:txBody>
          <a:bodyPr wrap="none" anchor="ctr"/>
          <a:lstStyle/>
          <a:p>
            <a:pPr algn="ctr"/>
            <a:r>
              <a:rPr lang="en-US"/>
              <a:t>CCB’s </a:t>
            </a:r>
          </a:p>
        </p:txBody>
      </p:sp>
      <p:sp>
        <p:nvSpPr>
          <p:cNvPr id="21517" name="AutoShape 15"/>
          <p:cNvSpPr>
            <a:spLocks noChangeArrowheads="1"/>
          </p:cNvSpPr>
          <p:nvPr/>
        </p:nvSpPr>
        <p:spPr bwMode="auto">
          <a:xfrm>
            <a:off x="3348038" y="5229225"/>
            <a:ext cx="576262" cy="503238"/>
          </a:xfrm>
          <a:prstGeom prst="upArrow">
            <a:avLst>
              <a:gd name="adj1" fmla="val 50000"/>
              <a:gd name="adj2" fmla="val 25000"/>
            </a:avLst>
          </a:prstGeom>
          <a:solidFill>
            <a:schemeClr val="accent1"/>
          </a:solidFill>
          <a:ln w="9525">
            <a:solidFill>
              <a:schemeClr val="tx1"/>
            </a:solidFill>
            <a:miter lim="800000"/>
            <a:headEnd/>
            <a:tailEnd/>
          </a:ln>
        </p:spPr>
        <p:txBody>
          <a:bodyPr vert="eaVert" wrap="none" anchor="ctr"/>
          <a:lstStyle/>
          <a:p>
            <a:endParaRPr lang="en-US"/>
          </a:p>
        </p:txBody>
      </p:sp>
      <p:sp>
        <p:nvSpPr>
          <p:cNvPr id="21518" name="Text Box 16"/>
          <p:cNvSpPr txBox="1">
            <a:spLocks noChangeArrowheads="1"/>
          </p:cNvSpPr>
          <p:nvPr/>
        </p:nvSpPr>
        <p:spPr bwMode="auto">
          <a:xfrm>
            <a:off x="6227763" y="5805488"/>
            <a:ext cx="293846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a:t>Advisory Role in Service</a:t>
            </a:r>
          </a:p>
          <a:p>
            <a:pPr eaLnBrk="1" hangingPunct="1"/>
            <a:r>
              <a:rPr lang="en-US" sz="2000"/>
              <a:t>Provision</a:t>
            </a:r>
          </a:p>
        </p:txBody>
      </p:sp>
    </p:spTree>
    <p:extLst>
      <p:ext uri="{BB962C8B-B14F-4D97-AF65-F5344CB8AC3E}">
        <p14:creationId xmlns:p14="http://schemas.microsoft.com/office/powerpoint/2010/main" xmlns="" val="1562620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3600" smtClean="0"/>
              <a:t>Summary (1947-2000)</a:t>
            </a:r>
          </a:p>
        </p:txBody>
      </p:sp>
      <p:sp>
        <p:nvSpPr>
          <p:cNvPr id="17411" name="Rectangle 3"/>
          <p:cNvSpPr>
            <a:spLocks noGrp="1" noChangeArrowheads="1"/>
          </p:cNvSpPr>
          <p:nvPr>
            <p:ph idx="1"/>
          </p:nvPr>
        </p:nvSpPr>
        <p:spPr>
          <a:xfrm>
            <a:off x="755650" y="2060575"/>
            <a:ext cx="7772400" cy="4321175"/>
          </a:xfrm>
        </p:spPr>
        <p:txBody>
          <a:bodyPr/>
          <a:lstStyle/>
          <a:p>
            <a:pPr eaLnBrk="1" hangingPunct="1"/>
            <a:r>
              <a:rPr lang="en-US" sz="2400" smtClean="0"/>
              <a:t>Institutionalization of Clienteles, Personalized Politics</a:t>
            </a:r>
          </a:p>
          <a:p>
            <a:pPr eaLnBrk="1" hangingPunct="1"/>
            <a:endParaRPr lang="en-US" sz="2400" smtClean="0"/>
          </a:p>
          <a:p>
            <a:pPr eaLnBrk="1" hangingPunct="1"/>
            <a:r>
              <a:rPr lang="en-US" sz="2400" smtClean="0"/>
              <a:t>Disempowerment of Provincial Elected Tier</a:t>
            </a:r>
          </a:p>
          <a:p>
            <a:pPr eaLnBrk="1" hangingPunct="1"/>
            <a:endParaRPr lang="en-US" sz="2400" smtClean="0"/>
          </a:p>
          <a:p>
            <a:pPr eaLnBrk="1" hangingPunct="1"/>
            <a:r>
              <a:rPr lang="en-US" sz="2400" smtClean="0"/>
              <a:t>Circumscribed Power of Elected Local Governments</a:t>
            </a:r>
          </a:p>
          <a:p>
            <a:pPr eaLnBrk="1" hangingPunct="1"/>
            <a:endParaRPr lang="en-US" sz="2400" smtClean="0"/>
          </a:p>
          <a:p>
            <a:pPr eaLnBrk="1" hangingPunct="1"/>
            <a:r>
              <a:rPr lang="en-US" sz="2400" smtClean="0"/>
              <a:t>Strong Bureaucratic Hold Over Local Governments</a:t>
            </a:r>
          </a:p>
          <a:p>
            <a:pPr eaLnBrk="1" hangingPunct="1"/>
            <a:endParaRPr lang="en-US" sz="2400" smtClean="0"/>
          </a:p>
          <a:p>
            <a:pPr eaLnBrk="1" hangingPunct="1"/>
            <a:r>
              <a:rPr lang="en-US" sz="2400" smtClean="0"/>
              <a:t>Political Power Highly Centralized</a:t>
            </a:r>
          </a:p>
          <a:p>
            <a:pPr eaLnBrk="1" hangingPunct="1"/>
            <a:endParaRPr lang="en-US" sz="2400" smtClean="0"/>
          </a:p>
        </p:txBody>
      </p:sp>
    </p:spTree>
    <p:extLst>
      <p:ext uri="{BB962C8B-B14F-4D97-AF65-F5344CB8AC3E}">
        <p14:creationId xmlns:p14="http://schemas.microsoft.com/office/powerpoint/2010/main" xmlns="" val="42835705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Conclusions</a:t>
            </a:r>
          </a:p>
        </p:txBody>
      </p:sp>
      <p:sp>
        <p:nvSpPr>
          <p:cNvPr id="39939" name="Rectangle 3"/>
          <p:cNvSpPr>
            <a:spLocks noGrp="1" noChangeArrowheads="1"/>
          </p:cNvSpPr>
          <p:nvPr>
            <p:ph type="body" idx="1"/>
          </p:nvPr>
        </p:nvSpPr>
        <p:spPr>
          <a:xfrm>
            <a:off x="468313" y="1196975"/>
            <a:ext cx="8229600" cy="5545138"/>
          </a:xfrm>
        </p:spPr>
        <p:txBody>
          <a:bodyPr/>
          <a:lstStyle/>
          <a:p>
            <a:pPr eaLnBrk="1" hangingPunct="1">
              <a:lnSpc>
                <a:spcPct val="90000"/>
              </a:lnSpc>
            </a:pPr>
            <a:r>
              <a:rPr lang="en-US" sz="2400" smtClean="0"/>
              <a:t>One formula fits all, implementation in one go</a:t>
            </a:r>
          </a:p>
          <a:p>
            <a:pPr eaLnBrk="1" hangingPunct="1">
              <a:lnSpc>
                <a:spcPct val="90000"/>
              </a:lnSpc>
            </a:pPr>
            <a:r>
              <a:rPr lang="en-US" sz="2400" smtClean="0"/>
              <a:t>Devolution – phases (from center to province and from province to districts) </a:t>
            </a:r>
          </a:p>
          <a:p>
            <a:pPr eaLnBrk="1" hangingPunct="1">
              <a:lnSpc>
                <a:spcPct val="90000"/>
              </a:lnSpc>
            </a:pPr>
            <a:r>
              <a:rPr lang="en-US" sz="2400" smtClean="0"/>
              <a:t>Failure to undertake financial repercussions-the transition committees never submitted their reports</a:t>
            </a:r>
          </a:p>
          <a:p>
            <a:pPr eaLnBrk="1" hangingPunct="1">
              <a:lnSpc>
                <a:spcPct val="90000"/>
              </a:lnSpc>
            </a:pPr>
            <a:r>
              <a:rPr lang="en-US" sz="2400" smtClean="0"/>
              <a:t>Increased political participation yes, sustainability &amp; effectiveness in doubt</a:t>
            </a:r>
          </a:p>
          <a:p>
            <a:pPr eaLnBrk="1" hangingPunct="1">
              <a:lnSpc>
                <a:spcPct val="90000"/>
              </a:lnSpc>
            </a:pPr>
            <a:r>
              <a:rPr lang="en-US" sz="2400" smtClean="0"/>
              <a:t>Unfinished agenda- un established bodies, departments, failure to make changes in the ordinance due to rigidity </a:t>
            </a:r>
          </a:p>
          <a:p>
            <a:pPr eaLnBrk="1" hangingPunct="1">
              <a:lnSpc>
                <a:spcPct val="90000"/>
              </a:lnSpc>
            </a:pPr>
            <a:r>
              <a:rPr lang="en-US" sz="2400" smtClean="0"/>
              <a:t>New agenda- Provincial &amp; National Assembly Elections and emerging conflicts </a:t>
            </a:r>
          </a:p>
          <a:p>
            <a:pPr lvl="1" eaLnBrk="1" hangingPunct="1">
              <a:lnSpc>
                <a:spcPct val="90000"/>
              </a:lnSpc>
            </a:pPr>
            <a:r>
              <a:rPr lang="en-US" sz="2400" smtClean="0"/>
              <a:t>Party or non-party based elections</a:t>
            </a:r>
          </a:p>
          <a:p>
            <a:pPr lvl="1" eaLnBrk="1" hangingPunct="1">
              <a:lnSpc>
                <a:spcPct val="90000"/>
              </a:lnSpc>
            </a:pPr>
            <a:r>
              <a:rPr lang="en-US" sz="2400" smtClean="0"/>
              <a:t>to have or have not</a:t>
            </a:r>
          </a:p>
          <a:p>
            <a:pPr eaLnBrk="1" hangingPunct="1">
              <a:lnSpc>
                <a:spcPct val="90000"/>
              </a:lnSpc>
            </a:pPr>
            <a:r>
              <a:rPr lang="en-US" sz="2400" smtClean="0"/>
              <a:t>Constitutional protection without endorsement of parliament</a:t>
            </a:r>
          </a:p>
        </p:txBody>
      </p:sp>
    </p:spTree>
    <p:extLst>
      <p:ext uri="{BB962C8B-B14F-4D97-AF65-F5344CB8AC3E}">
        <p14:creationId xmlns:p14="http://schemas.microsoft.com/office/powerpoint/2010/main" xmlns="" val="1548496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Line 3"/>
          <p:cNvSpPr>
            <a:spLocks noChangeShapeType="1"/>
          </p:cNvSpPr>
          <p:nvPr/>
        </p:nvSpPr>
        <p:spPr bwMode="auto">
          <a:xfrm>
            <a:off x="4572000" y="1844675"/>
            <a:ext cx="0" cy="3744913"/>
          </a:xfrm>
          <a:prstGeom prst="line">
            <a:avLst/>
          </a:prstGeom>
          <a:noFill/>
          <a:ln w="127000">
            <a:solidFill>
              <a:srgbClr val="969696"/>
            </a:solidFill>
            <a:miter lim="800000"/>
            <a:headEnd type="triangle" w="med" len="me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41987" name="Line 4"/>
          <p:cNvSpPr>
            <a:spLocks noChangeShapeType="1"/>
          </p:cNvSpPr>
          <p:nvPr/>
        </p:nvSpPr>
        <p:spPr bwMode="auto">
          <a:xfrm>
            <a:off x="1835150" y="3789363"/>
            <a:ext cx="5329238" cy="0"/>
          </a:xfrm>
          <a:prstGeom prst="line">
            <a:avLst/>
          </a:prstGeom>
          <a:noFill/>
          <a:ln w="127000">
            <a:solidFill>
              <a:srgbClr val="969696"/>
            </a:solidFill>
            <a:miter lim="800000"/>
            <a:headEnd type="triangle" w="med" len="med"/>
            <a:tailEnd type="triangle" w="med" len="med"/>
          </a:ln>
          <a:extLst>
            <a:ext uri="{909E8E84-426E-40DD-AFC4-6F175D3DCCD1}">
              <a14:hiddenFill xmlns:a14="http://schemas.microsoft.com/office/drawing/2010/main" xmlns="">
                <a:noFill/>
              </a14:hiddenFill>
            </a:ext>
          </a:extLst>
        </p:spPr>
        <p:txBody>
          <a:bodyPr wrap="none"/>
          <a:lstStyle/>
          <a:p>
            <a:endParaRPr lang="en-US"/>
          </a:p>
        </p:txBody>
      </p:sp>
      <p:sp>
        <p:nvSpPr>
          <p:cNvPr id="41988" name="Text Box 5"/>
          <p:cNvSpPr txBox="1">
            <a:spLocks noChangeArrowheads="1"/>
          </p:cNvSpPr>
          <p:nvPr/>
        </p:nvSpPr>
        <p:spPr bwMode="auto">
          <a:xfrm>
            <a:off x="2124075" y="1412875"/>
            <a:ext cx="6119813"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b="1">
                <a:solidFill>
                  <a:srgbClr val="000000"/>
                </a:solidFill>
                <a:latin typeface="Tahoma" pitchFamily="34" charset="0"/>
              </a:rPr>
              <a:t>Highly Responsive Local Government</a:t>
            </a:r>
            <a:endParaRPr lang="en-US" sz="4400"/>
          </a:p>
        </p:txBody>
      </p:sp>
      <p:sp>
        <p:nvSpPr>
          <p:cNvPr id="41989" name="Text Box 6"/>
          <p:cNvSpPr txBox="1">
            <a:spLocks noChangeArrowheads="1"/>
          </p:cNvSpPr>
          <p:nvPr/>
        </p:nvSpPr>
        <p:spPr bwMode="auto">
          <a:xfrm>
            <a:off x="2339975" y="5589588"/>
            <a:ext cx="446722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b="1">
                <a:solidFill>
                  <a:srgbClr val="000000"/>
                </a:solidFill>
                <a:latin typeface="Tahoma" pitchFamily="34" charset="0"/>
              </a:rPr>
              <a:t>Unresponsive Local Government</a:t>
            </a:r>
            <a:endParaRPr lang="en-US" sz="4400"/>
          </a:p>
        </p:txBody>
      </p:sp>
      <p:sp>
        <p:nvSpPr>
          <p:cNvPr id="41990" name="Text Box 7"/>
          <p:cNvSpPr txBox="1">
            <a:spLocks noChangeArrowheads="1"/>
          </p:cNvSpPr>
          <p:nvPr/>
        </p:nvSpPr>
        <p:spPr bwMode="auto">
          <a:xfrm>
            <a:off x="323850" y="2997200"/>
            <a:ext cx="2735263"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b="1">
                <a:solidFill>
                  <a:srgbClr val="000000"/>
                </a:solidFill>
                <a:latin typeface="Tahoma" pitchFamily="34" charset="0"/>
              </a:rPr>
              <a:t>Non-engaging </a:t>
            </a:r>
          </a:p>
          <a:p>
            <a:pPr eaLnBrk="1" hangingPunct="1"/>
            <a:r>
              <a:rPr lang="en-US" sz="2000" b="1">
                <a:solidFill>
                  <a:srgbClr val="000000"/>
                </a:solidFill>
                <a:latin typeface="Tahoma" pitchFamily="34" charset="0"/>
              </a:rPr>
              <a:t>Civil Society</a:t>
            </a:r>
            <a:endParaRPr lang="en-US" sz="4400"/>
          </a:p>
        </p:txBody>
      </p:sp>
      <p:sp>
        <p:nvSpPr>
          <p:cNvPr id="41991" name="Text Box 8"/>
          <p:cNvSpPr txBox="1">
            <a:spLocks noChangeArrowheads="1"/>
          </p:cNvSpPr>
          <p:nvPr/>
        </p:nvSpPr>
        <p:spPr bwMode="auto">
          <a:xfrm>
            <a:off x="6659563" y="2852738"/>
            <a:ext cx="226695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b="1">
                <a:solidFill>
                  <a:srgbClr val="000000"/>
                </a:solidFill>
                <a:latin typeface="Tahoma" pitchFamily="34" charset="0"/>
              </a:rPr>
              <a:t>Fully engaging </a:t>
            </a:r>
          </a:p>
          <a:p>
            <a:pPr eaLnBrk="1" hangingPunct="1"/>
            <a:r>
              <a:rPr lang="en-US" sz="2000" b="1">
                <a:solidFill>
                  <a:srgbClr val="000000"/>
                </a:solidFill>
                <a:latin typeface="Tahoma" pitchFamily="34" charset="0"/>
              </a:rPr>
              <a:t>Civil Society</a:t>
            </a:r>
            <a:endParaRPr lang="en-US" sz="4400"/>
          </a:p>
        </p:txBody>
      </p:sp>
      <p:sp>
        <p:nvSpPr>
          <p:cNvPr id="41992" name="Text Box 9"/>
          <p:cNvSpPr txBox="1">
            <a:spLocks noChangeArrowheads="1"/>
          </p:cNvSpPr>
          <p:nvPr/>
        </p:nvSpPr>
        <p:spPr bwMode="auto">
          <a:xfrm>
            <a:off x="2700338" y="2852738"/>
            <a:ext cx="15113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eaLnBrk="1" hangingPunct="1"/>
            <a:r>
              <a:rPr lang="en-US" sz="2000">
                <a:solidFill>
                  <a:srgbClr val="000000"/>
                </a:solidFill>
                <a:latin typeface="Tahoma" pitchFamily="34" charset="0"/>
              </a:rPr>
              <a:t>“invited” space</a:t>
            </a:r>
            <a:endParaRPr lang="en-US" sz="4400"/>
          </a:p>
        </p:txBody>
      </p:sp>
      <p:sp>
        <p:nvSpPr>
          <p:cNvPr id="41993" name="Text Box 10"/>
          <p:cNvSpPr txBox="1">
            <a:spLocks noChangeArrowheads="1"/>
          </p:cNvSpPr>
          <p:nvPr/>
        </p:nvSpPr>
        <p:spPr bwMode="auto">
          <a:xfrm>
            <a:off x="4643438" y="2852738"/>
            <a:ext cx="186531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a:solidFill>
                  <a:srgbClr val="000000"/>
                </a:solidFill>
                <a:latin typeface="Tahoma" pitchFamily="34" charset="0"/>
              </a:rPr>
              <a:t>“jointly defined” space</a:t>
            </a:r>
            <a:endParaRPr lang="en-US" sz="2000"/>
          </a:p>
        </p:txBody>
      </p:sp>
      <p:sp>
        <p:nvSpPr>
          <p:cNvPr id="41994" name="Text Box 11"/>
          <p:cNvSpPr txBox="1">
            <a:spLocks noChangeArrowheads="1"/>
          </p:cNvSpPr>
          <p:nvPr/>
        </p:nvSpPr>
        <p:spPr bwMode="auto">
          <a:xfrm>
            <a:off x="2124075" y="4292600"/>
            <a:ext cx="2316163"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eaLnBrk="1" hangingPunct="1"/>
            <a:r>
              <a:rPr lang="en-US" sz="2000">
                <a:solidFill>
                  <a:srgbClr val="000000"/>
                </a:solidFill>
                <a:latin typeface="Tahoma" pitchFamily="34" charset="0"/>
              </a:rPr>
              <a:t>“legally defined” space</a:t>
            </a:r>
            <a:endParaRPr lang="en-US" sz="2000"/>
          </a:p>
        </p:txBody>
      </p:sp>
      <p:sp>
        <p:nvSpPr>
          <p:cNvPr id="41995" name="Text Box 12"/>
          <p:cNvSpPr txBox="1">
            <a:spLocks noChangeArrowheads="1"/>
          </p:cNvSpPr>
          <p:nvPr/>
        </p:nvSpPr>
        <p:spPr bwMode="auto">
          <a:xfrm>
            <a:off x="4787900" y="4221163"/>
            <a:ext cx="1512888"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2000">
                <a:solidFill>
                  <a:srgbClr val="000000"/>
                </a:solidFill>
                <a:latin typeface="Tahoma" pitchFamily="34" charset="0"/>
              </a:rPr>
              <a:t>“claimed” space</a:t>
            </a:r>
            <a:endParaRPr lang="en-US" sz="2000"/>
          </a:p>
        </p:txBody>
      </p:sp>
      <p:sp>
        <p:nvSpPr>
          <p:cNvPr id="41996" name="Text Box 13"/>
          <p:cNvSpPr txBox="1">
            <a:spLocks noChangeArrowheads="1"/>
          </p:cNvSpPr>
          <p:nvPr/>
        </p:nvSpPr>
        <p:spPr bwMode="auto">
          <a:xfrm>
            <a:off x="6443663" y="6308725"/>
            <a:ext cx="2160587"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sz="1600"/>
              <a:t>Source: Nierras, 2002</a:t>
            </a:r>
          </a:p>
        </p:txBody>
      </p:sp>
    </p:spTree>
    <p:extLst>
      <p:ext uri="{BB962C8B-B14F-4D97-AF65-F5344CB8AC3E}">
        <p14:creationId xmlns:p14="http://schemas.microsoft.com/office/powerpoint/2010/main" xmlns="" val="3898365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spcBef>
                <a:spcPct val="0"/>
              </a:spcBef>
              <a:defRPr/>
            </a:pPr>
            <a:r>
              <a:rPr lang="en-US" dirty="0">
                <a:solidFill>
                  <a:schemeClr val="tx2"/>
                </a:solidFill>
              </a:rPr>
              <a:t>What are Organizations and Who are Managers?</a:t>
            </a:r>
          </a:p>
          <a:p>
            <a:pPr>
              <a:spcBef>
                <a:spcPct val="0"/>
              </a:spcBef>
              <a:defRPr/>
            </a:pPr>
            <a:r>
              <a:rPr lang="en-US" dirty="0">
                <a:solidFill>
                  <a:schemeClr val="tx2"/>
                </a:solidFill>
              </a:rPr>
              <a:t>What is Decision Making?</a:t>
            </a:r>
          </a:p>
          <a:p>
            <a:pPr>
              <a:spcBef>
                <a:spcPct val="0"/>
              </a:spcBef>
              <a:defRPr/>
            </a:pPr>
            <a:r>
              <a:rPr lang="en-US" dirty="0">
                <a:solidFill>
                  <a:schemeClr val="tx2"/>
                </a:solidFill>
              </a:rPr>
              <a:t>Rationality in Organizations</a:t>
            </a:r>
          </a:p>
          <a:p>
            <a:pPr>
              <a:spcBef>
                <a:spcPct val="0"/>
              </a:spcBef>
              <a:defRPr/>
            </a:pPr>
            <a:r>
              <a:rPr lang="en-US" dirty="0">
                <a:solidFill>
                  <a:schemeClr val="tx2"/>
                </a:solidFill>
              </a:rPr>
              <a:t>Rational Decision Making Models</a:t>
            </a:r>
          </a:p>
          <a:p>
            <a:pPr>
              <a:spcBef>
                <a:spcPct val="0"/>
              </a:spcBef>
              <a:defRPr/>
            </a:pPr>
            <a:r>
              <a:rPr lang="en-US" dirty="0">
                <a:solidFill>
                  <a:schemeClr val="tx2"/>
                </a:solidFill>
              </a:rPr>
              <a:t>How Administrators Think</a:t>
            </a:r>
          </a:p>
          <a:p>
            <a:pPr>
              <a:spcBef>
                <a:spcPct val="0"/>
              </a:spcBef>
              <a:defRPr/>
            </a:pPr>
            <a:r>
              <a:rPr lang="en-US" dirty="0">
                <a:solidFill>
                  <a:schemeClr val="tx2"/>
                </a:solidFill>
              </a:rPr>
              <a:t>Programmed Decision Making</a:t>
            </a:r>
          </a:p>
          <a:p>
            <a:pPr>
              <a:spcBef>
                <a:spcPct val="0"/>
              </a:spcBef>
              <a:defRPr/>
            </a:pPr>
            <a:r>
              <a:rPr lang="en-US" dirty="0">
                <a:solidFill>
                  <a:schemeClr val="tx2"/>
                </a:solidFill>
              </a:rPr>
              <a:t>Non-programmed Decision Making</a:t>
            </a:r>
          </a:p>
          <a:p>
            <a:pPr>
              <a:spcBef>
                <a:spcPct val="0"/>
              </a:spcBef>
              <a:defRPr/>
            </a:pPr>
            <a:r>
              <a:rPr lang="en-US" dirty="0">
                <a:solidFill>
                  <a:schemeClr val="tx2"/>
                </a:solidFill>
              </a:rPr>
              <a:t>Leaders Profile</a:t>
            </a:r>
          </a:p>
          <a:p>
            <a:pPr>
              <a:spcBef>
                <a:spcPct val="0"/>
              </a:spcBef>
              <a:defRPr/>
            </a:pPr>
            <a:r>
              <a:rPr lang="en-US" dirty="0">
                <a:solidFill>
                  <a:schemeClr val="tx2"/>
                </a:solidFill>
              </a:rPr>
              <a:t>Emergent Problems </a:t>
            </a:r>
          </a:p>
          <a:p>
            <a:pPr>
              <a:spcBef>
                <a:spcPct val="0"/>
              </a:spcBef>
              <a:defRPr/>
            </a:pPr>
            <a:r>
              <a:rPr lang="en-US" dirty="0">
                <a:solidFill>
                  <a:schemeClr val="tx2"/>
                </a:solidFill>
              </a:rPr>
              <a:t>A Paradigm for Decision Making</a:t>
            </a:r>
          </a:p>
          <a:p>
            <a:endParaRPr lang="en-US" dirty="0"/>
          </a:p>
        </p:txBody>
      </p:sp>
      <p:sp>
        <p:nvSpPr>
          <p:cNvPr id="4" name="Rectangle 4"/>
          <p:cNvSpPr>
            <a:spLocks noGrp="1" noChangeArrowheads="1"/>
          </p:cNvSpPr>
          <p:nvPr>
            <p:ph type="title"/>
          </p:nvPr>
        </p:nvSpPr>
        <p:spPr bwMode="auto">
          <a:xfrm>
            <a:off x="457200" y="-431456"/>
            <a:ext cx="8229600" cy="2555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endParaRPr lang="en-US" sz="1200" dirty="0"/>
          </a:p>
          <a:p>
            <a:pPr algn="ctr"/>
            <a:r>
              <a:rPr lang="en-US" sz="4400" dirty="0" smtClean="0">
                <a:latin typeface="Times New Roman" pitchFamily="18" charset="0"/>
              </a:rPr>
              <a:t/>
            </a:r>
            <a:br>
              <a:rPr lang="en-US" sz="4400" dirty="0" smtClean="0">
                <a:latin typeface="Times New Roman" pitchFamily="18" charset="0"/>
              </a:rPr>
            </a:br>
            <a:r>
              <a:rPr lang="en-US" sz="4400" dirty="0" smtClean="0">
                <a:latin typeface="Times New Roman" pitchFamily="18" charset="0"/>
              </a:rPr>
              <a:t>Decision </a:t>
            </a:r>
            <a:r>
              <a:rPr lang="en-US" sz="4400" dirty="0">
                <a:latin typeface="Times New Roman" pitchFamily="18" charset="0"/>
              </a:rPr>
              <a:t>Making in Governance</a:t>
            </a:r>
          </a:p>
          <a:p>
            <a:endParaRPr lang="en-US" sz="1200" dirty="0">
              <a:latin typeface="Times New Roman" pitchFamily="18" charset="0"/>
            </a:endParaRPr>
          </a:p>
          <a:p>
            <a:endParaRPr lang="en-US" sz="1200" dirty="0">
              <a:latin typeface="Times New Roman" pitchFamily="18" charset="0"/>
            </a:endParaRPr>
          </a:p>
          <a:p>
            <a:endParaRPr lang="en-US" sz="1200" dirty="0">
              <a:latin typeface="Times New Roman" pitchFamily="18" charset="0"/>
            </a:endParaRPr>
          </a:p>
          <a:p>
            <a:endParaRPr lang="en-US" sz="1200" dirty="0">
              <a:latin typeface="Times New Roman" pitchFamily="18" charset="0"/>
            </a:endParaRPr>
          </a:p>
          <a:p>
            <a:endParaRPr lang="en-US" sz="1200" dirty="0">
              <a:latin typeface="Times New Roman" pitchFamily="18" charset="0"/>
            </a:endParaRPr>
          </a:p>
        </p:txBody>
      </p:sp>
    </p:spTree>
    <p:extLst>
      <p:ext uri="{BB962C8B-B14F-4D97-AF65-F5344CB8AC3E}">
        <p14:creationId xmlns:p14="http://schemas.microsoft.com/office/powerpoint/2010/main" xmlns="" val="2459514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Decision-Making:</a:t>
            </a:r>
          </a:p>
        </p:txBody>
      </p:sp>
      <p:sp>
        <p:nvSpPr>
          <p:cNvPr id="3" name="Content Placeholder 2"/>
          <p:cNvSpPr>
            <a:spLocks noGrp="1"/>
          </p:cNvSpPr>
          <p:nvPr>
            <p:ph idx="1"/>
          </p:nvPr>
        </p:nvSpPr>
        <p:spPr/>
        <p:txBody>
          <a:bodyPr/>
          <a:lstStyle/>
          <a:p>
            <a:pPr marL="609600" indent="-609600" eaLnBrk="1" hangingPunct="1">
              <a:spcBef>
                <a:spcPct val="0"/>
              </a:spcBef>
              <a:buFontTx/>
              <a:buNone/>
              <a:defRPr/>
            </a:pPr>
            <a:r>
              <a:rPr lang="en-US" sz="3200" dirty="0">
                <a:solidFill>
                  <a:schemeClr val="tx2"/>
                </a:solidFill>
                <a:latin typeface="+mj-lt"/>
                <a:ea typeface="+mj-ea"/>
                <a:cs typeface="+mj-cs"/>
              </a:rPr>
              <a:t>Concept</a:t>
            </a:r>
          </a:p>
          <a:p>
            <a:pPr marL="609600" indent="-609600" eaLnBrk="1" hangingPunct="1">
              <a:spcBef>
                <a:spcPct val="0"/>
              </a:spcBef>
              <a:buFontTx/>
              <a:buNone/>
              <a:defRPr/>
            </a:pPr>
            <a:r>
              <a:rPr lang="en-US" sz="3200" dirty="0">
                <a:solidFill>
                  <a:schemeClr val="tx2"/>
                </a:solidFill>
                <a:latin typeface="+mj-lt"/>
                <a:ea typeface="+mj-ea"/>
                <a:cs typeface="+mj-cs"/>
              </a:rPr>
              <a:t>		-	Means by which to:</a:t>
            </a:r>
          </a:p>
          <a:p>
            <a:pPr marL="609600" indent="-609600" eaLnBrk="1" hangingPunct="1">
              <a:spcBef>
                <a:spcPct val="0"/>
              </a:spcBef>
              <a:buFontTx/>
              <a:buNone/>
              <a:defRPr/>
            </a:pPr>
            <a:r>
              <a:rPr lang="en-US" sz="3200" dirty="0">
                <a:solidFill>
                  <a:schemeClr val="tx2"/>
                </a:solidFill>
                <a:latin typeface="+mj-lt"/>
                <a:ea typeface="+mj-ea"/>
                <a:cs typeface="+mj-cs"/>
              </a:rPr>
              <a:t>		-	Administer</a:t>
            </a:r>
          </a:p>
          <a:p>
            <a:pPr marL="609600" indent="-609600" eaLnBrk="1" hangingPunct="1">
              <a:spcBef>
                <a:spcPct val="0"/>
              </a:spcBef>
              <a:buFontTx/>
              <a:buNone/>
              <a:defRPr/>
            </a:pPr>
            <a:r>
              <a:rPr lang="en-US" sz="3200" dirty="0">
                <a:solidFill>
                  <a:schemeClr val="tx2"/>
                </a:solidFill>
                <a:latin typeface="+mj-lt"/>
                <a:ea typeface="+mj-ea"/>
                <a:cs typeface="+mj-cs"/>
              </a:rPr>
              <a:t>		-	Plan</a:t>
            </a:r>
          </a:p>
          <a:p>
            <a:pPr marL="609600" indent="-609600" eaLnBrk="1" hangingPunct="1">
              <a:spcBef>
                <a:spcPct val="0"/>
              </a:spcBef>
              <a:buFontTx/>
              <a:buNone/>
              <a:defRPr/>
            </a:pPr>
            <a:r>
              <a:rPr lang="en-US" sz="3200" dirty="0">
                <a:solidFill>
                  <a:schemeClr val="tx2"/>
                </a:solidFill>
                <a:latin typeface="+mj-lt"/>
                <a:ea typeface="+mj-ea"/>
                <a:cs typeface="+mj-cs"/>
              </a:rPr>
              <a:t>		-	Organize</a:t>
            </a:r>
          </a:p>
          <a:p>
            <a:pPr marL="609600" indent="-609600" eaLnBrk="1" hangingPunct="1">
              <a:spcBef>
                <a:spcPct val="0"/>
              </a:spcBef>
              <a:buFontTx/>
              <a:buNone/>
              <a:defRPr/>
            </a:pPr>
            <a:r>
              <a:rPr lang="en-US" sz="3200" dirty="0">
                <a:solidFill>
                  <a:schemeClr val="tx2"/>
                </a:solidFill>
                <a:latin typeface="+mj-lt"/>
                <a:ea typeface="+mj-ea"/>
                <a:cs typeface="+mj-cs"/>
              </a:rPr>
              <a:t>		-	Lead</a:t>
            </a:r>
          </a:p>
          <a:p>
            <a:pPr marL="609600" indent="-609600" eaLnBrk="1" hangingPunct="1">
              <a:spcBef>
                <a:spcPct val="0"/>
              </a:spcBef>
              <a:buFontTx/>
              <a:buNone/>
              <a:defRPr/>
            </a:pPr>
            <a:r>
              <a:rPr lang="en-US" sz="3200" dirty="0">
                <a:solidFill>
                  <a:schemeClr val="tx2"/>
                </a:solidFill>
                <a:latin typeface="+mj-lt"/>
                <a:ea typeface="+mj-ea"/>
                <a:cs typeface="+mj-cs"/>
              </a:rPr>
              <a:t>		-	Control</a:t>
            </a:r>
          </a:p>
          <a:p>
            <a:pPr>
              <a:defRPr/>
            </a:pPr>
            <a:endParaRPr lang="en-US" dirty="0"/>
          </a:p>
        </p:txBody>
      </p:sp>
      <p:sp>
        <p:nvSpPr>
          <p:cNvPr id="10244" name="Slide Number Placeholder 4"/>
          <p:cNvSpPr>
            <a:spLocks noGrp="1"/>
          </p:cNvSpPr>
          <p:nvPr>
            <p:ph type="sldNum" sz="quarter" idx="12"/>
          </p:nvPr>
        </p:nvSpPr>
        <p:spPr>
          <a:noFill/>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9B3073E5-2DD0-4E2E-A541-CE2511DFD25D}" type="slidenum">
              <a:rPr lang="en-US" smtClean="0"/>
              <a:pPr/>
              <a:t>16</a:t>
            </a:fld>
            <a:endParaRPr lang="en-US" smtClean="0"/>
          </a:p>
        </p:txBody>
      </p:sp>
    </p:spTree>
    <p:extLst>
      <p:ext uri="{BB962C8B-B14F-4D97-AF65-F5344CB8AC3E}">
        <p14:creationId xmlns:p14="http://schemas.microsoft.com/office/powerpoint/2010/main" xmlns="" val="38248007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941E3FB3-D4CD-498A-9694-A826D5B6704D}" type="slidenum">
              <a:rPr lang="en-US" smtClean="0"/>
              <a:pPr/>
              <a:t>17</a:t>
            </a:fld>
            <a:endParaRPr lang="en-US" smtClean="0"/>
          </a:p>
        </p:txBody>
      </p:sp>
      <p:sp>
        <p:nvSpPr>
          <p:cNvPr id="13315" name="Rectangle 2"/>
          <p:cNvSpPr>
            <a:spLocks noGrp="1" noChangeArrowheads="1"/>
          </p:cNvSpPr>
          <p:nvPr>
            <p:ph type="title"/>
          </p:nvPr>
        </p:nvSpPr>
        <p:spPr>
          <a:xfrm>
            <a:off x="762000" y="381000"/>
            <a:ext cx="7696200" cy="1143000"/>
          </a:xfrm>
          <a:noFill/>
        </p:spPr>
        <p:txBody>
          <a:bodyPr/>
          <a:lstStyle/>
          <a:p>
            <a:pPr eaLnBrk="1" hangingPunct="1">
              <a:lnSpc>
                <a:spcPct val="110000"/>
              </a:lnSpc>
            </a:pPr>
            <a:r>
              <a:rPr lang="en-US" smtClean="0"/>
              <a:t>Rationality in Decision Making</a:t>
            </a:r>
          </a:p>
        </p:txBody>
      </p:sp>
      <p:sp>
        <p:nvSpPr>
          <p:cNvPr id="15363" name="Rectangle 3"/>
          <p:cNvSpPr>
            <a:spLocks noGrp="1" noChangeArrowheads="1"/>
          </p:cNvSpPr>
          <p:nvPr>
            <p:ph type="body" idx="1"/>
          </p:nvPr>
        </p:nvSpPr>
        <p:spPr>
          <a:xfrm>
            <a:off x="838200" y="1981200"/>
            <a:ext cx="7772400" cy="4114800"/>
          </a:xfrm>
          <a:noFill/>
        </p:spPr>
        <p:txBody>
          <a:bodyPr>
            <a:normAutofit fontScale="85000" lnSpcReduction="10000"/>
          </a:bodyPr>
          <a:lstStyle/>
          <a:p>
            <a:pPr eaLnBrk="1" hangingPunct="1">
              <a:lnSpc>
                <a:spcPct val="110000"/>
              </a:lnSpc>
            </a:pPr>
            <a:r>
              <a:rPr lang="en-US" smtClean="0">
                <a:latin typeface="Times New Roman" pitchFamily="18" charset="0"/>
              </a:rPr>
              <a:t>Herbert Simon’s three phases of decision making:</a:t>
            </a:r>
          </a:p>
          <a:p>
            <a:pPr lvl="1" eaLnBrk="1" hangingPunct="1">
              <a:lnSpc>
                <a:spcPct val="110000"/>
              </a:lnSpc>
            </a:pPr>
            <a:r>
              <a:rPr lang="en-US" sz="2000" smtClean="0">
                <a:latin typeface="Times New Roman" pitchFamily="18" charset="0"/>
              </a:rPr>
              <a:t>Intelligence activity, Design activity, Choice activity</a:t>
            </a:r>
          </a:p>
          <a:p>
            <a:pPr eaLnBrk="1" hangingPunct="1">
              <a:lnSpc>
                <a:spcPct val="110000"/>
              </a:lnSpc>
            </a:pPr>
            <a:r>
              <a:rPr lang="en-US" smtClean="0">
                <a:latin typeface="Times New Roman" pitchFamily="18" charset="0"/>
              </a:rPr>
              <a:t>Peter Drucker’s rational steps in decision making:</a:t>
            </a:r>
          </a:p>
          <a:p>
            <a:pPr lvl="1" eaLnBrk="1" hangingPunct="1">
              <a:lnSpc>
                <a:spcPct val="110000"/>
              </a:lnSpc>
            </a:pPr>
            <a:r>
              <a:rPr lang="en-US" smtClean="0">
                <a:latin typeface="Times New Roman" pitchFamily="18" charset="0"/>
              </a:rPr>
              <a:t>Define the Problem</a:t>
            </a:r>
          </a:p>
          <a:p>
            <a:pPr lvl="1" eaLnBrk="1" hangingPunct="1">
              <a:lnSpc>
                <a:spcPct val="110000"/>
              </a:lnSpc>
            </a:pPr>
            <a:r>
              <a:rPr lang="en-US" smtClean="0">
                <a:latin typeface="Times New Roman" pitchFamily="18" charset="0"/>
              </a:rPr>
              <a:t>Analyze the Problem</a:t>
            </a:r>
          </a:p>
          <a:p>
            <a:pPr lvl="1" eaLnBrk="1" hangingPunct="1">
              <a:lnSpc>
                <a:spcPct val="110000"/>
              </a:lnSpc>
            </a:pPr>
            <a:r>
              <a:rPr lang="en-US" smtClean="0">
                <a:latin typeface="Times New Roman" pitchFamily="18" charset="0"/>
              </a:rPr>
              <a:t>Develop Alternative Solutions</a:t>
            </a:r>
          </a:p>
          <a:p>
            <a:pPr lvl="1" eaLnBrk="1" hangingPunct="1">
              <a:lnSpc>
                <a:spcPct val="110000"/>
              </a:lnSpc>
            </a:pPr>
            <a:r>
              <a:rPr lang="en-US" smtClean="0">
                <a:latin typeface="Times New Roman" pitchFamily="18" charset="0"/>
              </a:rPr>
              <a:t>Decide on the Best Solution</a:t>
            </a:r>
          </a:p>
          <a:p>
            <a:pPr lvl="1" eaLnBrk="1" hangingPunct="1">
              <a:lnSpc>
                <a:spcPct val="110000"/>
              </a:lnSpc>
            </a:pPr>
            <a:r>
              <a:rPr lang="en-US" smtClean="0">
                <a:latin typeface="Times New Roman" pitchFamily="18" charset="0"/>
              </a:rPr>
              <a:t>Convert decisions into Effective Actions</a:t>
            </a:r>
          </a:p>
        </p:txBody>
      </p:sp>
    </p:spTree>
    <p:extLst>
      <p:ext uri="{BB962C8B-B14F-4D97-AF65-F5344CB8AC3E}">
        <p14:creationId xmlns:p14="http://schemas.microsoft.com/office/powerpoint/2010/main" xmlns="" val="2199925314"/>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536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536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53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536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536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536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15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381000"/>
            <a:ext cx="8229600" cy="762000"/>
          </a:xfrm>
        </p:spPr>
        <p:txBody>
          <a:bodyPr/>
          <a:lstStyle/>
          <a:p>
            <a:pPr algn="r"/>
            <a:r>
              <a:rPr lang="en-US" smtClean="0"/>
              <a:t>The Rational Model</a:t>
            </a:r>
          </a:p>
        </p:txBody>
      </p:sp>
      <p:grpSp>
        <p:nvGrpSpPr>
          <p:cNvPr id="18435" name="Group 5"/>
          <p:cNvGrpSpPr>
            <a:grpSpLocks/>
          </p:cNvGrpSpPr>
          <p:nvPr/>
        </p:nvGrpSpPr>
        <p:grpSpPr bwMode="auto">
          <a:xfrm>
            <a:off x="647700" y="1219200"/>
            <a:ext cx="7848600" cy="5334000"/>
            <a:chOff x="2880" y="1668"/>
            <a:chExt cx="8208" cy="6624"/>
          </a:xfrm>
        </p:grpSpPr>
        <p:sp>
          <p:nvSpPr>
            <p:cNvPr id="18444" name="Oval 6"/>
            <p:cNvSpPr>
              <a:spLocks noChangeArrowheads="1"/>
            </p:cNvSpPr>
            <p:nvPr/>
          </p:nvSpPr>
          <p:spPr bwMode="auto">
            <a:xfrm>
              <a:off x="2880" y="1668"/>
              <a:ext cx="8208" cy="6624"/>
            </a:xfrm>
            <a:prstGeom prst="ellipse">
              <a:avLst/>
            </a:prstGeom>
            <a:solidFill>
              <a:srgbClr val="FFFFFF"/>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18445" name="Line 7"/>
            <p:cNvSpPr>
              <a:spLocks noChangeShapeType="1"/>
            </p:cNvSpPr>
            <p:nvPr/>
          </p:nvSpPr>
          <p:spPr bwMode="auto">
            <a:xfrm>
              <a:off x="4119" y="2592"/>
              <a:ext cx="2168" cy="17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46" name="Line 8"/>
            <p:cNvSpPr>
              <a:spLocks noChangeShapeType="1"/>
            </p:cNvSpPr>
            <p:nvPr/>
          </p:nvSpPr>
          <p:spPr bwMode="auto">
            <a:xfrm flipH="1">
              <a:off x="4274" y="5472"/>
              <a:ext cx="1703" cy="19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47" name="Line 9"/>
            <p:cNvSpPr>
              <a:spLocks noChangeShapeType="1"/>
            </p:cNvSpPr>
            <p:nvPr/>
          </p:nvSpPr>
          <p:spPr bwMode="auto">
            <a:xfrm flipH="1" flipV="1">
              <a:off x="2880" y="4692"/>
              <a:ext cx="2633" cy="6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48" name="Line 10"/>
            <p:cNvSpPr>
              <a:spLocks noChangeShapeType="1"/>
            </p:cNvSpPr>
            <p:nvPr/>
          </p:nvSpPr>
          <p:spPr bwMode="auto">
            <a:xfrm>
              <a:off x="7216" y="5760"/>
              <a:ext cx="0" cy="253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49" name="Line 11"/>
            <p:cNvSpPr>
              <a:spLocks noChangeShapeType="1"/>
            </p:cNvSpPr>
            <p:nvPr/>
          </p:nvSpPr>
          <p:spPr bwMode="auto">
            <a:xfrm flipV="1">
              <a:off x="7061" y="1773"/>
              <a:ext cx="1085" cy="240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50" name="Line 12"/>
            <p:cNvSpPr>
              <a:spLocks noChangeShapeType="1"/>
            </p:cNvSpPr>
            <p:nvPr/>
          </p:nvSpPr>
          <p:spPr bwMode="auto">
            <a:xfrm flipV="1">
              <a:off x="8300" y="3024"/>
              <a:ext cx="2014" cy="138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51" name="Line 13"/>
            <p:cNvSpPr>
              <a:spLocks noChangeShapeType="1"/>
            </p:cNvSpPr>
            <p:nvPr/>
          </p:nvSpPr>
          <p:spPr bwMode="auto">
            <a:xfrm>
              <a:off x="8352" y="5328"/>
              <a:ext cx="1872" cy="172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8436" name="Oval 14"/>
          <p:cNvSpPr>
            <a:spLocks noChangeArrowheads="1"/>
          </p:cNvSpPr>
          <p:nvPr/>
        </p:nvSpPr>
        <p:spPr bwMode="auto">
          <a:xfrm>
            <a:off x="2794879" y="3005643"/>
            <a:ext cx="3148721" cy="1520825"/>
          </a:xfrm>
          <a:prstGeom prst="ellipse">
            <a:avLst/>
          </a:prstGeom>
          <a:solidFill>
            <a:srgbClr val="000000"/>
          </a:solidFill>
          <a:ln w="9525">
            <a:solidFill>
              <a:srgbClr val="000000"/>
            </a:solidFill>
            <a:round/>
            <a:headEnd/>
            <a:tailEnd/>
          </a:ln>
        </p:spPr>
        <p:txBody>
          <a:bodyPr/>
          <a:lstStyle/>
          <a:p>
            <a:r>
              <a:rPr lang="en-US" sz="2000" dirty="0" smtClean="0">
                <a:solidFill>
                  <a:srgbClr val="FFFFFF"/>
                </a:solidFill>
                <a:latin typeface="Arial Black" pitchFamily="34" charset="0"/>
              </a:rPr>
              <a:t>External </a:t>
            </a:r>
            <a:r>
              <a:rPr lang="en-US" sz="2000" dirty="0">
                <a:solidFill>
                  <a:srgbClr val="FFFFFF"/>
                </a:solidFill>
                <a:latin typeface="Arial Black" pitchFamily="34" charset="0"/>
              </a:rPr>
              <a:t>and internal </a:t>
            </a:r>
          </a:p>
          <a:p>
            <a:r>
              <a:rPr lang="en-US" sz="2000" dirty="0">
                <a:solidFill>
                  <a:srgbClr val="FFFFFF"/>
                </a:solidFill>
                <a:latin typeface="Arial Black" pitchFamily="34" charset="0"/>
              </a:rPr>
              <a:t>Environ. forces</a:t>
            </a:r>
            <a:endParaRPr lang="en-US" sz="2000" dirty="0">
              <a:solidFill>
                <a:srgbClr val="FFFFFF"/>
              </a:solidFill>
            </a:endParaRPr>
          </a:p>
        </p:txBody>
      </p:sp>
      <p:sp>
        <p:nvSpPr>
          <p:cNvPr id="18437" name="Text Box 23"/>
          <p:cNvSpPr txBox="1">
            <a:spLocks noChangeArrowheads="1"/>
          </p:cNvSpPr>
          <p:nvPr/>
        </p:nvSpPr>
        <p:spPr bwMode="auto">
          <a:xfrm>
            <a:off x="2209800" y="1524000"/>
            <a:ext cx="32766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en-US"/>
              <a:t>1. Define and diagnose the problem</a:t>
            </a:r>
          </a:p>
        </p:txBody>
      </p:sp>
      <p:sp>
        <p:nvSpPr>
          <p:cNvPr id="18438" name="Text Box 25"/>
          <p:cNvSpPr>
            <a:spLocks noGrp="1" noChangeArrowheads="1"/>
          </p:cNvSpPr>
          <p:nvPr>
            <p:ph type="body" idx="1"/>
          </p:nvPr>
        </p:nvSpPr>
        <p:spPr>
          <a:xfrm>
            <a:off x="5334000" y="2057400"/>
            <a:ext cx="2362200" cy="685800"/>
          </a:xfrm>
        </p:spPr>
        <p:txBody>
          <a:bodyPr/>
          <a:lstStyle/>
          <a:p>
            <a:pPr>
              <a:spcBef>
                <a:spcPct val="0"/>
              </a:spcBef>
              <a:buFontTx/>
              <a:buNone/>
            </a:pPr>
            <a:r>
              <a:rPr lang="en-US" sz="2400" smtClean="0"/>
              <a:t>2. Set goals</a:t>
            </a:r>
          </a:p>
          <a:p>
            <a:pPr>
              <a:spcBef>
                <a:spcPct val="50000"/>
              </a:spcBef>
              <a:buFontTx/>
              <a:buNone/>
            </a:pPr>
            <a:endParaRPr lang="en-US" sz="2400" smtClean="0">
              <a:solidFill>
                <a:schemeClr val="bg2"/>
              </a:solidFill>
            </a:endParaRPr>
          </a:p>
        </p:txBody>
      </p:sp>
      <p:sp>
        <p:nvSpPr>
          <p:cNvPr id="18439" name="Text Box 26"/>
          <p:cNvSpPr txBox="1">
            <a:spLocks noChangeArrowheads="1"/>
          </p:cNvSpPr>
          <p:nvPr/>
        </p:nvSpPr>
        <p:spPr bwMode="auto">
          <a:xfrm>
            <a:off x="5943600" y="3141663"/>
            <a:ext cx="2819400" cy="646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en-US"/>
              <a:t>3. Search for alternative solutions</a:t>
            </a:r>
          </a:p>
        </p:txBody>
      </p:sp>
      <p:sp>
        <p:nvSpPr>
          <p:cNvPr id="18440" name="Text Box 27"/>
          <p:cNvSpPr txBox="1">
            <a:spLocks noChangeArrowheads="1"/>
          </p:cNvSpPr>
          <p:nvPr/>
        </p:nvSpPr>
        <p:spPr bwMode="auto">
          <a:xfrm>
            <a:off x="4572000" y="4953000"/>
            <a:ext cx="25908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en-US"/>
              <a:t>4. Compare and evaluate solution</a:t>
            </a:r>
          </a:p>
        </p:txBody>
      </p:sp>
      <p:sp>
        <p:nvSpPr>
          <p:cNvPr id="18441" name="Text Box 28"/>
          <p:cNvSpPr txBox="1">
            <a:spLocks noChangeArrowheads="1"/>
          </p:cNvSpPr>
          <p:nvPr/>
        </p:nvSpPr>
        <p:spPr bwMode="auto">
          <a:xfrm>
            <a:off x="2667000" y="4800600"/>
            <a:ext cx="2438400" cy="923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en-US"/>
              <a:t>5. Choose among alternative solutions</a:t>
            </a:r>
          </a:p>
        </p:txBody>
      </p:sp>
      <p:sp>
        <p:nvSpPr>
          <p:cNvPr id="18442" name="Text Box 29"/>
          <p:cNvSpPr txBox="1">
            <a:spLocks noChangeArrowheads="1"/>
          </p:cNvSpPr>
          <p:nvPr/>
        </p:nvSpPr>
        <p:spPr bwMode="auto">
          <a:xfrm>
            <a:off x="609600" y="3962400"/>
            <a:ext cx="24384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en-US" dirty="0"/>
              <a:t>6.Implement the solution selected</a:t>
            </a:r>
          </a:p>
        </p:txBody>
      </p:sp>
      <p:sp>
        <p:nvSpPr>
          <p:cNvPr id="18443" name="Text Box 30"/>
          <p:cNvSpPr txBox="1">
            <a:spLocks noChangeArrowheads="1"/>
          </p:cNvSpPr>
          <p:nvPr/>
        </p:nvSpPr>
        <p:spPr bwMode="auto">
          <a:xfrm>
            <a:off x="838200" y="2606675"/>
            <a:ext cx="2286000" cy="64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a:r>
              <a:rPr lang="en-US"/>
              <a:t>7. Follow up and control</a:t>
            </a:r>
          </a:p>
        </p:txBody>
      </p:sp>
    </p:spTree>
    <p:extLst>
      <p:ext uri="{BB962C8B-B14F-4D97-AF65-F5344CB8AC3E}">
        <p14:creationId xmlns:p14="http://schemas.microsoft.com/office/powerpoint/2010/main" xmlns="" val="923717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0"/>
            <a:ext cx="8229600" cy="1417638"/>
          </a:xfrm>
        </p:spPr>
        <p:txBody>
          <a:bodyPr>
            <a:normAutofit fontScale="90000"/>
          </a:bodyPr>
          <a:lstStyle/>
          <a:p>
            <a:r>
              <a:rPr lang="en-US" u="sng" smtClean="0"/>
              <a:t/>
            </a:r>
            <a:br>
              <a:rPr lang="en-US" u="sng" smtClean="0"/>
            </a:br>
            <a:r>
              <a:rPr lang="en-US" smtClean="0"/>
              <a:t>Leaders Profile</a:t>
            </a:r>
            <a:br>
              <a:rPr lang="en-US" smtClean="0"/>
            </a:br>
            <a:endParaRPr lang="en-US" smtClean="0"/>
          </a:p>
        </p:txBody>
      </p:sp>
      <p:sp>
        <p:nvSpPr>
          <p:cNvPr id="3" name="Content Placeholder 2"/>
          <p:cNvSpPr>
            <a:spLocks noGrp="1"/>
          </p:cNvSpPr>
          <p:nvPr>
            <p:ph idx="1"/>
          </p:nvPr>
        </p:nvSpPr>
        <p:spPr>
          <a:xfrm>
            <a:off x="457200" y="1524000"/>
            <a:ext cx="8534400" cy="5105400"/>
          </a:xfrm>
        </p:spPr>
        <p:txBody>
          <a:bodyPr>
            <a:normAutofit fontScale="92500" lnSpcReduction="10000"/>
          </a:bodyPr>
          <a:lstStyle/>
          <a:p>
            <a:pPr marL="812800" indent="-812800">
              <a:spcBef>
                <a:spcPct val="0"/>
              </a:spcBef>
              <a:buFontTx/>
              <a:buNone/>
              <a:defRPr/>
            </a:pPr>
            <a:r>
              <a:rPr lang="en-US" b="1" dirty="0" smtClean="0"/>
              <a:t>	-	</a:t>
            </a:r>
            <a:r>
              <a:rPr lang="en-US" b="1" dirty="0">
                <a:solidFill>
                  <a:schemeClr val="tx2"/>
                </a:solidFill>
                <a:latin typeface="+mj-lt"/>
                <a:ea typeface="+mj-ea"/>
                <a:cs typeface="+mj-cs"/>
              </a:rPr>
              <a:t>Ten Variables:</a:t>
            </a:r>
          </a:p>
          <a:p>
            <a:pPr marL="812800" indent="-812800">
              <a:spcBef>
                <a:spcPct val="0"/>
              </a:spcBef>
              <a:buFontTx/>
              <a:buNone/>
              <a:defRPr/>
            </a:pPr>
            <a:r>
              <a:rPr lang="en-US" b="1" dirty="0">
                <a:solidFill>
                  <a:schemeClr val="tx2"/>
                </a:solidFill>
                <a:latin typeface="+mj-lt"/>
                <a:ea typeface="+mj-ea"/>
                <a:cs typeface="+mj-cs"/>
              </a:rPr>
              <a:t>			</a:t>
            </a:r>
            <a:r>
              <a:rPr lang="en-US" b="1" dirty="0" err="1">
                <a:solidFill>
                  <a:schemeClr val="tx2"/>
                </a:solidFill>
                <a:latin typeface="+mj-lt"/>
                <a:ea typeface="+mj-ea"/>
                <a:cs typeface="+mj-cs"/>
              </a:rPr>
              <a:t>i</a:t>
            </a:r>
            <a:r>
              <a:rPr lang="en-US" b="1" dirty="0">
                <a:solidFill>
                  <a:schemeClr val="tx2"/>
                </a:solidFill>
                <a:latin typeface="+mj-lt"/>
                <a:ea typeface="+mj-ea"/>
                <a:cs typeface="+mj-cs"/>
              </a:rPr>
              <a:t>)	Dependence on authority</a:t>
            </a:r>
          </a:p>
          <a:p>
            <a:pPr marL="812800" indent="-812800">
              <a:spcBef>
                <a:spcPct val="0"/>
              </a:spcBef>
              <a:buFontTx/>
              <a:buNone/>
              <a:defRPr/>
            </a:pPr>
            <a:r>
              <a:rPr lang="en-US" b="1" dirty="0">
                <a:solidFill>
                  <a:schemeClr val="tx2"/>
                </a:solidFill>
                <a:latin typeface="+mj-lt"/>
                <a:ea typeface="+mj-ea"/>
                <a:cs typeface="+mj-cs"/>
              </a:rPr>
              <a:t>			ii)	Use of power and fear</a:t>
            </a:r>
          </a:p>
          <a:p>
            <a:pPr marL="812800" indent="-812800">
              <a:spcBef>
                <a:spcPct val="0"/>
              </a:spcBef>
              <a:buFontTx/>
              <a:buNone/>
              <a:defRPr/>
            </a:pPr>
            <a:r>
              <a:rPr lang="en-US" b="1" dirty="0">
                <a:solidFill>
                  <a:schemeClr val="tx2"/>
                </a:solidFill>
                <a:latin typeface="+mj-lt"/>
                <a:ea typeface="+mj-ea"/>
                <a:cs typeface="+mj-cs"/>
              </a:rPr>
              <a:t>			iii)	Dominates </a:t>
            </a:r>
          </a:p>
          <a:p>
            <a:pPr marL="812800" indent="-812800">
              <a:spcBef>
                <a:spcPct val="0"/>
              </a:spcBef>
              <a:buFontTx/>
              <a:buNone/>
              <a:defRPr/>
            </a:pPr>
            <a:r>
              <a:rPr lang="en-US" b="1" dirty="0">
                <a:solidFill>
                  <a:schemeClr val="tx2"/>
                </a:solidFill>
                <a:latin typeface="+mj-lt"/>
                <a:ea typeface="+mj-ea"/>
                <a:cs typeface="+mj-cs"/>
              </a:rPr>
              <a:t>			iv)	Dependence on personal </a:t>
            </a:r>
            <a:r>
              <a:rPr lang="en-US" b="1" dirty="0" smtClean="0">
                <a:solidFill>
                  <a:schemeClr val="tx2"/>
                </a:solidFill>
                <a:latin typeface="+mj-lt"/>
                <a:ea typeface="+mj-ea"/>
                <a:cs typeface="+mj-cs"/>
              </a:rPr>
              <a:t>					expertness</a:t>
            </a:r>
            <a:endParaRPr lang="en-US" b="1" dirty="0">
              <a:solidFill>
                <a:schemeClr val="tx2"/>
              </a:solidFill>
              <a:latin typeface="+mj-lt"/>
              <a:ea typeface="+mj-ea"/>
              <a:cs typeface="+mj-cs"/>
            </a:endParaRPr>
          </a:p>
          <a:p>
            <a:pPr marL="812800" indent="-812800">
              <a:spcBef>
                <a:spcPct val="0"/>
              </a:spcBef>
              <a:buFontTx/>
              <a:buNone/>
              <a:defRPr/>
            </a:pPr>
            <a:r>
              <a:rPr lang="en-US" b="1" dirty="0">
                <a:solidFill>
                  <a:schemeClr val="tx2"/>
                </a:solidFill>
                <a:latin typeface="+mj-lt"/>
                <a:ea typeface="+mj-ea"/>
                <a:cs typeface="+mj-cs"/>
              </a:rPr>
              <a:t>			v)	Personal Likeableness</a:t>
            </a:r>
          </a:p>
          <a:p>
            <a:pPr marL="812800" indent="-812800">
              <a:spcBef>
                <a:spcPct val="0"/>
              </a:spcBef>
              <a:buFontTx/>
              <a:buNone/>
              <a:defRPr/>
            </a:pPr>
            <a:r>
              <a:rPr lang="en-US" b="1" dirty="0">
                <a:solidFill>
                  <a:schemeClr val="tx2"/>
                </a:solidFill>
                <a:latin typeface="+mj-lt"/>
                <a:ea typeface="+mj-ea"/>
                <a:cs typeface="+mj-cs"/>
              </a:rPr>
              <a:t>			vi)	Exhibition of sincere interest</a:t>
            </a:r>
          </a:p>
          <a:p>
            <a:pPr marL="812800" indent="-812800">
              <a:spcBef>
                <a:spcPct val="0"/>
              </a:spcBef>
              <a:buFontTx/>
              <a:buNone/>
              <a:defRPr/>
            </a:pPr>
            <a:r>
              <a:rPr lang="en-US" b="1" dirty="0">
                <a:solidFill>
                  <a:schemeClr val="tx2"/>
                </a:solidFill>
                <a:latin typeface="+mj-lt"/>
                <a:ea typeface="+mj-ea"/>
                <a:cs typeface="+mj-cs"/>
              </a:rPr>
              <a:t>			vii)	Development of persons</a:t>
            </a:r>
          </a:p>
          <a:p>
            <a:pPr marL="812800" indent="-812800">
              <a:spcBef>
                <a:spcPct val="0"/>
              </a:spcBef>
              <a:buFontTx/>
              <a:buNone/>
              <a:defRPr/>
            </a:pPr>
            <a:r>
              <a:rPr lang="en-US" b="1" dirty="0">
                <a:solidFill>
                  <a:schemeClr val="tx2"/>
                </a:solidFill>
                <a:latin typeface="+mj-lt"/>
                <a:ea typeface="+mj-ea"/>
                <a:cs typeface="+mj-cs"/>
              </a:rPr>
              <a:t>			viii)	Inspiration for the best results</a:t>
            </a:r>
          </a:p>
          <a:p>
            <a:pPr marL="812800" indent="-812800">
              <a:spcBef>
                <a:spcPct val="0"/>
              </a:spcBef>
              <a:buFontTx/>
              <a:buNone/>
              <a:defRPr/>
            </a:pPr>
            <a:r>
              <a:rPr lang="en-US" b="1" dirty="0">
                <a:solidFill>
                  <a:schemeClr val="tx2"/>
                </a:solidFill>
                <a:latin typeface="+mj-lt"/>
                <a:ea typeface="+mj-ea"/>
                <a:cs typeface="+mj-cs"/>
              </a:rPr>
              <a:t>			ix)	Weld members into a team</a:t>
            </a:r>
          </a:p>
          <a:p>
            <a:pPr marL="812800" indent="-812800">
              <a:spcBef>
                <a:spcPct val="0"/>
              </a:spcBef>
              <a:buFontTx/>
              <a:buNone/>
              <a:defRPr/>
            </a:pPr>
            <a:r>
              <a:rPr lang="en-US" b="1" dirty="0">
                <a:solidFill>
                  <a:schemeClr val="tx2"/>
                </a:solidFill>
                <a:latin typeface="+mj-lt"/>
                <a:ea typeface="+mj-ea"/>
                <a:cs typeface="+mj-cs"/>
              </a:rPr>
              <a:t>			x)	Sharing of ends and goals</a:t>
            </a:r>
          </a:p>
          <a:p>
            <a:pPr>
              <a:defRPr/>
            </a:pPr>
            <a:endParaRPr lang="en-US" b="1" dirty="0"/>
          </a:p>
        </p:txBody>
      </p:sp>
      <p:sp>
        <p:nvSpPr>
          <p:cNvPr id="26628" name="Slide Number Placeholder 4"/>
          <p:cNvSpPr>
            <a:spLocks noGrp="1"/>
          </p:cNvSpPr>
          <p:nvPr>
            <p:ph type="sldNum" sz="quarter" idx="12"/>
          </p:nvPr>
        </p:nvSpPr>
        <p:spPr>
          <a:noFill/>
        </p:spPr>
        <p:txBody>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fld id="{B7B5255C-177F-4529-8A4F-8C7A07298575}" type="slidenum">
              <a:rPr lang="en-US" smtClean="0"/>
              <a:pPr/>
              <a:t>19</a:t>
            </a:fld>
            <a:endParaRPr lang="en-US" smtClean="0"/>
          </a:p>
        </p:txBody>
      </p:sp>
    </p:spTree>
    <p:extLst>
      <p:ext uri="{BB962C8B-B14F-4D97-AF65-F5344CB8AC3E}">
        <p14:creationId xmlns:p14="http://schemas.microsoft.com/office/powerpoint/2010/main" xmlns="" val="1541017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“Poverty and Inequality Issues in </a:t>
            </a:r>
            <a:r>
              <a:rPr lang="en-US" sz="3600" i="1" dirty="0" smtClean="0"/>
              <a:t>Pakistan</a:t>
            </a:r>
            <a:r>
              <a:rPr lang="en-US" sz="3600" dirty="0" smtClean="0"/>
              <a:t>” </a:t>
            </a:r>
            <a:br>
              <a:rPr lang="en-US" sz="3600" dirty="0" smtClean="0"/>
            </a:br>
            <a:endParaRPr lang="en-US" sz="3600" dirty="0"/>
          </a:p>
        </p:txBody>
      </p:sp>
      <p:sp>
        <p:nvSpPr>
          <p:cNvPr id="4" name="Content Placeholder 2"/>
          <p:cNvSpPr>
            <a:spLocks noGrp="1"/>
          </p:cNvSpPr>
          <p:nvPr>
            <p:ph idx="1"/>
          </p:nvPr>
        </p:nvSpPr>
        <p:spPr>
          <a:xfrm>
            <a:off x="457200" y="1066800"/>
            <a:ext cx="8229600" cy="6324600"/>
          </a:xfrm>
        </p:spPr>
        <p:txBody>
          <a:bodyPr>
            <a:noAutofit/>
          </a:bodyPr>
          <a:lstStyle/>
          <a:p>
            <a:pPr>
              <a:spcBef>
                <a:spcPct val="0"/>
              </a:spcBef>
            </a:pPr>
            <a:r>
              <a:rPr lang="en-US" sz="2200" dirty="0" smtClean="0"/>
              <a:t>Poverty, inequality and unemployment in Pakistan</a:t>
            </a:r>
          </a:p>
          <a:p>
            <a:pPr lvl="1">
              <a:spcBef>
                <a:spcPct val="0"/>
              </a:spcBef>
            </a:pPr>
            <a:r>
              <a:rPr lang="en-US" sz="2200" dirty="0" smtClean="0"/>
              <a:t>Overview of poverty and income inequality situation  (from year 2000 till 2010)</a:t>
            </a:r>
          </a:p>
          <a:p>
            <a:pPr lvl="1">
              <a:spcBef>
                <a:spcPct val="0"/>
              </a:spcBef>
            </a:pPr>
            <a:r>
              <a:rPr lang="en-US" sz="2200" dirty="0" smtClean="0"/>
              <a:t>Poverty across the provinces</a:t>
            </a:r>
          </a:p>
          <a:p>
            <a:pPr lvl="1">
              <a:spcBef>
                <a:spcPct val="0"/>
              </a:spcBef>
            </a:pPr>
            <a:r>
              <a:rPr lang="en-US" sz="2200" dirty="0" smtClean="0"/>
              <a:t>Trends in inequality </a:t>
            </a:r>
          </a:p>
          <a:p>
            <a:pPr lvl="1">
              <a:spcBef>
                <a:spcPct val="0"/>
              </a:spcBef>
            </a:pPr>
            <a:r>
              <a:rPr lang="en-US" sz="2200" dirty="0" smtClean="0"/>
              <a:t>A comparison of poverty and inequality in Pakistan with selected </a:t>
            </a:r>
            <a:r>
              <a:rPr lang="en-US" sz="2200" dirty="0"/>
              <a:t>A</a:t>
            </a:r>
            <a:r>
              <a:rPr lang="en-US" sz="2200" dirty="0" smtClean="0"/>
              <a:t>sian countries</a:t>
            </a:r>
          </a:p>
          <a:p>
            <a:pPr lvl="1">
              <a:spcBef>
                <a:spcPct val="0"/>
              </a:spcBef>
            </a:pPr>
            <a:r>
              <a:rPr lang="en-US" sz="2200" dirty="0" smtClean="0"/>
              <a:t>Comparison in inequality </a:t>
            </a:r>
          </a:p>
          <a:p>
            <a:pPr lvl="1">
              <a:spcBef>
                <a:spcPct val="0"/>
              </a:spcBef>
            </a:pPr>
            <a:r>
              <a:rPr lang="en-US" sz="2200" dirty="0" smtClean="0"/>
              <a:t>Status of achieving poverty-related MDG targets in Pakistan</a:t>
            </a:r>
          </a:p>
          <a:p>
            <a:pPr>
              <a:spcBef>
                <a:spcPct val="0"/>
              </a:spcBef>
            </a:pPr>
            <a:r>
              <a:rPr lang="en-US" sz="2200" dirty="0" smtClean="0"/>
              <a:t>Relationship between inequality, poverty and growth </a:t>
            </a:r>
          </a:p>
          <a:p>
            <a:pPr>
              <a:spcBef>
                <a:spcPct val="0"/>
              </a:spcBef>
            </a:pPr>
            <a:r>
              <a:rPr lang="en-US" sz="2200" dirty="0" smtClean="0"/>
              <a:t>Government policies/initiatives for reducing poverty and inequality</a:t>
            </a:r>
          </a:p>
          <a:p>
            <a:pPr>
              <a:spcBef>
                <a:spcPct val="0"/>
              </a:spcBef>
            </a:pPr>
            <a:r>
              <a:rPr lang="en-US" sz="2200" dirty="0" smtClean="0"/>
              <a:t>Benazir income support program (BISP)</a:t>
            </a:r>
          </a:p>
          <a:p>
            <a:pPr>
              <a:spcBef>
                <a:spcPct val="0"/>
              </a:spcBef>
            </a:pPr>
            <a:r>
              <a:rPr lang="en-US" sz="2200" dirty="0" smtClean="0"/>
              <a:t>Punjab food support scheme (PFSS)</a:t>
            </a:r>
          </a:p>
          <a:p>
            <a:pPr>
              <a:spcBef>
                <a:spcPct val="0"/>
              </a:spcBef>
            </a:pPr>
            <a:r>
              <a:rPr lang="en-US" sz="2200" dirty="0" smtClean="0"/>
              <a:t>Pakistan Bait-</a:t>
            </a:r>
            <a:r>
              <a:rPr lang="en-US" sz="2200" dirty="0" err="1" smtClean="0"/>
              <a:t>ul</a:t>
            </a:r>
            <a:r>
              <a:rPr lang="en-US" sz="2200" dirty="0" smtClean="0"/>
              <a:t>-</a:t>
            </a:r>
            <a:r>
              <a:rPr lang="en-US" sz="2200" dirty="0" err="1" smtClean="0"/>
              <a:t>Maal</a:t>
            </a:r>
            <a:r>
              <a:rPr lang="en-US" sz="2200" dirty="0" smtClean="0"/>
              <a:t> (PBM)</a:t>
            </a:r>
          </a:p>
          <a:p>
            <a:endParaRPr lang="en-US" sz="2200" dirty="0" smtClean="0"/>
          </a:p>
          <a:p>
            <a:endParaRPr lang="en-US" sz="2200" b="1" dirty="0" smtClean="0"/>
          </a:p>
          <a:p>
            <a:endParaRPr lang="en-US" sz="2200" dirty="0" smtClean="0"/>
          </a:p>
          <a:p>
            <a:r>
              <a:rPr lang="en-US" sz="2200" dirty="0" smtClean="0"/>
              <a:t> </a:t>
            </a:r>
          </a:p>
          <a:p>
            <a:pPr lvl="1"/>
            <a:endParaRPr lang="en-US" sz="2200" dirty="0" smtClean="0"/>
          </a:p>
          <a:p>
            <a:pPr lvl="1"/>
            <a:endParaRPr lang="en-US" sz="2200" dirty="0"/>
          </a:p>
        </p:txBody>
      </p:sp>
    </p:spTree>
    <p:extLst>
      <p:ext uri="{BB962C8B-B14F-4D97-AF65-F5344CB8AC3E}">
        <p14:creationId xmlns:p14="http://schemas.microsoft.com/office/powerpoint/2010/main" xmlns="" val="9592272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lstStyle/>
          <a:p>
            <a:pPr algn="ctr"/>
            <a:r>
              <a:rPr lang="en-US" dirty="0" smtClean="0"/>
              <a:t>Agenda</a:t>
            </a:r>
            <a:endParaRPr lang="en-US" dirty="0"/>
          </a:p>
        </p:txBody>
      </p:sp>
      <p:sp>
        <p:nvSpPr>
          <p:cNvPr id="3" name="Content Placeholder 2"/>
          <p:cNvSpPr>
            <a:spLocks noGrp="1"/>
          </p:cNvSpPr>
          <p:nvPr>
            <p:ph sz="quarter" idx="1"/>
          </p:nvPr>
        </p:nvSpPr>
        <p:spPr/>
        <p:txBody>
          <a:bodyPr>
            <a:normAutofit/>
          </a:bodyPr>
          <a:lstStyle/>
          <a:p>
            <a:pPr>
              <a:spcBef>
                <a:spcPct val="0"/>
              </a:spcBef>
            </a:pPr>
            <a:r>
              <a:rPr lang="en-US" sz="2000" dirty="0"/>
              <a:t>Zakat</a:t>
            </a:r>
          </a:p>
          <a:p>
            <a:pPr>
              <a:spcBef>
                <a:spcPct val="0"/>
              </a:spcBef>
            </a:pPr>
            <a:r>
              <a:rPr lang="en-US" sz="2000" dirty="0" smtClean="0"/>
              <a:t>Microfinance</a:t>
            </a:r>
            <a:endParaRPr lang="en-US" sz="2000" dirty="0"/>
          </a:p>
          <a:p>
            <a:pPr>
              <a:spcBef>
                <a:spcPct val="0"/>
              </a:spcBef>
            </a:pPr>
            <a:r>
              <a:rPr lang="en-US" sz="2000" dirty="0"/>
              <a:t>Diagnostic Analysis of Binding Constraints to Reducing Poverty and Inequality</a:t>
            </a:r>
          </a:p>
          <a:p>
            <a:pPr>
              <a:spcBef>
                <a:spcPct val="0"/>
              </a:spcBef>
            </a:pPr>
            <a:r>
              <a:rPr lang="en-US" sz="2000" dirty="0"/>
              <a:t>Law &amp; Order and Governance</a:t>
            </a:r>
          </a:p>
          <a:p>
            <a:pPr>
              <a:spcBef>
                <a:spcPct val="0"/>
              </a:spcBef>
            </a:pPr>
            <a:r>
              <a:rPr lang="en-US" sz="2000" dirty="0"/>
              <a:t>Education, Technology and Health</a:t>
            </a:r>
          </a:p>
          <a:p>
            <a:pPr>
              <a:spcBef>
                <a:spcPct val="0"/>
              </a:spcBef>
            </a:pPr>
            <a:r>
              <a:rPr lang="en-US" sz="2000" dirty="0"/>
              <a:t>Landlessness, Farm Assets and Tenure Patterns</a:t>
            </a:r>
          </a:p>
          <a:p>
            <a:pPr>
              <a:spcBef>
                <a:spcPct val="0"/>
              </a:spcBef>
            </a:pPr>
            <a:r>
              <a:rPr lang="en-US" sz="2000" dirty="0"/>
              <a:t>Power Structures in Rural Areas</a:t>
            </a:r>
          </a:p>
          <a:p>
            <a:pPr>
              <a:spcBef>
                <a:spcPct val="0"/>
              </a:spcBef>
            </a:pPr>
            <a:r>
              <a:rPr lang="en-US" sz="2000" dirty="0"/>
              <a:t>Doing Business in Pakistan</a:t>
            </a:r>
          </a:p>
          <a:p>
            <a:pPr>
              <a:spcBef>
                <a:spcPct val="0"/>
              </a:spcBef>
            </a:pPr>
            <a:endParaRPr lang="en-US" sz="2000" cap="small" dirty="0">
              <a:solidFill>
                <a:schemeClr val="tx2"/>
              </a:solidFill>
              <a:latin typeface="+mj-lt"/>
              <a:ea typeface="+mj-ea"/>
              <a:cs typeface="+mj-cs"/>
            </a:endParaRPr>
          </a:p>
          <a:p>
            <a:endParaRPr lang="en-US" sz="1800" dirty="0" smtClean="0"/>
          </a:p>
          <a:p>
            <a:pPr marL="0" indent="0">
              <a:buNone/>
            </a:pPr>
            <a:endParaRPr lang="en-US" dirty="0"/>
          </a:p>
        </p:txBody>
      </p:sp>
      <p:sp>
        <p:nvSpPr>
          <p:cNvPr id="4" name="Slide Number Placeholder 3"/>
          <p:cNvSpPr>
            <a:spLocks noGrp="1"/>
          </p:cNvSpPr>
          <p:nvPr>
            <p:ph type="sldNum" sz="quarter" idx="4294967295"/>
          </p:nvPr>
        </p:nvSpPr>
        <p:spPr>
          <a:xfrm>
            <a:off x="8129016" y="5734050"/>
            <a:ext cx="609600" cy="521208"/>
          </a:xfrm>
          <a:prstGeom prst="rect">
            <a:avLst/>
          </a:prstGeom>
        </p:spPr>
        <p:txBody>
          <a:bodyPr/>
          <a:lstStyle/>
          <a:p>
            <a:fld id="{50FB9C3F-CDE7-45B0-A2BA-C478B095C797}" type="slidenum">
              <a:rPr lang="en-US" smtClean="0"/>
              <a:pPr/>
              <a:t>21</a:t>
            </a:fld>
            <a:endParaRPr lang="en-US"/>
          </a:p>
        </p:txBody>
      </p:sp>
    </p:spTree>
    <p:extLst>
      <p:ext uri="{BB962C8B-B14F-4D97-AF65-F5344CB8AC3E}">
        <p14:creationId xmlns:p14="http://schemas.microsoft.com/office/powerpoint/2010/main" xmlns="" val="9651245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Preview of Last Lecture</a:t>
            </a:r>
          </a:p>
          <a:p>
            <a:r>
              <a:rPr lang="en-US" dirty="0" smtClean="0"/>
              <a:t>Pakistan and it’s MDGs</a:t>
            </a:r>
          </a:p>
          <a:p>
            <a:r>
              <a:rPr lang="en-US" dirty="0" smtClean="0"/>
              <a:t> What will it take to achieve MDGs?</a:t>
            </a:r>
          </a:p>
          <a:p>
            <a:r>
              <a:rPr lang="en-US" dirty="0" smtClean="0"/>
              <a:t>What is Energy Crises?</a:t>
            </a:r>
          </a:p>
          <a:p>
            <a:r>
              <a:rPr lang="en-US" dirty="0" smtClean="0"/>
              <a:t>Causes of Energy Crises</a:t>
            </a:r>
          </a:p>
          <a:p>
            <a:r>
              <a:rPr lang="en-US" dirty="0" smtClean="0"/>
              <a:t>Effects of Energy Crises</a:t>
            </a:r>
          </a:p>
          <a:p>
            <a:endParaRPr lang="en-US" dirty="0" smtClean="0"/>
          </a:p>
          <a:p>
            <a:endParaRPr lang="en-US" dirty="0" smtClean="0"/>
          </a:p>
          <a:p>
            <a:endParaRPr lang="en-US" dirty="0"/>
          </a:p>
        </p:txBody>
      </p:sp>
      <p:sp>
        <p:nvSpPr>
          <p:cNvPr id="4" name="Subtitle 2"/>
          <p:cNvSpPr>
            <a:spLocks noGrp="1"/>
          </p:cNvSpPr>
          <p:nvPr>
            <p:ph type="title"/>
          </p:nvPr>
        </p:nvSpPr>
        <p:spPr/>
        <p:txBody>
          <a:bodyPr>
            <a:noAutofit/>
          </a:bodyPr>
          <a:lstStyle/>
          <a:p>
            <a:r>
              <a:rPr lang="en-US" sz="3200" b="1" dirty="0" smtClean="0"/>
              <a:t>Impact of Energy Crisis on Development</a:t>
            </a:r>
          </a:p>
          <a:p>
            <a:r>
              <a:rPr lang="en-US" sz="4800" dirty="0" smtClean="0"/>
              <a:t> </a:t>
            </a:r>
          </a:p>
        </p:txBody>
      </p:sp>
    </p:spTree>
    <p:extLst>
      <p:ext uri="{BB962C8B-B14F-4D97-AF65-F5344CB8AC3E}">
        <p14:creationId xmlns:p14="http://schemas.microsoft.com/office/powerpoint/2010/main" xmlns="" val="15278320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89038"/>
          </a:xfrm>
        </p:spPr>
        <p:txBody>
          <a:bodyPr>
            <a:normAutofit fontScale="90000"/>
          </a:bodyPr>
          <a:lstStyle/>
          <a:p>
            <a:pPr algn="l" eaLnBrk="1" hangingPunct="1">
              <a:defRPr/>
            </a:pPr>
            <a:r>
              <a:rPr lang="en-US" sz="3200" b="1" dirty="0" smtClean="0">
                <a:effectLst>
                  <a:outerShdw blurRad="38100" dist="38100" dir="2700000" algn="tl">
                    <a:srgbClr val="C0C0C0"/>
                  </a:outerShdw>
                </a:effectLst>
              </a:rPr>
              <a:t>Pakistan and the Millennium Development Goals (2015)</a:t>
            </a:r>
            <a:br>
              <a:rPr lang="en-US" sz="3200" b="1" dirty="0" smtClean="0">
                <a:effectLst>
                  <a:outerShdw blurRad="38100" dist="38100" dir="2700000" algn="tl">
                    <a:srgbClr val="C0C0C0"/>
                  </a:outerShdw>
                </a:effectLst>
              </a:rPr>
            </a:br>
            <a:r>
              <a:rPr lang="en-US" sz="3200" b="1" dirty="0" smtClean="0">
                <a:effectLst>
                  <a:outerShdw blurRad="38100" dist="38100" dir="2700000" algn="tl">
                    <a:srgbClr val="C0C0C0"/>
                  </a:outerShdw>
                </a:effectLst>
              </a:rPr>
              <a:t> </a:t>
            </a:r>
          </a:p>
        </p:txBody>
      </p:sp>
      <p:sp>
        <p:nvSpPr>
          <p:cNvPr id="4" name="Slide Number Placeholder 3"/>
          <p:cNvSpPr>
            <a:spLocks noGrp="1"/>
          </p:cNvSpPr>
          <p:nvPr>
            <p:ph type="sldNum" sz="quarter" idx="12"/>
          </p:nvPr>
        </p:nvSpPr>
        <p:spPr/>
        <p:txBody>
          <a:bodyPr/>
          <a:lstStyle/>
          <a:p>
            <a:fld id="{7FAF6424-86D6-4475-98B0-81934E51FE3F}" type="slidenum">
              <a:rPr lang="en-US" smtClean="0"/>
              <a:pPr/>
              <a:t>23</a:t>
            </a:fld>
            <a:endParaRPr lang="en-US"/>
          </a:p>
        </p:txBody>
      </p:sp>
      <p:sp>
        <p:nvSpPr>
          <p:cNvPr id="7" name="Content Placeholder 2"/>
          <p:cNvSpPr>
            <a:spLocks noGrp="1"/>
          </p:cNvSpPr>
          <p:nvPr>
            <p:ph idx="1"/>
          </p:nvPr>
        </p:nvSpPr>
        <p:spPr>
          <a:xfrm>
            <a:off x="304800" y="1371600"/>
            <a:ext cx="8229600" cy="4525963"/>
          </a:xfrm>
        </p:spPr>
        <p:txBody>
          <a:bodyPr>
            <a:normAutofit/>
          </a:bodyPr>
          <a:lstStyle/>
          <a:p>
            <a:pPr marL="514350" indent="-514350">
              <a:buFont typeface="+mj-lt"/>
              <a:buAutoNum type="arabicPeriod"/>
            </a:pPr>
            <a:r>
              <a:rPr lang="en-US" sz="2400" dirty="0" smtClean="0"/>
              <a:t>Eradicate Extreme Hunger and Poverty</a:t>
            </a:r>
          </a:p>
          <a:p>
            <a:pPr marL="514350" indent="-514350">
              <a:buFont typeface="+mj-lt"/>
              <a:buAutoNum type="arabicPeriod"/>
            </a:pPr>
            <a:r>
              <a:rPr lang="en-US" sz="2400" dirty="0" smtClean="0"/>
              <a:t>Achieve Universal Primary Education</a:t>
            </a:r>
          </a:p>
          <a:p>
            <a:pPr marL="514350" indent="-514350">
              <a:buFont typeface="+mj-lt"/>
              <a:buAutoNum type="arabicPeriod"/>
            </a:pPr>
            <a:r>
              <a:rPr lang="en-US" sz="2400" dirty="0" smtClean="0"/>
              <a:t>Promote Gender Equality</a:t>
            </a:r>
          </a:p>
          <a:p>
            <a:pPr marL="514350" indent="-514350">
              <a:buFont typeface="+mj-lt"/>
              <a:buAutoNum type="arabicPeriod"/>
            </a:pPr>
            <a:r>
              <a:rPr lang="en-US" sz="2400" dirty="0" smtClean="0"/>
              <a:t>Reduce Child Mortality</a:t>
            </a:r>
          </a:p>
          <a:p>
            <a:pPr marL="514350" indent="-514350">
              <a:buFont typeface="+mj-lt"/>
              <a:buAutoNum type="arabicPeriod"/>
            </a:pPr>
            <a:r>
              <a:rPr lang="en-US" sz="2400" dirty="0" smtClean="0"/>
              <a:t>Improve Maternal Health</a:t>
            </a:r>
          </a:p>
          <a:p>
            <a:pPr marL="514350" indent="-514350">
              <a:buFont typeface="+mj-lt"/>
              <a:buAutoNum type="arabicPeriod"/>
            </a:pPr>
            <a:r>
              <a:rPr lang="en-US" sz="2400" dirty="0" smtClean="0"/>
              <a:t>Combat HIV/AIDS, Malaria and other diseases </a:t>
            </a:r>
          </a:p>
          <a:p>
            <a:pPr marL="514350" indent="-514350">
              <a:buFont typeface="+mj-lt"/>
              <a:buAutoNum type="arabicPeriod"/>
            </a:pPr>
            <a:r>
              <a:rPr lang="en-US" sz="2400" dirty="0" smtClean="0"/>
              <a:t>Ensure Environmental Sustainability</a:t>
            </a:r>
          </a:p>
          <a:p>
            <a:pPr marL="514350" indent="-514350">
              <a:buFont typeface="+mj-lt"/>
              <a:buAutoNum type="arabicPeriod"/>
            </a:pPr>
            <a:r>
              <a:rPr lang="en-US" sz="2400" dirty="0" smtClean="0"/>
              <a:t>Develop a Global Partnership for Development </a:t>
            </a:r>
          </a:p>
          <a:p>
            <a:pPr marL="514350" indent="-514350">
              <a:buFont typeface="+mj-lt"/>
              <a:buAutoNum type="arabicPeriod"/>
            </a:pPr>
            <a:endParaRPr lang="en-US" sz="2400" dirty="0"/>
          </a:p>
        </p:txBody>
      </p:sp>
    </p:spTree>
    <p:extLst>
      <p:ext uri="{BB962C8B-B14F-4D97-AF65-F5344CB8AC3E}">
        <p14:creationId xmlns:p14="http://schemas.microsoft.com/office/powerpoint/2010/main" xmlns="" val="970156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6"/>
          <p:cNvSpPr>
            <a:spLocks noGrp="1" noChangeArrowheads="1"/>
          </p:cNvSpPr>
          <p:nvPr>
            <p:ph type="sldNum" sz="quarter" idx="12"/>
          </p:nvPr>
        </p:nvSpPr>
        <p:spPr>
          <a:xfrm>
            <a:off x="6553200" y="6248400"/>
            <a:ext cx="2133600" cy="457200"/>
          </a:xfrm>
        </p:spPr>
        <p:txBody>
          <a:bodyPr/>
          <a:lstStyle/>
          <a:p>
            <a:pPr>
              <a:defRPr/>
            </a:pPr>
            <a:fld id="{48C2FA79-A997-4E9A-A2F2-693123C3F881}" type="slidenum">
              <a:rPr lang="en-US" sz="1200"/>
              <a:pPr>
                <a:defRPr/>
              </a:pPr>
              <a:t>24</a:t>
            </a:fld>
            <a:endParaRPr lang="en-US" sz="1200"/>
          </a:p>
        </p:txBody>
      </p:sp>
      <p:grpSp>
        <p:nvGrpSpPr>
          <p:cNvPr id="2" name="Organization Chart 19"/>
          <p:cNvGrpSpPr>
            <a:grpSpLocks/>
          </p:cNvGrpSpPr>
          <p:nvPr/>
        </p:nvGrpSpPr>
        <p:grpSpPr bwMode="auto">
          <a:xfrm>
            <a:off x="0" y="0"/>
            <a:ext cx="9144000" cy="6858000"/>
            <a:chOff x="-40" y="1266"/>
            <a:chExt cx="6560" cy="19517"/>
          </a:xfrm>
        </p:grpSpPr>
        <p:cxnSp>
          <p:nvCxnSpPr>
            <p:cNvPr id="1028" name="_s1028"/>
            <p:cNvCxnSpPr>
              <a:cxnSpLocks noChangeShapeType="1"/>
              <a:stCxn id="10" idx="1"/>
              <a:endCxn id="3" idx="2"/>
            </p:cNvCxnSpPr>
            <p:nvPr/>
          </p:nvCxnSpPr>
          <p:spPr bwMode="auto">
            <a:xfrm rot="10800000">
              <a:off x="1753" y="6516"/>
              <a:ext cx="143" cy="11412"/>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29" name="_s1029"/>
            <p:cNvCxnSpPr>
              <a:cxnSpLocks noChangeShapeType="1"/>
              <a:stCxn id="9" idx="1"/>
              <a:endCxn id="3" idx="2"/>
            </p:cNvCxnSpPr>
            <p:nvPr/>
          </p:nvCxnSpPr>
          <p:spPr bwMode="auto">
            <a:xfrm rot="10800000">
              <a:off x="1753" y="6516"/>
              <a:ext cx="143" cy="8891"/>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0" name="_s1030"/>
            <p:cNvCxnSpPr>
              <a:cxnSpLocks noChangeShapeType="1"/>
              <a:stCxn id="8" idx="1"/>
              <a:endCxn id="3" idx="2"/>
            </p:cNvCxnSpPr>
            <p:nvPr/>
          </p:nvCxnSpPr>
          <p:spPr bwMode="auto">
            <a:xfrm rot="10800000">
              <a:off x="1753" y="6516"/>
              <a:ext cx="143" cy="6370"/>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1" name="_s1031"/>
            <p:cNvCxnSpPr>
              <a:cxnSpLocks noChangeShapeType="1"/>
              <a:stCxn id="7" idx="1"/>
              <a:endCxn id="3" idx="2"/>
            </p:cNvCxnSpPr>
            <p:nvPr/>
          </p:nvCxnSpPr>
          <p:spPr bwMode="auto">
            <a:xfrm rot="10800000">
              <a:off x="1753" y="6516"/>
              <a:ext cx="143" cy="3853"/>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cxnSp>
          <p:nvCxnSpPr>
            <p:cNvPr id="1032" name="_s1032"/>
            <p:cNvCxnSpPr>
              <a:cxnSpLocks noChangeShapeType="1"/>
              <a:stCxn id="6" idx="1"/>
              <a:endCxn id="3" idx="2"/>
            </p:cNvCxnSpPr>
            <p:nvPr/>
          </p:nvCxnSpPr>
          <p:spPr bwMode="auto">
            <a:xfrm rot="10800000">
              <a:off x="1753" y="6516"/>
              <a:ext cx="143" cy="1332"/>
            </a:xfrm>
            <a:prstGeom prst="bentConnector2">
              <a:avLst/>
            </a:prstGeom>
            <a:noFill/>
            <a:ln w="28575">
              <a:solidFill>
                <a:schemeClr val="tx1"/>
              </a:solidFill>
              <a:miter lim="800000"/>
              <a:headEnd/>
              <a:tailEnd/>
            </a:ln>
            <a:extLst>
              <a:ext uri="{909E8E84-426E-40DD-AFC4-6F175D3DCCD1}">
                <a14:hiddenFill xmlns:a14="http://schemas.microsoft.com/office/drawing/2010/main" xmlns="">
                  <a:noFill/>
                </a14:hiddenFill>
              </a:ext>
            </a:extLst>
          </p:spPr>
        </p:cxnSp>
        <p:sp>
          <p:nvSpPr>
            <p:cNvPr id="3" name="_s1033"/>
            <p:cNvSpPr>
              <a:spLocks noChangeArrowheads="1"/>
            </p:cNvSpPr>
            <p:nvPr/>
          </p:nvSpPr>
          <p:spPr bwMode="auto">
            <a:xfrm>
              <a:off x="983" y="4518"/>
              <a:ext cx="1538" cy="1997"/>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smtClean="0">
                  <a:ln>
                    <a:noFill/>
                  </a:ln>
                  <a:solidFill>
                    <a:schemeClr val="hlink"/>
                  </a:solidFill>
                  <a:effectLst>
                    <a:outerShdw blurRad="38100" dist="38100" dir="2700000" algn="tl">
                      <a:srgbClr val="000000"/>
                    </a:outerShdw>
                  </a:effectLst>
                  <a:latin typeface="Arial" charset="0"/>
                </a:rPr>
                <a:t>Contents</a:t>
              </a:r>
            </a:p>
          </p:txBody>
        </p:sp>
        <p:sp>
          <p:nvSpPr>
            <p:cNvPr id="6" name="_s1034"/>
            <p:cNvSpPr>
              <a:spLocks noChangeArrowheads="1"/>
            </p:cNvSpPr>
            <p:nvPr/>
          </p:nvSpPr>
          <p:spPr bwMode="auto">
            <a:xfrm>
              <a:off x="1896" y="665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Demand of electricity</a:t>
              </a:r>
            </a:p>
          </p:txBody>
        </p:sp>
        <p:sp>
          <p:nvSpPr>
            <p:cNvPr id="7" name="_s1035"/>
            <p:cNvSpPr>
              <a:spLocks noChangeArrowheads="1"/>
            </p:cNvSpPr>
            <p:nvPr/>
          </p:nvSpPr>
          <p:spPr bwMode="auto">
            <a:xfrm>
              <a:off x="1896" y="917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Supply of electricity</a:t>
              </a:r>
            </a:p>
          </p:txBody>
        </p:sp>
        <p:sp>
          <p:nvSpPr>
            <p:cNvPr id="8" name="_s1036"/>
            <p:cNvSpPr>
              <a:spLocks noChangeArrowheads="1"/>
            </p:cNvSpPr>
            <p:nvPr/>
          </p:nvSpPr>
          <p:spPr bwMode="auto">
            <a:xfrm>
              <a:off x="1896" y="1169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Shortfall of electricity</a:t>
              </a:r>
            </a:p>
          </p:txBody>
        </p:sp>
        <p:sp>
          <p:nvSpPr>
            <p:cNvPr id="9" name="_s1037"/>
            <p:cNvSpPr>
              <a:spLocks noChangeArrowheads="1"/>
            </p:cNvSpPr>
            <p:nvPr/>
          </p:nvSpPr>
          <p:spPr bwMode="auto">
            <a:xfrm>
              <a:off x="1896" y="1421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800" b="0" i="0" u="none" strike="noStrike" cap="none" normalizeH="0" baseline="0" smtClean="0">
                  <a:ln>
                    <a:noFill/>
                  </a:ln>
                  <a:solidFill>
                    <a:schemeClr val="tx1"/>
                  </a:solidFill>
                  <a:effectLst/>
                  <a:latin typeface="Arial" charset="0"/>
                </a:rPr>
                <a:t>Dams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500" b="0" i="0" u="none" strike="noStrike" cap="none" normalizeH="0" baseline="0" smtClean="0">
                <a:ln>
                  <a:noFill/>
                </a:ln>
                <a:solidFill>
                  <a:schemeClr val="tx1"/>
                </a:solidFill>
                <a:effectLst/>
                <a:latin typeface="Arial" charset="0"/>
              </a:endParaRPr>
            </a:p>
          </p:txBody>
        </p:sp>
        <p:sp>
          <p:nvSpPr>
            <p:cNvPr id="10" name="_s1038"/>
            <p:cNvSpPr>
              <a:spLocks noChangeArrowheads="1"/>
            </p:cNvSpPr>
            <p:nvPr/>
          </p:nvSpPr>
          <p:spPr bwMode="auto">
            <a:xfrm>
              <a:off x="1896" y="16739"/>
              <a:ext cx="3602" cy="2376"/>
            </a:xfrm>
            <a:prstGeom prst="roundRect">
              <a:avLst>
                <a:gd name="adj" fmla="val 16667"/>
              </a:avLst>
            </a:prstGeom>
            <a:solidFill>
              <a:srgbClr val="6699FF"/>
            </a:solidFill>
            <a:ln w="9525">
              <a:solidFill>
                <a:schemeClr val="tx1"/>
              </a:solidFill>
              <a:round/>
              <a:headEnd/>
              <a:tailEnd/>
            </a:ln>
          </p:spPr>
          <p:txBody>
            <a:bodyPr vert="horz" wrap="none" lIns="16595" tIns="8298" rIns="16595" bIns="8298" numCol="1" anchor="ctr" anchorCtr="0" compatLnSpc="1">
              <a:prstTxWarp prst="textNoShape">
                <a:avLst/>
              </a:prstTxWarp>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400" b="0" i="0" u="none" strike="noStrike" cap="none" normalizeH="0" baseline="0" smtClean="0">
                  <a:ln>
                    <a:noFill/>
                  </a:ln>
                  <a:solidFill>
                    <a:schemeClr val="tx1"/>
                  </a:solidFill>
                  <a:effectLst/>
                  <a:latin typeface="Arial" charset="0"/>
                </a:rPr>
                <a:t>Other methods to produce electricity</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xmlns="" val="780357146"/>
      </p:ext>
    </p:extLst>
  </p:cSld>
  <p:clrMapOvr>
    <a:masterClrMapping/>
  </p:clrMapOvr>
  <p:transition>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a:lstStyle/>
          <a:p>
            <a:r>
              <a:rPr lang="en-US" dirty="0" smtClean="0"/>
              <a:t>Energy resources of Pakistan</a:t>
            </a:r>
            <a:endParaRPr lang="en-US" dirty="0"/>
          </a:p>
        </p:txBody>
      </p:sp>
      <p:sp>
        <p:nvSpPr>
          <p:cNvPr id="4" name="Rectangle 3"/>
          <p:cNvSpPr txBox="1">
            <a:spLocks noChangeArrowheads="1"/>
          </p:cNvSpPr>
          <p:nvPr/>
        </p:nvSpPr>
        <p:spPr>
          <a:xfrm>
            <a:off x="1600200" y="1676400"/>
            <a:ext cx="5943600" cy="457200"/>
          </a:xfrm>
          <a:prstGeom prst="rect">
            <a:avLst/>
          </a:prstGeom>
          <a:solidFill>
            <a:schemeClr val="tx1"/>
          </a:solidFill>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000" b="1" i="0" u="none" strike="noStrike" kern="1200" cap="none" spc="0" normalizeH="0" baseline="0" noProof="0" smtClean="0">
                <a:ln>
                  <a:noFill/>
                </a:ln>
                <a:solidFill>
                  <a:schemeClr val="bg1"/>
                </a:solidFill>
                <a:effectLst/>
                <a:uLnTx/>
                <a:uFillTx/>
                <a:latin typeface="Arial" charset="0"/>
                <a:ea typeface="+mn-ea"/>
                <a:cs typeface="Times New Roman" pitchFamily="18" charset="0"/>
              </a:rPr>
              <a:t>Pakistan’s Conventional Energy Resources</a:t>
            </a:r>
            <a:r>
              <a:rPr kumimoji="0" lang="en-US" sz="1600" b="1" i="0" u="none" strike="noStrike" kern="1200" cap="none" spc="0" normalizeH="0" baseline="0" noProof="0" smtClean="0">
                <a:ln>
                  <a:noFill/>
                </a:ln>
                <a:solidFill>
                  <a:schemeClr val="bg1"/>
                </a:solidFill>
                <a:effectLst/>
                <a:uLnTx/>
                <a:uFillTx/>
                <a:latin typeface="Arial" charset="0"/>
                <a:ea typeface="+mn-ea"/>
                <a:cs typeface="Times New Roman" pitchFamily="18" charset="0"/>
              </a:rPr>
              <a:t> </a:t>
            </a:r>
            <a:endParaRPr kumimoji="0" lang="en-US" sz="1600" b="1" i="0" u="none" strike="noStrike" kern="1200" cap="none" spc="0" normalizeH="0" baseline="0" noProof="0" dirty="0">
              <a:ln>
                <a:noFill/>
              </a:ln>
              <a:solidFill>
                <a:schemeClr val="bg1"/>
              </a:solidFill>
              <a:effectLst/>
              <a:uLnTx/>
              <a:uFillTx/>
              <a:latin typeface="Arial" charset="0"/>
              <a:ea typeface="+mn-ea"/>
              <a:cs typeface="Times New Roman" pitchFamily="18" charset="0"/>
            </a:endParaRPr>
          </a:p>
        </p:txBody>
      </p:sp>
      <p:sp>
        <p:nvSpPr>
          <p:cNvPr id="5" name="Text Box 239"/>
          <p:cNvSpPr txBox="1">
            <a:spLocks noChangeArrowheads="1"/>
          </p:cNvSpPr>
          <p:nvPr/>
        </p:nvSpPr>
        <p:spPr bwMode="auto">
          <a:xfrm>
            <a:off x="990600" y="1371600"/>
            <a:ext cx="762000" cy="1098550"/>
          </a:xfrm>
          <a:prstGeom prst="rect">
            <a:avLst/>
          </a:prstGeom>
          <a:noFill/>
          <a:ln w="9525">
            <a:noFill/>
            <a:miter lim="800000"/>
            <a:headEnd/>
            <a:tailEnd/>
          </a:ln>
          <a:effectLst/>
        </p:spPr>
        <p:txBody>
          <a:bodyPr>
            <a:spAutoFit/>
          </a:bodyPr>
          <a:lstStyle/>
          <a:p>
            <a:pPr>
              <a:spcBef>
                <a:spcPct val="50000"/>
              </a:spcBef>
            </a:pPr>
            <a:r>
              <a:rPr lang="en-US" sz="6600" b="1" dirty="0">
                <a:solidFill>
                  <a:srgbClr val="FF3300"/>
                </a:solidFill>
                <a:sym typeface="Wingdings" pitchFamily="2" charset="2"/>
              </a:rPr>
              <a:t></a:t>
            </a:r>
          </a:p>
        </p:txBody>
      </p:sp>
      <p:graphicFrame>
        <p:nvGraphicFramePr>
          <p:cNvPr id="6" name="Group 240"/>
          <p:cNvGraphicFramePr>
            <a:graphicFrameLocks noGrp="1"/>
          </p:cNvGraphicFramePr>
          <p:nvPr>
            <p:ph sz="half" idx="4294967295"/>
          </p:nvPr>
        </p:nvGraphicFramePr>
        <p:xfrm>
          <a:off x="838201" y="2443160"/>
          <a:ext cx="7162800" cy="1402964"/>
        </p:xfrm>
        <a:graphic>
          <a:graphicData uri="http://schemas.openxmlformats.org/drawingml/2006/table">
            <a:tbl>
              <a:tblPr/>
              <a:tblGrid>
                <a:gridCol w="1268676"/>
                <a:gridCol w="3537107"/>
                <a:gridCol w="2357017"/>
              </a:tblGrid>
              <a:tr h="35074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Times New Roman" pitchFamily="18" charset="0"/>
                          <a:cs typeface="Arial" charset="0"/>
                        </a:rPr>
                        <a:t>Energy Type</a:t>
                      </a:r>
                      <a:endParaRPr kumimoji="0" lang="en-US" sz="1200" b="1"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Potential</a:t>
                      </a:r>
                      <a:endParaRPr kumimoji="0" lang="en-US" sz="12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Source</a:t>
                      </a:r>
                      <a:endParaRPr kumimoji="0" lang="en-US" sz="1200" b="1"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5074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Crude Oil</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339 million barrels recoverable reserves.</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1">
                      <a:gsLst>
                        <a:gs pos="0">
                          <a:srgbClr val="B9E7A5"/>
                        </a:gs>
                        <a:gs pos="100000">
                          <a:srgbClr val="B9E7A5">
                            <a:gamma/>
                            <a:tint val="30196"/>
                            <a:invGamma/>
                          </a:srgbClr>
                        </a:gs>
                      </a:gsLst>
                      <a:lin ang="5400000" scaled="1"/>
                    </a:gra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Pak Eco Survey 2010-11</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74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Natural Gas </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31,266 trillion cubic feet recoverable reserves.</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1">
                      <a:gsLst>
                        <a:gs pos="0">
                          <a:srgbClr val="B9E7A5"/>
                        </a:gs>
                        <a:gs pos="100000">
                          <a:srgbClr val="B9E7A5">
                            <a:gamma/>
                            <a:tint val="30196"/>
                            <a:invGamma/>
                          </a:srgbClr>
                        </a:gs>
                      </a:gsLst>
                      <a:lin ang="5400000" scaled="1"/>
                    </a:gra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Pak Eco Survey 2010-11</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5074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Coal</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ea typeface="Times New Roman" pitchFamily="18" charset="0"/>
                          <a:cs typeface="Arial" charset="0"/>
                        </a:rPr>
                        <a:t>185 billion tones recoverable reserves. </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1">
                      <a:gsLst>
                        <a:gs pos="0">
                          <a:srgbClr val="B9E7A5"/>
                        </a:gs>
                        <a:gs pos="100000">
                          <a:srgbClr val="B9E7A5">
                            <a:gamma/>
                            <a:tint val="30196"/>
                            <a:invGamma/>
                          </a:srgbClr>
                        </a:gs>
                      </a:gsLst>
                      <a:lin ang="5400000" scaled="1"/>
                    </a:grad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Times New Roman" pitchFamily="18" charset="0"/>
                          <a:cs typeface="Arial" charset="0"/>
                        </a:rPr>
                        <a:t>Pak Eco Survey 2010-11</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Rectangle 237"/>
          <p:cNvSpPr>
            <a:spLocks noChangeArrowheads="1"/>
          </p:cNvSpPr>
          <p:nvPr/>
        </p:nvSpPr>
        <p:spPr bwMode="auto">
          <a:xfrm>
            <a:off x="1600200" y="4419600"/>
            <a:ext cx="5943600" cy="457200"/>
          </a:xfrm>
          <a:prstGeom prst="rect">
            <a:avLst/>
          </a:prstGeom>
          <a:solidFill>
            <a:schemeClr val="tx1"/>
          </a:solidFill>
          <a:ln w="9525">
            <a:noFill/>
            <a:miter lim="800000"/>
            <a:headEnd/>
            <a:tailEnd/>
          </a:ln>
          <a:effectLst/>
        </p:spPr>
        <p:txBody>
          <a:bodyPr/>
          <a:lstStyle/>
          <a:p>
            <a:pPr marL="342900" indent="-342900" algn="ctr">
              <a:spcBef>
                <a:spcPct val="20000"/>
              </a:spcBef>
            </a:pPr>
            <a:r>
              <a:rPr lang="en-US" sz="2000" b="1" dirty="0">
                <a:solidFill>
                  <a:schemeClr val="bg1"/>
                </a:solidFill>
                <a:latin typeface="Arial" charset="0"/>
                <a:cs typeface="Times New Roman" pitchFamily="18" charset="0"/>
              </a:rPr>
              <a:t>Pakistan’s Renewable Energy Resources</a:t>
            </a:r>
          </a:p>
        </p:txBody>
      </p:sp>
      <p:sp>
        <p:nvSpPr>
          <p:cNvPr id="8" name="Text Box 241"/>
          <p:cNvSpPr txBox="1">
            <a:spLocks noChangeArrowheads="1"/>
          </p:cNvSpPr>
          <p:nvPr/>
        </p:nvSpPr>
        <p:spPr bwMode="auto">
          <a:xfrm>
            <a:off x="990600" y="4114800"/>
            <a:ext cx="762000" cy="1098550"/>
          </a:xfrm>
          <a:prstGeom prst="rect">
            <a:avLst/>
          </a:prstGeom>
          <a:noFill/>
          <a:ln w="9525">
            <a:noFill/>
            <a:miter lim="800000"/>
            <a:headEnd/>
            <a:tailEnd/>
          </a:ln>
          <a:effectLst/>
        </p:spPr>
        <p:txBody>
          <a:bodyPr>
            <a:spAutoFit/>
          </a:bodyPr>
          <a:lstStyle/>
          <a:p>
            <a:pPr>
              <a:spcBef>
                <a:spcPct val="50000"/>
              </a:spcBef>
            </a:pPr>
            <a:r>
              <a:rPr lang="en-US" sz="6600" b="1" dirty="0">
                <a:solidFill>
                  <a:srgbClr val="FF3300"/>
                </a:solidFill>
                <a:sym typeface="Wingdings" pitchFamily="2" charset="2"/>
              </a:rPr>
              <a:t></a:t>
            </a:r>
          </a:p>
        </p:txBody>
      </p:sp>
      <p:sp>
        <p:nvSpPr>
          <p:cNvPr id="9" name="Rectangle 8"/>
          <p:cNvSpPr/>
          <p:nvPr/>
        </p:nvSpPr>
        <p:spPr>
          <a:xfrm>
            <a:off x="1600200" y="5181600"/>
            <a:ext cx="4572000" cy="1200329"/>
          </a:xfrm>
          <a:prstGeom prst="rect">
            <a:avLst/>
          </a:prstGeom>
        </p:spPr>
        <p:txBody>
          <a:bodyPr>
            <a:spAutoFit/>
          </a:bodyPr>
          <a:lstStyle/>
          <a:p>
            <a:pPr marL="457200" indent="-457200">
              <a:buFontTx/>
              <a:buAutoNum type="arabicPeriod"/>
            </a:pPr>
            <a:r>
              <a:rPr lang="en-US" dirty="0" smtClean="0"/>
              <a:t>Wind Energy</a:t>
            </a:r>
          </a:p>
          <a:p>
            <a:pPr marL="457200" indent="-457200">
              <a:buFontTx/>
              <a:buAutoNum type="arabicPeriod"/>
            </a:pPr>
            <a:r>
              <a:rPr lang="en-US" dirty="0" smtClean="0"/>
              <a:t>Solar Energy</a:t>
            </a:r>
          </a:p>
          <a:p>
            <a:pPr marL="457200" indent="-457200">
              <a:buFontTx/>
              <a:buAutoNum type="arabicPeriod"/>
            </a:pPr>
            <a:r>
              <a:rPr lang="en-US" dirty="0" smtClean="0"/>
              <a:t>Bio-mass &amp; Bio-fuels </a:t>
            </a:r>
          </a:p>
          <a:p>
            <a:pPr marL="457200" indent="-457200"/>
            <a:endParaRPr lang="en-US" dirty="0"/>
          </a:p>
        </p:txBody>
      </p:sp>
      <p:sp>
        <p:nvSpPr>
          <p:cNvPr id="3" name="Slide Number Placeholder 2"/>
          <p:cNvSpPr>
            <a:spLocks noGrp="1"/>
          </p:cNvSpPr>
          <p:nvPr>
            <p:ph type="sldNum" sz="quarter" idx="12"/>
          </p:nvPr>
        </p:nvSpPr>
        <p:spPr/>
        <p:txBody>
          <a:bodyPr/>
          <a:lstStyle/>
          <a:p>
            <a:fld id="{7FAF6424-86D6-4475-98B0-81934E51FE3F}" type="slidenum">
              <a:rPr lang="en-US" smtClean="0"/>
              <a:pPr/>
              <a:t>25</a:t>
            </a:fld>
            <a:endParaRPr lang="en-US"/>
          </a:p>
        </p:txBody>
      </p:sp>
    </p:spTree>
    <p:extLst>
      <p:ext uri="{BB962C8B-B14F-4D97-AF65-F5344CB8AC3E}">
        <p14:creationId xmlns:p14="http://schemas.microsoft.com/office/powerpoint/2010/main" xmlns="" val="203540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linds(horizontal)">
                                      <p:cBhvr>
                                        <p:cTn id="10" dur="500"/>
                                        <p:tgtEl>
                                          <p:spTgt spid="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linds(horizontal)">
                                      <p:cBhvr>
                                        <p:cTn id="13"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Economic Issues and Challenges</a:t>
            </a:r>
            <a:br>
              <a:rPr lang="en-US" b="1" dirty="0" smtClean="0"/>
            </a:br>
            <a:endParaRPr lang="en-US" dirty="0"/>
          </a:p>
        </p:txBody>
      </p:sp>
      <p:sp>
        <p:nvSpPr>
          <p:cNvPr id="3" name="Content Placeholder 2"/>
          <p:cNvSpPr>
            <a:spLocks noGrp="1"/>
          </p:cNvSpPr>
          <p:nvPr>
            <p:ph idx="1"/>
          </p:nvPr>
        </p:nvSpPr>
        <p:spPr/>
        <p:txBody>
          <a:bodyPr/>
          <a:lstStyle/>
          <a:p>
            <a:pPr>
              <a:buFont typeface="Arial" charset="0"/>
              <a:buChar char="•"/>
              <a:defRPr/>
            </a:pPr>
            <a:r>
              <a:rPr lang="en-US" dirty="0">
                <a:solidFill>
                  <a:schemeClr val="tx2">
                    <a:lumMod val="75000"/>
                  </a:schemeClr>
                </a:solidFill>
              </a:rPr>
              <a:t>The Era of Structural Adjustment:1988-1998</a:t>
            </a:r>
          </a:p>
          <a:p>
            <a:pPr>
              <a:buFont typeface="Arial" charset="0"/>
              <a:buChar char="•"/>
              <a:defRPr/>
            </a:pPr>
            <a:r>
              <a:rPr lang="en-US" dirty="0">
                <a:solidFill>
                  <a:schemeClr val="tx2">
                    <a:lumMod val="75000"/>
                  </a:schemeClr>
                </a:solidFill>
              </a:rPr>
              <a:t>Economic Situation:1998-2004</a:t>
            </a:r>
          </a:p>
          <a:p>
            <a:pPr>
              <a:buFont typeface="Arial" charset="0"/>
              <a:buChar char="•"/>
              <a:defRPr/>
            </a:pPr>
            <a:r>
              <a:rPr lang="en-US" dirty="0" err="1"/>
              <a:t>Sectoral</a:t>
            </a:r>
            <a:r>
              <a:rPr lang="en-US" dirty="0"/>
              <a:t> Contribution to the GDP growth</a:t>
            </a:r>
          </a:p>
          <a:p>
            <a:pPr>
              <a:buFont typeface="Arial" charset="0"/>
              <a:buChar char="•"/>
              <a:defRPr/>
            </a:pPr>
            <a:r>
              <a:rPr lang="en-US" dirty="0">
                <a:solidFill>
                  <a:schemeClr val="tx2">
                    <a:lumMod val="75000"/>
                  </a:schemeClr>
                </a:solidFill>
              </a:rPr>
              <a:t>Structural Changes In Pakistan</a:t>
            </a:r>
          </a:p>
          <a:p>
            <a:pPr>
              <a:buFont typeface="Arial" charset="0"/>
              <a:buChar char="•"/>
              <a:defRPr/>
            </a:pPr>
            <a:r>
              <a:rPr lang="en-US" dirty="0">
                <a:solidFill>
                  <a:srgbClr val="000000"/>
                </a:solidFill>
              </a:rPr>
              <a:t>Pakistan: basic indicators,1947-2011</a:t>
            </a:r>
            <a:endParaRPr lang="en-US" dirty="0"/>
          </a:p>
        </p:txBody>
      </p:sp>
    </p:spTree>
    <p:extLst>
      <p:ext uri="{BB962C8B-B14F-4D97-AF65-F5344CB8AC3E}">
        <p14:creationId xmlns:p14="http://schemas.microsoft.com/office/powerpoint/2010/main" xmlns="" val="10922339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idx="4294967295"/>
          </p:nvPr>
        </p:nvSpPr>
        <p:spPr>
          <a:xfrm>
            <a:off x="0" y="-152400"/>
            <a:ext cx="8229600" cy="1143000"/>
          </a:xfrm>
        </p:spPr>
        <p:txBody>
          <a:bodyPr lIns="0" rIns="0" bIns="0" anchor="b"/>
          <a:lstStyle/>
          <a:p>
            <a:pPr eaLnBrk="1" hangingPunct="1"/>
            <a:r>
              <a:rPr lang="en-US" sz="2400" smtClean="0"/>
              <a:t>Sectoral Contribution to the GDP growth (%points)</a:t>
            </a:r>
          </a:p>
        </p:txBody>
      </p:sp>
      <p:graphicFrame>
        <p:nvGraphicFramePr>
          <p:cNvPr id="18495" name="Group 63"/>
          <p:cNvGraphicFramePr>
            <a:graphicFrameLocks noGrp="1"/>
          </p:cNvGraphicFramePr>
          <p:nvPr>
            <p:ph idx="4294967295"/>
          </p:nvPr>
        </p:nvGraphicFramePr>
        <p:xfrm>
          <a:off x="323850" y="1268413"/>
          <a:ext cx="8712200" cy="3657600"/>
        </p:xfrm>
        <a:graphic>
          <a:graphicData uri="http://schemas.openxmlformats.org/drawingml/2006/table">
            <a:tbl>
              <a:tblPr/>
              <a:tblGrid>
                <a:gridCol w="1453015"/>
                <a:gridCol w="1451052"/>
                <a:gridCol w="1453014"/>
                <a:gridCol w="1451052"/>
                <a:gridCol w="1453015"/>
                <a:gridCol w="1451052"/>
              </a:tblGrid>
              <a:tr h="3841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rPr>
                        <a:t>Sector</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rPr>
                        <a:t>2006-07</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rPr>
                        <a:t>2007-08</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rPr>
                        <a:t>2008-09</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rPr>
                        <a:t>2009-10</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charset="0"/>
                        </a:rPr>
                        <a:t>2010-11</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6588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Agriculture</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0.92</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0.23</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0.86</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0.13</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0.26</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Industry</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2.28</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0.38</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-0.03</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2.09</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-0.02</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6619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Manufacturing</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1.55</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0.92</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-0.69</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1.01</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0.55</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Services</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3.61</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3.08</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0.89</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1.54</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2.15</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Real GDP </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6.81</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3.68</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1.72</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3.76</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rgbClr val="000000"/>
                          </a:solidFill>
                          <a:effectLst/>
                          <a:latin typeface="Arial" charset="0"/>
                        </a:rPr>
                        <a:t>2.39</a:t>
                      </a: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5E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Arial" charset="0"/>
                      </a:endParaRP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Arial" charset="0"/>
                      </a:endParaRP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Arial" charset="0"/>
                      </a:endParaRP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Arial" charset="0"/>
                      </a:endParaRP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Arial" charset="0"/>
                      </a:endParaRP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rgbClr val="000000"/>
                        </a:solidFill>
                        <a:effectLst/>
                        <a:latin typeface="Arial" charset="0"/>
                      </a:endParaRPr>
                    </a:p>
                  </a:txBody>
                  <a:tcPr marL="91432" marR="9143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BF5"/>
                    </a:solidFill>
                  </a:tcPr>
                </a:tc>
              </a:tr>
            </a:tbl>
          </a:graphicData>
        </a:graphic>
      </p:graphicFrame>
    </p:spTree>
    <p:extLst>
      <p:ext uri="{BB962C8B-B14F-4D97-AF65-F5344CB8AC3E}">
        <p14:creationId xmlns:p14="http://schemas.microsoft.com/office/powerpoint/2010/main" xmlns="" val="1536485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fontScale="90000"/>
          </a:bodyPr>
          <a:lstStyle/>
          <a:p>
            <a:pPr eaLnBrk="1" hangingPunct="1"/>
            <a:r>
              <a:rPr lang="en-US" b="1" smtClean="0"/>
              <a:t>Challenges to Pakistan’s Economy</a:t>
            </a:r>
            <a:br>
              <a:rPr lang="en-US" b="1" smtClean="0"/>
            </a:br>
            <a:endParaRPr lang="en-US" smtClean="0"/>
          </a:p>
        </p:txBody>
      </p:sp>
      <p:sp>
        <p:nvSpPr>
          <p:cNvPr id="19459" name="Content Placeholder 2"/>
          <p:cNvSpPr>
            <a:spLocks noGrp="1"/>
          </p:cNvSpPr>
          <p:nvPr>
            <p:ph idx="1"/>
          </p:nvPr>
        </p:nvSpPr>
        <p:spPr>
          <a:xfrm>
            <a:off x="457200" y="981075"/>
            <a:ext cx="8229600" cy="5145088"/>
          </a:xfrm>
        </p:spPr>
        <p:txBody>
          <a:bodyPr/>
          <a:lstStyle/>
          <a:p>
            <a:pPr eaLnBrk="1" hangingPunct="1"/>
            <a:r>
              <a:rPr lang="en-US" sz="2400" b="1" smtClean="0"/>
              <a:t>We Consume More and Save Less</a:t>
            </a:r>
            <a:r>
              <a:rPr lang="en-US" sz="2400" smtClean="0"/>
              <a:t>.</a:t>
            </a:r>
          </a:p>
          <a:p>
            <a:pPr eaLnBrk="1" hangingPunct="1"/>
            <a:r>
              <a:rPr lang="en-US" sz="2400" b="1" smtClean="0"/>
              <a:t>We Import More and Export Less</a:t>
            </a:r>
          </a:p>
          <a:p>
            <a:pPr eaLnBrk="1" hangingPunct="1"/>
            <a:r>
              <a:rPr lang="en-US" sz="2400" b="1" smtClean="0"/>
              <a:t>Government Spends More than it Earns as Revenues</a:t>
            </a:r>
          </a:p>
          <a:p>
            <a:pPr eaLnBrk="1" hangingPunct="1"/>
            <a:r>
              <a:rPr lang="en-US" sz="2400" b="1" smtClean="0"/>
              <a:t>Our Share in the World Trade is Shrinking</a:t>
            </a:r>
          </a:p>
          <a:p>
            <a:pPr eaLnBrk="1" hangingPunct="1"/>
            <a:r>
              <a:rPr lang="en-US" sz="2400" b="1" smtClean="0"/>
              <a:t>We Badly Lag in Social Indicators</a:t>
            </a:r>
            <a:r>
              <a:rPr lang="en-US" sz="2400" smtClean="0"/>
              <a:t>.</a:t>
            </a:r>
          </a:p>
          <a:p>
            <a:pPr eaLnBrk="1" hangingPunct="1"/>
            <a:r>
              <a:rPr lang="en-US" sz="2400" b="1" smtClean="0"/>
              <a:t>We Face Energy and Water Shortages</a:t>
            </a:r>
          </a:p>
          <a:p>
            <a:pPr eaLnBrk="1" hangingPunct="1"/>
            <a:r>
              <a:rPr lang="en-US" sz="2400" b="1" smtClean="0"/>
              <a:t>Cost of Doing Business is High</a:t>
            </a:r>
          </a:p>
          <a:p>
            <a:pPr eaLnBrk="1" hangingPunct="1"/>
            <a:r>
              <a:rPr lang="en-US" sz="2400" b="1" smtClean="0"/>
              <a:t>Crisis of Governance and Implementation Weaknesses</a:t>
            </a:r>
          </a:p>
          <a:p>
            <a:pPr eaLnBrk="1" hangingPunct="1"/>
            <a:r>
              <a:rPr lang="en-US" sz="2400" b="1" smtClean="0"/>
              <a:t>Uncertainty and Unpredictability due to Lack of Continuity</a:t>
            </a:r>
          </a:p>
          <a:p>
            <a:pPr eaLnBrk="1" hangingPunct="1"/>
            <a:r>
              <a:rPr lang="en-US" sz="2400" b="1" smtClean="0"/>
              <a:t>Political Stability, Law and Order/Security</a:t>
            </a:r>
            <a:r>
              <a:rPr lang="en-US" sz="2400" smtClean="0"/>
              <a:t>.</a:t>
            </a:r>
            <a:endParaRPr lang="en-US" sz="2400" b="1" smtClean="0"/>
          </a:p>
          <a:p>
            <a:pPr eaLnBrk="1" hangingPunct="1"/>
            <a:endParaRPr lang="en-US" sz="2400" smtClean="0"/>
          </a:p>
        </p:txBody>
      </p:sp>
    </p:spTree>
    <p:extLst>
      <p:ext uri="{BB962C8B-B14F-4D97-AF65-F5344CB8AC3E}">
        <p14:creationId xmlns:p14="http://schemas.microsoft.com/office/powerpoint/2010/main" xmlns="" val="35668584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What is Finance and Financial Administration?</a:t>
            </a:r>
          </a:p>
          <a:p>
            <a:r>
              <a:rPr lang="en-US" dirty="0" smtClean="0"/>
              <a:t> Importance of Public Finance</a:t>
            </a:r>
          </a:p>
          <a:p>
            <a:r>
              <a:rPr lang="en-US" dirty="0" smtClean="0"/>
              <a:t>Budget</a:t>
            </a:r>
          </a:p>
          <a:p>
            <a:r>
              <a:rPr lang="en-US" dirty="0" smtClean="0"/>
              <a:t>The Budget as an Instrument of Public Policy and Manage</a:t>
            </a:r>
          </a:p>
          <a:p>
            <a:r>
              <a:rPr lang="en-US" dirty="0" smtClean="0"/>
              <a:t>The Legal Basis of Budgets</a:t>
            </a:r>
          </a:p>
          <a:p>
            <a:r>
              <a:rPr lang="en-US" dirty="0" smtClean="0"/>
              <a:t>What is an Appropriation</a:t>
            </a:r>
            <a:r>
              <a:rPr lang="en-US" sz="2800" dirty="0" smtClean="0"/>
              <a:t>?</a:t>
            </a:r>
          </a:p>
          <a:p>
            <a:endParaRPr lang="en-US" dirty="0"/>
          </a:p>
        </p:txBody>
      </p:sp>
      <p:sp>
        <p:nvSpPr>
          <p:cNvPr id="4" name="Subtitle 2"/>
          <p:cNvSpPr>
            <a:spLocks noGrp="1"/>
          </p:cNvSpPr>
          <p:nvPr>
            <p:ph type="title"/>
          </p:nvPr>
        </p:nvSpPr>
        <p:spPr/>
        <p:txBody>
          <a:bodyPr>
            <a:normAutofit/>
          </a:bodyPr>
          <a:lstStyle/>
          <a:p>
            <a:r>
              <a:rPr lang="en-US" dirty="0"/>
              <a:t>“Financial </a:t>
            </a:r>
            <a:r>
              <a:rPr lang="en-US" dirty="0" smtClean="0"/>
              <a:t>Public Administration”</a:t>
            </a:r>
            <a:endParaRPr lang="en-US" sz="4000" dirty="0"/>
          </a:p>
        </p:txBody>
      </p:sp>
    </p:spTree>
    <p:extLst>
      <p:ext uri="{BB962C8B-B14F-4D97-AF65-F5344CB8AC3E}">
        <p14:creationId xmlns:p14="http://schemas.microsoft.com/office/powerpoint/2010/main" xmlns="" val="38911924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a:t>
            </a:r>
            <a:endParaRPr lang="en-US" dirty="0"/>
          </a:p>
        </p:txBody>
      </p:sp>
      <p:sp>
        <p:nvSpPr>
          <p:cNvPr id="3" name="Content Placeholder 2"/>
          <p:cNvSpPr>
            <a:spLocks noGrp="1"/>
          </p:cNvSpPr>
          <p:nvPr>
            <p:ph idx="1"/>
          </p:nvPr>
        </p:nvSpPr>
        <p:spPr/>
        <p:txBody>
          <a:bodyPr/>
          <a:lstStyle/>
          <a:p>
            <a:r>
              <a:rPr lang="en-US" dirty="0"/>
              <a:t>Finance occupies a very important place in budgetary process. </a:t>
            </a:r>
            <a:endParaRPr lang="en-US" dirty="0" smtClean="0"/>
          </a:p>
          <a:p>
            <a:r>
              <a:rPr lang="en-US" dirty="0" smtClean="0"/>
              <a:t>It </a:t>
            </a:r>
            <a:r>
              <a:rPr lang="en-US" dirty="0"/>
              <a:t>is the oil of the engine of </a:t>
            </a:r>
            <a:r>
              <a:rPr lang="en-US" dirty="0" smtClean="0"/>
              <a:t>administration.</a:t>
            </a:r>
          </a:p>
          <a:p>
            <a:r>
              <a:rPr lang="en-US" dirty="0" smtClean="0"/>
              <a:t> No </a:t>
            </a:r>
            <a:r>
              <a:rPr lang="en-US" dirty="0"/>
              <a:t>act of government can be performed without money. </a:t>
            </a:r>
            <a:endParaRPr lang="en-US" dirty="0" smtClean="0"/>
          </a:p>
          <a:p>
            <a:r>
              <a:rPr lang="en-US" dirty="0" smtClean="0"/>
              <a:t>Government </a:t>
            </a:r>
            <a:r>
              <a:rPr lang="en-US" dirty="0"/>
              <a:t>requires money for everything, it does. </a:t>
            </a:r>
          </a:p>
          <a:p>
            <a:endParaRPr lang="en-US" dirty="0"/>
          </a:p>
          <a:p>
            <a:endParaRPr lang="en-US" dirty="0"/>
          </a:p>
        </p:txBody>
      </p:sp>
    </p:spTree>
    <p:extLst>
      <p:ext uri="{BB962C8B-B14F-4D97-AF65-F5344CB8AC3E}">
        <p14:creationId xmlns:p14="http://schemas.microsoft.com/office/powerpoint/2010/main" xmlns="" val="28508988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Budgeting </a:t>
            </a:r>
            <a:endParaRPr lang="en-US" dirty="0"/>
          </a:p>
        </p:txBody>
      </p:sp>
      <p:sp>
        <p:nvSpPr>
          <p:cNvPr id="3" name="Content Placeholder 2"/>
          <p:cNvSpPr>
            <a:spLocks noGrp="1"/>
          </p:cNvSpPr>
          <p:nvPr>
            <p:ph idx="1"/>
          </p:nvPr>
        </p:nvSpPr>
        <p:spPr/>
        <p:txBody>
          <a:bodyPr/>
          <a:lstStyle/>
          <a:p>
            <a:r>
              <a:rPr lang="en-US" dirty="0" smtClean="0"/>
              <a:t>Publicity </a:t>
            </a:r>
          </a:p>
          <a:p>
            <a:r>
              <a:rPr lang="en-US" dirty="0" smtClean="0"/>
              <a:t>Comprehensiveness</a:t>
            </a:r>
          </a:p>
          <a:p>
            <a:r>
              <a:rPr lang="en-US" dirty="0" smtClean="0"/>
              <a:t>Clarity </a:t>
            </a:r>
          </a:p>
          <a:p>
            <a:r>
              <a:rPr lang="en-US" dirty="0" smtClean="0"/>
              <a:t>Integrity </a:t>
            </a:r>
          </a:p>
          <a:p>
            <a:r>
              <a:rPr lang="en-US" dirty="0" smtClean="0"/>
              <a:t>Periodicity </a:t>
            </a:r>
          </a:p>
          <a:p>
            <a:pPr marL="0" indent="0">
              <a:buNone/>
            </a:pPr>
            <a:endParaRPr lang="en-US" dirty="0"/>
          </a:p>
        </p:txBody>
      </p:sp>
    </p:spTree>
    <p:extLst>
      <p:ext uri="{BB962C8B-B14F-4D97-AF65-F5344CB8AC3E}">
        <p14:creationId xmlns:p14="http://schemas.microsoft.com/office/powerpoint/2010/main" xmlns="" val="5722052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a:spLocks noGrp="1"/>
          </p:cNvSpPr>
          <p:nvPr>
            <p:ph type="sldNum" sz="quarter" idx="12"/>
          </p:nvPr>
        </p:nvSpPr>
        <p:spPr>
          <a:noFill/>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fld id="{A35B2ECA-EB85-4335-AC85-3C9DD3CCD603}" type="slidenum">
              <a:rPr lang="en-US">
                <a:latin typeface="Times New Roman" pitchFamily="18" charset="0"/>
              </a:rPr>
              <a:pPr/>
              <a:t>32</a:t>
            </a:fld>
            <a:endParaRPr lang="en-US">
              <a:latin typeface="Times New Roman" pitchFamily="18" charset="0"/>
            </a:endParaRPr>
          </a:p>
        </p:txBody>
      </p:sp>
      <p:sp>
        <p:nvSpPr>
          <p:cNvPr id="112642" name="Rectangle 2"/>
          <p:cNvSpPr>
            <a:spLocks noGrp="1" noChangeArrowheads="1"/>
          </p:cNvSpPr>
          <p:nvPr>
            <p:ph type="title"/>
          </p:nvPr>
        </p:nvSpPr>
        <p:spPr>
          <a:xfrm>
            <a:off x="609600" y="533400"/>
            <a:ext cx="7772400" cy="825500"/>
          </a:xfrm>
          <a:noFill/>
          <a:extLst>
            <a:ext uri="{909E8E84-426E-40DD-AFC4-6F175D3DCCD1}">
              <a14:hiddenFill xmlns:a14="http://schemas.microsoft.com/office/drawing/2010/main" xmlns="">
                <a:solidFill>
                  <a:srgbClr val="0033CC"/>
                </a:solidFill>
              </a14:hiddenFill>
            </a:ext>
          </a:extLst>
        </p:spPr>
        <p:txBody>
          <a:bodyPr/>
          <a:lstStyle/>
          <a:p>
            <a:pPr>
              <a:defRPr/>
            </a:pPr>
            <a:r>
              <a:rPr lang="en-US" sz="2800" b="1" dirty="0" smtClean="0"/>
              <a:t>Principles of Sound Financial Administration</a:t>
            </a:r>
          </a:p>
        </p:txBody>
      </p:sp>
      <p:sp>
        <p:nvSpPr>
          <p:cNvPr id="56324" name="Rectangle 3"/>
          <p:cNvSpPr>
            <a:spLocks noGrp="1" noChangeArrowheads="1"/>
          </p:cNvSpPr>
          <p:nvPr>
            <p:ph type="body" idx="1"/>
          </p:nvPr>
        </p:nvSpPr>
        <p:spPr/>
        <p:txBody>
          <a:bodyPr/>
          <a:lstStyle/>
          <a:p>
            <a:pPr>
              <a:lnSpc>
                <a:spcPct val="90000"/>
              </a:lnSpc>
            </a:pPr>
            <a:r>
              <a:rPr lang="en-US" sz="2800" dirty="0" smtClean="0"/>
              <a:t>Accuracy</a:t>
            </a:r>
          </a:p>
          <a:p>
            <a:pPr>
              <a:lnSpc>
                <a:spcPct val="90000"/>
              </a:lnSpc>
            </a:pPr>
            <a:r>
              <a:rPr lang="en-US" sz="2800" dirty="0" smtClean="0"/>
              <a:t>Comprehensiveness</a:t>
            </a:r>
          </a:p>
          <a:p>
            <a:pPr>
              <a:lnSpc>
                <a:spcPct val="90000"/>
              </a:lnSpc>
            </a:pPr>
            <a:r>
              <a:rPr lang="en-US" sz="2800" dirty="0" smtClean="0"/>
              <a:t>Consistency</a:t>
            </a:r>
          </a:p>
          <a:p>
            <a:pPr>
              <a:lnSpc>
                <a:spcPct val="90000"/>
              </a:lnSpc>
            </a:pPr>
            <a:r>
              <a:rPr lang="en-US" sz="2800" dirty="0" smtClean="0"/>
              <a:t>Honesty</a:t>
            </a:r>
          </a:p>
          <a:p>
            <a:pPr>
              <a:lnSpc>
                <a:spcPct val="90000"/>
              </a:lnSpc>
            </a:pPr>
            <a:r>
              <a:rPr lang="en-US" sz="2800" dirty="0" smtClean="0"/>
              <a:t>Judgment</a:t>
            </a:r>
          </a:p>
          <a:p>
            <a:pPr>
              <a:lnSpc>
                <a:spcPct val="90000"/>
              </a:lnSpc>
            </a:pPr>
            <a:r>
              <a:rPr lang="en-US" sz="2800" dirty="0" smtClean="0"/>
              <a:t>Legitimacy</a:t>
            </a:r>
          </a:p>
          <a:p>
            <a:pPr>
              <a:lnSpc>
                <a:spcPct val="90000"/>
              </a:lnSpc>
            </a:pPr>
            <a:r>
              <a:rPr lang="en-US" sz="2800" dirty="0" smtClean="0"/>
              <a:t>Timeliness</a:t>
            </a:r>
          </a:p>
          <a:p>
            <a:pPr>
              <a:lnSpc>
                <a:spcPct val="90000"/>
              </a:lnSpc>
            </a:pPr>
            <a:r>
              <a:rPr lang="en-US" sz="2800" dirty="0" smtClean="0"/>
              <a:t>Transparency</a:t>
            </a:r>
          </a:p>
          <a:p>
            <a:pPr>
              <a:lnSpc>
                <a:spcPct val="90000"/>
              </a:lnSpc>
              <a:buFontTx/>
              <a:buNone/>
            </a:pPr>
            <a:endParaRPr lang="en-US" sz="2800" dirty="0" smtClean="0"/>
          </a:p>
        </p:txBody>
      </p:sp>
    </p:spTree>
    <p:extLst>
      <p:ext uri="{BB962C8B-B14F-4D97-AF65-F5344CB8AC3E}">
        <p14:creationId xmlns:p14="http://schemas.microsoft.com/office/powerpoint/2010/main" xmlns="" val="11523765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Role of Bureaucracy in Public Administration</a:t>
            </a: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lstStyle/>
          <a:p>
            <a:r>
              <a:rPr lang="en-US" dirty="0" smtClean="0"/>
              <a:t>What is Bureaucracy?</a:t>
            </a:r>
          </a:p>
          <a:p>
            <a:r>
              <a:rPr lang="en-US" dirty="0" smtClean="0"/>
              <a:t>Weber’s Model</a:t>
            </a:r>
          </a:p>
          <a:p>
            <a:r>
              <a:rPr lang="en-US" dirty="0" smtClean="0"/>
              <a:t>Functions of Bureaucracy</a:t>
            </a:r>
          </a:p>
          <a:p>
            <a:r>
              <a:rPr lang="en-US" dirty="0" smtClean="0"/>
              <a:t>The nature and dimensions of bureaucracy-society incongruity</a:t>
            </a:r>
          </a:p>
          <a:p>
            <a:r>
              <a:rPr lang="en-US" dirty="0" smtClean="0"/>
              <a:t>Pakistan’s prime need a real bureaucracy</a:t>
            </a:r>
          </a:p>
          <a:p>
            <a:r>
              <a:rPr lang="en-US" dirty="0" smtClean="0"/>
              <a:t>Remedies</a:t>
            </a:r>
          </a:p>
          <a:p>
            <a:endParaRPr lang="en-US" dirty="0"/>
          </a:p>
        </p:txBody>
      </p:sp>
    </p:spTree>
    <p:extLst>
      <p:ext uri="{BB962C8B-B14F-4D97-AF65-F5344CB8AC3E}">
        <p14:creationId xmlns:p14="http://schemas.microsoft.com/office/powerpoint/2010/main" xmlns="" val="7624640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a:bodyPr>
          <a:lstStyle/>
          <a:p>
            <a:pPr>
              <a:spcBef>
                <a:spcPct val="20000"/>
              </a:spcBef>
            </a:pPr>
            <a:r>
              <a:rPr lang="en-US" sz="3200" b="1" dirty="0">
                <a:latin typeface="+mn-lt"/>
                <a:ea typeface="+mn-ea"/>
                <a:cs typeface="+mn-cs"/>
              </a:rPr>
              <a:t>The Bureaucracy</a:t>
            </a:r>
          </a:p>
        </p:txBody>
      </p:sp>
      <p:sp>
        <p:nvSpPr>
          <p:cNvPr id="144387" name="Rectangle 3"/>
          <p:cNvSpPr>
            <a:spLocks noGrp="1" noChangeArrowheads="1"/>
          </p:cNvSpPr>
          <p:nvPr>
            <p:ph type="body" idx="1"/>
          </p:nvPr>
        </p:nvSpPr>
        <p:spPr/>
        <p:txBody>
          <a:bodyPr>
            <a:normAutofit/>
          </a:bodyPr>
          <a:lstStyle/>
          <a:p>
            <a:r>
              <a:rPr lang="en-US" dirty="0"/>
              <a:t>What is Bureaucracy?</a:t>
            </a:r>
          </a:p>
          <a:p>
            <a:pPr marL="342900" lvl="1" indent="-342900">
              <a:buFont typeface="Arial" pitchFamily="34" charset="0"/>
              <a:buChar char="•"/>
            </a:pPr>
            <a:r>
              <a:rPr lang="en-US" sz="3200" dirty="0"/>
              <a:t>A complex, hierarchically arranged organization composed of many small subdivisions with specialized functions</a:t>
            </a:r>
          </a:p>
          <a:p>
            <a:pPr marL="342900" lvl="1" indent="-342900">
              <a:buFont typeface="Arial" pitchFamily="34" charset="0"/>
              <a:buChar char="•"/>
            </a:pPr>
            <a:r>
              <a:rPr lang="en-US" sz="3200" dirty="0"/>
              <a:t>Bureaucracy means “rule by officialdom”</a:t>
            </a:r>
          </a:p>
          <a:p>
            <a:pPr marL="342900" lvl="1" indent="-342900">
              <a:buFont typeface="Arial" pitchFamily="34" charset="0"/>
              <a:buChar char="•"/>
            </a:pPr>
            <a:r>
              <a:rPr lang="en-US" sz="3200" dirty="0"/>
              <a:t>Bureaucracy is complex</a:t>
            </a:r>
          </a:p>
        </p:txBody>
      </p:sp>
    </p:spTree>
    <p:extLst>
      <p:ext uri="{BB962C8B-B14F-4D97-AF65-F5344CB8AC3E}">
        <p14:creationId xmlns:p14="http://schemas.microsoft.com/office/powerpoint/2010/main" xmlns="" val="4033366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sz="4800" b="1" dirty="0" smtClean="0"/>
              <a:t>Bureaucracy</a:t>
            </a:r>
            <a:r>
              <a:rPr lang="en-US" dirty="0" smtClean="0"/>
              <a:t> </a:t>
            </a:r>
            <a:r>
              <a:rPr lang="en-US" sz="3200" dirty="0" smtClean="0"/>
              <a:t>(Weber Model)</a:t>
            </a:r>
            <a:endParaRPr lang="en-US" sz="3200" dirty="0"/>
          </a:p>
        </p:txBody>
      </p:sp>
      <p:sp>
        <p:nvSpPr>
          <p:cNvPr id="17411" name="Rectangle 3"/>
          <p:cNvSpPr>
            <a:spLocks noGrp="1" noRot="1" noChangeArrowheads="1"/>
          </p:cNvSpPr>
          <p:nvPr>
            <p:ph type="body" idx="1"/>
          </p:nvPr>
        </p:nvSpPr>
        <p:spPr/>
        <p:txBody>
          <a:bodyPr/>
          <a:lstStyle/>
          <a:p>
            <a:r>
              <a:rPr lang="en-US" dirty="0"/>
              <a:t>Hierarchy</a:t>
            </a:r>
          </a:p>
          <a:p>
            <a:r>
              <a:rPr lang="en-US" dirty="0"/>
              <a:t>Division of Labor</a:t>
            </a:r>
          </a:p>
          <a:p>
            <a:r>
              <a:rPr lang="en-US" dirty="0"/>
              <a:t>Consistency</a:t>
            </a:r>
          </a:p>
          <a:p>
            <a:r>
              <a:rPr lang="en-US" dirty="0"/>
              <a:t>Qualification</a:t>
            </a:r>
          </a:p>
          <a:p>
            <a:r>
              <a:rPr lang="en-US" dirty="0"/>
              <a:t>Professional–Private Separation</a:t>
            </a:r>
          </a:p>
          <a:p>
            <a:r>
              <a:rPr lang="en-US" dirty="0"/>
              <a:t>Devotion to Purpose</a:t>
            </a:r>
          </a:p>
          <a:p>
            <a:r>
              <a:rPr lang="en-US" dirty="0"/>
              <a:t>Advancement / Seniority</a:t>
            </a:r>
          </a:p>
        </p:txBody>
      </p:sp>
    </p:spTree>
    <p:extLst>
      <p:ext uri="{BB962C8B-B14F-4D97-AF65-F5344CB8AC3E}">
        <p14:creationId xmlns:p14="http://schemas.microsoft.com/office/powerpoint/2010/main" xmlns="" val="41778633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Remedies</a:t>
            </a:r>
            <a:endParaRPr lang="en-US" dirty="0"/>
          </a:p>
        </p:txBody>
      </p:sp>
      <p:sp>
        <p:nvSpPr>
          <p:cNvPr id="2" name="Content Placeholder 1"/>
          <p:cNvSpPr>
            <a:spLocks noGrp="1"/>
          </p:cNvSpPr>
          <p:nvPr>
            <p:ph idx="1"/>
          </p:nvPr>
        </p:nvSpPr>
        <p:spPr>
          <a:xfrm>
            <a:off x="228600" y="1295400"/>
            <a:ext cx="8686800" cy="5334000"/>
          </a:xfrm>
        </p:spPr>
        <p:txBody>
          <a:bodyPr>
            <a:normAutofit fontScale="92500"/>
          </a:bodyPr>
          <a:lstStyle/>
          <a:p>
            <a:r>
              <a:rPr lang="en-US" dirty="0"/>
              <a:t>Bureaucracy can be effective only if it has the assurance of protection from the </a:t>
            </a:r>
            <a:r>
              <a:rPr lang="en-US" dirty="0" smtClean="0"/>
              <a:t>vindictive actions </a:t>
            </a:r>
            <a:r>
              <a:rPr lang="en-US" dirty="0"/>
              <a:t>of rulers</a:t>
            </a:r>
            <a:r>
              <a:rPr lang="en-US" dirty="0" smtClean="0"/>
              <a:t>.</a:t>
            </a:r>
          </a:p>
          <a:p>
            <a:r>
              <a:rPr lang="en-US" dirty="0"/>
              <a:t>Recently, the Supreme Court has started taking notice of the ministerial nepotism </a:t>
            </a:r>
            <a:r>
              <a:rPr lang="en-US" dirty="0" smtClean="0"/>
              <a:t>and arbitrariness</a:t>
            </a:r>
            <a:r>
              <a:rPr lang="en-US" dirty="0"/>
              <a:t> in the appointments and promotions of officials</a:t>
            </a:r>
            <a:r>
              <a:rPr lang="en-US" dirty="0" smtClean="0"/>
              <a:t>.</a:t>
            </a:r>
          </a:p>
          <a:p>
            <a:pPr marL="57150" indent="-57150"/>
            <a:r>
              <a:rPr lang="en-US" dirty="0" smtClean="0"/>
              <a:t>This </a:t>
            </a:r>
            <a:r>
              <a:rPr lang="en-US" dirty="0"/>
              <a:t>initiative should be followed by a bill to enact the security of tenure </a:t>
            </a:r>
            <a:r>
              <a:rPr lang="en-US" dirty="0" smtClean="0"/>
              <a:t>and </a:t>
            </a:r>
            <a:r>
              <a:rPr lang="en-US" dirty="0"/>
              <a:t>containment </a:t>
            </a:r>
            <a:r>
              <a:rPr lang="en-US" dirty="0" smtClean="0"/>
              <a:t>of  the</a:t>
            </a:r>
            <a:r>
              <a:rPr lang="en-US" dirty="0"/>
              <a:t> discretionary powers of rulers for appointments, transfers and </a:t>
            </a:r>
            <a:r>
              <a:rPr lang="en-US" dirty="0" smtClean="0"/>
              <a:t>promotions</a:t>
            </a:r>
            <a:r>
              <a:rPr lang="en-US" dirty="0"/>
              <a:t> of public officials. </a:t>
            </a:r>
          </a:p>
          <a:p>
            <a:endParaRPr lang="en-US" dirty="0"/>
          </a:p>
        </p:txBody>
      </p:sp>
    </p:spTree>
    <p:extLst>
      <p:ext uri="{BB962C8B-B14F-4D97-AF65-F5344CB8AC3E}">
        <p14:creationId xmlns:p14="http://schemas.microsoft.com/office/powerpoint/2010/main" xmlns="" val="23340310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reconstruction of Pakistan’s bureaucracies has to begin </a:t>
            </a:r>
            <a:r>
              <a:rPr lang="en-US" dirty="0" smtClean="0"/>
              <a:t>with </a:t>
            </a:r>
            <a:r>
              <a:rPr lang="en-US" dirty="0"/>
              <a:t>restoring the rule of rules in public services and ensuring security of tenure </a:t>
            </a:r>
            <a:r>
              <a:rPr lang="en-US" dirty="0" smtClean="0"/>
              <a:t>with accountability.</a:t>
            </a:r>
          </a:p>
          <a:p>
            <a:pPr>
              <a:spcBef>
                <a:spcPts val="0"/>
              </a:spcBef>
            </a:pPr>
            <a:r>
              <a:rPr lang="en-US" dirty="0" smtClean="0"/>
              <a:t>Pakistan’s </a:t>
            </a:r>
            <a:r>
              <a:rPr lang="en-US" dirty="0"/>
              <a:t>bureaucracies are plagued by many ills other than insecurity </a:t>
            </a:r>
            <a:r>
              <a:rPr lang="en-US" dirty="0" smtClean="0"/>
              <a:t>and loss of</a:t>
            </a:r>
            <a:r>
              <a:rPr lang="en-US" dirty="0"/>
              <a:t> professionalism. </a:t>
            </a:r>
          </a:p>
          <a:p>
            <a:pPr marL="0" indent="0">
              <a:buNone/>
            </a:pPr>
            <a:endParaRPr lang="en-US" dirty="0"/>
          </a:p>
        </p:txBody>
      </p:sp>
    </p:spTree>
    <p:extLst>
      <p:ext uri="{BB962C8B-B14F-4D97-AF65-F5344CB8AC3E}">
        <p14:creationId xmlns:p14="http://schemas.microsoft.com/office/powerpoint/2010/main" xmlns="" val="361629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Quote of the Day</a:t>
            </a:r>
            <a:endParaRPr lang="en-US" b="1" dirty="0"/>
          </a:p>
        </p:txBody>
      </p:sp>
      <p:sp>
        <p:nvSpPr>
          <p:cNvPr id="3" name="Content Placeholder 2"/>
          <p:cNvSpPr>
            <a:spLocks noGrp="1"/>
          </p:cNvSpPr>
          <p:nvPr>
            <p:ph idx="1"/>
          </p:nvPr>
        </p:nvSpPr>
        <p:spPr/>
        <p:txBody>
          <a:bodyPr/>
          <a:lstStyle/>
          <a:p>
            <a:r>
              <a:rPr lang="en-US" dirty="0"/>
              <a:t>There is no end to education. It is not that you read a book, pass an examination, and finish with education. The whole of life, from the moment you are born to the moment you die, is a process of learning.</a:t>
            </a:r>
            <a:r>
              <a:rPr lang="en-US" dirty="0" smtClean="0"/>
              <a:t/>
            </a:r>
            <a:br>
              <a:rPr lang="en-US" dirty="0" smtClean="0"/>
            </a:br>
            <a:endParaRPr lang="en-US" dirty="0"/>
          </a:p>
        </p:txBody>
      </p:sp>
    </p:spTree>
    <p:extLst>
      <p:ext uri="{BB962C8B-B14F-4D97-AF65-F5344CB8AC3E}">
        <p14:creationId xmlns:p14="http://schemas.microsoft.com/office/powerpoint/2010/main" xmlns="" val="7600526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1871</Words>
  <Application>Microsoft Office PowerPoint</Application>
  <PresentationFormat>On-screen Show (4:3)</PresentationFormat>
  <Paragraphs>346</Paragraphs>
  <Slides>38</Slides>
  <Notes>3</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Preview of the Lectures 16-30</vt:lpstr>
      <vt:lpstr>Personnel Administration  </vt:lpstr>
      <vt:lpstr>Slide 3</vt:lpstr>
      <vt:lpstr>Slide 4</vt:lpstr>
      <vt:lpstr> Problems of Governance in Pakistan </vt:lpstr>
      <vt:lpstr>Economic Growth and Social Polarization </vt:lpstr>
      <vt:lpstr>Slide 7</vt:lpstr>
      <vt:lpstr>Governance</vt:lpstr>
      <vt:lpstr>Frequently Asked Questions </vt:lpstr>
      <vt:lpstr>Decentralization</vt:lpstr>
      <vt:lpstr>Slide 11</vt:lpstr>
      <vt:lpstr>Summary (1947-2000)</vt:lpstr>
      <vt:lpstr>Conclusions</vt:lpstr>
      <vt:lpstr>Slide 14</vt:lpstr>
      <vt:lpstr>  Decision Making in Governance     </vt:lpstr>
      <vt:lpstr>Decision-Making:</vt:lpstr>
      <vt:lpstr>Rationality in Decision Making</vt:lpstr>
      <vt:lpstr>The Rational Model</vt:lpstr>
      <vt:lpstr> Leaders Profile </vt:lpstr>
      <vt:lpstr>“Poverty and Inequality Issues in Pakistan”  </vt:lpstr>
      <vt:lpstr>Agenda</vt:lpstr>
      <vt:lpstr>Impact of Energy Crisis on Development  </vt:lpstr>
      <vt:lpstr>Pakistan and the Millennium Development Goals (2015)  </vt:lpstr>
      <vt:lpstr>Slide 24</vt:lpstr>
      <vt:lpstr>Energy resources of Pakistan</vt:lpstr>
      <vt:lpstr>Economic Issues and Challenges </vt:lpstr>
      <vt:lpstr>Sectoral Contribution to the GDP growth (%points)</vt:lpstr>
      <vt:lpstr>Challenges to Pakistan’s Economy </vt:lpstr>
      <vt:lpstr>“Financial Public Administration”</vt:lpstr>
      <vt:lpstr>Finance</vt:lpstr>
      <vt:lpstr>Principles of Budgeting </vt:lpstr>
      <vt:lpstr>Principles of Sound Financial Administration</vt:lpstr>
      <vt:lpstr>Role of Bureaucracy in Public Administration </vt:lpstr>
      <vt:lpstr>The Bureaucracy</vt:lpstr>
      <vt:lpstr>Bureaucracy (Weber Model)</vt:lpstr>
      <vt:lpstr>Remedies</vt:lpstr>
      <vt:lpstr>Slide 37</vt:lpstr>
      <vt:lpstr>Quote of the Day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Administrator</cp:lastModifiedBy>
  <cp:revision>2</cp:revision>
  <dcterms:created xsi:type="dcterms:W3CDTF">2014-01-02T20:22:56Z</dcterms:created>
  <dcterms:modified xsi:type="dcterms:W3CDTF">2014-01-03T06:47:22Z</dcterms:modified>
</cp:coreProperties>
</file>