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87" r:id="rId4"/>
    <p:sldId id="288" r:id="rId5"/>
    <p:sldId id="289" r:id="rId6"/>
    <p:sldId id="290" r:id="rId7"/>
    <p:sldId id="291" r:id="rId8"/>
    <p:sldId id="258" r:id="rId9"/>
    <p:sldId id="292" r:id="rId10"/>
    <p:sldId id="293" r:id="rId11"/>
    <p:sldId id="294" r:id="rId12"/>
    <p:sldId id="295" r:id="rId13"/>
    <p:sldId id="298" r:id="rId14"/>
    <p:sldId id="296" r:id="rId15"/>
    <p:sldId id="297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264" r:id="rId27"/>
    <p:sldId id="309" r:id="rId28"/>
    <p:sldId id="310" r:id="rId29"/>
    <p:sldId id="265" r:id="rId30"/>
    <p:sldId id="311" r:id="rId31"/>
    <p:sldId id="312" r:id="rId32"/>
    <p:sldId id="313" r:id="rId33"/>
    <p:sldId id="314" r:id="rId34"/>
    <p:sldId id="338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79C4ED-3931-45DC-A039-9623DAF1BC12}" type="doc">
      <dgm:prSet loTypeId="urn:microsoft.com/office/officeart/2005/8/layout/default#1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58BCF9-DB9C-4554-92F1-EE7BF08BB630}">
      <dgm:prSet phldrT="[Text]" custT="1"/>
      <dgm:spPr/>
      <dgm:t>
        <a:bodyPr/>
        <a:lstStyle/>
        <a:p>
          <a:r>
            <a:rPr lang="en-US" sz="2600" dirty="0" smtClean="0"/>
            <a:t>Setting a goal is not the main thing. It is deciding HOW you will go about achieving it and staying with that plan. – </a:t>
          </a:r>
          <a:r>
            <a:rPr lang="en-US" sz="1800" dirty="0" smtClean="0"/>
            <a:t>Tom Landry</a:t>
          </a:r>
          <a:endParaRPr lang="en-US" sz="1800" dirty="0"/>
        </a:p>
      </dgm:t>
    </dgm:pt>
    <dgm:pt modelId="{61716542-7CA0-49E8-B68F-3379C553E48B}" type="parTrans" cxnId="{34F498F9-E9B4-47ED-A3C7-A0D36A2296FB}">
      <dgm:prSet/>
      <dgm:spPr/>
      <dgm:t>
        <a:bodyPr/>
        <a:lstStyle/>
        <a:p>
          <a:endParaRPr lang="en-US"/>
        </a:p>
      </dgm:t>
    </dgm:pt>
    <dgm:pt modelId="{2F8FA93D-E6CE-4BCA-8DF9-9C08483CE698}" type="sibTrans" cxnId="{34F498F9-E9B4-47ED-A3C7-A0D36A2296FB}">
      <dgm:prSet/>
      <dgm:spPr/>
      <dgm:t>
        <a:bodyPr/>
        <a:lstStyle/>
        <a:p>
          <a:endParaRPr lang="en-US"/>
        </a:p>
      </dgm:t>
    </dgm:pt>
    <dgm:pt modelId="{20612D17-787E-4F57-B08E-5A9EC7912055}" type="pres">
      <dgm:prSet presAssocID="{AA79C4ED-3931-45DC-A039-9623DAF1BC1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1F0FCB-79FD-4E83-86EF-4ED7B7C7E106}" type="pres">
      <dgm:prSet presAssocID="{2258BCF9-DB9C-4554-92F1-EE7BF08BB630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999512-F0CD-4BC2-A2FE-820C102A2A27}" type="presOf" srcId="{2258BCF9-DB9C-4554-92F1-EE7BF08BB630}" destId="{481F0FCB-79FD-4E83-86EF-4ED7B7C7E106}" srcOrd="0" destOrd="0" presId="urn:microsoft.com/office/officeart/2005/8/layout/default#11"/>
    <dgm:cxn modelId="{34F498F9-E9B4-47ED-A3C7-A0D36A2296FB}" srcId="{AA79C4ED-3931-45DC-A039-9623DAF1BC12}" destId="{2258BCF9-DB9C-4554-92F1-EE7BF08BB630}" srcOrd="0" destOrd="0" parTransId="{61716542-7CA0-49E8-B68F-3379C553E48B}" sibTransId="{2F8FA93D-E6CE-4BCA-8DF9-9C08483CE698}"/>
    <dgm:cxn modelId="{89977FBF-50A9-4210-BA7D-8A0FC22D09EB}" type="presOf" srcId="{AA79C4ED-3931-45DC-A039-9623DAF1BC12}" destId="{20612D17-787E-4F57-B08E-5A9EC7912055}" srcOrd="0" destOrd="0" presId="urn:microsoft.com/office/officeart/2005/8/layout/default#11"/>
    <dgm:cxn modelId="{7D18AAE7-519F-4928-8AAF-2FA28A929458}" type="presParOf" srcId="{20612D17-787E-4F57-B08E-5A9EC7912055}" destId="{481F0FCB-79FD-4E83-86EF-4ED7B7C7E106}" srcOrd="0" destOrd="0" presId="urn:microsoft.com/office/officeart/2005/8/layout/default#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8070F0-406F-45A6-A176-7B9D37BD40C2}" type="doc">
      <dgm:prSet loTypeId="urn:microsoft.com/office/officeart/2005/8/layout/vList2" loCatId="list" qsTypeId="urn:microsoft.com/office/officeart/2005/8/quickstyle/simple1" qsCatId="simple" csTypeId="urn:microsoft.com/office/officeart/2005/8/colors/colorful1#5" csCatId="colorful" phldr="1"/>
      <dgm:spPr/>
      <dgm:t>
        <a:bodyPr/>
        <a:lstStyle/>
        <a:p>
          <a:endParaRPr lang="en-US"/>
        </a:p>
      </dgm:t>
    </dgm:pt>
    <dgm:pt modelId="{A44BA7A9-1A2E-4E24-B4AE-38BB451F20AC}">
      <dgm:prSet/>
      <dgm:spPr/>
      <dgm:t>
        <a:bodyPr/>
        <a:lstStyle/>
        <a:p>
          <a:pPr algn="ctr" rtl="0"/>
          <a:r>
            <a:rPr lang="en-US" b="1" dirty="0" smtClean="0"/>
            <a:t>Principle of unity of objective</a:t>
          </a:r>
          <a:endParaRPr lang="en-US" dirty="0"/>
        </a:p>
      </dgm:t>
    </dgm:pt>
    <dgm:pt modelId="{2B7C6767-4448-491B-A6D4-01938172880A}" type="parTrans" cxnId="{762AD7D1-8F1D-4F51-9887-A47109EF9924}">
      <dgm:prSet/>
      <dgm:spPr/>
      <dgm:t>
        <a:bodyPr/>
        <a:lstStyle/>
        <a:p>
          <a:endParaRPr lang="en-US"/>
        </a:p>
      </dgm:t>
    </dgm:pt>
    <dgm:pt modelId="{78C60AA9-7E95-4EB1-A37F-2CA686802E36}" type="sibTrans" cxnId="{762AD7D1-8F1D-4F51-9887-A47109EF9924}">
      <dgm:prSet/>
      <dgm:spPr/>
      <dgm:t>
        <a:bodyPr/>
        <a:lstStyle/>
        <a:p>
          <a:endParaRPr lang="en-US"/>
        </a:p>
      </dgm:t>
    </dgm:pt>
    <dgm:pt modelId="{53CF7883-C121-4361-82AC-523438F9E357}">
      <dgm:prSet/>
      <dgm:spPr/>
      <dgm:t>
        <a:bodyPr/>
        <a:lstStyle/>
        <a:p>
          <a:pPr algn="ctr" rtl="0"/>
          <a:r>
            <a:rPr lang="en-US" b="1" dirty="0" smtClean="0"/>
            <a:t>Principle of efficiency</a:t>
          </a:r>
          <a:endParaRPr lang="en-US" dirty="0"/>
        </a:p>
      </dgm:t>
    </dgm:pt>
    <dgm:pt modelId="{C1999287-B2A9-4E57-937B-923636371114}" type="parTrans" cxnId="{72040651-E703-4585-A399-58A363E513DB}">
      <dgm:prSet/>
      <dgm:spPr/>
      <dgm:t>
        <a:bodyPr/>
        <a:lstStyle/>
        <a:p>
          <a:endParaRPr lang="en-US"/>
        </a:p>
      </dgm:t>
    </dgm:pt>
    <dgm:pt modelId="{AFB2385C-CD2E-4342-B46E-0D67F89B9EE7}" type="sibTrans" cxnId="{72040651-E703-4585-A399-58A363E513DB}">
      <dgm:prSet/>
      <dgm:spPr/>
      <dgm:t>
        <a:bodyPr/>
        <a:lstStyle/>
        <a:p>
          <a:endParaRPr lang="en-US"/>
        </a:p>
      </dgm:t>
    </dgm:pt>
    <dgm:pt modelId="{C65DBFF1-05E7-408B-81E2-725BC7123187}">
      <dgm:prSet/>
      <dgm:spPr/>
      <dgm:t>
        <a:bodyPr/>
        <a:lstStyle/>
        <a:p>
          <a:pPr algn="ctr" rtl="0"/>
          <a:r>
            <a:rPr lang="en-US" b="1" dirty="0" smtClean="0"/>
            <a:t>Span of management principle	</a:t>
          </a:r>
          <a:endParaRPr lang="en-US" dirty="0"/>
        </a:p>
      </dgm:t>
    </dgm:pt>
    <dgm:pt modelId="{1BCA293B-AE19-414C-AB6B-1AA6DBF7BD9F}" type="parTrans" cxnId="{095A2B92-2543-419C-9C71-5E085FA9FD43}">
      <dgm:prSet/>
      <dgm:spPr/>
      <dgm:t>
        <a:bodyPr/>
        <a:lstStyle/>
        <a:p>
          <a:endParaRPr lang="en-US"/>
        </a:p>
      </dgm:t>
    </dgm:pt>
    <dgm:pt modelId="{43C9E4C9-CED4-4506-9521-7743615646E4}" type="sibTrans" cxnId="{095A2B92-2543-419C-9C71-5E085FA9FD43}">
      <dgm:prSet/>
      <dgm:spPr/>
      <dgm:t>
        <a:bodyPr/>
        <a:lstStyle/>
        <a:p>
          <a:endParaRPr lang="en-US"/>
        </a:p>
      </dgm:t>
    </dgm:pt>
    <dgm:pt modelId="{42DEB928-E9E3-436D-BBA7-82F91CAFCE70}">
      <dgm:prSet/>
      <dgm:spPr/>
      <dgm:t>
        <a:bodyPr/>
        <a:lstStyle/>
        <a:p>
          <a:pPr algn="ctr" rtl="0"/>
          <a:r>
            <a:rPr lang="en-US" b="1" dirty="0" smtClean="0"/>
            <a:t>Principle of delegation</a:t>
          </a:r>
          <a:endParaRPr lang="en-US" dirty="0"/>
        </a:p>
      </dgm:t>
    </dgm:pt>
    <dgm:pt modelId="{CC1A5707-AA7F-4D66-9BA3-D6CB73A93286}" type="parTrans" cxnId="{36B57562-F613-408F-9440-C2FD59AACA5D}">
      <dgm:prSet/>
      <dgm:spPr/>
      <dgm:t>
        <a:bodyPr/>
        <a:lstStyle/>
        <a:p>
          <a:endParaRPr lang="en-US"/>
        </a:p>
      </dgm:t>
    </dgm:pt>
    <dgm:pt modelId="{830DEF54-B8C2-4415-B93B-77CE9B7FFEAB}" type="sibTrans" cxnId="{36B57562-F613-408F-9440-C2FD59AACA5D}">
      <dgm:prSet/>
      <dgm:spPr/>
      <dgm:t>
        <a:bodyPr/>
        <a:lstStyle/>
        <a:p>
          <a:endParaRPr lang="en-US"/>
        </a:p>
      </dgm:t>
    </dgm:pt>
    <dgm:pt modelId="{FBDCF233-91E9-4BB5-83F3-96404A3D46FA}">
      <dgm:prSet/>
      <dgm:spPr/>
      <dgm:t>
        <a:bodyPr/>
        <a:lstStyle/>
        <a:p>
          <a:pPr algn="ctr" rtl="0"/>
          <a:r>
            <a:rPr lang="en-US" b="1" dirty="0" smtClean="0"/>
            <a:t>Principle of absoluteness of responsibility	</a:t>
          </a:r>
          <a:endParaRPr lang="en-US" dirty="0"/>
        </a:p>
      </dgm:t>
    </dgm:pt>
    <dgm:pt modelId="{2E30BD54-BE17-4161-9493-99B9E4B1CE55}" type="parTrans" cxnId="{78D1E406-F92C-4DA1-8367-2A464D5C2DF6}">
      <dgm:prSet/>
      <dgm:spPr/>
      <dgm:t>
        <a:bodyPr/>
        <a:lstStyle/>
        <a:p>
          <a:endParaRPr lang="en-US"/>
        </a:p>
      </dgm:t>
    </dgm:pt>
    <dgm:pt modelId="{DA6FA763-4170-4397-8374-3A90DEA70CAC}" type="sibTrans" cxnId="{78D1E406-F92C-4DA1-8367-2A464D5C2DF6}">
      <dgm:prSet/>
      <dgm:spPr/>
      <dgm:t>
        <a:bodyPr/>
        <a:lstStyle/>
        <a:p>
          <a:endParaRPr lang="en-US"/>
        </a:p>
      </dgm:t>
    </dgm:pt>
    <dgm:pt modelId="{BA298A1C-D561-4B2B-AD51-4A8E74BB135D}">
      <dgm:prSet/>
      <dgm:spPr/>
      <dgm:t>
        <a:bodyPr/>
        <a:lstStyle/>
        <a:p>
          <a:pPr algn="ctr" rtl="0"/>
          <a:r>
            <a:rPr lang="en-US" b="1" dirty="0" smtClean="0"/>
            <a:t>Principle of unity of command</a:t>
          </a:r>
          <a:endParaRPr lang="en-US" dirty="0"/>
        </a:p>
      </dgm:t>
    </dgm:pt>
    <dgm:pt modelId="{A76AE41B-9DED-48F4-8E80-ADE1BE5FE008}" type="parTrans" cxnId="{C0AFFDD1-D967-4334-9C92-AB3F592A21EF}">
      <dgm:prSet/>
      <dgm:spPr/>
      <dgm:t>
        <a:bodyPr/>
        <a:lstStyle/>
        <a:p>
          <a:endParaRPr lang="en-US"/>
        </a:p>
      </dgm:t>
    </dgm:pt>
    <dgm:pt modelId="{82CB367D-61DE-45FA-8BAE-31A0ED362797}" type="sibTrans" cxnId="{C0AFFDD1-D967-4334-9C92-AB3F592A21EF}">
      <dgm:prSet/>
      <dgm:spPr/>
      <dgm:t>
        <a:bodyPr/>
        <a:lstStyle/>
        <a:p>
          <a:endParaRPr lang="en-US"/>
        </a:p>
      </dgm:t>
    </dgm:pt>
    <dgm:pt modelId="{01214061-0BE7-4F66-8479-72ED3096074F}">
      <dgm:prSet/>
      <dgm:spPr/>
      <dgm:t>
        <a:bodyPr/>
        <a:lstStyle/>
        <a:p>
          <a:pPr algn="ctr" rtl="0"/>
          <a:r>
            <a:rPr lang="en-US" b="1" dirty="0" smtClean="0"/>
            <a:t>The authority-level principle</a:t>
          </a:r>
          <a:endParaRPr lang="en-US" dirty="0"/>
        </a:p>
      </dgm:t>
    </dgm:pt>
    <dgm:pt modelId="{A05CB3E5-5C3D-4199-9AF2-9399D7F28B7E}" type="parTrans" cxnId="{B4C52670-3058-4A88-A614-B7C0D731D8EE}">
      <dgm:prSet/>
      <dgm:spPr/>
      <dgm:t>
        <a:bodyPr/>
        <a:lstStyle/>
        <a:p>
          <a:endParaRPr lang="en-US"/>
        </a:p>
      </dgm:t>
    </dgm:pt>
    <dgm:pt modelId="{69F89DC2-1127-4B3F-826C-034D96ED58D4}" type="sibTrans" cxnId="{B4C52670-3058-4A88-A614-B7C0D731D8EE}">
      <dgm:prSet/>
      <dgm:spPr/>
      <dgm:t>
        <a:bodyPr/>
        <a:lstStyle/>
        <a:p>
          <a:endParaRPr lang="en-US"/>
        </a:p>
      </dgm:t>
    </dgm:pt>
    <dgm:pt modelId="{FBC18A77-53DE-435C-90A2-2AE34958659B}">
      <dgm:prSet/>
      <dgm:spPr/>
      <dgm:t>
        <a:bodyPr/>
        <a:lstStyle/>
        <a:p>
          <a:pPr algn="ctr" rtl="0"/>
          <a:r>
            <a:rPr lang="en-US" b="1" dirty="0" smtClean="0"/>
            <a:t>Principle of division of work</a:t>
          </a:r>
          <a:endParaRPr lang="en-US" dirty="0"/>
        </a:p>
      </dgm:t>
    </dgm:pt>
    <dgm:pt modelId="{8264D568-307C-43F2-82D1-FA979972D185}" type="parTrans" cxnId="{F2DDC26D-1D61-4E0E-8DE6-FB204395B64B}">
      <dgm:prSet/>
      <dgm:spPr/>
      <dgm:t>
        <a:bodyPr/>
        <a:lstStyle/>
        <a:p>
          <a:endParaRPr lang="en-US"/>
        </a:p>
      </dgm:t>
    </dgm:pt>
    <dgm:pt modelId="{9DB867F7-C80C-49E9-A2B0-25394EFDB81E}" type="sibTrans" cxnId="{F2DDC26D-1D61-4E0E-8DE6-FB204395B64B}">
      <dgm:prSet/>
      <dgm:spPr/>
      <dgm:t>
        <a:bodyPr/>
        <a:lstStyle/>
        <a:p>
          <a:endParaRPr lang="en-US"/>
        </a:p>
      </dgm:t>
    </dgm:pt>
    <dgm:pt modelId="{73157462-E787-4F67-86D9-08B9C58BFFD8}">
      <dgm:prSet/>
      <dgm:spPr/>
      <dgm:t>
        <a:bodyPr/>
        <a:lstStyle/>
        <a:p>
          <a:pPr algn="ctr" rtl="0"/>
          <a:r>
            <a:rPr lang="en-US" b="1" dirty="0" smtClean="0"/>
            <a:t>Principle of functional definition</a:t>
          </a:r>
          <a:endParaRPr lang="en-US" dirty="0"/>
        </a:p>
      </dgm:t>
    </dgm:pt>
    <dgm:pt modelId="{E1BB10B4-DA28-47D0-ADC9-F8A62D2DEEC8}" type="parTrans" cxnId="{C0797E81-6C21-406A-8659-077837F4CED8}">
      <dgm:prSet/>
      <dgm:spPr/>
      <dgm:t>
        <a:bodyPr/>
        <a:lstStyle/>
        <a:p>
          <a:endParaRPr lang="en-US"/>
        </a:p>
      </dgm:t>
    </dgm:pt>
    <dgm:pt modelId="{557CF5D3-125B-4870-8D41-E7AB2A494221}" type="sibTrans" cxnId="{C0797E81-6C21-406A-8659-077837F4CED8}">
      <dgm:prSet/>
      <dgm:spPr/>
      <dgm:t>
        <a:bodyPr/>
        <a:lstStyle/>
        <a:p>
          <a:endParaRPr lang="en-US"/>
        </a:p>
      </dgm:t>
    </dgm:pt>
    <dgm:pt modelId="{72A96E19-7DA0-4752-A1BC-5850E099E4D6}">
      <dgm:prSet/>
      <dgm:spPr/>
      <dgm:t>
        <a:bodyPr/>
        <a:lstStyle/>
        <a:p>
          <a:pPr algn="ctr" rtl="0"/>
          <a:r>
            <a:rPr lang="en-US" b="1" dirty="0" smtClean="0"/>
            <a:t>Principle of separation</a:t>
          </a:r>
          <a:endParaRPr lang="en-US" dirty="0"/>
        </a:p>
      </dgm:t>
    </dgm:pt>
    <dgm:pt modelId="{ED3C7255-1EF9-4885-BA6C-DB7793FF263A}" type="parTrans" cxnId="{41075870-25D6-4FBA-87F9-917F8E1BB3FD}">
      <dgm:prSet/>
      <dgm:spPr/>
      <dgm:t>
        <a:bodyPr/>
        <a:lstStyle/>
        <a:p>
          <a:endParaRPr lang="en-US"/>
        </a:p>
      </dgm:t>
    </dgm:pt>
    <dgm:pt modelId="{AEFEAD43-C942-4DDE-A093-A56EC5E2053E}" type="sibTrans" cxnId="{41075870-25D6-4FBA-87F9-917F8E1BB3FD}">
      <dgm:prSet/>
      <dgm:spPr/>
      <dgm:t>
        <a:bodyPr/>
        <a:lstStyle/>
        <a:p>
          <a:endParaRPr lang="en-US"/>
        </a:p>
      </dgm:t>
    </dgm:pt>
    <dgm:pt modelId="{71D67139-5530-4A57-A0CB-41AE3FC7EE2B}">
      <dgm:prSet/>
      <dgm:spPr/>
      <dgm:t>
        <a:bodyPr/>
        <a:lstStyle/>
        <a:p>
          <a:pPr algn="ctr" rtl="0"/>
          <a:r>
            <a:rPr lang="en-US" b="1" dirty="0" smtClean="0"/>
            <a:t>Principle of balance</a:t>
          </a:r>
          <a:endParaRPr lang="en-US" dirty="0"/>
        </a:p>
      </dgm:t>
    </dgm:pt>
    <dgm:pt modelId="{59980AE4-1904-4F23-ACB4-FD93B1735896}" type="parTrans" cxnId="{C3DB3706-F6BB-47E5-AC6C-D96B62596CFE}">
      <dgm:prSet/>
      <dgm:spPr/>
      <dgm:t>
        <a:bodyPr/>
        <a:lstStyle/>
        <a:p>
          <a:endParaRPr lang="en-US"/>
        </a:p>
      </dgm:t>
    </dgm:pt>
    <dgm:pt modelId="{DF5B913B-A285-431A-8E0C-46C91D8C47C9}" type="sibTrans" cxnId="{C3DB3706-F6BB-47E5-AC6C-D96B62596CFE}">
      <dgm:prSet/>
      <dgm:spPr/>
      <dgm:t>
        <a:bodyPr/>
        <a:lstStyle/>
        <a:p>
          <a:endParaRPr lang="en-US"/>
        </a:p>
      </dgm:t>
    </dgm:pt>
    <dgm:pt modelId="{CA5CDB3D-6ACF-4B4A-955C-E0323A0F959A}">
      <dgm:prSet/>
      <dgm:spPr/>
      <dgm:t>
        <a:bodyPr/>
        <a:lstStyle/>
        <a:p>
          <a:pPr algn="ctr" rtl="0"/>
          <a:r>
            <a:rPr lang="en-US" b="1" dirty="0" smtClean="0"/>
            <a:t>Principle of flexibility</a:t>
          </a:r>
          <a:endParaRPr lang="en-US" dirty="0"/>
        </a:p>
      </dgm:t>
    </dgm:pt>
    <dgm:pt modelId="{6810E722-B804-49E9-A389-338C20B2C88B}" type="parTrans" cxnId="{1643C2D0-6BBF-4587-B31D-2E25600FD5DC}">
      <dgm:prSet/>
      <dgm:spPr/>
      <dgm:t>
        <a:bodyPr/>
        <a:lstStyle/>
        <a:p>
          <a:endParaRPr lang="en-US"/>
        </a:p>
      </dgm:t>
    </dgm:pt>
    <dgm:pt modelId="{B4E5DCB2-DC80-4C3C-A85E-2B6E21329512}" type="sibTrans" cxnId="{1643C2D0-6BBF-4587-B31D-2E25600FD5DC}">
      <dgm:prSet/>
      <dgm:spPr/>
      <dgm:t>
        <a:bodyPr/>
        <a:lstStyle/>
        <a:p>
          <a:endParaRPr lang="en-US"/>
        </a:p>
      </dgm:t>
    </dgm:pt>
    <dgm:pt modelId="{B4D205BE-2E1D-4C68-9AE0-CD000DFAC94F}">
      <dgm:prSet/>
      <dgm:spPr/>
      <dgm:t>
        <a:bodyPr/>
        <a:lstStyle/>
        <a:p>
          <a:pPr algn="ctr" rtl="0"/>
          <a:r>
            <a:rPr lang="en-US" b="1" dirty="0" smtClean="0"/>
            <a:t>Principle of leadership facilitation</a:t>
          </a:r>
          <a:endParaRPr lang="en-US" b="1" dirty="0"/>
        </a:p>
      </dgm:t>
    </dgm:pt>
    <dgm:pt modelId="{ED6F8B5E-BEC5-440F-9719-8134453C5037}" type="parTrans" cxnId="{12C1898E-B236-45CF-8464-9302E9FB6484}">
      <dgm:prSet/>
      <dgm:spPr/>
      <dgm:t>
        <a:bodyPr/>
        <a:lstStyle/>
        <a:p>
          <a:endParaRPr lang="en-US"/>
        </a:p>
      </dgm:t>
    </dgm:pt>
    <dgm:pt modelId="{AD47059C-1F1E-46CA-B60A-13E55D1CBF2C}" type="sibTrans" cxnId="{12C1898E-B236-45CF-8464-9302E9FB6484}">
      <dgm:prSet/>
      <dgm:spPr/>
      <dgm:t>
        <a:bodyPr/>
        <a:lstStyle/>
        <a:p>
          <a:endParaRPr lang="en-US"/>
        </a:p>
      </dgm:t>
    </dgm:pt>
    <dgm:pt modelId="{403A3560-5113-4BAB-81D6-3F8666905845}" type="pres">
      <dgm:prSet presAssocID="{F58070F0-406F-45A6-A176-7B9D37BD40C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D944F6-6F78-49B5-8E6A-1B75979494D3}" type="pres">
      <dgm:prSet presAssocID="{A44BA7A9-1A2E-4E24-B4AE-38BB451F20AC}" presName="parentText" presStyleLbl="node1" presStyleIdx="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8371E7-656E-4229-94E9-BE98E6EC1E89}" type="pres">
      <dgm:prSet presAssocID="{78C60AA9-7E95-4EB1-A37F-2CA686802E36}" presName="spacer" presStyleCnt="0"/>
      <dgm:spPr/>
    </dgm:pt>
    <dgm:pt modelId="{23051E7F-8BDE-42F4-9E56-A2445445BE17}" type="pres">
      <dgm:prSet presAssocID="{53CF7883-C121-4361-82AC-523438F9E357}" presName="parentText" presStyleLbl="node1" presStyleIdx="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064A87-39A6-4792-B7D9-52E15C28B04A}" type="pres">
      <dgm:prSet presAssocID="{AFB2385C-CD2E-4342-B46E-0D67F89B9EE7}" presName="spacer" presStyleCnt="0"/>
      <dgm:spPr/>
    </dgm:pt>
    <dgm:pt modelId="{69F8038D-BEE9-467C-B611-D95B135F849F}" type="pres">
      <dgm:prSet presAssocID="{C65DBFF1-05E7-408B-81E2-725BC7123187}" presName="parentText" presStyleLbl="node1" presStyleIdx="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D2A1C0-2FAD-4406-A998-E57A2067FC6A}" type="pres">
      <dgm:prSet presAssocID="{43C9E4C9-CED4-4506-9521-7743615646E4}" presName="spacer" presStyleCnt="0"/>
      <dgm:spPr/>
    </dgm:pt>
    <dgm:pt modelId="{E564BB6B-F56B-4321-9F52-7ECF5250B022}" type="pres">
      <dgm:prSet presAssocID="{42DEB928-E9E3-436D-BBA7-82F91CAFCE70}" presName="parentText" presStyleLbl="node1" presStyleIdx="3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B53B9D-42A1-4434-9E60-82422532BCA2}" type="pres">
      <dgm:prSet presAssocID="{830DEF54-B8C2-4415-B93B-77CE9B7FFEAB}" presName="spacer" presStyleCnt="0"/>
      <dgm:spPr/>
    </dgm:pt>
    <dgm:pt modelId="{99992541-6DF4-4378-B2F2-CD6AA195C2F1}" type="pres">
      <dgm:prSet presAssocID="{FBDCF233-91E9-4BB5-83F3-96404A3D46FA}" presName="parentText" presStyleLbl="node1" presStyleIdx="4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C5F5FC-5403-46D8-B903-542C8224544E}" type="pres">
      <dgm:prSet presAssocID="{DA6FA763-4170-4397-8374-3A90DEA70CAC}" presName="spacer" presStyleCnt="0"/>
      <dgm:spPr/>
    </dgm:pt>
    <dgm:pt modelId="{C6D972FD-A634-440D-85AC-1385C24BDC28}" type="pres">
      <dgm:prSet presAssocID="{BA298A1C-D561-4B2B-AD51-4A8E74BB135D}" presName="parentText" presStyleLbl="node1" presStyleIdx="5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6C08AB-DBC5-48EA-9D1C-A9ACEA2132BE}" type="pres">
      <dgm:prSet presAssocID="{82CB367D-61DE-45FA-8BAE-31A0ED362797}" presName="spacer" presStyleCnt="0"/>
      <dgm:spPr/>
    </dgm:pt>
    <dgm:pt modelId="{ADA07EFD-C09D-446B-88B2-D31C2AA4ABD9}" type="pres">
      <dgm:prSet presAssocID="{01214061-0BE7-4F66-8479-72ED3096074F}" presName="parentText" presStyleLbl="node1" presStyleIdx="6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33A52A-81A3-465C-9847-80F8A94ADFB1}" type="pres">
      <dgm:prSet presAssocID="{69F89DC2-1127-4B3F-826C-034D96ED58D4}" presName="spacer" presStyleCnt="0"/>
      <dgm:spPr/>
    </dgm:pt>
    <dgm:pt modelId="{58176897-1E27-4567-B6F3-9388FC52F39D}" type="pres">
      <dgm:prSet presAssocID="{FBC18A77-53DE-435C-90A2-2AE34958659B}" presName="parentText" presStyleLbl="node1" presStyleIdx="7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297DC0-E53D-4D95-9485-4F6F6E14D2D5}" type="pres">
      <dgm:prSet presAssocID="{9DB867F7-C80C-49E9-A2B0-25394EFDB81E}" presName="spacer" presStyleCnt="0"/>
      <dgm:spPr/>
    </dgm:pt>
    <dgm:pt modelId="{9E6A895C-ED59-4667-BFFE-B096ED01CA3C}" type="pres">
      <dgm:prSet presAssocID="{73157462-E787-4F67-86D9-08B9C58BFFD8}" presName="parentText" presStyleLbl="node1" presStyleIdx="8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F8717F-FFF7-45AB-B4BC-0DC42D60B488}" type="pres">
      <dgm:prSet presAssocID="{557CF5D3-125B-4870-8D41-E7AB2A494221}" presName="spacer" presStyleCnt="0"/>
      <dgm:spPr/>
    </dgm:pt>
    <dgm:pt modelId="{A7E6E698-BE6A-47CF-A674-9C40C0CE9496}" type="pres">
      <dgm:prSet presAssocID="{72A96E19-7DA0-4752-A1BC-5850E099E4D6}" presName="parentText" presStyleLbl="node1" presStyleIdx="9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30203D-049F-479B-9872-B02E80C4A7BC}" type="pres">
      <dgm:prSet presAssocID="{AEFEAD43-C942-4DDE-A093-A56EC5E2053E}" presName="spacer" presStyleCnt="0"/>
      <dgm:spPr/>
    </dgm:pt>
    <dgm:pt modelId="{BF79EDDD-8C51-4310-BF72-6B315D63F3CC}" type="pres">
      <dgm:prSet presAssocID="{71D67139-5530-4A57-A0CB-41AE3FC7EE2B}" presName="parentText" presStyleLbl="node1" presStyleIdx="1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E648EF-D0C4-45A4-BA0B-CBBF258B1EA9}" type="pres">
      <dgm:prSet presAssocID="{DF5B913B-A285-431A-8E0C-46C91D8C47C9}" presName="spacer" presStyleCnt="0"/>
      <dgm:spPr/>
    </dgm:pt>
    <dgm:pt modelId="{C1C3CAF3-865A-41C2-8864-8A6336AA6B5A}" type="pres">
      <dgm:prSet presAssocID="{CA5CDB3D-6ACF-4B4A-955C-E0323A0F959A}" presName="parentText" presStyleLbl="node1" presStyleIdx="1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F885F3-3244-45E4-A75D-F360B3D06E0D}" type="pres">
      <dgm:prSet presAssocID="{B4E5DCB2-DC80-4C3C-A85E-2B6E21329512}" presName="spacer" presStyleCnt="0"/>
      <dgm:spPr/>
    </dgm:pt>
    <dgm:pt modelId="{FB2E7037-E7C6-478E-9032-559466DE7F7A}" type="pres">
      <dgm:prSet presAssocID="{B4D205BE-2E1D-4C68-9AE0-CD000DFAC94F}" presName="parentText" presStyleLbl="node1" presStyleIdx="1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C1898E-B236-45CF-8464-9302E9FB6484}" srcId="{F58070F0-406F-45A6-A176-7B9D37BD40C2}" destId="{B4D205BE-2E1D-4C68-9AE0-CD000DFAC94F}" srcOrd="12" destOrd="0" parTransId="{ED6F8B5E-BEC5-440F-9719-8134453C5037}" sibTransId="{AD47059C-1F1E-46CA-B60A-13E55D1CBF2C}"/>
    <dgm:cxn modelId="{CED3BF98-C60C-4C73-9B0B-3270AD44077B}" type="presOf" srcId="{42DEB928-E9E3-436D-BBA7-82F91CAFCE70}" destId="{E564BB6B-F56B-4321-9F52-7ECF5250B022}" srcOrd="0" destOrd="0" presId="urn:microsoft.com/office/officeart/2005/8/layout/vList2"/>
    <dgm:cxn modelId="{87322A31-AB65-4B59-AF18-759536E898FF}" type="presOf" srcId="{CA5CDB3D-6ACF-4B4A-955C-E0323A0F959A}" destId="{C1C3CAF3-865A-41C2-8864-8A6336AA6B5A}" srcOrd="0" destOrd="0" presId="urn:microsoft.com/office/officeart/2005/8/layout/vList2"/>
    <dgm:cxn modelId="{C0797E81-6C21-406A-8659-077837F4CED8}" srcId="{F58070F0-406F-45A6-A176-7B9D37BD40C2}" destId="{73157462-E787-4F67-86D9-08B9C58BFFD8}" srcOrd="8" destOrd="0" parTransId="{E1BB10B4-DA28-47D0-ADC9-F8A62D2DEEC8}" sibTransId="{557CF5D3-125B-4870-8D41-E7AB2A494221}"/>
    <dgm:cxn modelId="{483C6041-762C-424E-AB21-19D97F139D42}" type="presOf" srcId="{FBC18A77-53DE-435C-90A2-2AE34958659B}" destId="{58176897-1E27-4567-B6F3-9388FC52F39D}" srcOrd="0" destOrd="0" presId="urn:microsoft.com/office/officeart/2005/8/layout/vList2"/>
    <dgm:cxn modelId="{B4C52670-3058-4A88-A614-B7C0D731D8EE}" srcId="{F58070F0-406F-45A6-A176-7B9D37BD40C2}" destId="{01214061-0BE7-4F66-8479-72ED3096074F}" srcOrd="6" destOrd="0" parTransId="{A05CB3E5-5C3D-4199-9AF2-9399D7F28B7E}" sibTransId="{69F89DC2-1127-4B3F-826C-034D96ED58D4}"/>
    <dgm:cxn modelId="{72040651-E703-4585-A399-58A363E513DB}" srcId="{F58070F0-406F-45A6-A176-7B9D37BD40C2}" destId="{53CF7883-C121-4361-82AC-523438F9E357}" srcOrd="1" destOrd="0" parTransId="{C1999287-B2A9-4E57-937B-923636371114}" sibTransId="{AFB2385C-CD2E-4342-B46E-0D67F89B9EE7}"/>
    <dgm:cxn modelId="{762AD7D1-8F1D-4F51-9887-A47109EF9924}" srcId="{F58070F0-406F-45A6-A176-7B9D37BD40C2}" destId="{A44BA7A9-1A2E-4E24-B4AE-38BB451F20AC}" srcOrd="0" destOrd="0" parTransId="{2B7C6767-4448-491B-A6D4-01938172880A}" sibTransId="{78C60AA9-7E95-4EB1-A37F-2CA686802E36}"/>
    <dgm:cxn modelId="{C3DB3706-F6BB-47E5-AC6C-D96B62596CFE}" srcId="{F58070F0-406F-45A6-A176-7B9D37BD40C2}" destId="{71D67139-5530-4A57-A0CB-41AE3FC7EE2B}" srcOrd="10" destOrd="0" parTransId="{59980AE4-1904-4F23-ACB4-FD93B1735896}" sibTransId="{DF5B913B-A285-431A-8E0C-46C91D8C47C9}"/>
    <dgm:cxn modelId="{49FA3627-8BF5-4DC5-B96C-97265D876C57}" type="presOf" srcId="{72A96E19-7DA0-4752-A1BC-5850E099E4D6}" destId="{A7E6E698-BE6A-47CF-A674-9C40C0CE9496}" srcOrd="0" destOrd="0" presId="urn:microsoft.com/office/officeart/2005/8/layout/vList2"/>
    <dgm:cxn modelId="{69E9FB45-BA42-4C97-A105-2CB9C0746B04}" type="presOf" srcId="{F58070F0-406F-45A6-A176-7B9D37BD40C2}" destId="{403A3560-5113-4BAB-81D6-3F8666905845}" srcOrd="0" destOrd="0" presId="urn:microsoft.com/office/officeart/2005/8/layout/vList2"/>
    <dgm:cxn modelId="{F2DDC26D-1D61-4E0E-8DE6-FB204395B64B}" srcId="{F58070F0-406F-45A6-A176-7B9D37BD40C2}" destId="{FBC18A77-53DE-435C-90A2-2AE34958659B}" srcOrd="7" destOrd="0" parTransId="{8264D568-307C-43F2-82D1-FA979972D185}" sibTransId="{9DB867F7-C80C-49E9-A2B0-25394EFDB81E}"/>
    <dgm:cxn modelId="{303120E9-3B49-456F-84F3-AF2BED277206}" type="presOf" srcId="{A44BA7A9-1A2E-4E24-B4AE-38BB451F20AC}" destId="{7ED944F6-6F78-49B5-8E6A-1B75979494D3}" srcOrd="0" destOrd="0" presId="urn:microsoft.com/office/officeart/2005/8/layout/vList2"/>
    <dgm:cxn modelId="{36B57562-F613-408F-9440-C2FD59AACA5D}" srcId="{F58070F0-406F-45A6-A176-7B9D37BD40C2}" destId="{42DEB928-E9E3-436D-BBA7-82F91CAFCE70}" srcOrd="3" destOrd="0" parTransId="{CC1A5707-AA7F-4D66-9BA3-D6CB73A93286}" sibTransId="{830DEF54-B8C2-4415-B93B-77CE9B7FFEAB}"/>
    <dgm:cxn modelId="{78D1E406-F92C-4DA1-8367-2A464D5C2DF6}" srcId="{F58070F0-406F-45A6-A176-7B9D37BD40C2}" destId="{FBDCF233-91E9-4BB5-83F3-96404A3D46FA}" srcOrd="4" destOrd="0" parTransId="{2E30BD54-BE17-4161-9493-99B9E4B1CE55}" sibTransId="{DA6FA763-4170-4397-8374-3A90DEA70CAC}"/>
    <dgm:cxn modelId="{095A2B92-2543-419C-9C71-5E085FA9FD43}" srcId="{F58070F0-406F-45A6-A176-7B9D37BD40C2}" destId="{C65DBFF1-05E7-408B-81E2-725BC7123187}" srcOrd="2" destOrd="0" parTransId="{1BCA293B-AE19-414C-AB6B-1AA6DBF7BD9F}" sibTransId="{43C9E4C9-CED4-4506-9521-7743615646E4}"/>
    <dgm:cxn modelId="{644C0FAC-C189-45EB-8A4C-F37FE63D8007}" type="presOf" srcId="{C65DBFF1-05E7-408B-81E2-725BC7123187}" destId="{69F8038D-BEE9-467C-B611-D95B135F849F}" srcOrd="0" destOrd="0" presId="urn:microsoft.com/office/officeart/2005/8/layout/vList2"/>
    <dgm:cxn modelId="{1643C2D0-6BBF-4587-B31D-2E25600FD5DC}" srcId="{F58070F0-406F-45A6-A176-7B9D37BD40C2}" destId="{CA5CDB3D-6ACF-4B4A-955C-E0323A0F959A}" srcOrd="11" destOrd="0" parTransId="{6810E722-B804-49E9-A389-338C20B2C88B}" sibTransId="{B4E5DCB2-DC80-4C3C-A85E-2B6E21329512}"/>
    <dgm:cxn modelId="{641490E5-ADCF-4177-B68C-79AD3F2E6F71}" type="presOf" srcId="{01214061-0BE7-4F66-8479-72ED3096074F}" destId="{ADA07EFD-C09D-446B-88B2-D31C2AA4ABD9}" srcOrd="0" destOrd="0" presId="urn:microsoft.com/office/officeart/2005/8/layout/vList2"/>
    <dgm:cxn modelId="{C0AFFDD1-D967-4334-9C92-AB3F592A21EF}" srcId="{F58070F0-406F-45A6-A176-7B9D37BD40C2}" destId="{BA298A1C-D561-4B2B-AD51-4A8E74BB135D}" srcOrd="5" destOrd="0" parTransId="{A76AE41B-9DED-48F4-8E80-ADE1BE5FE008}" sibTransId="{82CB367D-61DE-45FA-8BAE-31A0ED362797}"/>
    <dgm:cxn modelId="{42437737-5993-4B83-B4EB-F46CC453F722}" type="presOf" srcId="{B4D205BE-2E1D-4C68-9AE0-CD000DFAC94F}" destId="{FB2E7037-E7C6-478E-9032-559466DE7F7A}" srcOrd="0" destOrd="0" presId="urn:microsoft.com/office/officeart/2005/8/layout/vList2"/>
    <dgm:cxn modelId="{9ABEB70B-EF4D-4489-A391-D4DF2322A840}" type="presOf" srcId="{FBDCF233-91E9-4BB5-83F3-96404A3D46FA}" destId="{99992541-6DF4-4378-B2F2-CD6AA195C2F1}" srcOrd="0" destOrd="0" presId="urn:microsoft.com/office/officeart/2005/8/layout/vList2"/>
    <dgm:cxn modelId="{5A4A1895-70A2-4FE7-AF6D-25E1AB2D79F4}" type="presOf" srcId="{73157462-E787-4F67-86D9-08B9C58BFFD8}" destId="{9E6A895C-ED59-4667-BFFE-B096ED01CA3C}" srcOrd="0" destOrd="0" presId="urn:microsoft.com/office/officeart/2005/8/layout/vList2"/>
    <dgm:cxn modelId="{41075870-25D6-4FBA-87F9-917F8E1BB3FD}" srcId="{F58070F0-406F-45A6-A176-7B9D37BD40C2}" destId="{72A96E19-7DA0-4752-A1BC-5850E099E4D6}" srcOrd="9" destOrd="0" parTransId="{ED3C7255-1EF9-4885-BA6C-DB7793FF263A}" sibTransId="{AEFEAD43-C942-4DDE-A093-A56EC5E2053E}"/>
    <dgm:cxn modelId="{35E9DA37-A415-4BEE-B72D-353BF401B1C4}" type="presOf" srcId="{BA298A1C-D561-4B2B-AD51-4A8E74BB135D}" destId="{C6D972FD-A634-440D-85AC-1385C24BDC28}" srcOrd="0" destOrd="0" presId="urn:microsoft.com/office/officeart/2005/8/layout/vList2"/>
    <dgm:cxn modelId="{B4BF8843-E10D-4442-A7D8-13CF894EDA7D}" type="presOf" srcId="{71D67139-5530-4A57-A0CB-41AE3FC7EE2B}" destId="{BF79EDDD-8C51-4310-BF72-6B315D63F3CC}" srcOrd="0" destOrd="0" presId="urn:microsoft.com/office/officeart/2005/8/layout/vList2"/>
    <dgm:cxn modelId="{E2BD4244-97BE-49E0-A5C7-69B72E66EF41}" type="presOf" srcId="{53CF7883-C121-4361-82AC-523438F9E357}" destId="{23051E7F-8BDE-42F4-9E56-A2445445BE17}" srcOrd="0" destOrd="0" presId="urn:microsoft.com/office/officeart/2005/8/layout/vList2"/>
    <dgm:cxn modelId="{04AFC711-CB75-4930-B255-5EB786EFFDFD}" type="presParOf" srcId="{403A3560-5113-4BAB-81D6-3F8666905845}" destId="{7ED944F6-6F78-49B5-8E6A-1B75979494D3}" srcOrd="0" destOrd="0" presId="urn:microsoft.com/office/officeart/2005/8/layout/vList2"/>
    <dgm:cxn modelId="{2F590B7F-8B5E-41C0-B26E-B8A5F7EAA7D7}" type="presParOf" srcId="{403A3560-5113-4BAB-81D6-3F8666905845}" destId="{708371E7-656E-4229-94E9-BE98E6EC1E89}" srcOrd="1" destOrd="0" presId="urn:microsoft.com/office/officeart/2005/8/layout/vList2"/>
    <dgm:cxn modelId="{A9A29CB2-88A8-40D8-AD78-05940E1F745E}" type="presParOf" srcId="{403A3560-5113-4BAB-81D6-3F8666905845}" destId="{23051E7F-8BDE-42F4-9E56-A2445445BE17}" srcOrd="2" destOrd="0" presId="urn:microsoft.com/office/officeart/2005/8/layout/vList2"/>
    <dgm:cxn modelId="{4DD7F475-52DF-47E1-8336-734AD4C13731}" type="presParOf" srcId="{403A3560-5113-4BAB-81D6-3F8666905845}" destId="{2F064A87-39A6-4792-B7D9-52E15C28B04A}" srcOrd="3" destOrd="0" presId="urn:microsoft.com/office/officeart/2005/8/layout/vList2"/>
    <dgm:cxn modelId="{855F22D4-FEA9-4805-B69A-D050DB890EA9}" type="presParOf" srcId="{403A3560-5113-4BAB-81D6-3F8666905845}" destId="{69F8038D-BEE9-467C-B611-D95B135F849F}" srcOrd="4" destOrd="0" presId="urn:microsoft.com/office/officeart/2005/8/layout/vList2"/>
    <dgm:cxn modelId="{00C5FDAA-4E01-404D-8D20-949BBE038EA2}" type="presParOf" srcId="{403A3560-5113-4BAB-81D6-3F8666905845}" destId="{67D2A1C0-2FAD-4406-A998-E57A2067FC6A}" srcOrd="5" destOrd="0" presId="urn:microsoft.com/office/officeart/2005/8/layout/vList2"/>
    <dgm:cxn modelId="{54B2B661-84A6-4098-94A9-D764D448EFB2}" type="presParOf" srcId="{403A3560-5113-4BAB-81D6-3F8666905845}" destId="{E564BB6B-F56B-4321-9F52-7ECF5250B022}" srcOrd="6" destOrd="0" presId="urn:microsoft.com/office/officeart/2005/8/layout/vList2"/>
    <dgm:cxn modelId="{14F81EFD-2AC9-405D-BF9D-A62F183CDAD6}" type="presParOf" srcId="{403A3560-5113-4BAB-81D6-3F8666905845}" destId="{61B53B9D-42A1-4434-9E60-82422532BCA2}" srcOrd="7" destOrd="0" presId="urn:microsoft.com/office/officeart/2005/8/layout/vList2"/>
    <dgm:cxn modelId="{5C878D37-A014-40B9-9A8F-212984C79E12}" type="presParOf" srcId="{403A3560-5113-4BAB-81D6-3F8666905845}" destId="{99992541-6DF4-4378-B2F2-CD6AA195C2F1}" srcOrd="8" destOrd="0" presId="urn:microsoft.com/office/officeart/2005/8/layout/vList2"/>
    <dgm:cxn modelId="{C9215D11-FFC5-46F7-8408-65279971E89E}" type="presParOf" srcId="{403A3560-5113-4BAB-81D6-3F8666905845}" destId="{77C5F5FC-5403-46D8-B903-542C8224544E}" srcOrd="9" destOrd="0" presId="urn:microsoft.com/office/officeart/2005/8/layout/vList2"/>
    <dgm:cxn modelId="{A5667CD3-36C1-4C3C-8342-4F6C861BDB8A}" type="presParOf" srcId="{403A3560-5113-4BAB-81D6-3F8666905845}" destId="{C6D972FD-A634-440D-85AC-1385C24BDC28}" srcOrd="10" destOrd="0" presId="urn:microsoft.com/office/officeart/2005/8/layout/vList2"/>
    <dgm:cxn modelId="{6E76A811-E9B3-48E3-946B-41BD9FCC923A}" type="presParOf" srcId="{403A3560-5113-4BAB-81D6-3F8666905845}" destId="{7C6C08AB-DBC5-48EA-9D1C-A9ACEA2132BE}" srcOrd="11" destOrd="0" presId="urn:microsoft.com/office/officeart/2005/8/layout/vList2"/>
    <dgm:cxn modelId="{E5F90A28-E9D6-406A-8648-C99EA9A97A11}" type="presParOf" srcId="{403A3560-5113-4BAB-81D6-3F8666905845}" destId="{ADA07EFD-C09D-446B-88B2-D31C2AA4ABD9}" srcOrd="12" destOrd="0" presId="urn:microsoft.com/office/officeart/2005/8/layout/vList2"/>
    <dgm:cxn modelId="{70A20A9D-2DC7-43FD-ABCF-369C477680F7}" type="presParOf" srcId="{403A3560-5113-4BAB-81D6-3F8666905845}" destId="{3933A52A-81A3-465C-9847-80F8A94ADFB1}" srcOrd="13" destOrd="0" presId="urn:microsoft.com/office/officeart/2005/8/layout/vList2"/>
    <dgm:cxn modelId="{9CA7D078-BB8E-4B33-9662-3270E1188208}" type="presParOf" srcId="{403A3560-5113-4BAB-81D6-3F8666905845}" destId="{58176897-1E27-4567-B6F3-9388FC52F39D}" srcOrd="14" destOrd="0" presId="urn:microsoft.com/office/officeart/2005/8/layout/vList2"/>
    <dgm:cxn modelId="{C0ECD0B0-26F4-49D5-AB61-F176A1F2C0F9}" type="presParOf" srcId="{403A3560-5113-4BAB-81D6-3F8666905845}" destId="{20297DC0-E53D-4D95-9485-4F6F6E14D2D5}" srcOrd="15" destOrd="0" presId="urn:microsoft.com/office/officeart/2005/8/layout/vList2"/>
    <dgm:cxn modelId="{59602CF2-6E26-4C63-B7E2-E5E5ACA80ECE}" type="presParOf" srcId="{403A3560-5113-4BAB-81D6-3F8666905845}" destId="{9E6A895C-ED59-4667-BFFE-B096ED01CA3C}" srcOrd="16" destOrd="0" presId="urn:microsoft.com/office/officeart/2005/8/layout/vList2"/>
    <dgm:cxn modelId="{4ACA47CF-1AF6-4BD9-BA29-E38176911301}" type="presParOf" srcId="{403A3560-5113-4BAB-81D6-3F8666905845}" destId="{CCF8717F-FFF7-45AB-B4BC-0DC42D60B488}" srcOrd="17" destOrd="0" presId="urn:microsoft.com/office/officeart/2005/8/layout/vList2"/>
    <dgm:cxn modelId="{629A5BB9-BF06-43EC-80D6-9FFD7E236282}" type="presParOf" srcId="{403A3560-5113-4BAB-81D6-3F8666905845}" destId="{A7E6E698-BE6A-47CF-A674-9C40C0CE9496}" srcOrd="18" destOrd="0" presId="urn:microsoft.com/office/officeart/2005/8/layout/vList2"/>
    <dgm:cxn modelId="{7BBE5462-DFAA-4FBB-B568-2459F82C2C06}" type="presParOf" srcId="{403A3560-5113-4BAB-81D6-3F8666905845}" destId="{1130203D-049F-479B-9872-B02E80C4A7BC}" srcOrd="19" destOrd="0" presId="urn:microsoft.com/office/officeart/2005/8/layout/vList2"/>
    <dgm:cxn modelId="{D01A7616-CBFF-4171-BEC5-0FA04704477B}" type="presParOf" srcId="{403A3560-5113-4BAB-81D6-3F8666905845}" destId="{BF79EDDD-8C51-4310-BF72-6B315D63F3CC}" srcOrd="20" destOrd="0" presId="urn:microsoft.com/office/officeart/2005/8/layout/vList2"/>
    <dgm:cxn modelId="{AE518B44-EEA0-4D1B-8C12-B62F8287A6E1}" type="presParOf" srcId="{403A3560-5113-4BAB-81D6-3F8666905845}" destId="{76E648EF-D0C4-45A4-BA0B-CBBF258B1EA9}" srcOrd="21" destOrd="0" presId="urn:microsoft.com/office/officeart/2005/8/layout/vList2"/>
    <dgm:cxn modelId="{3959067B-87E7-4A4B-9846-33B8E7A223EB}" type="presParOf" srcId="{403A3560-5113-4BAB-81D6-3F8666905845}" destId="{C1C3CAF3-865A-41C2-8864-8A6336AA6B5A}" srcOrd="22" destOrd="0" presId="urn:microsoft.com/office/officeart/2005/8/layout/vList2"/>
    <dgm:cxn modelId="{57596CFC-B7C7-4C1B-A549-4ED6AC4FAEEB}" type="presParOf" srcId="{403A3560-5113-4BAB-81D6-3F8666905845}" destId="{EBF885F3-3244-45E4-A75D-F360B3D06E0D}" srcOrd="23" destOrd="0" presId="urn:microsoft.com/office/officeart/2005/8/layout/vList2"/>
    <dgm:cxn modelId="{995DAA43-5124-456E-AAE6-18EFFC6A2C7B}" type="presParOf" srcId="{403A3560-5113-4BAB-81D6-3F8666905845}" destId="{FB2E7037-E7C6-478E-9032-559466DE7F7A}" srcOrd="2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1F0FCB-79FD-4E83-86EF-4ED7B7C7E106}">
      <dsp:nvSpPr>
        <dsp:cNvPr id="0" name=""/>
        <dsp:cNvSpPr/>
      </dsp:nvSpPr>
      <dsp:spPr>
        <a:xfrm>
          <a:off x="0" y="1051401"/>
          <a:ext cx="4038600" cy="24231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Setting a goal is not the main thing. It is deciding HOW you will go about achieving it and staying with that plan. – </a:t>
          </a:r>
          <a:r>
            <a:rPr lang="en-US" sz="1800" kern="1200" dirty="0" smtClean="0"/>
            <a:t>Tom Landry</a:t>
          </a:r>
          <a:endParaRPr lang="en-US" sz="1800" kern="1200" dirty="0"/>
        </a:p>
      </dsp:txBody>
      <dsp:txXfrm>
        <a:off x="0" y="1051401"/>
        <a:ext cx="4038600" cy="242316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D944F6-6F78-49B5-8E6A-1B75979494D3}">
      <dsp:nvSpPr>
        <dsp:cNvPr id="0" name=""/>
        <dsp:cNvSpPr/>
      </dsp:nvSpPr>
      <dsp:spPr>
        <a:xfrm>
          <a:off x="0" y="162779"/>
          <a:ext cx="5334000" cy="383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unity of objective</a:t>
          </a:r>
          <a:endParaRPr lang="en-US" sz="1600" kern="1200" dirty="0"/>
        </a:p>
      </dsp:txBody>
      <dsp:txXfrm>
        <a:off x="0" y="162779"/>
        <a:ext cx="5334000" cy="383760"/>
      </dsp:txXfrm>
    </dsp:sp>
    <dsp:sp modelId="{23051E7F-8BDE-42F4-9E56-A2445445BE17}">
      <dsp:nvSpPr>
        <dsp:cNvPr id="0" name=""/>
        <dsp:cNvSpPr/>
      </dsp:nvSpPr>
      <dsp:spPr>
        <a:xfrm>
          <a:off x="0" y="592619"/>
          <a:ext cx="5334000" cy="3837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efficiency</a:t>
          </a:r>
          <a:endParaRPr lang="en-US" sz="1600" kern="1200" dirty="0"/>
        </a:p>
      </dsp:txBody>
      <dsp:txXfrm>
        <a:off x="0" y="592619"/>
        <a:ext cx="5334000" cy="383760"/>
      </dsp:txXfrm>
    </dsp:sp>
    <dsp:sp modelId="{69F8038D-BEE9-467C-B611-D95B135F849F}">
      <dsp:nvSpPr>
        <dsp:cNvPr id="0" name=""/>
        <dsp:cNvSpPr/>
      </dsp:nvSpPr>
      <dsp:spPr>
        <a:xfrm>
          <a:off x="0" y="1022459"/>
          <a:ext cx="5334000" cy="3837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Span of management principle	</a:t>
          </a:r>
          <a:endParaRPr lang="en-US" sz="1600" kern="1200" dirty="0"/>
        </a:p>
      </dsp:txBody>
      <dsp:txXfrm>
        <a:off x="0" y="1022459"/>
        <a:ext cx="5334000" cy="383760"/>
      </dsp:txXfrm>
    </dsp:sp>
    <dsp:sp modelId="{E564BB6B-F56B-4321-9F52-7ECF5250B022}">
      <dsp:nvSpPr>
        <dsp:cNvPr id="0" name=""/>
        <dsp:cNvSpPr/>
      </dsp:nvSpPr>
      <dsp:spPr>
        <a:xfrm>
          <a:off x="0" y="1452300"/>
          <a:ext cx="5334000" cy="3837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delegation</a:t>
          </a:r>
          <a:endParaRPr lang="en-US" sz="1600" kern="1200" dirty="0"/>
        </a:p>
      </dsp:txBody>
      <dsp:txXfrm>
        <a:off x="0" y="1452300"/>
        <a:ext cx="5334000" cy="383760"/>
      </dsp:txXfrm>
    </dsp:sp>
    <dsp:sp modelId="{99992541-6DF4-4378-B2F2-CD6AA195C2F1}">
      <dsp:nvSpPr>
        <dsp:cNvPr id="0" name=""/>
        <dsp:cNvSpPr/>
      </dsp:nvSpPr>
      <dsp:spPr>
        <a:xfrm>
          <a:off x="0" y="1882140"/>
          <a:ext cx="5334000" cy="38376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absoluteness of responsibility	</a:t>
          </a:r>
          <a:endParaRPr lang="en-US" sz="1600" kern="1200" dirty="0"/>
        </a:p>
      </dsp:txBody>
      <dsp:txXfrm>
        <a:off x="0" y="1882140"/>
        <a:ext cx="5334000" cy="383760"/>
      </dsp:txXfrm>
    </dsp:sp>
    <dsp:sp modelId="{C6D972FD-A634-440D-85AC-1385C24BDC28}">
      <dsp:nvSpPr>
        <dsp:cNvPr id="0" name=""/>
        <dsp:cNvSpPr/>
      </dsp:nvSpPr>
      <dsp:spPr>
        <a:xfrm>
          <a:off x="0" y="2311980"/>
          <a:ext cx="5334000" cy="383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unity of command</a:t>
          </a:r>
          <a:endParaRPr lang="en-US" sz="1600" kern="1200" dirty="0"/>
        </a:p>
      </dsp:txBody>
      <dsp:txXfrm>
        <a:off x="0" y="2311980"/>
        <a:ext cx="5334000" cy="383760"/>
      </dsp:txXfrm>
    </dsp:sp>
    <dsp:sp modelId="{ADA07EFD-C09D-446B-88B2-D31C2AA4ABD9}">
      <dsp:nvSpPr>
        <dsp:cNvPr id="0" name=""/>
        <dsp:cNvSpPr/>
      </dsp:nvSpPr>
      <dsp:spPr>
        <a:xfrm>
          <a:off x="0" y="2741820"/>
          <a:ext cx="5334000" cy="3837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The authority-level principle</a:t>
          </a:r>
          <a:endParaRPr lang="en-US" sz="1600" kern="1200" dirty="0"/>
        </a:p>
      </dsp:txBody>
      <dsp:txXfrm>
        <a:off x="0" y="2741820"/>
        <a:ext cx="5334000" cy="383760"/>
      </dsp:txXfrm>
    </dsp:sp>
    <dsp:sp modelId="{58176897-1E27-4567-B6F3-9388FC52F39D}">
      <dsp:nvSpPr>
        <dsp:cNvPr id="0" name=""/>
        <dsp:cNvSpPr/>
      </dsp:nvSpPr>
      <dsp:spPr>
        <a:xfrm>
          <a:off x="0" y="3171660"/>
          <a:ext cx="5334000" cy="3837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division of work</a:t>
          </a:r>
          <a:endParaRPr lang="en-US" sz="1600" kern="1200" dirty="0"/>
        </a:p>
      </dsp:txBody>
      <dsp:txXfrm>
        <a:off x="0" y="3171660"/>
        <a:ext cx="5334000" cy="383760"/>
      </dsp:txXfrm>
    </dsp:sp>
    <dsp:sp modelId="{9E6A895C-ED59-4667-BFFE-B096ED01CA3C}">
      <dsp:nvSpPr>
        <dsp:cNvPr id="0" name=""/>
        <dsp:cNvSpPr/>
      </dsp:nvSpPr>
      <dsp:spPr>
        <a:xfrm>
          <a:off x="0" y="3601500"/>
          <a:ext cx="5334000" cy="3837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functional definition</a:t>
          </a:r>
          <a:endParaRPr lang="en-US" sz="1600" kern="1200" dirty="0"/>
        </a:p>
      </dsp:txBody>
      <dsp:txXfrm>
        <a:off x="0" y="3601500"/>
        <a:ext cx="5334000" cy="383760"/>
      </dsp:txXfrm>
    </dsp:sp>
    <dsp:sp modelId="{A7E6E698-BE6A-47CF-A674-9C40C0CE9496}">
      <dsp:nvSpPr>
        <dsp:cNvPr id="0" name=""/>
        <dsp:cNvSpPr/>
      </dsp:nvSpPr>
      <dsp:spPr>
        <a:xfrm>
          <a:off x="0" y="4031340"/>
          <a:ext cx="5334000" cy="38376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separation</a:t>
          </a:r>
          <a:endParaRPr lang="en-US" sz="1600" kern="1200" dirty="0"/>
        </a:p>
      </dsp:txBody>
      <dsp:txXfrm>
        <a:off x="0" y="4031340"/>
        <a:ext cx="5334000" cy="383760"/>
      </dsp:txXfrm>
    </dsp:sp>
    <dsp:sp modelId="{BF79EDDD-8C51-4310-BF72-6B315D63F3CC}">
      <dsp:nvSpPr>
        <dsp:cNvPr id="0" name=""/>
        <dsp:cNvSpPr/>
      </dsp:nvSpPr>
      <dsp:spPr>
        <a:xfrm>
          <a:off x="0" y="4461180"/>
          <a:ext cx="5334000" cy="383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balance</a:t>
          </a:r>
          <a:endParaRPr lang="en-US" sz="1600" kern="1200" dirty="0"/>
        </a:p>
      </dsp:txBody>
      <dsp:txXfrm>
        <a:off x="0" y="4461180"/>
        <a:ext cx="5334000" cy="383760"/>
      </dsp:txXfrm>
    </dsp:sp>
    <dsp:sp modelId="{C1C3CAF3-865A-41C2-8864-8A6336AA6B5A}">
      <dsp:nvSpPr>
        <dsp:cNvPr id="0" name=""/>
        <dsp:cNvSpPr/>
      </dsp:nvSpPr>
      <dsp:spPr>
        <a:xfrm>
          <a:off x="0" y="4891020"/>
          <a:ext cx="5334000" cy="3837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flexibility</a:t>
          </a:r>
          <a:endParaRPr lang="en-US" sz="1600" kern="1200" dirty="0"/>
        </a:p>
      </dsp:txBody>
      <dsp:txXfrm>
        <a:off x="0" y="4891020"/>
        <a:ext cx="5334000" cy="383760"/>
      </dsp:txXfrm>
    </dsp:sp>
    <dsp:sp modelId="{FB2E7037-E7C6-478E-9032-559466DE7F7A}">
      <dsp:nvSpPr>
        <dsp:cNvPr id="0" name=""/>
        <dsp:cNvSpPr/>
      </dsp:nvSpPr>
      <dsp:spPr>
        <a:xfrm>
          <a:off x="0" y="5320860"/>
          <a:ext cx="5334000" cy="3837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Principle of leadership facilitation</a:t>
          </a:r>
          <a:endParaRPr lang="en-US" sz="1600" b="1" kern="1200" dirty="0"/>
        </a:p>
      </dsp:txBody>
      <dsp:txXfrm>
        <a:off x="0" y="5320860"/>
        <a:ext cx="5334000" cy="383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7454A-C760-4F53-BEC8-A7BB463A3DF9}" type="datetimeFigureOut">
              <a:rPr lang="en-US" smtClean="0"/>
              <a:pPr/>
              <a:t>1/3/2014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8F0E1-099F-4D0F-800D-9BC14C06B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7477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6463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6463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6463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6463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6463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6463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083E431-697C-4E72-A783-3EE0F2B48690}" type="slidenum">
              <a:rPr lang="en-US" sz="1200" b="0"/>
              <a:pPr eaLnBrk="1" hangingPunct="1"/>
              <a:t>6</a:t>
            </a:fld>
            <a:endParaRPr lang="en-US" sz="1200" b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The Overall Model consists of five major phases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16AA58-37BA-43A4-B62D-182678B84A4D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GB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BA1AA37-F515-4614-9D0D-C7D2AE0B54DB}" type="slidenum">
              <a:rPr lang="en-US">
                <a:latin typeface="Tahoma" pitchFamily="34" charset="0"/>
                <a:ea typeface="ＭＳ Ｐゴシック" pitchFamily="34" charset="-128"/>
              </a:rPr>
              <a:pPr eaLnBrk="1" hangingPunct="1"/>
              <a:t>14</a:t>
            </a:fld>
            <a:endParaRPr lang="en-US">
              <a:latin typeface="Tahoma" pitchFamily="34" charset="0"/>
              <a:ea typeface="ＭＳ Ｐゴシック" pitchFamily="34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In contrast to the tenets of Condition A, we need to look at those of Condition B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1"/>
          <p:cNvSpPr txBox="1">
            <a:spLocks noChangeArrowheads="1"/>
          </p:cNvSpPr>
          <p:nvPr/>
        </p:nvSpPr>
        <p:spPr bwMode="auto">
          <a:xfrm>
            <a:off x="1191005" y="878422"/>
            <a:ext cx="4475990" cy="316476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/>
            <a:endParaRPr lang="en-US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body"/>
          </p:nvPr>
        </p:nvSpPr>
        <p:spPr>
          <a:xfrm>
            <a:off x="1061392" y="4350019"/>
            <a:ext cx="4739537" cy="351097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1"/>
          <p:cNvSpPr txBox="1">
            <a:spLocks noChangeArrowheads="1"/>
          </p:cNvSpPr>
          <p:nvPr/>
        </p:nvSpPr>
        <p:spPr bwMode="auto">
          <a:xfrm>
            <a:off x="1191005" y="878422"/>
            <a:ext cx="4475990" cy="316476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/>
          <a:lstStyle>
            <a:lvl1pPr eaLnBrk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eaLnBrk="1"/>
            <a:endParaRPr lang="en-US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body"/>
          </p:nvPr>
        </p:nvSpPr>
        <p:spPr>
          <a:xfrm>
            <a:off x="1061392" y="4350019"/>
            <a:ext cx="4739537" cy="351097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F47D5-CD04-4EB6-B212-69508260BD54}" type="datetimeFigureOut">
              <a:rPr lang="en-US" smtClean="0"/>
              <a:pPr/>
              <a:t>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741CA-CCB8-4097-B377-0E3A01BB5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3358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F47D5-CD04-4EB6-B212-69508260BD54}" type="datetimeFigureOut">
              <a:rPr lang="en-US" smtClean="0"/>
              <a:pPr/>
              <a:t>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741CA-CCB8-4097-B377-0E3A01BB5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3987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F47D5-CD04-4EB6-B212-69508260BD54}" type="datetimeFigureOut">
              <a:rPr lang="en-US" smtClean="0"/>
              <a:pPr/>
              <a:t>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741CA-CCB8-4097-B377-0E3A01BB5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6599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F47D5-CD04-4EB6-B212-69508260BD54}" type="datetimeFigureOut">
              <a:rPr lang="en-US" smtClean="0"/>
              <a:pPr/>
              <a:t>1/3/2014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741CA-CCB8-4097-B377-0E3A01BB5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1841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F47D5-CD04-4EB6-B212-69508260BD54}" type="datetimeFigureOut">
              <a:rPr lang="en-US" smtClean="0"/>
              <a:pPr/>
              <a:t>1/3/2014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741CA-CCB8-4097-B377-0E3A01BB5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0115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F47D5-CD04-4EB6-B212-69508260BD54}" type="datetimeFigureOut">
              <a:rPr lang="en-US" smtClean="0"/>
              <a:pPr/>
              <a:t>1/3/2014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741CA-CCB8-4097-B377-0E3A01BB5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2544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F47D5-CD04-4EB6-B212-69508260BD54}" type="datetimeFigureOut">
              <a:rPr lang="en-US" smtClean="0"/>
              <a:pPr/>
              <a:t>1/3/2014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741CA-CCB8-4097-B377-0E3A01BB5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8196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F47D5-CD04-4EB6-B212-69508260BD54}" type="datetimeFigureOut">
              <a:rPr lang="en-US" smtClean="0"/>
              <a:pPr/>
              <a:t>1/3/2014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741CA-CCB8-4097-B377-0E3A01BB5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4700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F47D5-CD04-4EB6-B212-69508260BD54}" type="datetimeFigureOut">
              <a:rPr lang="en-US" smtClean="0"/>
              <a:pPr/>
              <a:t>1/3/2014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741CA-CCB8-4097-B377-0E3A01BB5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4737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F47D5-CD04-4EB6-B212-69508260BD54}" type="datetimeFigureOut">
              <a:rPr lang="en-US" smtClean="0"/>
              <a:pPr/>
              <a:t>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741CA-CCB8-4097-B377-0E3A01BB5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57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F47D5-CD04-4EB6-B212-69508260BD54}" type="datetimeFigureOut">
              <a:rPr lang="en-US" smtClean="0"/>
              <a:pPr/>
              <a:t>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741CA-CCB8-4097-B377-0E3A01BB5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1394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938" y="889000"/>
            <a:ext cx="8885237" cy="1155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34938" y="2116138"/>
            <a:ext cx="4371975" cy="4135437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59313" y="2116138"/>
            <a:ext cx="4371975" cy="41354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8A507-F366-4EF6-8EE0-B900FBB08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65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70104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76400" y="1981200"/>
            <a:ext cx="7010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Henrik P. Minassians 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84018-CC45-4F1A-909A-7EA0A69C68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00437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480" y="635108"/>
            <a:ext cx="7804800" cy="11420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0152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F47D5-CD04-4EB6-B212-69508260BD54}" type="datetimeFigureOut">
              <a:rPr lang="en-US" smtClean="0"/>
              <a:pPr/>
              <a:t>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741CA-CCB8-4097-B377-0E3A01BB5A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515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Preview of lectures 1-15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867400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Introduction </a:t>
            </a:r>
          </a:p>
          <a:p>
            <a:r>
              <a:rPr lang="en-US" sz="2400" b="1" u="sng" dirty="0" smtClean="0"/>
              <a:t>Course Objective </a:t>
            </a:r>
          </a:p>
          <a:p>
            <a:pPr lvl="0"/>
            <a:r>
              <a:rPr lang="en-US" sz="2000" b="1" dirty="0" smtClean="0"/>
              <a:t>To introduce MPA Students to advance level of Issues in Public Administration faced by Governments around the Globe. </a:t>
            </a:r>
          </a:p>
          <a:p>
            <a:pPr lvl="0"/>
            <a:r>
              <a:rPr lang="en-GB" sz="2000" b="1" dirty="0" smtClean="0"/>
              <a:t>To introduce MPA Students to processes by which policy decisions are made in public sector.</a:t>
            </a:r>
          </a:p>
          <a:p>
            <a:r>
              <a:rPr lang="en-US" sz="2400" b="1" u="sng" dirty="0" smtClean="0"/>
              <a:t>Pre-requisites</a:t>
            </a:r>
          </a:p>
          <a:p>
            <a:r>
              <a:rPr lang="en-GB" sz="2000" b="1" dirty="0" smtClean="0"/>
              <a:t>thorough knowledge of Public Sector Organisations, LINGO and concepts are mandatory</a:t>
            </a:r>
          </a:p>
          <a:p>
            <a:pPr lvl="0"/>
            <a:r>
              <a:rPr lang="en-GB" sz="2000" b="1" dirty="0" smtClean="0"/>
              <a:t>Should be able to comprehend:</a:t>
            </a:r>
          </a:p>
          <a:p>
            <a:pPr lvl="0"/>
            <a:r>
              <a:rPr lang="en-GB" sz="2000" b="1" dirty="0" smtClean="0"/>
              <a:t>The key structures, organizations and processes within the public administration</a:t>
            </a:r>
            <a:endParaRPr lang="en-US" sz="2000" b="1" dirty="0" smtClean="0"/>
          </a:p>
          <a:p>
            <a:r>
              <a:rPr lang="en-US" sz="2000" b="1" dirty="0" smtClean="0"/>
              <a:t>The history, scope, and environment of public administration.</a:t>
            </a:r>
          </a:p>
          <a:p>
            <a:pPr lvl="0" algn="just"/>
            <a:r>
              <a:rPr lang="en-GB" sz="2000" b="1" dirty="0" smtClean="0"/>
              <a:t>Gain a fuller knowledge and appreciation of how public sector managers and administrators address a wide variety of issues in the public service workplace.</a:t>
            </a:r>
            <a:endParaRPr lang="en-US" sz="2000" b="1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b="1" u="sng" dirty="0" smtClean="0"/>
          </a:p>
        </p:txBody>
      </p:sp>
    </p:spTree>
    <p:extLst>
      <p:ext uri="{BB962C8B-B14F-4D97-AF65-F5344CB8AC3E}">
        <p14:creationId xmlns:p14="http://schemas.microsoft.com/office/powerpoint/2010/main" xmlns="" val="277181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/>
              <a:t>Preview of lectures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/>
              <a:t>Reading Material </a:t>
            </a:r>
          </a:p>
          <a:p>
            <a:r>
              <a:rPr lang="en-US" dirty="0" smtClean="0"/>
              <a:t>Contemporary Public Administration Ideas and Issues by </a:t>
            </a:r>
            <a:r>
              <a:rPr lang="en-US" dirty="0" err="1" smtClean="0"/>
              <a:t>P.B.Rathod</a:t>
            </a:r>
            <a:r>
              <a:rPr lang="en-US" dirty="0" smtClean="0"/>
              <a:t> (text book)</a:t>
            </a:r>
          </a:p>
          <a:p>
            <a:pPr lvl="0"/>
            <a:r>
              <a:rPr lang="en-US" dirty="0" smtClean="0"/>
              <a:t>Study Notes, presentations and class discussions</a:t>
            </a:r>
          </a:p>
          <a:p>
            <a:pPr lvl="0"/>
            <a:r>
              <a:rPr lang="en-US" dirty="0" smtClean="0"/>
              <a:t>Problem Solving and Decision Making by Graham Wilson </a:t>
            </a:r>
          </a:p>
          <a:p>
            <a:pPr lvl="0"/>
            <a:r>
              <a:rPr lang="en-US" dirty="0" smtClean="0"/>
              <a:t>Succeeding in the Private, Public, and Not-for-Profit Sectors “Leadership” by Ronald R. Sims and Scott </a:t>
            </a:r>
            <a:r>
              <a:rPr lang="en-US" dirty="0" err="1" smtClean="0"/>
              <a:t>Quatro</a:t>
            </a:r>
            <a:r>
              <a:rPr lang="en-US" dirty="0" smtClean="0"/>
              <a:t>.</a:t>
            </a:r>
          </a:p>
          <a:p>
            <a:r>
              <a:rPr lang="en-US" dirty="0" smtClean="0"/>
              <a:t>Module Contents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039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 smtClean="0"/>
              <a:t>Meanings, Nature and Scope of </a:t>
            </a:r>
            <a:br>
              <a:rPr lang="en-US" sz="3200" b="1" dirty="0" smtClean="0"/>
            </a:br>
            <a:r>
              <a:rPr lang="en-US" sz="3200" b="1" dirty="0" smtClean="0"/>
              <a:t>	      Public Administration</a:t>
            </a:r>
            <a:br>
              <a:rPr lang="en-US" sz="3200" b="1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Public Administration?</a:t>
            </a:r>
          </a:p>
          <a:p>
            <a:r>
              <a:rPr lang="en-US" sz="2000" dirty="0" smtClean="0">
                <a:latin typeface="Tahoma" pitchFamily="34" charset="0"/>
              </a:rPr>
              <a:t>Administration has originated from Latin verb </a:t>
            </a:r>
            <a:r>
              <a:rPr lang="en-US" sz="2000" i="1" dirty="0" err="1" smtClean="0">
                <a:latin typeface="Tahoma" pitchFamily="34" charset="0"/>
              </a:rPr>
              <a:t>ministrare</a:t>
            </a:r>
            <a:r>
              <a:rPr lang="en-US" sz="2000" dirty="0" smtClean="0">
                <a:latin typeface="Tahoma" pitchFamily="34" charset="0"/>
              </a:rPr>
              <a:t>, strengthened by the preposition </a:t>
            </a:r>
            <a:r>
              <a:rPr lang="en-US" sz="2000" i="1" dirty="0" smtClean="0">
                <a:latin typeface="Tahoma" pitchFamily="34" charset="0"/>
              </a:rPr>
              <a:t>ad-</a:t>
            </a:r>
            <a:r>
              <a:rPr lang="en-US" sz="2000" dirty="0" smtClean="0">
                <a:latin typeface="Tahoma" pitchFamily="34" charset="0"/>
              </a:rPr>
              <a:t>, meaning „to serve”. Words </a:t>
            </a:r>
            <a:r>
              <a:rPr lang="pl-PL" sz="2000" dirty="0" smtClean="0">
                <a:latin typeface="Tahoma" pitchFamily="34" charset="0"/>
              </a:rPr>
              <a:t>„</a:t>
            </a:r>
            <a:r>
              <a:rPr lang="en-US" sz="2000" dirty="0" smtClean="0">
                <a:latin typeface="Tahoma" pitchFamily="34" charset="0"/>
              </a:rPr>
              <a:t>minister</a:t>
            </a:r>
            <a:r>
              <a:rPr lang="pl-PL" sz="2000" dirty="0" smtClean="0">
                <a:latin typeface="Tahoma" pitchFamily="34" charset="0"/>
              </a:rPr>
              <a:t>”</a:t>
            </a:r>
            <a:r>
              <a:rPr lang="en-US" sz="2000" dirty="0" smtClean="0">
                <a:latin typeface="Tahoma" pitchFamily="34" charset="0"/>
              </a:rPr>
              <a:t> and </a:t>
            </a:r>
            <a:r>
              <a:rPr lang="pl-PL" sz="2000" dirty="0" smtClean="0">
                <a:latin typeface="Tahoma" pitchFamily="34" charset="0"/>
              </a:rPr>
              <a:t>„</a:t>
            </a:r>
            <a:r>
              <a:rPr lang="en-US" sz="2000" dirty="0" smtClean="0">
                <a:latin typeface="Tahoma" pitchFamily="34" charset="0"/>
              </a:rPr>
              <a:t>ministration</a:t>
            </a:r>
            <a:r>
              <a:rPr lang="pl-PL" sz="2000" dirty="0" smtClean="0">
                <a:latin typeface="Tahoma" pitchFamily="34" charset="0"/>
              </a:rPr>
              <a:t>”</a:t>
            </a:r>
            <a:r>
              <a:rPr lang="en-US" sz="2000" dirty="0" smtClean="0">
                <a:latin typeface="Tahoma" pitchFamily="34" charset="0"/>
              </a:rPr>
              <a:t> also conform that „servant” aspect of the derivatives of </a:t>
            </a:r>
            <a:r>
              <a:rPr lang="en-US" sz="2000" i="1" dirty="0" err="1" smtClean="0">
                <a:latin typeface="Tahoma" pitchFamily="34" charset="0"/>
              </a:rPr>
              <a:t>ministrare</a:t>
            </a:r>
            <a:r>
              <a:rPr lang="en-US" sz="2000" dirty="0" smtClean="0">
                <a:latin typeface="Tahoma" pitchFamily="34" charset="0"/>
              </a:rPr>
              <a:t>. </a:t>
            </a:r>
          </a:p>
          <a:p>
            <a:endParaRPr lang="en-US" sz="2000" dirty="0"/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506701" y="4114800"/>
            <a:ext cx="8207375" cy="1348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>
                <a:latin typeface="Tahoma" pitchFamily="34" charset="0"/>
              </a:rPr>
              <a:t>Two essential elements of administration:</a:t>
            </a:r>
          </a:p>
          <a:p>
            <a:pPr>
              <a:spcBef>
                <a:spcPct val="25000"/>
              </a:spcBef>
              <a:buFont typeface="Wingdings" pitchFamily="2" charset="2"/>
              <a:buChar char="Ü"/>
            </a:pPr>
            <a:r>
              <a:rPr lang="en-US" sz="2400" dirty="0">
                <a:latin typeface="Tahoma" pitchFamily="34" charset="0"/>
              </a:rPr>
              <a:t> collective effort</a:t>
            </a:r>
          </a:p>
          <a:p>
            <a:pPr>
              <a:spcBef>
                <a:spcPct val="15000"/>
              </a:spcBef>
              <a:buFont typeface="Wingdings" pitchFamily="2" charset="2"/>
              <a:buChar char="Ü"/>
            </a:pPr>
            <a:r>
              <a:rPr lang="en-US" sz="2400" dirty="0">
                <a:latin typeface="Tahoma" pitchFamily="34" charset="0"/>
              </a:rPr>
              <a:t> common purpose</a:t>
            </a:r>
          </a:p>
        </p:txBody>
      </p:sp>
    </p:spTree>
    <p:extLst>
      <p:ext uri="{BB962C8B-B14F-4D97-AF65-F5344CB8AC3E}">
        <p14:creationId xmlns:p14="http://schemas.microsoft.com/office/powerpoint/2010/main" xmlns="" val="17847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/>
          </a:p>
        </p:txBody>
      </p:sp>
      <p:pic>
        <p:nvPicPr>
          <p:cNvPr id="17412" name="Picture 2" descr="http://www.christianimages.net/images/christian-powerpoint-designs.jp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52516886"/>
              </p:ext>
            </p:extLst>
          </p:nvPr>
        </p:nvGraphicFramePr>
        <p:xfrm>
          <a:off x="381000" y="1269833"/>
          <a:ext cx="8229600" cy="4576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79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Criteria</a:t>
                      </a:r>
                      <a:endParaRPr lang="en-US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Public Administration</a:t>
                      </a:r>
                      <a:endParaRPr lang="en-US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Private Administration</a:t>
                      </a:r>
                      <a:endParaRPr lang="en-US" sz="1800" dirty="0"/>
                    </a:p>
                  </a:txBody>
                  <a:tcPr marT="45714" marB="45714"/>
                </a:tc>
              </a:tr>
              <a:tr h="146294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1.Relations to environment</a:t>
                      </a:r>
                      <a:endParaRPr lang="en-US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1800" dirty="0" smtClean="0"/>
                        <a:t> subject to public scrutiny; public demand and expectations; political pressures</a:t>
                      </a:r>
                      <a:endParaRPr lang="en-US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1800" dirty="0" smtClean="0"/>
                        <a:t> Less exposed to public inspection; internal processes are</a:t>
                      </a:r>
                      <a:r>
                        <a:rPr lang="en-US" sz="1800" baseline="0" dirty="0" smtClean="0"/>
                        <a:t> kept from public; response to public guided by market dynamics</a:t>
                      </a:r>
                      <a:endParaRPr lang="en-US" sz="1800" dirty="0"/>
                    </a:p>
                  </a:txBody>
                  <a:tcPr marT="45714" marB="45714"/>
                </a:tc>
              </a:tr>
              <a:tr h="91434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2.  Accountability</a:t>
                      </a:r>
                      <a:endParaRPr lang="en-US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1800" dirty="0" smtClean="0"/>
                        <a:t> Accountable to the public; transparency in transactions is expected</a:t>
                      </a:r>
                      <a:endParaRPr lang="en-US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1800" dirty="0" smtClean="0"/>
                        <a:t> management accountable to owners</a:t>
                      </a:r>
                      <a:r>
                        <a:rPr lang="en-US" sz="1800" baseline="0" dirty="0" smtClean="0"/>
                        <a:t> of firms/corporations</a:t>
                      </a:r>
                      <a:endParaRPr lang="en-US" sz="1800" dirty="0"/>
                    </a:p>
                  </a:txBody>
                  <a:tcPr marT="45714" marB="45714"/>
                </a:tc>
              </a:tr>
              <a:tr h="118864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3.  Measure of performance</a:t>
                      </a:r>
                      <a:endParaRPr lang="en-US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1800" dirty="0" smtClean="0"/>
                        <a:t> general public satisfaction is the</a:t>
                      </a:r>
                      <a:r>
                        <a:rPr lang="en-US" sz="1800" baseline="0" dirty="0" smtClean="0"/>
                        <a:t> gauge in the improvement in the quality of life</a:t>
                      </a:r>
                      <a:endParaRPr lang="en-US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1800" dirty="0" smtClean="0"/>
                        <a:t> profit is bottomline</a:t>
                      </a:r>
                      <a:endParaRPr lang="en-US" sz="1800" dirty="0"/>
                    </a:p>
                  </a:txBody>
                  <a:tcPr marT="45714" marB="45714"/>
                </a:tc>
              </a:tr>
              <a:tr h="64003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4.  Nature of goods and services</a:t>
                      </a:r>
                      <a:endParaRPr lang="en-US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1800" dirty="0" smtClean="0"/>
                        <a:t> open to all</a:t>
                      </a:r>
                      <a:endParaRPr lang="en-US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q"/>
                      </a:pPr>
                      <a:r>
                        <a:rPr lang="en-US" sz="1800" dirty="0" smtClean="0"/>
                        <a:t> availment based on ones ability to pay</a:t>
                      </a:r>
                      <a:endParaRPr lang="en-US" sz="1800" dirty="0"/>
                    </a:p>
                  </a:txBody>
                  <a:tcPr marT="45714" marB="45714"/>
                </a:tc>
              </a:tr>
            </a:tbl>
          </a:graphicData>
        </a:graphic>
      </p:graphicFrame>
      <p:sp>
        <p:nvSpPr>
          <p:cNvPr id="17440" name="TextBox 6"/>
          <p:cNvSpPr txBox="1">
            <a:spLocks noChangeArrowheads="1"/>
          </p:cNvSpPr>
          <p:nvPr/>
        </p:nvSpPr>
        <p:spPr bwMode="auto">
          <a:xfrm>
            <a:off x="721093" y="173957"/>
            <a:ext cx="5334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FF0000"/>
                </a:solidFill>
                <a:latin typeface="Calibri" pitchFamily="34" charset="0"/>
              </a:rPr>
              <a:t>Public and </a:t>
            </a:r>
            <a:r>
              <a:rPr lang="en-US" sz="2800" dirty="0" smtClean="0">
                <a:solidFill>
                  <a:srgbClr val="FF0000"/>
                </a:solidFill>
                <a:latin typeface="Calibri" pitchFamily="34" charset="0"/>
              </a:rPr>
              <a:t>Private </a:t>
            </a:r>
            <a:r>
              <a:rPr lang="en-US" sz="2800" dirty="0">
                <a:solidFill>
                  <a:srgbClr val="FF0000"/>
                </a:solidFill>
                <a:latin typeface="Calibri" pitchFamily="34" charset="0"/>
              </a:rPr>
              <a:t>Administration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88055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What is Public 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Public administration is what government </a:t>
            </a:r>
            <a:r>
              <a:rPr lang="en-US" sz="2400" dirty="0" smtClean="0"/>
              <a:t>does.</a:t>
            </a:r>
          </a:p>
          <a:p>
            <a:r>
              <a:rPr lang="en-US" dirty="0"/>
              <a:t>Public administration is both direct and indirect.</a:t>
            </a:r>
          </a:p>
          <a:p>
            <a:r>
              <a:rPr lang="en-US" dirty="0"/>
              <a:t>Public administration is a phase in the policy-making cycle.</a:t>
            </a:r>
          </a:p>
          <a:p>
            <a:r>
              <a:rPr lang="en-US" sz="2400" dirty="0"/>
              <a:t>Public administration is implementing the public interest.</a:t>
            </a:r>
          </a:p>
          <a:p>
            <a:r>
              <a:rPr lang="en-US" sz="2400" dirty="0"/>
              <a:t>Public administration is doing collectively that which cannot be done so well individually.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Because public administration is what a state does, it is both created and bound by an instrument of the law.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Public administration is the law in action.</a:t>
            </a:r>
          </a:p>
          <a:p>
            <a:r>
              <a:rPr lang="en-US" dirty="0"/>
              <a:t>Public administration is regulation.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740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9874" name="Rectangle 2" descr="Canvas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600" dirty="0" smtClean="0"/>
              <a:t>Public Administration Model</a:t>
            </a:r>
            <a:br>
              <a:rPr lang="en-US" sz="3600" dirty="0" smtClean="0"/>
            </a:br>
            <a:r>
              <a:rPr lang="en-US" sz="1800" dirty="0" smtClean="0"/>
              <a:t>A B C D E</a:t>
            </a:r>
          </a:p>
        </p:txBody>
      </p:sp>
      <p:grpSp>
        <p:nvGrpSpPr>
          <p:cNvPr id="10244" name="Group 4"/>
          <p:cNvGrpSpPr>
            <a:grpSpLocks/>
          </p:cNvGrpSpPr>
          <p:nvPr/>
        </p:nvGrpSpPr>
        <p:grpSpPr bwMode="auto">
          <a:xfrm>
            <a:off x="5402263" y="1598613"/>
            <a:ext cx="1744662" cy="1279525"/>
            <a:chOff x="1632" y="2880"/>
            <a:chExt cx="1200" cy="1008"/>
          </a:xfrm>
        </p:grpSpPr>
        <p:sp>
          <p:nvSpPr>
            <p:cNvPr id="10289" name="Rectangle 5"/>
            <p:cNvSpPr>
              <a:spLocks noChangeArrowheads="1"/>
            </p:cNvSpPr>
            <p:nvPr/>
          </p:nvSpPr>
          <p:spPr bwMode="auto">
            <a:xfrm>
              <a:off x="1632" y="2880"/>
              <a:ext cx="1008" cy="100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ffectLst>
              <a:outerShdw dist="107763" dir="2700000" algn="ctr" rotWithShape="0">
                <a:srgbClr val="C0C0C0"/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0" name="AutoShape 6"/>
            <p:cNvSpPr>
              <a:spLocks noChangeArrowheads="1"/>
            </p:cNvSpPr>
            <p:nvPr/>
          </p:nvSpPr>
          <p:spPr bwMode="auto">
            <a:xfrm>
              <a:off x="2544" y="3000"/>
              <a:ext cx="288" cy="768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0" y="3240088"/>
            <a:ext cx="1524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Environmental Scan</a:t>
            </a:r>
          </a:p>
        </p:txBody>
      </p:sp>
      <p:grpSp>
        <p:nvGrpSpPr>
          <p:cNvPr id="10246" name="Group 8"/>
          <p:cNvGrpSpPr>
            <a:grpSpLocks/>
          </p:cNvGrpSpPr>
          <p:nvPr/>
        </p:nvGrpSpPr>
        <p:grpSpPr bwMode="auto">
          <a:xfrm>
            <a:off x="0" y="1598613"/>
            <a:ext cx="1752600" cy="1279525"/>
            <a:chOff x="1632" y="2880"/>
            <a:chExt cx="1200" cy="1008"/>
          </a:xfrm>
        </p:grpSpPr>
        <p:sp>
          <p:nvSpPr>
            <p:cNvPr id="10287" name="Rectangle 9"/>
            <p:cNvSpPr>
              <a:spLocks noChangeArrowheads="1"/>
            </p:cNvSpPr>
            <p:nvPr/>
          </p:nvSpPr>
          <p:spPr bwMode="auto">
            <a:xfrm>
              <a:off x="1632" y="2880"/>
              <a:ext cx="1008" cy="100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ffectLst>
              <a:outerShdw dist="107763" dir="2700000" algn="ctr" rotWithShape="0">
                <a:srgbClr val="C0C0C0"/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8" name="AutoShape 10"/>
            <p:cNvSpPr>
              <a:spLocks noChangeArrowheads="1"/>
            </p:cNvSpPr>
            <p:nvPr/>
          </p:nvSpPr>
          <p:spPr bwMode="auto">
            <a:xfrm>
              <a:off x="2544" y="3000"/>
              <a:ext cx="288" cy="768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47" name="Rectangle 11"/>
          <p:cNvSpPr>
            <a:spLocks noChangeArrowheads="1"/>
          </p:cNvSpPr>
          <p:nvPr/>
        </p:nvSpPr>
        <p:spPr bwMode="auto">
          <a:xfrm>
            <a:off x="0" y="1939925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  <a:latin typeface="Arial Narrow" pitchFamily="34" charset="0"/>
              </a:rPr>
              <a:t>A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Arial Narrow" pitchFamily="34" charset="0"/>
              </a:rPr>
              <a:t>ssessment</a:t>
            </a:r>
          </a:p>
        </p:txBody>
      </p:sp>
      <p:grpSp>
        <p:nvGrpSpPr>
          <p:cNvPr id="10248" name="Group 12"/>
          <p:cNvGrpSpPr>
            <a:grpSpLocks/>
          </p:cNvGrpSpPr>
          <p:nvPr/>
        </p:nvGrpSpPr>
        <p:grpSpPr bwMode="auto">
          <a:xfrm>
            <a:off x="1789113" y="1598613"/>
            <a:ext cx="1752600" cy="1279525"/>
            <a:chOff x="1632" y="2880"/>
            <a:chExt cx="1200" cy="1008"/>
          </a:xfrm>
        </p:grpSpPr>
        <p:sp>
          <p:nvSpPr>
            <p:cNvPr id="10285" name="Rectangle 13"/>
            <p:cNvSpPr>
              <a:spLocks noChangeArrowheads="1"/>
            </p:cNvSpPr>
            <p:nvPr/>
          </p:nvSpPr>
          <p:spPr bwMode="auto">
            <a:xfrm>
              <a:off x="1632" y="2880"/>
              <a:ext cx="1008" cy="100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ffectLst>
              <a:outerShdw dist="107763" dir="2700000" algn="ctr" rotWithShape="0">
                <a:srgbClr val="C0C0C0"/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6" name="AutoShape 14"/>
            <p:cNvSpPr>
              <a:spLocks noChangeArrowheads="1"/>
            </p:cNvSpPr>
            <p:nvPr/>
          </p:nvSpPr>
          <p:spPr bwMode="auto">
            <a:xfrm>
              <a:off x="2544" y="3000"/>
              <a:ext cx="288" cy="768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249" name="Group 16"/>
          <p:cNvGrpSpPr>
            <a:grpSpLocks/>
          </p:cNvGrpSpPr>
          <p:nvPr/>
        </p:nvGrpSpPr>
        <p:grpSpPr bwMode="auto">
          <a:xfrm>
            <a:off x="3590925" y="1598613"/>
            <a:ext cx="1752600" cy="1279525"/>
            <a:chOff x="1632" y="2880"/>
            <a:chExt cx="1200" cy="1008"/>
          </a:xfrm>
        </p:grpSpPr>
        <p:sp>
          <p:nvSpPr>
            <p:cNvPr id="10283" name="Rectangle 17"/>
            <p:cNvSpPr>
              <a:spLocks noChangeArrowheads="1"/>
            </p:cNvSpPr>
            <p:nvPr/>
          </p:nvSpPr>
          <p:spPr bwMode="auto">
            <a:xfrm>
              <a:off x="1632" y="2880"/>
              <a:ext cx="1008" cy="100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ffectLst>
              <a:outerShdw dist="107763" dir="2700000" algn="ctr" rotWithShape="0">
                <a:srgbClr val="C0C0C0"/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4" name="AutoShape 18"/>
            <p:cNvSpPr>
              <a:spLocks noChangeArrowheads="1"/>
            </p:cNvSpPr>
            <p:nvPr/>
          </p:nvSpPr>
          <p:spPr bwMode="auto">
            <a:xfrm>
              <a:off x="2544" y="3000"/>
              <a:ext cx="288" cy="768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50" name="Line 25"/>
          <p:cNvSpPr>
            <a:spLocks noChangeShapeType="1"/>
          </p:cNvSpPr>
          <p:nvPr/>
        </p:nvSpPr>
        <p:spPr bwMode="auto">
          <a:xfrm>
            <a:off x="0" y="3732213"/>
            <a:ext cx="9144000" cy="0"/>
          </a:xfrm>
          <a:prstGeom prst="line">
            <a:avLst/>
          </a:prstGeom>
          <a:noFill/>
          <a:ln w="9525">
            <a:solidFill>
              <a:srgbClr val="A5002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1" name="Text Box 26"/>
          <p:cNvSpPr txBox="1">
            <a:spLocks noChangeArrowheads="1"/>
          </p:cNvSpPr>
          <p:nvPr/>
        </p:nvSpPr>
        <p:spPr bwMode="auto">
          <a:xfrm>
            <a:off x="0" y="37592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Background Information</a:t>
            </a:r>
          </a:p>
        </p:txBody>
      </p:sp>
      <p:sp>
        <p:nvSpPr>
          <p:cNvPr id="10252" name="Line 27"/>
          <p:cNvSpPr>
            <a:spLocks noChangeShapeType="1"/>
          </p:cNvSpPr>
          <p:nvPr/>
        </p:nvSpPr>
        <p:spPr bwMode="auto">
          <a:xfrm>
            <a:off x="0" y="4252913"/>
            <a:ext cx="9144000" cy="0"/>
          </a:xfrm>
          <a:prstGeom prst="line">
            <a:avLst/>
          </a:prstGeom>
          <a:noFill/>
          <a:ln w="9525">
            <a:solidFill>
              <a:srgbClr val="A5002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3" name="Text Box 28"/>
          <p:cNvSpPr txBox="1">
            <a:spLocks noChangeArrowheads="1"/>
          </p:cNvSpPr>
          <p:nvPr/>
        </p:nvSpPr>
        <p:spPr bwMode="auto">
          <a:xfrm>
            <a:off x="0" y="4267200"/>
            <a:ext cx="152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Situational Analysis</a:t>
            </a:r>
          </a:p>
        </p:txBody>
      </p:sp>
      <p:sp>
        <p:nvSpPr>
          <p:cNvPr id="10254" name="Line 29"/>
          <p:cNvSpPr>
            <a:spLocks noChangeShapeType="1"/>
          </p:cNvSpPr>
          <p:nvPr/>
        </p:nvSpPr>
        <p:spPr bwMode="auto">
          <a:xfrm>
            <a:off x="0" y="4760913"/>
            <a:ext cx="9144000" cy="0"/>
          </a:xfrm>
          <a:prstGeom prst="line">
            <a:avLst/>
          </a:prstGeom>
          <a:noFill/>
          <a:ln w="9525">
            <a:solidFill>
              <a:srgbClr val="A5002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5" name="Text Box 30"/>
          <p:cNvSpPr txBox="1">
            <a:spLocks noChangeArrowheads="1"/>
          </p:cNvSpPr>
          <p:nvPr/>
        </p:nvSpPr>
        <p:spPr bwMode="auto">
          <a:xfrm>
            <a:off x="0" y="4773613"/>
            <a:ext cx="152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SWOT – Strength’s, Weaknesses, Opportunities, Threats</a:t>
            </a:r>
          </a:p>
        </p:txBody>
      </p:sp>
      <p:sp>
        <p:nvSpPr>
          <p:cNvPr id="10256" name="Text Box 31"/>
          <p:cNvSpPr txBox="1">
            <a:spLocks noChangeArrowheads="1"/>
          </p:cNvSpPr>
          <p:nvPr/>
        </p:nvSpPr>
        <p:spPr bwMode="auto">
          <a:xfrm>
            <a:off x="1752600" y="3240088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Situation – Past, Present and Future</a:t>
            </a:r>
          </a:p>
        </p:txBody>
      </p:sp>
      <p:sp>
        <p:nvSpPr>
          <p:cNvPr id="10257" name="Text Box 32"/>
          <p:cNvSpPr txBox="1">
            <a:spLocks noChangeArrowheads="1"/>
          </p:cNvSpPr>
          <p:nvPr/>
        </p:nvSpPr>
        <p:spPr bwMode="auto">
          <a:xfrm>
            <a:off x="1752600" y="3759200"/>
            <a:ext cx="152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Significant Issues</a:t>
            </a:r>
          </a:p>
        </p:txBody>
      </p:sp>
      <p:sp>
        <p:nvSpPr>
          <p:cNvPr id="10258" name="Text Box 33"/>
          <p:cNvSpPr txBox="1">
            <a:spLocks noChangeArrowheads="1"/>
          </p:cNvSpPr>
          <p:nvPr/>
        </p:nvSpPr>
        <p:spPr bwMode="auto">
          <a:xfrm>
            <a:off x="1752600" y="42672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Align / Fit with Capabilities</a:t>
            </a:r>
          </a:p>
        </p:txBody>
      </p:sp>
      <p:sp>
        <p:nvSpPr>
          <p:cNvPr id="10259" name="Text Box 34"/>
          <p:cNvSpPr txBox="1">
            <a:spLocks noChangeArrowheads="1"/>
          </p:cNvSpPr>
          <p:nvPr/>
        </p:nvSpPr>
        <p:spPr bwMode="auto">
          <a:xfrm>
            <a:off x="3568700" y="3240088"/>
            <a:ext cx="1524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Mission &amp; Vision</a:t>
            </a:r>
          </a:p>
        </p:txBody>
      </p:sp>
      <p:sp>
        <p:nvSpPr>
          <p:cNvPr id="10260" name="Text Box 35"/>
          <p:cNvSpPr txBox="1">
            <a:spLocks noChangeArrowheads="1"/>
          </p:cNvSpPr>
          <p:nvPr/>
        </p:nvSpPr>
        <p:spPr bwMode="auto">
          <a:xfrm>
            <a:off x="3568700" y="37592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Values / Guiding Principles</a:t>
            </a:r>
          </a:p>
        </p:txBody>
      </p:sp>
      <p:sp>
        <p:nvSpPr>
          <p:cNvPr id="10261" name="Text Box 36"/>
          <p:cNvSpPr txBox="1">
            <a:spLocks noChangeArrowheads="1"/>
          </p:cNvSpPr>
          <p:nvPr/>
        </p:nvSpPr>
        <p:spPr bwMode="auto">
          <a:xfrm>
            <a:off x="3568700" y="4267200"/>
            <a:ext cx="157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Major Goals</a:t>
            </a:r>
          </a:p>
        </p:txBody>
      </p:sp>
      <p:sp>
        <p:nvSpPr>
          <p:cNvPr id="10262" name="Text Box 37"/>
          <p:cNvSpPr txBox="1">
            <a:spLocks noChangeArrowheads="1"/>
          </p:cNvSpPr>
          <p:nvPr/>
        </p:nvSpPr>
        <p:spPr bwMode="auto">
          <a:xfrm>
            <a:off x="3568700" y="4773613"/>
            <a:ext cx="1524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Specific Objectives</a:t>
            </a:r>
          </a:p>
        </p:txBody>
      </p:sp>
      <p:sp>
        <p:nvSpPr>
          <p:cNvPr id="10263" name="Text Box 38"/>
          <p:cNvSpPr txBox="1">
            <a:spLocks noChangeArrowheads="1"/>
          </p:cNvSpPr>
          <p:nvPr/>
        </p:nvSpPr>
        <p:spPr bwMode="auto">
          <a:xfrm>
            <a:off x="5397500" y="3240088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Performance Measurement</a:t>
            </a:r>
          </a:p>
        </p:txBody>
      </p:sp>
      <p:sp>
        <p:nvSpPr>
          <p:cNvPr id="10264" name="Text Box 39"/>
          <p:cNvSpPr txBox="1">
            <a:spLocks noChangeArrowheads="1"/>
          </p:cNvSpPr>
          <p:nvPr/>
        </p:nvSpPr>
        <p:spPr bwMode="auto">
          <a:xfrm>
            <a:off x="5397500" y="3759200"/>
            <a:ext cx="1638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Targets / Standards of Performance</a:t>
            </a:r>
          </a:p>
        </p:txBody>
      </p:sp>
      <p:sp>
        <p:nvSpPr>
          <p:cNvPr id="10265" name="Text Box 40"/>
          <p:cNvSpPr txBox="1">
            <a:spLocks noChangeArrowheads="1"/>
          </p:cNvSpPr>
          <p:nvPr/>
        </p:nvSpPr>
        <p:spPr bwMode="auto">
          <a:xfrm>
            <a:off x="5397500" y="42672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Initiatives and Projects</a:t>
            </a:r>
          </a:p>
        </p:txBody>
      </p:sp>
      <p:grpSp>
        <p:nvGrpSpPr>
          <p:cNvPr id="10266" name="Group 41"/>
          <p:cNvGrpSpPr>
            <a:grpSpLocks/>
          </p:cNvGrpSpPr>
          <p:nvPr/>
        </p:nvGrpSpPr>
        <p:grpSpPr bwMode="auto">
          <a:xfrm>
            <a:off x="7200900" y="1598613"/>
            <a:ext cx="1752600" cy="1279525"/>
            <a:chOff x="1632" y="2880"/>
            <a:chExt cx="1200" cy="1008"/>
          </a:xfrm>
        </p:grpSpPr>
        <p:sp>
          <p:nvSpPr>
            <p:cNvPr id="10281" name="Rectangle 42"/>
            <p:cNvSpPr>
              <a:spLocks noChangeArrowheads="1"/>
            </p:cNvSpPr>
            <p:nvPr/>
          </p:nvSpPr>
          <p:spPr bwMode="auto">
            <a:xfrm>
              <a:off x="1632" y="2880"/>
              <a:ext cx="1008" cy="1008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  <a:effectLst>
              <a:outerShdw dist="107763" dir="2700000" algn="ctr" rotWithShape="0">
                <a:srgbClr val="C0C0C0"/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2" name="AutoShape 43"/>
            <p:cNvSpPr>
              <a:spLocks noChangeArrowheads="1"/>
            </p:cNvSpPr>
            <p:nvPr/>
          </p:nvSpPr>
          <p:spPr bwMode="auto">
            <a:xfrm>
              <a:off x="2544" y="3000"/>
              <a:ext cx="288" cy="768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CC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67" name="Rectangle 45"/>
          <p:cNvSpPr>
            <a:spLocks noChangeArrowheads="1"/>
          </p:cNvSpPr>
          <p:nvPr/>
        </p:nvSpPr>
        <p:spPr bwMode="auto">
          <a:xfrm>
            <a:off x="1712913" y="1939925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  <a:latin typeface="Arial Narrow" pitchFamily="34" charset="0"/>
              </a:rPr>
              <a:t>B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Arial Narrow" pitchFamily="34" charset="0"/>
              </a:rPr>
              <a:t>aseline</a:t>
            </a:r>
          </a:p>
        </p:txBody>
      </p:sp>
      <p:sp>
        <p:nvSpPr>
          <p:cNvPr id="10268" name="Rectangle 46"/>
          <p:cNvSpPr>
            <a:spLocks noChangeArrowheads="1"/>
          </p:cNvSpPr>
          <p:nvPr/>
        </p:nvSpPr>
        <p:spPr bwMode="auto">
          <a:xfrm>
            <a:off x="3505200" y="1939925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  <a:latin typeface="Arial Narrow" pitchFamily="34" charset="0"/>
              </a:rPr>
              <a:t>C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Arial Narrow" pitchFamily="34" charset="0"/>
              </a:rPr>
              <a:t>omponents</a:t>
            </a:r>
          </a:p>
        </p:txBody>
      </p:sp>
      <p:sp>
        <p:nvSpPr>
          <p:cNvPr id="10269" name="Text Box 50"/>
          <p:cNvSpPr txBox="1">
            <a:spLocks noChangeArrowheads="1"/>
          </p:cNvSpPr>
          <p:nvPr/>
        </p:nvSpPr>
        <p:spPr bwMode="auto">
          <a:xfrm>
            <a:off x="7270750" y="3271838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Performance Management</a:t>
            </a:r>
          </a:p>
        </p:txBody>
      </p:sp>
      <p:sp>
        <p:nvSpPr>
          <p:cNvPr id="10270" name="Text Box 51"/>
          <p:cNvSpPr txBox="1">
            <a:spLocks noChangeArrowheads="1"/>
          </p:cNvSpPr>
          <p:nvPr/>
        </p:nvSpPr>
        <p:spPr bwMode="auto">
          <a:xfrm>
            <a:off x="7270750" y="3776663"/>
            <a:ext cx="16383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Review Progress </a:t>
            </a:r>
          </a:p>
        </p:txBody>
      </p:sp>
      <p:sp>
        <p:nvSpPr>
          <p:cNvPr id="10271" name="Text Box 52"/>
          <p:cNvSpPr txBox="1">
            <a:spLocks noChangeArrowheads="1"/>
          </p:cNvSpPr>
          <p:nvPr/>
        </p:nvSpPr>
        <p:spPr bwMode="auto">
          <a:xfrm>
            <a:off x="7256463" y="4270375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Take Corrective Actions</a:t>
            </a:r>
          </a:p>
        </p:txBody>
      </p:sp>
      <p:sp>
        <p:nvSpPr>
          <p:cNvPr id="10272" name="Rectangle 53"/>
          <p:cNvSpPr>
            <a:spLocks noChangeArrowheads="1"/>
          </p:cNvSpPr>
          <p:nvPr/>
        </p:nvSpPr>
        <p:spPr bwMode="auto">
          <a:xfrm>
            <a:off x="5257800" y="1939925"/>
            <a:ext cx="1600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2"/>
                </a:solidFill>
                <a:latin typeface="Arial Narrow" pitchFamily="34" charset="0"/>
              </a:rPr>
              <a:t> 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Arial Narrow" pitchFamily="34" charset="0"/>
              </a:rPr>
              <a:t>D</a:t>
            </a:r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  <a:latin typeface="Arial Narrow" pitchFamily="34" charset="0"/>
              </a:rPr>
              <a:t>own 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Arial Narrow" pitchFamily="34" charset="0"/>
              </a:rPr>
              <a:t>to Specifics</a:t>
            </a:r>
          </a:p>
        </p:txBody>
      </p:sp>
      <p:sp>
        <p:nvSpPr>
          <p:cNvPr id="10273" name="Rectangle 54"/>
          <p:cNvSpPr>
            <a:spLocks noChangeArrowheads="1"/>
          </p:cNvSpPr>
          <p:nvPr/>
        </p:nvSpPr>
        <p:spPr bwMode="auto">
          <a:xfrm>
            <a:off x="7150100" y="1939925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chemeClr val="accent2"/>
                </a:solidFill>
                <a:latin typeface="Arial Narrow" pitchFamily="34" charset="0"/>
              </a:rPr>
              <a:t>E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Arial Narrow" pitchFamily="34" charset="0"/>
              </a:rPr>
              <a:t>valuate</a:t>
            </a:r>
          </a:p>
        </p:txBody>
      </p:sp>
      <p:sp>
        <p:nvSpPr>
          <p:cNvPr id="10274" name="Text Box 58"/>
          <p:cNvSpPr txBox="1">
            <a:spLocks noChangeArrowheads="1"/>
          </p:cNvSpPr>
          <p:nvPr/>
        </p:nvSpPr>
        <p:spPr bwMode="auto">
          <a:xfrm>
            <a:off x="752475" y="1236663"/>
            <a:ext cx="25415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i="1" dirty="0"/>
              <a:t>Where we are </a:t>
            </a:r>
          </a:p>
        </p:txBody>
      </p:sp>
      <p:sp>
        <p:nvSpPr>
          <p:cNvPr id="10275" name="Text Box 59"/>
          <p:cNvSpPr txBox="1">
            <a:spLocks noChangeArrowheads="1"/>
          </p:cNvSpPr>
          <p:nvPr/>
        </p:nvSpPr>
        <p:spPr bwMode="auto">
          <a:xfrm>
            <a:off x="3085306" y="1241425"/>
            <a:ext cx="25415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i="1" dirty="0"/>
              <a:t>Where we want to be </a:t>
            </a:r>
          </a:p>
        </p:txBody>
      </p:sp>
      <p:sp>
        <p:nvSpPr>
          <p:cNvPr id="10276" name="Text Box 60"/>
          <p:cNvSpPr txBox="1">
            <a:spLocks noChangeArrowheads="1"/>
          </p:cNvSpPr>
          <p:nvPr/>
        </p:nvSpPr>
        <p:spPr bwMode="auto">
          <a:xfrm>
            <a:off x="5259388" y="1241425"/>
            <a:ext cx="21955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i="1"/>
              <a:t>How we will do it</a:t>
            </a:r>
          </a:p>
        </p:txBody>
      </p:sp>
      <p:sp>
        <p:nvSpPr>
          <p:cNvPr id="10277" name="Text Box 61"/>
          <p:cNvSpPr txBox="1">
            <a:spLocks noChangeArrowheads="1"/>
          </p:cNvSpPr>
          <p:nvPr/>
        </p:nvSpPr>
        <p:spPr bwMode="auto">
          <a:xfrm>
            <a:off x="7226300" y="1255713"/>
            <a:ext cx="1917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i="1"/>
              <a:t>How are we doing</a:t>
            </a:r>
          </a:p>
        </p:txBody>
      </p:sp>
      <p:sp>
        <p:nvSpPr>
          <p:cNvPr id="10278" name="Text Box 62"/>
          <p:cNvSpPr txBox="1">
            <a:spLocks noChangeArrowheads="1"/>
          </p:cNvSpPr>
          <p:nvPr/>
        </p:nvSpPr>
        <p:spPr bwMode="auto">
          <a:xfrm>
            <a:off x="1743075" y="4786313"/>
            <a:ext cx="1524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Gaps</a:t>
            </a:r>
          </a:p>
        </p:txBody>
      </p:sp>
      <p:sp>
        <p:nvSpPr>
          <p:cNvPr id="10279" name="Text Box 63"/>
          <p:cNvSpPr txBox="1">
            <a:spLocks noChangeArrowheads="1"/>
          </p:cNvSpPr>
          <p:nvPr/>
        </p:nvSpPr>
        <p:spPr bwMode="auto">
          <a:xfrm>
            <a:off x="5402263" y="4751388"/>
            <a:ext cx="1524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Action Plans</a:t>
            </a:r>
          </a:p>
        </p:txBody>
      </p:sp>
      <p:sp>
        <p:nvSpPr>
          <p:cNvPr id="10280" name="Text Box 64"/>
          <p:cNvSpPr txBox="1">
            <a:spLocks noChangeArrowheads="1"/>
          </p:cNvSpPr>
          <p:nvPr/>
        </p:nvSpPr>
        <p:spPr bwMode="auto">
          <a:xfrm>
            <a:off x="7259638" y="4732338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ct val="15000"/>
              </a:spcAft>
              <a:buFontTx/>
              <a:buChar char="•"/>
            </a:pPr>
            <a:r>
              <a:rPr lang="en-US" sz="1200" i="1" dirty="0">
                <a:latin typeface="Arial Narrow" pitchFamily="34" charset="0"/>
              </a:rPr>
              <a:t>Feedback upstream – revise plans</a:t>
            </a:r>
          </a:p>
        </p:txBody>
      </p:sp>
    </p:spTree>
    <p:extLst>
      <p:ext uri="{BB962C8B-B14F-4D97-AF65-F5344CB8AC3E}">
        <p14:creationId xmlns:p14="http://schemas.microsoft.com/office/powerpoint/2010/main" xmlns="" val="96403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Oval 2"/>
          <p:cNvSpPr>
            <a:spLocks noChangeArrowheads="1"/>
          </p:cNvSpPr>
          <p:nvPr/>
        </p:nvSpPr>
        <p:spPr bwMode="auto">
          <a:xfrm>
            <a:off x="2825750" y="539750"/>
            <a:ext cx="3568700" cy="189230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2075" tIns="46038" rIns="92075" bIns="46038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latin typeface="Times New Roman" pitchFamily="18" charset="0"/>
              </a:rPr>
              <a:t>Discover</a:t>
            </a:r>
            <a:endParaRPr lang="en-US" sz="2400" b="1" dirty="0">
              <a:latin typeface="Times New Roman" pitchFamily="18" charset="0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latin typeface="Times New Roman" pitchFamily="18" charset="0"/>
              </a:rPr>
              <a:t>(</a:t>
            </a:r>
            <a:r>
              <a:rPr lang="en-US" sz="2000" dirty="0">
                <a:latin typeface="Times New Roman" pitchFamily="18" charset="0"/>
              </a:rPr>
              <a:t>The best of what </a:t>
            </a:r>
            <a:r>
              <a:rPr lang="en-US" sz="2000" dirty="0" smtClean="0">
                <a:latin typeface="Times New Roman" pitchFamily="18" charset="0"/>
              </a:rPr>
              <a:t>is available)</a:t>
            </a:r>
            <a:endParaRPr lang="en-US" sz="2000" dirty="0">
              <a:latin typeface="Times New Roman" pitchFamily="18" charset="0"/>
            </a:endParaRPr>
          </a:p>
        </p:txBody>
      </p:sp>
      <p:sp>
        <p:nvSpPr>
          <p:cNvPr id="120835" name="Oval 3"/>
          <p:cNvSpPr>
            <a:spLocks noChangeArrowheads="1"/>
          </p:cNvSpPr>
          <p:nvPr/>
        </p:nvSpPr>
        <p:spPr bwMode="auto">
          <a:xfrm>
            <a:off x="5645150" y="2673350"/>
            <a:ext cx="3416300" cy="19685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2075" tIns="46038" rIns="92075" bIns="46038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Times New Roman" pitchFamily="18" charset="0"/>
              </a:rPr>
              <a:t>Dream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Times New Roman" pitchFamily="18" charset="0"/>
              </a:rPr>
              <a:t>“What might be?”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Times New Roman" pitchFamily="18" charset="0"/>
              </a:rPr>
              <a:t>(What is the world calling for)</a:t>
            </a:r>
            <a:endParaRPr lang="en-US" sz="2400" dirty="0">
              <a:latin typeface="Times New Roman" pitchFamily="18" charset="0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i="1" dirty="0">
                <a:latin typeface="Times New Roman" pitchFamily="18" charset="0"/>
              </a:rPr>
              <a:t>Envisioning </a:t>
            </a:r>
          </a:p>
        </p:txBody>
      </p:sp>
      <p:sp>
        <p:nvSpPr>
          <p:cNvPr id="120836" name="Oval 4"/>
          <p:cNvSpPr>
            <a:spLocks noChangeArrowheads="1"/>
          </p:cNvSpPr>
          <p:nvPr/>
        </p:nvSpPr>
        <p:spPr bwMode="auto">
          <a:xfrm>
            <a:off x="2978150" y="4654550"/>
            <a:ext cx="3644900" cy="19685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2075" tIns="46038" rIns="92075" bIns="46038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solidFill>
                <a:schemeClr val="tx2"/>
              </a:solidFill>
              <a:latin typeface="Geneva" charset="0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Times New Roman" pitchFamily="18" charset="0"/>
              </a:rPr>
              <a:t>Design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Times New Roman" pitchFamily="18" charset="0"/>
              </a:rPr>
              <a:t>“What should be--the ideal?”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i="1" dirty="0">
                <a:latin typeface="Times New Roman" pitchFamily="18" charset="0"/>
              </a:rPr>
              <a:t>Co-constructing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400" i="1" dirty="0">
              <a:latin typeface="Times New Roman" pitchFamily="18" charset="0"/>
            </a:endParaRPr>
          </a:p>
        </p:txBody>
      </p:sp>
      <p:sp>
        <p:nvSpPr>
          <p:cNvPr id="120837" name="Oval 5"/>
          <p:cNvSpPr>
            <a:spLocks noChangeArrowheads="1"/>
          </p:cNvSpPr>
          <p:nvPr/>
        </p:nvSpPr>
        <p:spPr bwMode="auto">
          <a:xfrm>
            <a:off x="234950" y="2597150"/>
            <a:ext cx="3187700" cy="18923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2075" tIns="46038" rIns="92075" bIns="46038"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Geneva" charset="0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Geneva" charset="0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latin typeface="Times New Roman" pitchFamily="18" charset="0"/>
              </a:rPr>
              <a:t>Deliver</a:t>
            </a:r>
            <a:endParaRPr lang="en-US" sz="2400" b="1" dirty="0">
              <a:latin typeface="Times New Roman" pitchFamily="18" charset="0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Times New Roman" pitchFamily="18" charset="0"/>
              </a:rPr>
              <a:t>“How to empower, learn,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Times New Roman" pitchFamily="18" charset="0"/>
              </a:rPr>
              <a:t>and </a:t>
            </a:r>
            <a:r>
              <a:rPr lang="en-US" sz="2400" dirty="0" smtClean="0">
                <a:latin typeface="Times New Roman" pitchFamily="18" charset="0"/>
              </a:rPr>
              <a:t>adjust/improvise”</a:t>
            </a:r>
            <a:endParaRPr lang="en-US" sz="2000" dirty="0">
              <a:latin typeface="Times New Roman" pitchFamily="18" charset="0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i="1" dirty="0">
                <a:latin typeface="Times New Roman" pitchFamily="18" charset="0"/>
              </a:rPr>
              <a:t>Sustaining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Times New Roman" pitchFamily="18" charset="0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Geneva" charset="0"/>
            </a:endParaRP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Geneva" charset="0"/>
            </a:endParaRPr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4270375" y="5900738"/>
            <a:ext cx="1841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4057650" y="5219700"/>
            <a:ext cx="18319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/>
            <a:endParaRPr lang="en-US" sz="3200">
              <a:solidFill>
                <a:schemeClr val="tx2"/>
              </a:solidFill>
              <a:latin typeface="Geneva"/>
            </a:endParaRPr>
          </a:p>
          <a:p>
            <a:pPr eaLnBrk="0" hangingPunct="0"/>
            <a:endParaRPr lang="en-US" sz="3200">
              <a:solidFill>
                <a:schemeClr val="tx2"/>
              </a:solidFill>
              <a:latin typeface="Geneva"/>
            </a:endParaRPr>
          </a:p>
        </p:txBody>
      </p:sp>
      <p:sp>
        <p:nvSpPr>
          <p:cNvPr id="14343" name="Arc 8"/>
          <p:cNvSpPr>
            <a:spLocks/>
          </p:cNvSpPr>
          <p:nvPr/>
        </p:nvSpPr>
        <p:spPr bwMode="auto">
          <a:xfrm>
            <a:off x="1679575" y="1527175"/>
            <a:ext cx="1143000" cy="1066800"/>
          </a:xfrm>
          <a:custGeom>
            <a:avLst/>
            <a:gdLst>
              <a:gd name="T0" fmla="*/ 0 w 21600"/>
              <a:gd name="T1" fmla="*/ 1065220 h 21600"/>
              <a:gd name="T2" fmla="*/ 1141413 w 21600"/>
              <a:gd name="T3" fmla="*/ 0 h 21600"/>
              <a:gd name="T4" fmla="*/ 1143000 w 21600"/>
              <a:gd name="T5" fmla="*/ 10668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21568"/>
                </a:moveTo>
                <a:cubicBezTo>
                  <a:pt x="17" y="9662"/>
                  <a:pt x="9664" y="16"/>
                  <a:pt x="21570" y="0"/>
                </a:cubicBezTo>
              </a:path>
              <a:path w="21600" h="21600" stroke="0" extrusionOk="0">
                <a:moveTo>
                  <a:pt x="0" y="21568"/>
                </a:moveTo>
                <a:cubicBezTo>
                  <a:pt x="17" y="9662"/>
                  <a:pt x="9664" y="16"/>
                  <a:pt x="21570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344" name="Arc 9"/>
          <p:cNvSpPr>
            <a:spLocks/>
          </p:cNvSpPr>
          <p:nvPr/>
        </p:nvSpPr>
        <p:spPr bwMode="auto">
          <a:xfrm>
            <a:off x="6400800" y="1527175"/>
            <a:ext cx="990600" cy="1143000"/>
          </a:xfrm>
          <a:custGeom>
            <a:avLst/>
            <a:gdLst>
              <a:gd name="T0" fmla="*/ 0 w 21600"/>
              <a:gd name="T1" fmla="*/ 0 h 21600"/>
              <a:gd name="T2" fmla="*/ 990600 w 21600"/>
              <a:gd name="T3" fmla="*/ 1143000 h 21600"/>
              <a:gd name="T4" fmla="*/ 0 w 21600"/>
              <a:gd name="T5" fmla="*/ 114300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 cap="rnd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345" name="Arc 10"/>
          <p:cNvSpPr>
            <a:spLocks/>
          </p:cNvSpPr>
          <p:nvPr/>
        </p:nvSpPr>
        <p:spPr bwMode="auto">
          <a:xfrm>
            <a:off x="6629400" y="4648200"/>
            <a:ext cx="838200" cy="1066800"/>
          </a:xfrm>
          <a:custGeom>
            <a:avLst/>
            <a:gdLst>
              <a:gd name="T0" fmla="*/ 838200 w 21600"/>
              <a:gd name="T1" fmla="*/ 0 h 21600"/>
              <a:gd name="T2" fmla="*/ 0 w 21600"/>
              <a:gd name="T3" fmla="*/ 106680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346" name="Arc 11"/>
          <p:cNvSpPr>
            <a:spLocks/>
          </p:cNvSpPr>
          <p:nvPr/>
        </p:nvSpPr>
        <p:spPr bwMode="auto">
          <a:xfrm>
            <a:off x="1679575" y="4572000"/>
            <a:ext cx="1295400" cy="1143000"/>
          </a:xfrm>
          <a:custGeom>
            <a:avLst/>
            <a:gdLst>
              <a:gd name="T0" fmla="*/ 1295400 w 21600"/>
              <a:gd name="T1" fmla="*/ 1143000 h 21600"/>
              <a:gd name="T2" fmla="*/ 0 w 21600"/>
              <a:gd name="T3" fmla="*/ 0 h 21600"/>
              <a:gd name="T4" fmla="*/ 129540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12700" cap="rnd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123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Evolution of Public Administration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en-US" b="1" dirty="0" smtClean="0"/>
              <a:t>Phase</a:t>
            </a:r>
            <a:endParaRPr lang="en-US" dirty="0" smtClean="0"/>
          </a:p>
          <a:p>
            <a:pPr fontAlgn="base"/>
            <a:r>
              <a:rPr lang="en-US" b="1" dirty="0" smtClean="0"/>
              <a:t>Indicative Period</a:t>
            </a:r>
            <a:endParaRPr lang="en-US" dirty="0" smtClean="0"/>
          </a:p>
          <a:p>
            <a:pPr fontAlgn="base"/>
            <a:r>
              <a:rPr lang="en-US" b="1" dirty="0" smtClean="0"/>
              <a:t>Traditional / Classical Public Administration</a:t>
            </a:r>
            <a:endParaRPr lang="en-US" dirty="0" smtClean="0"/>
          </a:p>
          <a:p>
            <a:pPr fontAlgn="base"/>
            <a:r>
              <a:rPr lang="en-US" dirty="0" smtClean="0"/>
              <a:t>1800s to 1950s</a:t>
            </a:r>
          </a:p>
          <a:p>
            <a:pPr fontAlgn="base"/>
            <a:r>
              <a:rPr lang="en-US" b="1" dirty="0" smtClean="0"/>
              <a:t>Modern Public Administration</a:t>
            </a:r>
            <a:endParaRPr lang="en-US" dirty="0" smtClean="0"/>
          </a:p>
          <a:p>
            <a:pPr fontAlgn="base"/>
            <a:r>
              <a:rPr lang="en-US" dirty="0" smtClean="0"/>
              <a:t>Development Administration  (1950s to 1960s)</a:t>
            </a:r>
          </a:p>
          <a:p>
            <a:pPr fontAlgn="base"/>
            <a:r>
              <a:rPr lang="en-US" dirty="0" smtClean="0"/>
              <a:t>New Public Administration     (1970s)</a:t>
            </a:r>
          </a:p>
          <a:p>
            <a:pPr fontAlgn="base"/>
            <a:r>
              <a:rPr lang="en-US" dirty="0" smtClean="0"/>
              <a:t>New Public Management       (1980s to 1990s)</a:t>
            </a:r>
          </a:p>
          <a:p>
            <a:pPr fontAlgn="base"/>
            <a:r>
              <a:rPr lang="en-US" dirty="0" smtClean="0"/>
              <a:t>Reinventing Government       (1990s)</a:t>
            </a:r>
          </a:p>
          <a:p>
            <a:pPr fontAlgn="base"/>
            <a:r>
              <a:rPr lang="en-US" dirty="0" smtClean="0"/>
              <a:t>PA as Governance                 (1990s to the present)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987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3"/>
          <p:cNvSpPr>
            <a:spLocks noGrp="1" noChangeArrowheads="1"/>
          </p:cNvSpPr>
          <p:nvPr>
            <p:ph idx="1"/>
          </p:nvPr>
        </p:nvSpPr>
        <p:spPr>
          <a:xfrm>
            <a:off x="721014" y="1143000"/>
            <a:ext cx="8388350" cy="5084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4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Times New Roman" pitchFamily="18" charset="0"/>
              </a:rPr>
              <a:t>Gulick developed a comprehensive, generic theory of organization that emphasized the scientific method, efficiency, professionalism, structural reform, and executive control. Gulick summarized the duties of administrators with an acronym;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</a:rPr>
              <a:t>POSDCORB</a:t>
            </a:r>
            <a:r>
              <a:rPr lang="en-US" sz="2800" dirty="0" smtClean="0">
                <a:latin typeface="Times New Roman" pitchFamily="18" charset="0"/>
              </a:rPr>
              <a:t>, which stands for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planning, organizing, staffing, directing, coordinating, reporting, and budgeting. </a:t>
            </a:r>
            <a:endParaRPr lang="el-GR" sz="28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285B83-DCA5-480B-92A7-60CD5CD5C52F}" type="slidenum">
              <a:rPr lang="el-GR"/>
              <a:pPr>
                <a:defRPr/>
              </a:pPr>
              <a:t>9</a:t>
            </a:fld>
            <a:endParaRPr lang="el-GR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POSDCORB</a:t>
            </a:r>
            <a:endParaRPr lang="el-GR" sz="4000" i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703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34938" y="228600"/>
            <a:ext cx="8885237" cy="1816100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Public Administration in Practice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3795" name="Picture 7" descr="images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34938" y="2192338"/>
            <a:ext cx="2703512" cy="3554412"/>
          </a:xfrm>
          <a:noFill/>
        </p:spPr>
      </p:pic>
      <p:sp>
        <p:nvSpPr>
          <p:cNvPr id="3379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275013" y="2116138"/>
            <a:ext cx="5756275" cy="41354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u="sng" smtClean="0"/>
              <a:t>Fayol’s Five Functions of Management</a:t>
            </a:r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1.  Forecasting and Planning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2.  Organization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3.  Command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4.  Coordinate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5.  Control</a:t>
            </a:r>
          </a:p>
        </p:txBody>
      </p:sp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4178300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606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34938" y="889000"/>
            <a:ext cx="8885237" cy="6937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</a:rPr>
              <a:t>Fayol’s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 14 Principles for Effective Administration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685800" y="2209800"/>
            <a:ext cx="3810000" cy="3886200"/>
          </a:xfrm>
          <a:prstGeom prst="rect">
            <a:avLst/>
          </a:prstGeo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sz="2000" b="1" smtClean="0"/>
              <a:t>Specialization/Division of Labor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sz="2000" b="1" smtClean="0"/>
              <a:t>Authority with Corresponding Responsibility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sz="2000" b="1" smtClean="0"/>
              <a:t>Discipline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sz="2000" b="1" smtClean="0"/>
              <a:t>Unity of Command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sz="2000" b="1" smtClean="0"/>
              <a:t>Unity of Direction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sz="2000" b="1" smtClean="0"/>
              <a:t>Subordination of Individual Interest to the General Interest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sz="2000" b="1" smtClean="0"/>
              <a:t>Remuneration of Staff 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quarter" idx="4294967295"/>
          </p:nvPr>
        </p:nvSpPr>
        <p:spPr>
          <a:xfrm>
            <a:off x="4648200" y="2286000"/>
            <a:ext cx="3810000" cy="3810000"/>
          </a:xfrm>
          <a:prstGeom prst="rect">
            <a:avLst/>
          </a:prstGeom>
        </p:spPr>
        <p:txBody>
          <a:bodyPr/>
          <a:lstStyle/>
          <a:p>
            <a:pPr marL="533400" indent="-533400" eaLnBrk="1" hangingPunct="1">
              <a:buFont typeface="Wingdings" pitchFamily="2" charset="2"/>
              <a:buNone/>
            </a:pPr>
            <a:r>
              <a:rPr lang="en-US" sz="2000" b="1" smtClean="0"/>
              <a:t>8.     Centralization</a:t>
            </a:r>
          </a:p>
          <a:p>
            <a:pPr marL="533400" indent="-533400" eaLnBrk="1" hangingPunct="1">
              <a:buFontTx/>
              <a:buAutoNum type="arabicPeriod" startAt="9"/>
            </a:pPr>
            <a:r>
              <a:rPr lang="en-US" sz="2000" b="1" smtClean="0"/>
              <a:t>Line of Authority</a:t>
            </a:r>
          </a:p>
          <a:p>
            <a:pPr marL="533400" indent="-533400" eaLnBrk="1" hangingPunct="1">
              <a:buFontTx/>
              <a:buAutoNum type="arabicPeriod" startAt="9"/>
            </a:pPr>
            <a:r>
              <a:rPr lang="en-US" sz="2000" b="1" smtClean="0"/>
              <a:t>Order</a:t>
            </a:r>
          </a:p>
          <a:p>
            <a:pPr marL="533400" indent="-533400" eaLnBrk="1" hangingPunct="1">
              <a:buFontTx/>
              <a:buAutoNum type="arabicPeriod" startAt="9"/>
            </a:pPr>
            <a:r>
              <a:rPr lang="en-US" sz="2000" b="1" smtClean="0"/>
              <a:t>Equity</a:t>
            </a:r>
          </a:p>
          <a:p>
            <a:pPr marL="533400" indent="-533400" eaLnBrk="1" hangingPunct="1">
              <a:buFontTx/>
              <a:buAutoNum type="arabicPeriod" startAt="9"/>
            </a:pPr>
            <a:r>
              <a:rPr lang="en-US" sz="2000" b="1" smtClean="0"/>
              <a:t>Stability of Tenure</a:t>
            </a:r>
          </a:p>
          <a:p>
            <a:pPr marL="533400" indent="-533400" eaLnBrk="1" hangingPunct="1">
              <a:buFontTx/>
              <a:buAutoNum type="arabicPeriod" startAt="9"/>
            </a:pPr>
            <a:r>
              <a:rPr lang="en-US" sz="2000" b="1" smtClean="0"/>
              <a:t>Initiative</a:t>
            </a:r>
          </a:p>
          <a:p>
            <a:pPr marL="533400" indent="-533400" eaLnBrk="1" hangingPunct="1">
              <a:buFontTx/>
              <a:buAutoNum type="arabicPeriod" startAt="9"/>
            </a:pPr>
            <a:r>
              <a:rPr lang="en-US" sz="2000" b="1" smtClean="0"/>
              <a:t>Esprit de Corps</a:t>
            </a:r>
          </a:p>
        </p:txBody>
      </p:sp>
    </p:spTree>
    <p:extLst>
      <p:ext uri="{BB962C8B-B14F-4D97-AF65-F5344CB8AC3E}">
        <p14:creationId xmlns:p14="http://schemas.microsoft.com/office/powerpoint/2010/main" xmlns="" val="195193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69913"/>
            <a:ext cx="8216900" cy="10541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Scientific Management’s </a:t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Impact on Administration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0" y="2286000"/>
            <a:ext cx="4371975" cy="3983038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smtClean="0"/>
              <a:t>Defined Administrative Roles</a:t>
            </a:r>
          </a:p>
          <a:p>
            <a:pPr eaLnBrk="1" hangingPunct="1"/>
            <a:r>
              <a:rPr lang="en-US" smtClean="0"/>
              <a:t>Supervision of work rather than people</a:t>
            </a:r>
          </a:p>
          <a:p>
            <a:pPr eaLnBrk="1" hangingPunct="1"/>
            <a:r>
              <a:rPr lang="en-US" smtClean="0"/>
              <a:t>Work specializations</a:t>
            </a:r>
          </a:p>
          <a:p>
            <a:pPr eaLnBrk="1" hangingPunct="1"/>
            <a:r>
              <a:rPr lang="en-US" smtClean="0"/>
              <a:t>Span of control</a:t>
            </a:r>
          </a:p>
          <a:p>
            <a:pPr eaLnBrk="1" hangingPunct="1"/>
            <a:r>
              <a:rPr lang="en-US" smtClean="0"/>
              <a:t>Cost accounting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sz="quarter" idx="4294967295"/>
          </p:nvPr>
        </p:nvSpPr>
        <p:spPr>
          <a:xfrm>
            <a:off x="4659313" y="2286000"/>
            <a:ext cx="4371975" cy="396557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hangingPunct="1"/>
            <a:r>
              <a:rPr lang="en-US" smtClean="0"/>
              <a:t>Homogeneity of Positions</a:t>
            </a:r>
          </a:p>
          <a:p>
            <a:pPr eaLnBrk="1" hangingPunct="1"/>
            <a:r>
              <a:rPr lang="en-US" smtClean="0"/>
              <a:t>Engineering for Efficiency</a:t>
            </a:r>
          </a:p>
          <a:p>
            <a:pPr eaLnBrk="1" hangingPunct="1"/>
            <a:r>
              <a:rPr lang="en-US" smtClean="0"/>
              <a:t>Assembly Line Production</a:t>
            </a:r>
          </a:p>
          <a:p>
            <a:pPr eaLnBrk="1" hangingPunct="1"/>
            <a:r>
              <a:rPr lang="en-US" smtClean="0"/>
              <a:t>Emphasis on Quality Control</a:t>
            </a:r>
          </a:p>
        </p:txBody>
      </p:sp>
    </p:spTree>
    <p:extLst>
      <p:ext uri="{BB962C8B-B14F-4D97-AF65-F5344CB8AC3E}">
        <p14:creationId xmlns:p14="http://schemas.microsoft.com/office/powerpoint/2010/main" xmlns="" val="233214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Why Plan strategically?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038600" cy="45259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Significance of Planning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Types of Plans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Plans to be understandable, quantifiable and achievable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Contingency factors in planning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Planning hazards, rigidity or flexibility</a:t>
            </a:r>
            <a:endParaRPr lang="en-US" b="1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</p:nvPr>
        </p:nvGraphicFramePr>
        <p:xfrm>
          <a:off x="4800600" y="1981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3200" dirty="0" smtClean="0"/>
              <a:t>Strategic management </a:t>
            </a:r>
            <a:r>
              <a:rPr lang="en-US" sz="3200" dirty="0" smtClean="0"/>
              <a:t>in</a:t>
            </a:r>
            <a:r>
              <a:rPr lang="hr-HR" sz="3200" dirty="0" smtClean="0"/>
              <a:t> </a:t>
            </a:r>
            <a:r>
              <a:rPr lang="en-US" sz="3200" dirty="0" smtClean="0"/>
              <a:t>Public Administration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51762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457200"/>
            <a:ext cx="7086600" cy="1027113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Where Do We Want to Go?</a:t>
            </a:r>
            <a:endParaRPr lang="en-US" smtClean="0"/>
          </a:p>
        </p:txBody>
      </p:sp>
      <p:graphicFrame>
        <p:nvGraphicFramePr>
          <p:cNvPr id="20536" name="Group 56"/>
          <p:cNvGraphicFramePr>
            <a:graphicFrameLocks noGrp="1"/>
          </p:cNvGraphicFramePr>
          <p:nvPr>
            <p:ph type="tbl" idx="1"/>
          </p:nvPr>
        </p:nvGraphicFramePr>
        <p:xfrm>
          <a:off x="533400" y="1628775"/>
          <a:ext cx="8153400" cy="4603749"/>
        </p:xfrm>
        <a:graphic>
          <a:graphicData uri="http://schemas.openxmlformats.org/drawingml/2006/table">
            <a:tbl>
              <a:tblPr/>
              <a:tblGrid>
                <a:gridCol w="4114800"/>
                <a:gridCol w="4038600"/>
              </a:tblGrid>
              <a:tr h="5184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Condition A    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Condition B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39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Personal Power Model   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Collaboration 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39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Silo Thinking                     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Systems Thinking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39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Reactive                          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Proactive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39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Needs-Based                    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Strengths-Based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39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Logical                              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Creative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39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Past-Referenced               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Future-Oriented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39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Independent                        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Interdependent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39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Inputs/Outputs                      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Results/Outcomes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39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Mechanistic                       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Learning Organization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2326" name="Picture 46" descr="BD2129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557338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7" name="Picture 47" descr="BD2129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73513" y="22860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8" name="Picture 48" descr="BD2129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73513" y="26670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9" name="Picture 49" descr="BD2129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03675" y="3586163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30" name="Picture 50" descr="BD2129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73513" y="31242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31" name="Picture 51" descr="BD2129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73513" y="40767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32" name="Picture 52" descr="BD2129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5720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33" name="Picture 53" descr="BD2129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0292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34" name="Picture 54" descr="BD2129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4102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35" name="Picture 55" descr="BD2129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8674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334442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3200" smtClean="0">
                <a:solidFill>
                  <a:srgbClr val="FF0000"/>
                </a:solidFill>
              </a:rPr>
              <a:t>Condition B: </a:t>
            </a:r>
            <a:r>
              <a:rPr lang="en-US" sz="3200" smtClean="0"/>
              <a:t>Operationalized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1557338"/>
          <a:ext cx="8382000" cy="4697412"/>
        </p:xfrm>
        <a:graphic>
          <a:graphicData uri="http://schemas.openxmlformats.org/drawingml/2006/table">
            <a:tbl>
              <a:tblPr/>
              <a:tblGrid>
                <a:gridCol w="2667000"/>
                <a:gridCol w="5715000"/>
              </a:tblGrid>
              <a:tr h="4379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Condition B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Operationalization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379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Collaboration 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Joint effort, co-ownership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6F9"/>
                    </a:solidFill>
                  </a:tcPr>
                </a:tc>
              </a:tr>
              <a:tr h="4379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Systems Thinking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Mental frame and mapping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C"/>
                    </a:solidFill>
                  </a:tcPr>
                </a:tc>
              </a:tr>
              <a:tr h="4379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Proactive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Acting beforehand, thoughtful analysis prior acting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6F9"/>
                    </a:solidFill>
                  </a:tcPr>
                </a:tc>
              </a:tr>
              <a:tr h="4379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Strengths-Based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Internal/external needs vs. assets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C"/>
                    </a:solidFill>
                  </a:tcPr>
                </a:tc>
              </a:tr>
              <a:tr h="4379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Creative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Combine ideas, synthesis, synergy 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6F9"/>
                    </a:solidFill>
                  </a:tcPr>
                </a:tc>
              </a:tr>
              <a:tr h="4379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Future-Oriented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Foresee challenges with every decision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C"/>
                    </a:solidFill>
                  </a:tcPr>
                </a:tc>
              </a:tr>
              <a:tr h="7555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Interdependent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Components affecting each other, points of relationship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6F9"/>
                    </a:solidFill>
                  </a:tcPr>
                </a:tc>
              </a:tr>
              <a:tr h="4379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Results/Outcomes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Inputs, processes, outputs, outcomes measures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CFC"/>
                    </a:solidFill>
                  </a:tcPr>
                </a:tc>
              </a:tr>
              <a:tr h="4379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Learning Organization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Encourages seeing one’s work as part of whole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6F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6114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"/>
          <p:cNvSpPr txBox="1"/>
          <p:nvPr/>
        </p:nvSpPr>
        <p:spPr>
          <a:xfrm>
            <a:off x="228600" y="279400"/>
            <a:ext cx="8492365" cy="1179810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US" sz="3200" b="1" dirty="0"/>
              <a:t>Theories of Public </a:t>
            </a:r>
            <a:r>
              <a:rPr lang="en-US" sz="3200" b="1" dirty="0" smtClean="0"/>
              <a:t>Administration </a:t>
            </a:r>
            <a:r>
              <a:rPr lang="en-CA" sz="3200" b="1" dirty="0" smtClean="0">
                <a:solidFill>
                  <a:schemeClr val="accent6">
                    <a:lumMod val="75000"/>
                  </a:schemeClr>
                </a:solidFill>
                <a:latin typeface="Segoe UI Bold"/>
                <a:cs typeface="Segoe UI Bold"/>
              </a:rPr>
              <a:t>Integration</a:t>
            </a:r>
          </a:p>
          <a:p>
            <a:pPr>
              <a:lnSpc>
                <a:spcPts val="4600"/>
              </a:lnSpc>
            </a:pPr>
            <a:endParaRPr lang="en-CA" sz="3998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28600" y="1131455"/>
            <a:ext cx="8717451" cy="334886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407162">
              <a:lnSpc>
                <a:spcPts val="2875"/>
              </a:lnSpc>
            </a:pPr>
            <a:r>
              <a:rPr lang="en-CA" sz="2800" dirty="0" smtClean="0">
                <a:solidFill>
                  <a:srgbClr val="FF0000"/>
                </a:solidFill>
                <a:latin typeface="Calibri"/>
                <a:cs typeface="Calibri"/>
              </a:rPr>
              <a:t>After World War 11,public administrators went through</a:t>
            </a:r>
            <a:r>
              <a:rPr lang="en-CA" sz="2800" dirty="0" smtClean="0">
                <a:solidFill>
                  <a:srgbClr val="FF0000"/>
                </a:solidFill>
                <a:latin typeface="Times New Roman"/>
              </a:rPr>
              <a:t/>
            </a:r>
            <a:br>
              <a:rPr lang="en-CA" sz="2800" dirty="0" smtClean="0">
                <a:solidFill>
                  <a:srgbClr val="FF0000"/>
                </a:solidFill>
                <a:latin typeface="Times New Roman"/>
              </a:rPr>
            </a:br>
            <a:r>
              <a:rPr lang="en-CA" sz="2800" dirty="0" smtClean="0">
                <a:solidFill>
                  <a:srgbClr val="FF0000"/>
                </a:solidFill>
                <a:latin typeface="Calibri"/>
                <a:cs typeface="Calibri"/>
              </a:rPr>
              <a:t>a period of self-doubt and self-criticism. For many of them,</a:t>
            </a:r>
            <a:r>
              <a:rPr lang="en-CA" sz="2800" dirty="0" smtClean="0">
                <a:solidFill>
                  <a:srgbClr val="FF0000"/>
                </a:solidFill>
                <a:latin typeface="Times New Roman"/>
              </a:rPr>
              <a:t/>
            </a:r>
            <a:br>
              <a:rPr lang="en-CA" sz="2800" dirty="0" smtClean="0">
                <a:solidFill>
                  <a:srgbClr val="FF0000"/>
                </a:solidFill>
                <a:latin typeface="Times New Roman"/>
              </a:rPr>
            </a:br>
            <a:r>
              <a:rPr lang="en-CA" sz="2800" dirty="0" smtClean="0">
                <a:solidFill>
                  <a:srgbClr val="FF0000"/>
                </a:solidFill>
                <a:latin typeface="Calibri"/>
                <a:cs typeface="Calibri"/>
              </a:rPr>
              <a:t>being good policy implementers and managers was no</a:t>
            </a:r>
            <a:r>
              <a:rPr lang="en-CA" sz="2800" dirty="0" smtClean="0">
                <a:solidFill>
                  <a:srgbClr val="FF0000"/>
                </a:solidFill>
                <a:latin typeface="Times New Roman"/>
              </a:rPr>
              <a:t/>
            </a:r>
            <a:br>
              <a:rPr lang="en-CA" sz="2800" dirty="0" smtClean="0">
                <a:solidFill>
                  <a:srgbClr val="FF0000"/>
                </a:solidFill>
                <a:latin typeface="Times New Roman"/>
              </a:rPr>
            </a:br>
            <a:r>
              <a:rPr lang="en-CA" sz="2800" dirty="0" smtClean="0">
                <a:solidFill>
                  <a:srgbClr val="FF0000"/>
                </a:solidFill>
                <a:latin typeface="Calibri"/>
                <a:cs typeface="Calibri"/>
              </a:rPr>
              <a:t>longer enough. The scope of their role and </a:t>
            </a:r>
            <a:r>
              <a:rPr lang="en-CA" sz="28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concerns</a:t>
            </a:r>
            <a:r>
              <a:rPr lang="en-CA" sz="2800" dirty="0" smtClean="0">
                <a:solidFill>
                  <a:srgbClr val="FF0000"/>
                </a:solidFill>
                <a:latin typeface="Times New Roman"/>
              </a:rPr>
              <a:t/>
            </a:r>
            <a:br>
              <a:rPr lang="en-CA" sz="2800" dirty="0" smtClean="0">
                <a:solidFill>
                  <a:srgbClr val="FF0000"/>
                </a:solidFill>
                <a:latin typeface="Times New Roman"/>
              </a:rPr>
            </a:br>
            <a:r>
              <a:rPr lang="en-CA" sz="2800" dirty="0" smtClean="0">
                <a:solidFill>
                  <a:srgbClr val="FF0000"/>
                </a:solidFill>
                <a:latin typeface="Calibri"/>
                <a:cs typeface="Calibri"/>
              </a:rPr>
              <a:t>changed from that of being responsible for the traditional</a:t>
            </a:r>
            <a:r>
              <a:rPr lang="en-CA" sz="2800" dirty="0" smtClean="0">
                <a:solidFill>
                  <a:srgbClr val="FF0000"/>
                </a:solidFill>
                <a:latin typeface="Times New Roman"/>
              </a:rPr>
              <a:t/>
            </a:r>
            <a:br>
              <a:rPr lang="en-CA" sz="2800" dirty="0" smtClean="0">
                <a:solidFill>
                  <a:srgbClr val="FF0000"/>
                </a:solidFill>
                <a:latin typeface="Times New Roman"/>
              </a:rPr>
            </a:br>
            <a:r>
              <a:rPr lang="en-CA" sz="2800" dirty="0" smtClean="0">
                <a:solidFill>
                  <a:srgbClr val="FF0000"/>
                </a:solidFill>
                <a:latin typeface="Calibri"/>
                <a:cs typeface="Calibri"/>
              </a:rPr>
              <a:t>planning, organizing, staffing, reviewing, and budgeting</a:t>
            </a:r>
            <a:r>
              <a:rPr lang="en-CA" sz="2800" dirty="0" smtClean="0">
                <a:solidFill>
                  <a:srgbClr val="FF0000"/>
                </a:solidFill>
                <a:latin typeface="Times New Roman"/>
              </a:rPr>
              <a:t/>
            </a:r>
            <a:br>
              <a:rPr lang="en-CA" sz="2800" dirty="0" smtClean="0">
                <a:solidFill>
                  <a:srgbClr val="FF0000"/>
                </a:solidFill>
                <a:latin typeface="Times New Roman"/>
              </a:rPr>
            </a:br>
            <a:r>
              <a:rPr lang="en-CA" sz="2800" dirty="0" smtClean="0">
                <a:solidFill>
                  <a:srgbClr val="FF0000"/>
                </a:solidFill>
                <a:latin typeface="Calibri"/>
                <a:cs typeface="Calibri"/>
              </a:rPr>
              <a:t>activities to a much broader charge. Public administrators</a:t>
            </a:r>
            <a:r>
              <a:rPr lang="en-CA" sz="2800" dirty="0" smtClean="0">
                <a:solidFill>
                  <a:srgbClr val="FF0000"/>
                </a:solidFill>
                <a:latin typeface="Times New Roman"/>
              </a:rPr>
              <a:t/>
            </a:r>
            <a:br>
              <a:rPr lang="en-CA" sz="2800" dirty="0" smtClean="0">
                <a:solidFill>
                  <a:srgbClr val="FF0000"/>
                </a:solidFill>
                <a:latin typeface="Times New Roman"/>
              </a:rPr>
            </a:br>
            <a:r>
              <a:rPr lang="en-CA" sz="2800" dirty="0" smtClean="0">
                <a:solidFill>
                  <a:srgbClr val="FF0000"/>
                </a:solidFill>
                <a:latin typeface="Calibri"/>
                <a:cs typeface="Calibri"/>
              </a:rPr>
              <a:t>realized that study of the organization should encompass</a:t>
            </a:r>
            <a:r>
              <a:rPr lang="en-CA" sz="2800" dirty="0" smtClean="0">
                <a:solidFill>
                  <a:srgbClr val="FF0000"/>
                </a:solidFill>
                <a:latin typeface="Times New Roman"/>
              </a:rPr>
              <a:t/>
            </a:r>
            <a:br>
              <a:rPr lang="en-CA" sz="2800" dirty="0" smtClean="0">
                <a:solidFill>
                  <a:srgbClr val="FF0000"/>
                </a:solidFill>
                <a:latin typeface="Times New Roman"/>
              </a:rPr>
            </a:br>
            <a:r>
              <a:rPr lang="en-CA" sz="2800" dirty="0" smtClean="0">
                <a:solidFill>
                  <a:srgbClr val="FF0000"/>
                </a:solidFill>
                <a:latin typeface="Calibri"/>
                <a:cs typeface="Calibri"/>
              </a:rPr>
              <a:t>the study of human behavior and study of budgeting should</a:t>
            </a:r>
            <a:endParaRPr lang="en-CA" sz="2800" dirty="0">
              <a:solidFill>
                <a:srgbClr val="FF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28600" y="4504565"/>
            <a:ext cx="5839932" cy="35907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dirty="0" smtClean="0">
                <a:solidFill>
                  <a:srgbClr val="FF0000"/>
                </a:solidFill>
                <a:latin typeface="Calibri"/>
                <a:cs typeface="Calibri"/>
              </a:rPr>
              <a:t>include the study of theory as well as practice. </a:t>
            </a:r>
            <a:endParaRPr lang="en-CA" sz="2402" dirty="0">
              <a:solidFill>
                <a:srgbClr val="FF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400800" y="6210300"/>
            <a:ext cx="27432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40"/>
              </a:lnSpc>
            </a:pPr>
            <a:r>
              <a:rPr lang="en-CA" sz="1800" smtClean="0">
                <a:solidFill>
                  <a:srgbClr val="FFFFFF"/>
                </a:solidFill>
                <a:latin typeface="Arial"/>
                <a:cs typeface="Arial"/>
              </a:rPr>
              <a:t>Ann Prentice 1984</a:t>
            </a:r>
          </a:p>
          <a:p>
            <a:pPr>
              <a:lnSpc>
                <a:spcPts val="184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05401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-9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1" name="TextBox 2"/>
          <p:cNvSpPr txBox="1"/>
          <p:nvPr/>
        </p:nvSpPr>
        <p:spPr>
          <a:xfrm>
            <a:off x="1155700" y="520700"/>
            <a:ext cx="79883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12" b="1" smtClean="0">
                <a:solidFill>
                  <a:srgbClr val="FFFFFF"/>
                </a:solidFill>
                <a:latin typeface="Segoe UI Bold"/>
                <a:cs typeface="Segoe UI Bold"/>
              </a:rPr>
              <a:t>New Public Management</a:t>
            </a:r>
          </a:p>
          <a:p>
            <a:pPr>
              <a:lnSpc>
                <a:spcPts val="4140"/>
              </a:lnSpc>
            </a:pPr>
            <a:endParaRPr lang="en-CA" sz="36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905000" y="1422400"/>
            <a:ext cx="72390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dirty="0" smtClean="0">
                <a:solidFill>
                  <a:srgbClr val="FFFFFF"/>
                </a:solidFill>
                <a:latin typeface="Times New Roman"/>
                <a:cs typeface="Times New Roman"/>
              </a:rPr>
              <a:t>The ideas of “new public</a:t>
            </a:r>
          </a:p>
          <a:p>
            <a:pPr>
              <a:lnSpc>
                <a:spcPts val="3680"/>
              </a:lnSpc>
            </a:pPr>
            <a:endParaRPr lang="en-CA" sz="3204" dirty="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46200" y="1905000"/>
            <a:ext cx="77978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dirty="0" smtClean="0">
                <a:solidFill>
                  <a:srgbClr val="FFFFFF"/>
                </a:solidFill>
                <a:latin typeface="Times New Roman"/>
                <a:cs typeface="Times New Roman"/>
              </a:rPr>
              <a:t>management” and “reinventing</a:t>
            </a:r>
          </a:p>
          <a:p>
            <a:pPr>
              <a:lnSpc>
                <a:spcPts val="3680"/>
              </a:lnSpc>
            </a:pPr>
            <a:endParaRPr lang="en-CA" sz="3206" dirty="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46200" y="2387600"/>
            <a:ext cx="7797800" cy="1130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CA" sz="3204" dirty="0" smtClean="0">
                <a:solidFill>
                  <a:srgbClr val="FFFFFF"/>
                </a:solidFill>
                <a:latin typeface="Times New Roman"/>
                <a:cs typeface="Times New Roman"/>
              </a:rPr>
              <a:t>government” were essentially born out</a:t>
            </a:r>
            <a:r>
              <a:rPr lang="en-CA" sz="3204" dirty="0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3204" dirty="0" smtClean="0">
                <a:solidFill>
                  <a:srgbClr val="000000"/>
                </a:solidFill>
                <a:latin typeface="Times New Roman"/>
              </a:rPr>
            </a:br>
            <a:r>
              <a:rPr lang="en-CA" sz="3204" dirty="0" smtClean="0">
                <a:solidFill>
                  <a:srgbClr val="FFFFFF"/>
                </a:solidFill>
                <a:latin typeface="Times New Roman"/>
                <a:cs typeface="Times New Roman"/>
              </a:rPr>
              <a:t>of the continuing search for solutions to</a:t>
            </a:r>
          </a:p>
          <a:p>
            <a:pPr>
              <a:lnSpc>
                <a:spcPts val="3800"/>
              </a:lnSpc>
            </a:pPr>
            <a:endParaRPr lang="en-CA" sz="3204" dirty="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46200" y="3365500"/>
            <a:ext cx="77978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6" dirty="0" smtClean="0">
                <a:solidFill>
                  <a:srgbClr val="FFFFFF"/>
                </a:solidFill>
                <a:latin typeface="Times New Roman"/>
                <a:cs typeface="Times New Roman"/>
              </a:rPr>
              <a:t>economic problems in 1970s and to</a:t>
            </a:r>
          </a:p>
          <a:p>
            <a:pPr>
              <a:lnSpc>
                <a:spcPts val="3680"/>
              </a:lnSpc>
            </a:pPr>
            <a:endParaRPr lang="en-CA" sz="3206" dirty="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46200" y="3860800"/>
            <a:ext cx="77978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dirty="0" smtClean="0">
                <a:solidFill>
                  <a:srgbClr val="FFFFFF"/>
                </a:solidFill>
                <a:latin typeface="Times New Roman"/>
                <a:cs typeface="Times New Roman"/>
              </a:rPr>
              <a:t>produce a government that “works</a:t>
            </a:r>
          </a:p>
          <a:p>
            <a:pPr>
              <a:lnSpc>
                <a:spcPts val="3680"/>
              </a:lnSpc>
            </a:pPr>
            <a:endParaRPr lang="en-CA" sz="3204" dirty="0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46200" y="4343400"/>
            <a:ext cx="3491340" cy="47448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4" dirty="0" smtClean="0">
                <a:solidFill>
                  <a:srgbClr val="FFFFFF"/>
                </a:solidFill>
                <a:latin typeface="Times New Roman"/>
                <a:cs typeface="Times New Roman"/>
              </a:rPr>
              <a:t>better but costs less.”</a:t>
            </a:r>
            <a:endParaRPr lang="en-CA" sz="3204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56219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2"/>
          <p:cNvSpPr txBox="1"/>
          <p:nvPr/>
        </p:nvSpPr>
        <p:spPr>
          <a:xfrm>
            <a:off x="927100" y="508000"/>
            <a:ext cx="5601983" cy="117981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8" dirty="0" smtClean="0">
                <a:solidFill>
                  <a:schemeClr val="accent6">
                    <a:lumMod val="75000"/>
                  </a:schemeClr>
                </a:solidFill>
                <a:latin typeface="Segoe UI"/>
                <a:cs typeface="Segoe UI"/>
              </a:rPr>
              <a:t>Reinventing Government</a:t>
            </a:r>
          </a:p>
          <a:p>
            <a:pPr>
              <a:lnSpc>
                <a:spcPts val="4600"/>
              </a:lnSpc>
            </a:pPr>
            <a:endParaRPr lang="en-CA" sz="3998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00200" y="1714500"/>
            <a:ext cx="5249835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The idea of “reinventing government” was</a:t>
            </a:r>
          </a:p>
          <a:p>
            <a:pPr>
              <a:lnSpc>
                <a:spcPts val="2760"/>
              </a:lnSpc>
            </a:pPr>
            <a:endParaRPr lang="en-CA" sz="2400" dirty="0">
              <a:solidFill>
                <a:srgbClr val="FF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93800" y="2082800"/>
            <a:ext cx="6058582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dirty="0" smtClean="0">
                <a:solidFill>
                  <a:srgbClr val="FF0000"/>
                </a:solidFill>
                <a:latin typeface="Times New Roman"/>
                <a:cs typeface="Times New Roman"/>
              </a:rPr>
              <a:t>advanced by Osborne and </a:t>
            </a:r>
            <a:r>
              <a:rPr lang="en-CA" sz="2402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Gaebler</a:t>
            </a:r>
            <a:r>
              <a:rPr lang="en-CA" sz="2402" dirty="0" smtClean="0">
                <a:solidFill>
                  <a:srgbClr val="FF0000"/>
                </a:solidFill>
                <a:latin typeface="Times New Roman"/>
                <a:cs typeface="Times New Roman"/>
              </a:rPr>
              <a:t> in 1992. Their</a:t>
            </a:r>
          </a:p>
          <a:p>
            <a:pPr>
              <a:lnSpc>
                <a:spcPts val="2760"/>
              </a:lnSpc>
            </a:pPr>
            <a:endParaRPr lang="en-CA" sz="2402" dirty="0">
              <a:solidFill>
                <a:srgbClr val="FF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93800" y="2438400"/>
            <a:ext cx="6576352" cy="147585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concept of NPM was sparked by the use of business</a:t>
            </a:r>
            <a:r>
              <a:rPr lang="en-CA" sz="2400" dirty="0" smtClean="0">
                <a:solidFill>
                  <a:srgbClr val="FF0000"/>
                </a:solidFill>
                <a:latin typeface="Times New Roman"/>
              </a:rPr>
              <a:t/>
            </a:r>
            <a:br>
              <a:rPr lang="en-CA" sz="2400" dirty="0" smtClean="0">
                <a:solidFill>
                  <a:srgbClr val="FF0000"/>
                </a:solidFill>
                <a:latin typeface="Times New Roman"/>
              </a:rPr>
            </a:br>
            <a:r>
              <a:rPr lang="en-CA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model prescriptions for government i.e. using private</a:t>
            </a:r>
            <a:r>
              <a:rPr lang="en-CA" sz="2400" dirty="0" smtClean="0">
                <a:solidFill>
                  <a:srgbClr val="FF0000"/>
                </a:solidFill>
                <a:latin typeface="Times New Roman"/>
              </a:rPr>
              <a:t/>
            </a:r>
            <a:br>
              <a:rPr lang="en-CA" sz="2400" dirty="0" smtClean="0">
                <a:solidFill>
                  <a:srgbClr val="FF0000"/>
                </a:solidFill>
                <a:latin typeface="Times New Roman"/>
              </a:rPr>
            </a:br>
            <a:r>
              <a:rPr lang="en-CA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sector innovation, resources, and organizational ideas</a:t>
            </a:r>
          </a:p>
          <a:p>
            <a:pPr>
              <a:lnSpc>
                <a:spcPts val="2900"/>
              </a:lnSpc>
            </a:pPr>
            <a:endParaRPr lang="en-CA" sz="2400" dirty="0">
              <a:solidFill>
                <a:srgbClr val="FF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93800" y="3556000"/>
            <a:ext cx="3584956" cy="718145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dirty="0" smtClean="0">
                <a:solidFill>
                  <a:srgbClr val="FF0000"/>
                </a:solidFill>
                <a:latin typeface="Times New Roman"/>
                <a:cs typeface="Times New Roman"/>
              </a:rPr>
              <a:t>to improve the public sector. </a:t>
            </a:r>
          </a:p>
          <a:p>
            <a:pPr>
              <a:lnSpc>
                <a:spcPts val="2760"/>
              </a:lnSpc>
            </a:pPr>
            <a:endParaRPr lang="en-CA" sz="2402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18220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12" name="TextBox 2"/>
          <p:cNvSpPr txBox="1"/>
          <p:nvPr/>
        </p:nvSpPr>
        <p:spPr>
          <a:xfrm>
            <a:off x="850900" y="596900"/>
            <a:ext cx="82931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2" smtClean="0">
                <a:solidFill>
                  <a:srgbClr val="FFFFFF"/>
                </a:solidFill>
                <a:latin typeface="Segoe UI"/>
                <a:cs typeface="Segoe UI"/>
              </a:rPr>
              <a:t>Reengineering Organizations</a:t>
            </a:r>
          </a:p>
          <a:p>
            <a:pPr>
              <a:lnSpc>
                <a:spcPts val="4140"/>
              </a:lnSpc>
            </a:pPr>
            <a:endParaRPr lang="en-CA" sz="36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51000" y="1625600"/>
            <a:ext cx="13589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FF"/>
                </a:solidFill>
                <a:latin typeface="Times New Roman"/>
                <a:cs typeface="Times New Roman"/>
              </a:rPr>
              <a:t>Another</a:t>
            </a:r>
          </a:p>
          <a:p>
            <a:pPr>
              <a:lnSpc>
                <a:spcPts val="3220"/>
              </a:lnSpc>
            </a:pPr>
            <a:endParaRPr lang="en-CA" sz="2795" smtClean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479800" y="1625600"/>
            <a:ext cx="11811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FF"/>
                </a:solidFill>
                <a:latin typeface="Times New Roman"/>
                <a:cs typeface="Times New Roman"/>
              </a:rPr>
              <a:t>similar</a:t>
            </a:r>
          </a:p>
          <a:p>
            <a:pPr>
              <a:lnSpc>
                <a:spcPts val="3220"/>
              </a:lnSpc>
            </a:pPr>
            <a:endParaRPr lang="en-CA" sz="2795" smtClean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118100" y="1625600"/>
            <a:ext cx="16891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FF"/>
                </a:solidFill>
                <a:latin typeface="Times New Roman"/>
                <a:cs typeface="Times New Roman"/>
              </a:rPr>
              <a:t>movement</a:t>
            </a:r>
          </a:p>
          <a:p>
            <a:pPr>
              <a:lnSpc>
                <a:spcPts val="3220"/>
              </a:lnSpc>
            </a:pPr>
            <a:endParaRPr lang="en-CA" sz="2795" smtClean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277100" y="1625600"/>
            <a:ext cx="7493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5" smtClean="0">
                <a:solidFill>
                  <a:srgbClr val="FFFFFF"/>
                </a:solidFill>
                <a:latin typeface="Times New Roman"/>
                <a:cs typeface="Times New Roman"/>
              </a:rPr>
              <a:t>was</a:t>
            </a:r>
          </a:p>
          <a:p>
            <a:pPr>
              <a:lnSpc>
                <a:spcPts val="3220"/>
              </a:lnSpc>
            </a:pPr>
            <a:endParaRPr lang="en-CA" sz="2795" smtClean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41400" y="2070100"/>
            <a:ext cx="81026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FFFFFF"/>
                </a:solidFill>
                <a:latin typeface="Times New Roman"/>
                <a:cs typeface="Times New Roman"/>
              </a:rPr>
              <a:t>“reengineering organizations.” This term was</a:t>
            </a:r>
          </a:p>
          <a:p>
            <a:pPr>
              <a:lnSpc>
                <a:spcPts val="3220"/>
              </a:lnSpc>
            </a:pPr>
            <a:endParaRPr lang="en-CA" sz="2798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41400" y="2476500"/>
            <a:ext cx="8102600" cy="990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400"/>
              </a:lnSpc>
            </a:pPr>
            <a:r>
              <a:rPr lang="en-CA" sz="2795" smtClean="0">
                <a:solidFill>
                  <a:srgbClr val="FFFFFF"/>
                </a:solidFill>
                <a:latin typeface="Times New Roman"/>
                <a:cs typeface="Times New Roman"/>
              </a:rPr>
              <a:t>coined by Michael Hammer (1990) in an article</a:t>
            </a:r>
            <a:r>
              <a:rPr lang="en-CA" sz="279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FFFFFF"/>
                </a:solidFill>
                <a:latin typeface="Times New Roman"/>
                <a:cs typeface="Times New Roman"/>
              </a:rPr>
              <a:t>published by the Harvard Business Review.</a:t>
            </a:r>
          </a:p>
          <a:p>
            <a:pPr>
              <a:lnSpc>
                <a:spcPts val="340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41400" y="3352800"/>
            <a:ext cx="81026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8" smtClean="0">
                <a:solidFill>
                  <a:srgbClr val="FFFFFF"/>
                </a:solidFill>
                <a:latin typeface="Times New Roman"/>
                <a:cs typeface="Times New Roman"/>
              </a:rPr>
              <a:t>Reengineering    offers    an    approach    for</a:t>
            </a:r>
          </a:p>
          <a:p>
            <a:pPr>
              <a:lnSpc>
                <a:spcPts val="3220"/>
              </a:lnSpc>
            </a:pPr>
            <a:endParaRPr lang="en-CA" sz="2798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41400" y="3759200"/>
            <a:ext cx="8102600" cy="1409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350"/>
              </a:lnSpc>
            </a:pPr>
            <a:r>
              <a:rPr lang="en-CA" sz="2795" smtClean="0">
                <a:solidFill>
                  <a:srgbClr val="FFFFFF"/>
                </a:solidFill>
                <a:latin typeface="Times New Roman"/>
                <a:cs typeface="Times New Roman"/>
              </a:rPr>
              <a:t>improving   performance,   effectiveness,   and</a:t>
            </a:r>
            <a:r>
              <a:rPr lang="en-CA" sz="279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FFFFFF"/>
                </a:solidFill>
                <a:latin typeface="Times New Roman"/>
                <a:cs typeface="Times New Roman"/>
              </a:rPr>
              <a:t>efficiency of organizations regardless of the</a:t>
            </a:r>
            <a:r>
              <a:rPr lang="en-CA" sz="2795" smtClean="0">
                <a:solidFill>
                  <a:srgbClr val="000000"/>
                </a:solidFill>
                <a:latin typeface="Times New Roman"/>
              </a:rPr>
              <a:t/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795" smtClean="0">
                <a:solidFill>
                  <a:srgbClr val="FFFFFF"/>
                </a:solidFill>
                <a:latin typeface="Times New Roman"/>
                <a:cs typeface="Times New Roman"/>
              </a:rPr>
              <a:t>sector in which they operate.</a:t>
            </a:r>
          </a:p>
          <a:p>
            <a:pPr>
              <a:lnSpc>
                <a:spcPts val="335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pPr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07094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important Features of Organizations.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	</a:t>
            </a:r>
            <a:r>
              <a:rPr lang="en-US" dirty="0" smtClean="0"/>
              <a:t>Memberships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	Consciously Purposive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	Formal Structure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	Elusive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	Corporate Status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“Organization and its Principles” </a:t>
            </a:r>
            <a:br>
              <a:rPr lang="en-US" b="1" dirty="0"/>
            </a:br>
            <a:r>
              <a:rPr lang="en-US" dirty="0"/>
              <a:t> Characteristics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24C96-5553-49BC-BB61-DAD310DE2BC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618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Common goal is an essence of an organization. </a:t>
            </a:r>
          </a:p>
          <a:p>
            <a:r>
              <a:rPr lang="en-US" dirty="0" smtClean="0"/>
              <a:t>Modern </a:t>
            </a:r>
            <a:r>
              <a:rPr lang="en-US" dirty="0"/>
              <a:t>society is a complex structure. </a:t>
            </a:r>
            <a:endParaRPr lang="en-US" dirty="0" smtClean="0"/>
          </a:p>
          <a:p>
            <a:r>
              <a:rPr lang="en-US" dirty="0" smtClean="0"/>
              <a:t>The people </a:t>
            </a:r>
            <a:r>
              <a:rPr lang="en-US" dirty="0"/>
              <a:t>who work together is known as </a:t>
            </a:r>
            <a:r>
              <a:rPr lang="en-US" dirty="0" smtClean="0"/>
              <a:t>organization.</a:t>
            </a:r>
          </a:p>
          <a:p>
            <a:r>
              <a:rPr lang="en-US" dirty="0" smtClean="0"/>
              <a:t> </a:t>
            </a:r>
            <a:r>
              <a:rPr lang="en-US" dirty="0"/>
              <a:t>It is a forum of every </a:t>
            </a:r>
            <a:r>
              <a:rPr lang="en-US" dirty="0" smtClean="0"/>
              <a:t>human </a:t>
            </a:r>
            <a:r>
              <a:rPr lang="en-US" dirty="0"/>
              <a:t>association for the attainment of a common goal. Weber defined </a:t>
            </a:r>
            <a:r>
              <a:rPr lang="en-US" dirty="0" smtClean="0"/>
              <a:t>organization </a:t>
            </a:r>
            <a:r>
              <a:rPr lang="en-US" dirty="0"/>
              <a:t>as a corporate group. Its orders are enforced by the specific individuals. </a:t>
            </a:r>
          </a:p>
          <a:p>
            <a:r>
              <a:rPr lang="en-US" dirty="0"/>
              <a:t>The focus is on legitimate </a:t>
            </a:r>
            <a:r>
              <a:rPr lang="en-US" dirty="0" smtClean="0"/>
              <a:t>integration </a:t>
            </a:r>
            <a:r>
              <a:rPr lang="en-US" dirty="0"/>
              <a:t>of parts.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24C96-5553-49BC-BB61-DAD310DE2BC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20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Grouping is given top priority.</a:t>
            </a:r>
          </a:p>
          <a:p>
            <a:r>
              <a:rPr lang="en-US" dirty="0" smtClean="0"/>
              <a:t>The </a:t>
            </a:r>
            <a:r>
              <a:rPr lang="en-US" dirty="0"/>
              <a:t>individuals to whom the functions are entrusted come later. </a:t>
            </a:r>
            <a:endParaRPr lang="en-US" dirty="0" smtClean="0"/>
          </a:p>
          <a:p>
            <a:r>
              <a:rPr lang="en-US" dirty="0" smtClean="0"/>
              <a:t>Organizations </a:t>
            </a:r>
            <a:r>
              <a:rPr lang="en-US" dirty="0"/>
              <a:t>are social units, human groupings deliberately constructed or reconstructed to seek specific objectives or goals or sub-goals. </a:t>
            </a:r>
            <a:endParaRPr lang="en-US" dirty="0" smtClean="0"/>
          </a:p>
          <a:p>
            <a:r>
              <a:rPr lang="en-US" dirty="0"/>
              <a:t>Organizations are social institutions. They are natural communities. </a:t>
            </a:r>
          </a:p>
          <a:p>
            <a:r>
              <a:rPr lang="en-US" dirty="0"/>
              <a:t>They are called as social systems.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24C96-5553-49BC-BB61-DAD310DE2BC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637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71800" y="1524000"/>
            <a:ext cx="2971800" cy="609600"/>
          </a:xfrm>
          <a:prstGeom prst="roundRect">
            <a:avLst/>
          </a:prstGeom>
          <a:scene3d>
            <a:camera prst="isometricOffAxis2Lef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PLANNING</a:t>
            </a:r>
            <a:endParaRPr lang="en-US" sz="3600" dirty="0"/>
          </a:p>
        </p:txBody>
      </p:sp>
      <p:sp>
        <p:nvSpPr>
          <p:cNvPr id="5" name="Rounded Rectangle 4"/>
          <p:cNvSpPr/>
          <p:nvPr/>
        </p:nvSpPr>
        <p:spPr>
          <a:xfrm>
            <a:off x="2971800" y="2438400"/>
            <a:ext cx="2971800" cy="609600"/>
          </a:xfrm>
          <a:prstGeom prst="roundRect">
            <a:avLst/>
          </a:prstGeom>
          <a:scene3d>
            <a:camera prst="isometricOffAxis1Righ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ORGANIZING</a:t>
            </a:r>
            <a:endParaRPr lang="en-US" sz="3600" dirty="0"/>
          </a:p>
        </p:txBody>
      </p:sp>
      <p:sp>
        <p:nvSpPr>
          <p:cNvPr id="7" name="Rounded Rectangle 6"/>
          <p:cNvSpPr/>
          <p:nvPr/>
        </p:nvSpPr>
        <p:spPr>
          <a:xfrm>
            <a:off x="2971800" y="3276600"/>
            <a:ext cx="2971800" cy="60960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STAFFING</a:t>
            </a:r>
            <a:endParaRPr lang="en-US" sz="3600" dirty="0"/>
          </a:p>
        </p:txBody>
      </p:sp>
      <p:sp>
        <p:nvSpPr>
          <p:cNvPr id="8" name="Rounded Rectangle 7"/>
          <p:cNvSpPr/>
          <p:nvPr/>
        </p:nvSpPr>
        <p:spPr>
          <a:xfrm>
            <a:off x="2971800" y="4114800"/>
            <a:ext cx="2971800" cy="609600"/>
          </a:xfrm>
          <a:prstGeom prst="roundRect">
            <a:avLst/>
          </a:prstGeom>
          <a:scene3d>
            <a:camera prst="perspectiveContrastingLeftFacing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DIRECTING</a:t>
            </a:r>
            <a:endParaRPr lang="en-US" sz="3600" dirty="0"/>
          </a:p>
        </p:txBody>
      </p:sp>
      <p:sp>
        <p:nvSpPr>
          <p:cNvPr id="9" name="Rounded Rectangle 8"/>
          <p:cNvSpPr/>
          <p:nvPr/>
        </p:nvSpPr>
        <p:spPr>
          <a:xfrm>
            <a:off x="2971800" y="4953000"/>
            <a:ext cx="2971800" cy="609600"/>
          </a:xfrm>
          <a:prstGeom prst="roundRect">
            <a:avLst/>
          </a:prstGeom>
          <a:scene3d>
            <a:camera prst="perspectiveHeroicExtremeRightFacing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CONTROLLING</a:t>
            </a:r>
            <a:endParaRPr lang="en-US" sz="3600" dirty="0"/>
          </a:p>
        </p:txBody>
      </p:sp>
      <p:sp>
        <p:nvSpPr>
          <p:cNvPr id="17410" name="AutoShape 2" descr="http://www.strobertbellarmineschool.com/yahoo_site_admin/assets/images/animated-gif-teacher1.27223810_std.gif"/>
          <p:cNvSpPr>
            <a:spLocks noChangeAspect="1" noChangeArrowheads="1"/>
          </p:cNvSpPr>
          <p:nvPr/>
        </p:nvSpPr>
        <p:spPr bwMode="auto">
          <a:xfrm>
            <a:off x="155575" y="-1500188"/>
            <a:ext cx="2857500" cy="31337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2" name="AutoShape 4" descr="http://www.strobertbellarmineschool.com/yahoo_site_admin/assets/images/animated-gif-teacher1.27223810_std.gif"/>
          <p:cNvSpPr>
            <a:spLocks noChangeAspect="1" noChangeArrowheads="1"/>
          </p:cNvSpPr>
          <p:nvPr/>
        </p:nvSpPr>
        <p:spPr bwMode="auto">
          <a:xfrm>
            <a:off x="155575" y="-1500188"/>
            <a:ext cx="2857500" cy="31337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4" name="AutoShape 6" descr="http://www.strobertbellarmineschool.com/yahoo_site_admin/assets/images/animated-gif-teacher1.27223810_std.gif"/>
          <p:cNvSpPr>
            <a:spLocks noChangeAspect="1" noChangeArrowheads="1"/>
          </p:cNvSpPr>
          <p:nvPr/>
        </p:nvSpPr>
        <p:spPr bwMode="auto">
          <a:xfrm>
            <a:off x="155575" y="-1500188"/>
            <a:ext cx="2857500" cy="31337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09600" y="427038"/>
            <a:ext cx="82296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PH" sz="36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en-PH" sz="36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</a:br>
            <a:r>
              <a:rPr lang="en-PH" sz="36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MANAGEMENT PROCESS</a:t>
            </a:r>
            <a:br>
              <a:rPr lang="en-PH" sz="3600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67836531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/>
              <a:t>Some of the mistakes in organizing could be outlined as follows: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33400" y="1295400"/>
            <a:ext cx="8001000" cy="525780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Failure to plan properly	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Failure to clarify relationships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Failure to delegate authority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Failure to balance delegation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Confusion of lines authority and information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Authority without responsibility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Responsibility without authority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dirty="0" smtClean="0"/>
              <a:t>Careless application of the staff device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Misuse of functional authority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Multiple subordination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Misuse of service departments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Over-organization</a:t>
            </a:r>
          </a:p>
          <a:p>
            <a:pPr algn="ctr"/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2576671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Major principles of sound organizing</a:t>
            </a:r>
            <a:endParaRPr lang="en-US" dirty="0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xmlns="" val="921178260"/>
              </p:ext>
            </p:extLst>
          </p:nvPr>
        </p:nvGraphicFramePr>
        <p:xfrm>
          <a:off x="3429000" y="838200"/>
          <a:ext cx="53340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Oval 10"/>
          <p:cNvSpPr/>
          <p:nvPr/>
        </p:nvSpPr>
        <p:spPr>
          <a:xfrm>
            <a:off x="3505200" y="9906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505200" y="13716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3505200" y="3200400"/>
            <a:ext cx="6096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3505200" y="3581400"/>
            <a:ext cx="6096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3505200" y="39624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505200" y="43434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3505200" y="47244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3505200" y="51054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3505200" y="54864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13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3505200" y="58674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3505200" y="62484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15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3505200" y="2057400"/>
            <a:ext cx="6096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3505200" y="2438400"/>
            <a:ext cx="6096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3505200" y="2819400"/>
            <a:ext cx="6096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3505200" y="1752600"/>
            <a:ext cx="6096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6856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Public Administration, the way forward</a:t>
            </a:r>
          </a:p>
          <a:p>
            <a:r>
              <a:rPr lang="en-US" dirty="0" smtClean="0"/>
              <a:t>Development Catalysts </a:t>
            </a:r>
          </a:p>
          <a:p>
            <a:r>
              <a:rPr lang="en-US" dirty="0" smtClean="0"/>
              <a:t>Re-inventing Government</a:t>
            </a:r>
          </a:p>
          <a:p>
            <a:r>
              <a:rPr lang="en-US" dirty="0" smtClean="0"/>
              <a:t>New Public Management</a:t>
            </a:r>
          </a:p>
          <a:p>
            <a:r>
              <a:rPr lang="en-US" dirty="0" smtClean="0"/>
              <a:t>Principal Themes and Roots of NPM</a:t>
            </a:r>
          </a:p>
          <a:p>
            <a:r>
              <a:rPr lang="en-US" dirty="0" smtClean="0"/>
              <a:t>Governance and its challenges and Outcomes</a:t>
            </a:r>
          </a:p>
          <a:p>
            <a:r>
              <a:rPr lang="en-US" dirty="0" smtClean="0"/>
              <a:t>E-governance </a:t>
            </a:r>
          </a:p>
          <a:p>
            <a:r>
              <a:rPr lang="en-US" dirty="0" smtClean="0"/>
              <a:t>Broader Issues of Public Administration</a:t>
            </a:r>
          </a:p>
          <a:p>
            <a:endParaRPr lang="en-US" dirty="0"/>
          </a:p>
        </p:txBody>
      </p:sp>
      <p:sp>
        <p:nvSpPr>
          <p:cNvPr id="4" name="Title 3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57200" y="-431134"/>
            <a:ext cx="82296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1pPr>
            <a:lvl2pPr marL="742950" indent="-285750" eaLnBrk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2pPr>
            <a:lvl3pPr marL="1143000" indent="-228600" eaLnBrk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3pPr>
            <a:lvl4pPr marL="1600200" indent="-228600" eaLnBrk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4pPr>
            <a:lvl5pPr marL="2057400" indent="-228600" eaLnBrk="0"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defRPr>
                <a:solidFill>
                  <a:schemeClr val="bg1"/>
                </a:solidFill>
                <a:latin typeface="Arial" charset="0"/>
                <a:ea typeface="MS Gothic" charset="-128"/>
              </a:defRPr>
            </a:lvl9pPr>
          </a:lstStyle>
          <a:p>
            <a:pPr algn="ctr" eaLnBrk="1"/>
            <a:endParaRPr lang="en-PH" sz="3200" b="1" dirty="0">
              <a:solidFill>
                <a:srgbClr val="FF0000"/>
              </a:solidFill>
            </a:endParaRPr>
          </a:p>
          <a:p>
            <a:pPr eaLnBrk="1"/>
            <a:r>
              <a:rPr lang="en-PH" sz="3200" b="1" dirty="0" smtClean="0">
                <a:solidFill>
                  <a:srgbClr val="FF0000"/>
                </a:solidFill>
              </a:rPr>
              <a:t>New Developments in Public Administration</a:t>
            </a:r>
            <a:br>
              <a:rPr lang="en-PH" sz="3200" b="1" dirty="0" smtClean="0">
                <a:solidFill>
                  <a:srgbClr val="FF0000"/>
                </a:solidFill>
              </a:rPr>
            </a:br>
            <a:r>
              <a:rPr lang="en-PH" sz="3200" dirty="0" smtClean="0">
                <a:solidFill>
                  <a:srgbClr val="FF0000"/>
                </a:solidFill>
              </a:rPr>
              <a:t>Perspectives, Approaches &amp; Critiques</a:t>
            </a:r>
            <a:r>
              <a:rPr lang="en-US" sz="3200" dirty="0" smtClean="0">
                <a:solidFill>
                  <a:srgbClr val="FF0000"/>
                </a:solidFill>
              </a:rPr>
              <a:t/>
            </a:r>
            <a:br>
              <a:rPr lang="en-US" sz="3200" dirty="0" smtClean="0">
                <a:solidFill>
                  <a:srgbClr val="FF0000"/>
                </a:solidFill>
              </a:rPr>
            </a:br>
            <a:endParaRPr lang="en-PH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227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632160" y="1355183"/>
            <a:ext cx="7636320" cy="4320454"/>
          </a:xfrm>
        </p:spPr>
        <p:txBody>
          <a:bodyPr anchor="ctr"/>
          <a:lstStyle/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700">
                <a:solidFill>
                  <a:srgbClr val="000065"/>
                </a:solidFill>
                <a:latin typeface="Tahoma" pitchFamily="32" charset="0"/>
                <a:cs typeface="Tahoma" pitchFamily="32" charset="0"/>
              </a:rPr>
              <a:t>1. </a:t>
            </a:r>
            <a:r>
              <a:rPr lang="en-PH" sz="23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Catalytic government:</a:t>
            </a:r>
          </a:p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7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Steering rather than rowing.</a:t>
            </a:r>
          </a:p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700">
                <a:solidFill>
                  <a:srgbClr val="000065"/>
                </a:solidFill>
                <a:latin typeface="Tahoma" pitchFamily="32" charset="0"/>
                <a:cs typeface="Tahoma" pitchFamily="32" charset="0"/>
              </a:rPr>
              <a:t>2. </a:t>
            </a:r>
            <a:r>
              <a:rPr lang="en-PH" sz="23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Community owned government</a:t>
            </a:r>
            <a:r>
              <a:rPr lang="en-PH" sz="22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:</a:t>
            </a:r>
          </a:p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7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Empowering rather than serving.</a:t>
            </a:r>
          </a:p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700">
                <a:solidFill>
                  <a:srgbClr val="000065"/>
                </a:solidFill>
                <a:latin typeface="Tahoma" pitchFamily="32" charset="0"/>
                <a:cs typeface="Tahoma" pitchFamily="32" charset="0"/>
              </a:rPr>
              <a:t>3. </a:t>
            </a:r>
            <a:r>
              <a:rPr lang="en-PH" sz="23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Competitive government</a:t>
            </a:r>
            <a:r>
              <a:rPr lang="en-PH" sz="22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:</a:t>
            </a:r>
          </a:p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7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Injecting competition into service delivery.</a:t>
            </a:r>
          </a:p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700">
                <a:solidFill>
                  <a:srgbClr val="000065"/>
                </a:solidFill>
                <a:latin typeface="Tahoma" pitchFamily="32" charset="0"/>
                <a:cs typeface="Tahoma" pitchFamily="32" charset="0"/>
              </a:rPr>
              <a:t>4. </a:t>
            </a:r>
            <a:r>
              <a:rPr lang="en-PH" sz="23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Mission-driven government</a:t>
            </a:r>
            <a:r>
              <a:rPr lang="en-PH" sz="22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:</a:t>
            </a:r>
          </a:p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7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Transforming rule-driven organizations</a:t>
            </a:r>
          </a:p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700">
                <a:solidFill>
                  <a:srgbClr val="000065"/>
                </a:solidFill>
                <a:latin typeface="Tahoma" pitchFamily="32" charset="0"/>
                <a:cs typeface="Tahoma" pitchFamily="32" charset="0"/>
              </a:rPr>
              <a:t>5. </a:t>
            </a:r>
            <a:r>
              <a:rPr lang="en-PH" sz="23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Results-oriented government</a:t>
            </a:r>
            <a:r>
              <a:rPr lang="en-PH" sz="22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:</a:t>
            </a:r>
          </a:p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7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Funding outcomes, no inputs</a:t>
            </a:r>
          </a:p>
        </p:txBody>
      </p:sp>
    </p:spTree>
    <p:extLst>
      <p:ext uri="{BB962C8B-B14F-4D97-AF65-F5344CB8AC3E}">
        <p14:creationId xmlns:p14="http://schemas.microsoft.com/office/powerpoint/2010/main" xmlns="" val="609857657"/>
      </p:ext>
    </p:extLst>
  </p:cSld>
  <p:clrMapOvr>
    <a:masterClrMapping/>
  </p:clrMapOvr>
  <p:transition spd="med">
    <p:strips dir="rd"/>
    <p:sndAc>
      <p:stSnd>
        <p:snd r:embed="rId3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701280" y="1216928"/>
            <a:ext cx="7636320" cy="4320454"/>
          </a:xfrm>
        </p:spPr>
        <p:txBody>
          <a:bodyPr anchor="ctr"/>
          <a:lstStyle/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700">
                <a:solidFill>
                  <a:srgbClr val="000065"/>
                </a:solidFill>
                <a:latin typeface="Tahoma" pitchFamily="32" charset="0"/>
                <a:cs typeface="Tahoma" pitchFamily="32" charset="0"/>
              </a:rPr>
              <a:t>6. </a:t>
            </a:r>
            <a:r>
              <a:rPr lang="en-PH" sz="23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Customer-driven government</a:t>
            </a:r>
            <a:r>
              <a:rPr lang="en-PH" sz="24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:</a:t>
            </a:r>
          </a:p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8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Meeting the needs of the customer, not the</a:t>
            </a:r>
          </a:p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8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Bureaucracy.</a:t>
            </a:r>
          </a:p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700">
                <a:solidFill>
                  <a:srgbClr val="000065"/>
                </a:solidFill>
                <a:latin typeface="Tahoma" pitchFamily="32" charset="0"/>
                <a:cs typeface="Tahoma" pitchFamily="32" charset="0"/>
              </a:rPr>
              <a:t>7. </a:t>
            </a:r>
            <a:r>
              <a:rPr lang="en-PH" sz="23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Enterprising government</a:t>
            </a:r>
            <a:r>
              <a:rPr lang="en-PH" sz="24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:</a:t>
            </a:r>
          </a:p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8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Earning rather than spending.</a:t>
            </a:r>
          </a:p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700">
                <a:solidFill>
                  <a:srgbClr val="000065"/>
                </a:solidFill>
                <a:latin typeface="Tahoma" pitchFamily="32" charset="0"/>
                <a:cs typeface="Tahoma" pitchFamily="32" charset="0"/>
              </a:rPr>
              <a:t>8. </a:t>
            </a:r>
            <a:r>
              <a:rPr lang="en-PH" sz="23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Anticipatory government</a:t>
            </a:r>
            <a:r>
              <a:rPr lang="en-PH" sz="24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:</a:t>
            </a:r>
          </a:p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8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Prevention rather than cure.</a:t>
            </a:r>
          </a:p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700">
                <a:solidFill>
                  <a:srgbClr val="000065"/>
                </a:solidFill>
                <a:latin typeface="Tahoma" pitchFamily="32" charset="0"/>
                <a:cs typeface="Tahoma" pitchFamily="32" charset="0"/>
              </a:rPr>
              <a:t>9. </a:t>
            </a:r>
            <a:r>
              <a:rPr lang="en-PH" sz="23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Decentralized government</a:t>
            </a:r>
            <a:r>
              <a:rPr lang="en-PH" sz="24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:</a:t>
            </a:r>
          </a:p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8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From hierarchy to participation and teamwork.</a:t>
            </a:r>
          </a:p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700">
                <a:solidFill>
                  <a:srgbClr val="000065"/>
                </a:solidFill>
                <a:latin typeface="Tahoma" pitchFamily="32" charset="0"/>
                <a:cs typeface="Tahoma" pitchFamily="32" charset="0"/>
              </a:rPr>
              <a:t>10. </a:t>
            </a:r>
            <a:r>
              <a:rPr lang="en-PH" sz="23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Market-oriented government</a:t>
            </a:r>
            <a:r>
              <a:rPr lang="en-PH" sz="24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:</a:t>
            </a:r>
          </a:p>
          <a:p>
            <a:pPr marL="0" indent="0" algn="ctr">
              <a:lnSpc>
                <a:spcPct val="101000"/>
              </a:lnSpc>
              <a:buClr>
                <a:srgbClr val="000000"/>
              </a:buClr>
              <a:buSzPct val="45000"/>
              <a:buNone/>
            </a:pPr>
            <a:r>
              <a:rPr lang="en-PH" sz="1800">
                <a:solidFill>
                  <a:srgbClr val="080808"/>
                </a:solidFill>
                <a:latin typeface="Tahoma" pitchFamily="32" charset="0"/>
                <a:cs typeface="Tahoma" pitchFamily="32" charset="0"/>
              </a:rPr>
              <a:t>Leveraging change through the market</a:t>
            </a:r>
          </a:p>
        </p:txBody>
      </p:sp>
    </p:spTree>
    <p:extLst>
      <p:ext uri="{BB962C8B-B14F-4D97-AF65-F5344CB8AC3E}">
        <p14:creationId xmlns:p14="http://schemas.microsoft.com/office/powerpoint/2010/main" xmlns="" val="1738569632"/>
      </p:ext>
    </p:extLst>
  </p:cSld>
  <p:clrMapOvr>
    <a:masterClrMapping/>
  </p:clrMapOvr>
  <p:transition spd="med">
    <p:strips dir="rd"/>
    <p:sndAc>
      <p:stSnd>
        <p:snd r:embed="rId3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Thoma"/>
              </a:rPr>
              <a:t/>
            </a:r>
            <a:br>
              <a:rPr lang="en-US" b="1" dirty="0" smtClean="0">
                <a:solidFill>
                  <a:srgbClr val="000000"/>
                </a:solidFill>
                <a:latin typeface="Thoma"/>
              </a:rPr>
            </a:br>
            <a:r>
              <a:rPr lang="en-US" b="1" dirty="0" smtClean="0">
                <a:solidFill>
                  <a:srgbClr val="000000"/>
                </a:solidFill>
                <a:latin typeface="Thoma"/>
              </a:rPr>
              <a:t>e-Government Principles</a:t>
            </a:r>
            <a:br>
              <a:rPr lang="en-US" b="1" dirty="0" smtClean="0">
                <a:solidFill>
                  <a:srgbClr val="000000"/>
                </a:solidFill>
                <a:latin typeface="Thoma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Thoma"/>
              </a:rPr>
              <a:t>What is e-Government?</a:t>
            </a:r>
          </a:p>
          <a:p>
            <a:r>
              <a:rPr lang="en-US" dirty="0" smtClean="0">
                <a:solidFill>
                  <a:srgbClr val="000000"/>
                </a:solidFill>
                <a:latin typeface="Thoma"/>
              </a:rPr>
              <a:t>Why e-Government?</a:t>
            </a:r>
          </a:p>
          <a:p>
            <a:r>
              <a:rPr lang="en-US" dirty="0" smtClean="0">
                <a:solidFill>
                  <a:srgbClr val="000000"/>
                </a:solidFill>
                <a:latin typeface="Thoma"/>
              </a:rPr>
              <a:t>Issues in e-Government</a:t>
            </a:r>
          </a:p>
          <a:p>
            <a:r>
              <a:rPr lang="en-US" dirty="0" smtClean="0">
                <a:solidFill>
                  <a:srgbClr val="000000"/>
                </a:solidFill>
                <a:latin typeface="Thoma"/>
              </a:rPr>
              <a:t>7 Principles of e-Government</a:t>
            </a:r>
          </a:p>
          <a:p>
            <a:r>
              <a:rPr lang="en-US" dirty="0" smtClean="0">
                <a:solidFill>
                  <a:srgbClr val="000000"/>
                </a:solidFill>
                <a:latin typeface="Thoma"/>
              </a:rPr>
              <a:t>ADKAR Model of Change</a:t>
            </a:r>
          </a:p>
          <a:p>
            <a:endParaRPr lang="en-US" dirty="0" smtClean="0">
              <a:solidFill>
                <a:srgbClr val="000000"/>
              </a:solidFill>
              <a:latin typeface="Thom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79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610600" cy="914400"/>
          </a:xfrm>
        </p:spPr>
        <p:txBody>
          <a:bodyPr/>
          <a:lstStyle/>
          <a:p>
            <a:pPr eaLnBrk="1" hangingPunct="1"/>
            <a:r>
              <a:rPr lang="en-US" sz="3600" b="1" smtClean="0">
                <a:solidFill>
                  <a:srgbClr val="000000"/>
                </a:solidFill>
                <a:latin typeface="Thoma"/>
              </a:rPr>
              <a:t>What do leading nations aim in eGov?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>
                <a:solidFill>
                  <a:srgbClr val="000000"/>
                </a:solidFill>
                <a:latin typeface="Thoma"/>
              </a:rPr>
              <a:t>Interactive Public Services</a:t>
            </a:r>
          </a:p>
          <a:p>
            <a:pPr eaLnBrk="1" hangingPunct="1"/>
            <a:r>
              <a:rPr lang="en-US" sz="2800" smtClean="0">
                <a:solidFill>
                  <a:srgbClr val="000000"/>
                </a:solidFill>
                <a:latin typeface="Thoma"/>
              </a:rPr>
              <a:t>Public Procurement</a:t>
            </a:r>
          </a:p>
          <a:p>
            <a:pPr eaLnBrk="1" hangingPunct="1"/>
            <a:r>
              <a:rPr lang="en-US" sz="2800" smtClean="0">
                <a:solidFill>
                  <a:srgbClr val="000000"/>
                </a:solidFill>
                <a:latin typeface="Thoma"/>
              </a:rPr>
              <a:t>Public Internet Access Points</a:t>
            </a:r>
          </a:p>
          <a:p>
            <a:pPr eaLnBrk="1" hangingPunct="1"/>
            <a:r>
              <a:rPr lang="en-US" sz="2800" smtClean="0">
                <a:solidFill>
                  <a:srgbClr val="000000"/>
                </a:solidFill>
                <a:latin typeface="Thoma"/>
              </a:rPr>
              <a:t>Broadband Connectivity</a:t>
            </a:r>
          </a:p>
          <a:p>
            <a:pPr eaLnBrk="1" hangingPunct="1"/>
            <a:r>
              <a:rPr lang="en-US" sz="2800" smtClean="0">
                <a:solidFill>
                  <a:srgbClr val="000000"/>
                </a:solidFill>
                <a:latin typeface="Thoma"/>
              </a:rPr>
              <a:t>Interoperability</a:t>
            </a:r>
          </a:p>
          <a:p>
            <a:pPr eaLnBrk="1" hangingPunct="1"/>
            <a:r>
              <a:rPr lang="en-US" sz="2800" smtClean="0">
                <a:solidFill>
                  <a:srgbClr val="000000"/>
                </a:solidFill>
                <a:latin typeface="Thoma"/>
              </a:rPr>
              <a:t>Culture &amp; Tourism</a:t>
            </a:r>
          </a:p>
          <a:p>
            <a:pPr eaLnBrk="1" hangingPunct="1"/>
            <a:r>
              <a:rPr lang="en-US" sz="2800" smtClean="0">
                <a:solidFill>
                  <a:srgbClr val="000000"/>
                </a:solidFill>
                <a:latin typeface="Thoma"/>
              </a:rPr>
              <a:t>Secure G2G Communications</a:t>
            </a:r>
          </a:p>
          <a:p>
            <a:pPr eaLnBrk="1" hangingPunct="1"/>
            <a:endParaRPr lang="en-US" sz="2800" smtClean="0">
              <a:solidFill>
                <a:srgbClr val="000000"/>
              </a:solidFill>
              <a:latin typeface="Thoma"/>
            </a:endParaRPr>
          </a:p>
        </p:txBody>
      </p:sp>
      <p:sp>
        <p:nvSpPr>
          <p:cNvPr id="8196" name="Line 5"/>
          <p:cNvSpPr>
            <a:spLocks noChangeShapeType="1"/>
          </p:cNvSpPr>
          <p:nvPr/>
        </p:nvSpPr>
        <p:spPr bwMode="auto">
          <a:xfrm>
            <a:off x="0" y="1143000"/>
            <a:ext cx="7391400" cy="0"/>
          </a:xfrm>
          <a:prstGeom prst="line">
            <a:avLst/>
          </a:prstGeom>
          <a:noFill/>
          <a:ln w="57150">
            <a:solidFill>
              <a:srgbClr val="24517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1361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239000" cy="1143000"/>
          </a:xfrm>
        </p:spPr>
        <p:txBody>
          <a:bodyPr/>
          <a:lstStyle/>
          <a:p>
            <a:pPr eaLnBrk="1" hangingPunct="1"/>
            <a:r>
              <a:rPr lang="en-US" sz="3600" b="1" smtClean="0">
                <a:solidFill>
                  <a:srgbClr val="000000"/>
                </a:solidFill>
                <a:latin typeface="Thoma"/>
              </a:rPr>
              <a:t>Benefits to Government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65225"/>
            <a:ext cx="8763000" cy="5791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latin typeface="Thoma"/>
              </a:rPr>
              <a:t>Law &amp; Policy-making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Thoma"/>
              </a:rPr>
              <a:t>e-Government can be a catalyst for legal reform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Thoma"/>
              </a:rPr>
              <a:t>Wider &amp; faster dissemination of laws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Thoma"/>
              </a:rPr>
              <a:t>Faster &amp; better formulation of policies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latin typeface="Thoma"/>
              </a:rPr>
              <a:t>Better Regulation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Thoma"/>
              </a:rPr>
              <a:t>Registration &amp; Licensing - speedier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Thoma"/>
              </a:rPr>
              <a:t>Taxation – better revenues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Thoma"/>
              </a:rPr>
              <a:t>Environmental Regulations – better compliance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Thoma"/>
              </a:rPr>
              <a:t>Transportation &amp; Police – more transparency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latin typeface="Thoma"/>
              </a:rPr>
              <a:t>More efficient Services to Citizens &amp; Businesses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Thoma"/>
              </a:rPr>
              <a:t>Better Image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Thoma"/>
              </a:rPr>
              <a:t>Cost-cutting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Thoma"/>
              </a:rPr>
              <a:t>Better targeting of benefits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Thoma"/>
              </a:rPr>
              <a:t>Control of corruption</a:t>
            </a:r>
            <a:endParaRPr lang="en-US" sz="2000" smtClean="0">
              <a:solidFill>
                <a:srgbClr val="000000"/>
              </a:solidFill>
              <a:latin typeface="Thoma"/>
            </a:endParaRPr>
          </a:p>
        </p:txBody>
      </p:sp>
      <p:sp>
        <p:nvSpPr>
          <p:cNvPr id="14340" name="Line 5"/>
          <p:cNvSpPr>
            <a:spLocks noChangeShapeType="1"/>
          </p:cNvSpPr>
          <p:nvPr/>
        </p:nvSpPr>
        <p:spPr bwMode="auto">
          <a:xfrm>
            <a:off x="0" y="1143000"/>
            <a:ext cx="7391400" cy="0"/>
          </a:xfrm>
          <a:prstGeom prst="line">
            <a:avLst/>
          </a:prstGeom>
          <a:noFill/>
          <a:ln w="57150">
            <a:solidFill>
              <a:srgbClr val="24517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7427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1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153400" cy="914400"/>
          </a:xfrm>
        </p:spPr>
        <p:txBody>
          <a:bodyPr/>
          <a:lstStyle/>
          <a:p>
            <a:pPr eaLnBrk="1" hangingPunct="1"/>
            <a:r>
              <a:rPr lang="en-US" sz="3600" b="1" smtClean="0">
                <a:solidFill>
                  <a:srgbClr val="000000"/>
                </a:solidFill>
                <a:latin typeface="Thoma"/>
              </a:rPr>
              <a:t>Ingredients of Transformation</a:t>
            </a:r>
          </a:p>
        </p:txBody>
      </p:sp>
      <p:sp>
        <p:nvSpPr>
          <p:cNvPr id="104451" name="AutoShape 3"/>
          <p:cNvSpPr>
            <a:spLocks noChangeArrowheads="1"/>
          </p:cNvSpPr>
          <p:nvPr/>
        </p:nvSpPr>
        <p:spPr bwMode="auto">
          <a:xfrm>
            <a:off x="1600200" y="1066800"/>
            <a:ext cx="2057400" cy="1219200"/>
          </a:xfrm>
          <a:prstGeom prst="bevel">
            <a:avLst>
              <a:gd name="adj" fmla="val 12500"/>
            </a:avLst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latin typeface="Thoma"/>
              </a:rPr>
              <a:t>Department</a:t>
            </a:r>
          </a:p>
          <a:p>
            <a:pPr algn="ctr"/>
            <a:r>
              <a:rPr lang="en-US" sz="2000" b="1">
                <a:latin typeface="Thoma"/>
              </a:rPr>
              <a:t>Centric</a:t>
            </a:r>
          </a:p>
          <a:p>
            <a:pPr algn="ctr"/>
            <a:r>
              <a:rPr lang="en-US" sz="2000" b="1">
                <a:latin typeface="Thoma"/>
              </a:rPr>
              <a:t>Approach </a:t>
            </a:r>
          </a:p>
        </p:txBody>
      </p:sp>
      <p:sp>
        <p:nvSpPr>
          <p:cNvPr id="104452" name="AutoShape 4"/>
          <p:cNvSpPr>
            <a:spLocks noChangeArrowheads="1"/>
          </p:cNvSpPr>
          <p:nvPr/>
        </p:nvSpPr>
        <p:spPr bwMode="auto">
          <a:xfrm>
            <a:off x="1600200" y="2514600"/>
            <a:ext cx="2057400" cy="1219200"/>
          </a:xfrm>
          <a:prstGeom prst="bevel">
            <a:avLst>
              <a:gd name="adj" fmla="val 12500"/>
            </a:avLst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latin typeface="Thoma"/>
              </a:rPr>
              <a:t>Process</a:t>
            </a:r>
          </a:p>
          <a:p>
            <a:pPr algn="ctr"/>
            <a:r>
              <a:rPr lang="en-US" sz="2000" b="1">
                <a:latin typeface="Thoma"/>
              </a:rPr>
              <a:t>Orientation</a:t>
            </a:r>
          </a:p>
        </p:txBody>
      </p:sp>
      <p:sp>
        <p:nvSpPr>
          <p:cNvPr id="104453" name="AutoShape 5"/>
          <p:cNvSpPr>
            <a:spLocks noChangeArrowheads="1"/>
          </p:cNvSpPr>
          <p:nvPr/>
        </p:nvSpPr>
        <p:spPr bwMode="auto">
          <a:xfrm>
            <a:off x="1600200" y="3962400"/>
            <a:ext cx="2057400" cy="1219200"/>
          </a:xfrm>
          <a:prstGeom prst="bevel">
            <a:avLst>
              <a:gd name="adj" fmla="val 12500"/>
            </a:avLst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latin typeface="Thoma"/>
              </a:rPr>
              <a:t>Output-Based</a:t>
            </a:r>
          </a:p>
          <a:p>
            <a:pPr algn="ctr"/>
            <a:r>
              <a:rPr lang="en-US" sz="2000" b="1">
                <a:latin typeface="Thoma"/>
              </a:rPr>
              <a:t>Assessment</a:t>
            </a:r>
          </a:p>
        </p:txBody>
      </p:sp>
      <p:sp>
        <p:nvSpPr>
          <p:cNvPr id="104454" name="AutoShape 6"/>
          <p:cNvSpPr>
            <a:spLocks noChangeArrowheads="1"/>
          </p:cNvSpPr>
          <p:nvPr/>
        </p:nvSpPr>
        <p:spPr bwMode="auto">
          <a:xfrm>
            <a:off x="1600200" y="5410200"/>
            <a:ext cx="2057400" cy="1219200"/>
          </a:xfrm>
          <a:prstGeom prst="bevel">
            <a:avLst>
              <a:gd name="adj" fmla="val 12500"/>
            </a:avLst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latin typeface="Thoma"/>
              </a:rPr>
              <a:t>Departmental</a:t>
            </a:r>
          </a:p>
          <a:p>
            <a:pPr algn="ctr"/>
            <a:r>
              <a:rPr lang="en-US" sz="2000" b="1">
                <a:latin typeface="Thoma"/>
              </a:rPr>
              <a:t>View </a:t>
            </a:r>
          </a:p>
        </p:txBody>
      </p:sp>
      <p:sp>
        <p:nvSpPr>
          <p:cNvPr id="104455" name="AutoShape 7"/>
          <p:cNvSpPr>
            <a:spLocks noChangeArrowheads="1"/>
          </p:cNvSpPr>
          <p:nvPr/>
        </p:nvSpPr>
        <p:spPr bwMode="auto">
          <a:xfrm>
            <a:off x="5791200" y="1066800"/>
            <a:ext cx="2057400" cy="1219200"/>
          </a:xfrm>
          <a:prstGeom prst="bevel">
            <a:avLst>
              <a:gd name="adj" fmla="val 12500"/>
            </a:avLst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latin typeface="Thoma"/>
              </a:rPr>
              <a:t>Customer</a:t>
            </a:r>
          </a:p>
          <a:p>
            <a:pPr algn="ctr"/>
            <a:r>
              <a:rPr lang="en-US" sz="2000" b="1">
                <a:latin typeface="Thoma"/>
              </a:rPr>
              <a:t>Centric</a:t>
            </a:r>
          </a:p>
          <a:p>
            <a:pPr algn="ctr"/>
            <a:r>
              <a:rPr lang="en-US" sz="2000" b="1">
                <a:latin typeface="Thoma"/>
              </a:rPr>
              <a:t>Approach </a:t>
            </a:r>
          </a:p>
        </p:txBody>
      </p:sp>
      <p:sp>
        <p:nvSpPr>
          <p:cNvPr id="104456" name="AutoShape 8"/>
          <p:cNvSpPr>
            <a:spLocks noChangeArrowheads="1"/>
          </p:cNvSpPr>
          <p:nvPr/>
        </p:nvSpPr>
        <p:spPr bwMode="auto">
          <a:xfrm>
            <a:off x="5791200" y="2514600"/>
            <a:ext cx="2057400" cy="1219200"/>
          </a:xfrm>
          <a:prstGeom prst="bevel">
            <a:avLst>
              <a:gd name="adj" fmla="val 12500"/>
            </a:avLst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latin typeface="Thoma"/>
              </a:rPr>
              <a:t>Service</a:t>
            </a:r>
          </a:p>
          <a:p>
            <a:pPr algn="ctr"/>
            <a:r>
              <a:rPr lang="en-US" sz="2000" b="1">
                <a:latin typeface="Thoma"/>
              </a:rPr>
              <a:t>Orientation</a:t>
            </a:r>
          </a:p>
        </p:txBody>
      </p:sp>
      <p:sp>
        <p:nvSpPr>
          <p:cNvPr id="104457" name="AutoShape 9"/>
          <p:cNvSpPr>
            <a:spLocks noChangeArrowheads="1"/>
          </p:cNvSpPr>
          <p:nvPr/>
        </p:nvSpPr>
        <p:spPr bwMode="auto">
          <a:xfrm>
            <a:off x="5791200" y="3962400"/>
            <a:ext cx="2057400" cy="1219200"/>
          </a:xfrm>
          <a:prstGeom prst="bevel">
            <a:avLst>
              <a:gd name="adj" fmla="val 12500"/>
            </a:avLst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latin typeface="Thoma"/>
              </a:rPr>
              <a:t>Outcome-based</a:t>
            </a:r>
          </a:p>
          <a:p>
            <a:pPr algn="ctr"/>
            <a:r>
              <a:rPr lang="en-US" sz="2000" b="1">
                <a:latin typeface="Thoma"/>
              </a:rPr>
              <a:t>Assessment </a:t>
            </a:r>
          </a:p>
        </p:txBody>
      </p:sp>
      <p:sp>
        <p:nvSpPr>
          <p:cNvPr id="104458" name="AutoShape 10"/>
          <p:cNvSpPr>
            <a:spLocks noChangeArrowheads="1"/>
          </p:cNvSpPr>
          <p:nvPr/>
        </p:nvSpPr>
        <p:spPr bwMode="auto">
          <a:xfrm>
            <a:off x="5791200" y="5410200"/>
            <a:ext cx="2057400" cy="1219200"/>
          </a:xfrm>
          <a:prstGeom prst="bevel">
            <a:avLst>
              <a:gd name="adj" fmla="val 12500"/>
            </a:avLst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>
                <a:latin typeface="Thoma"/>
              </a:rPr>
              <a:t>Integrated </a:t>
            </a:r>
          </a:p>
          <a:p>
            <a:pPr algn="ctr"/>
            <a:r>
              <a:rPr lang="en-US" sz="2000" b="1">
                <a:latin typeface="Thoma"/>
              </a:rPr>
              <a:t>View</a:t>
            </a:r>
          </a:p>
        </p:txBody>
      </p:sp>
      <p:sp>
        <p:nvSpPr>
          <p:cNvPr id="104459" name="AutoShape 11"/>
          <p:cNvSpPr>
            <a:spLocks noChangeArrowheads="1"/>
          </p:cNvSpPr>
          <p:nvPr/>
        </p:nvSpPr>
        <p:spPr bwMode="auto">
          <a:xfrm>
            <a:off x="3886200" y="1447800"/>
            <a:ext cx="1828800" cy="533400"/>
          </a:xfrm>
          <a:custGeom>
            <a:avLst/>
            <a:gdLst>
              <a:gd name="T0" fmla="*/ 116128800 w 21600"/>
              <a:gd name="T1" fmla="*/ 0 h 21600"/>
              <a:gd name="T2" fmla="*/ 0 w 21600"/>
              <a:gd name="T3" fmla="*/ 6586008 h 21600"/>
              <a:gd name="T4" fmla="*/ 116128800 w 21600"/>
              <a:gd name="T5" fmla="*/ 13172017 h 21600"/>
              <a:gd name="T6" fmla="*/ 154838400 w 21600"/>
              <a:gd name="T7" fmla="*/ 658600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60" name="AutoShape 12"/>
          <p:cNvSpPr>
            <a:spLocks noChangeArrowheads="1"/>
          </p:cNvSpPr>
          <p:nvPr/>
        </p:nvSpPr>
        <p:spPr bwMode="auto">
          <a:xfrm>
            <a:off x="3886200" y="2743200"/>
            <a:ext cx="1828800" cy="533400"/>
          </a:xfrm>
          <a:custGeom>
            <a:avLst/>
            <a:gdLst>
              <a:gd name="T0" fmla="*/ 116128800 w 21600"/>
              <a:gd name="T1" fmla="*/ 0 h 21600"/>
              <a:gd name="T2" fmla="*/ 0 w 21600"/>
              <a:gd name="T3" fmla="*/ 6586008 h 21600"/>
              <a:gd name="T4" fmla="*/ 116128800 w 21600"/>
              <a:gd name="T5" fmla="*/ 13172017 h 21600"/>
              <a:gd name="T6" fmla="*/ 154838400 w 21600"/>
              <a:gd name="T7" fmla="*/ 658600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61" name="AutoShape 13"/>
          <p:cNvSpPr>
            <a:spLocks noChangeArrowheads="1"/>
          </p:cNvSpPr>
          <p:nvPr/>
        </p:nvSpPr>
        <p:spPr bwMode="auto">
          <a:xfrm>
            <a:off x="3886200" y="4267200"/>
            <a:ext cx="1828800" cy="533400"/>
          </a:xfrm>
          <a:custGeom>
            <a:avLst/>
            <a:gdLst>
              <a:gd name="T0" fmla="*/ 116128800 w 21600"/>
              <a:gd name="T1" fmla="*/ 0 h 21600"/>
              <a:gd name="T2" fmla="*/ 0 w 21600"/>
              <a:gd name="T3" fmla="*/ 6586008 h 21600"/>
              <a:gd name="T4" fmla="*/ 116128800 w 21600"/>
              <a:gd name="T5" fmla="*/ 13172017 h 21600"/>
              <a:gd name="T6" fmla="*/ 154838400 w 21600"/>
              <a:gd name="T7" fmla="*/ 658600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62" name="AutoShape 14"/>
          <p:cNvSpPr>
            <a:spLocks noChangeArrowheads="1"/>
          </p:cNvSpPr>
          <p:nvPr/>
        </p:nvSpPr>
        <p:spPr bwMode="auto">
          <a:xfrm>
            <a:off x="3886200" y="5638800"/>
            <a:ext cx="1828800" cy="533400"/>
          </a:xfrm>
          <a:custGeom>
            <a:avLst/>
            <a:gdLst>
              <a:gd name="T0" fmla="*/ 116128800 w 21600"/>
              <a:gd name="T1" fmla="*/ 0 h 21600"/>
              <a:gd name="T2" fmla="*/ 0 w 21600"/>
              <a:gd name="T3" fmla="*/ 6586008 h 21600"/>
              <a:gd name="T4" fmla="*/ 116128800 w 21600"/>
              <a:gd name="T5" fmla="*/ 13172017 h 21600"/>
              <a:gd name="T6" fmla="*/ 154838400 w 21600"/>
              <a:gd name="T7" fmla="*/ 658600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1" name="Line 16"/>
          <p:cNvSpPr>
            <a:spLocks noChangeShapeType="1"/>
          </p:cNvSpPr>
          <p:nvPr/>
        </p:nvSpPr>
        <p:spPr bwMode="auto">
          <a:xfrm>
            <a:off x="0" y="990600"/>
            <a:ext cx="7391400" cy="0"/>
          </a:xfrm>
          <a:prstGeom prst="line">
            <a:avLst/>
          </a:prstGeom>
          <a:noFill/>
          <a:ln w="57150">
            <a:solidFill>
              <a:srgbClr val="24517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6308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4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4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4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4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animBg="1"/>
      <p:bldP spid="104452" grpId="0" animBg="1"/>
      <p:bldP spid="104453" grpId="0" animBg="1"/>
      <p:bldP spid="104454" grpId="0" animBg="1"/>
      <p:bldP spid="104455" grpId="0" animBg="1"/>
      <p:bldP spid="104456" grpId="0" animBg="1"/>
      <p:bldP spid="104457" grpId="0" animBg="1"/>
      <p:bldP spid="104458" grpId="0" animBg="1"/>
      <p:bldP spid="104459" grpId="0" animBg="1"/>
      <p:bldP spid="104460" grpId="0" animBg="1"/>
      <p:bldP spid="104461" grpId="0" animBg="1"/>
      <p:bldP spid="10446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7315200" cy="914400"/>
          </a:xfrm>
        </p:spPr>
        <p:txBody>
          <a:bodyPr/>
          <a:lstStyle/>
          <a:p>
            <a:pPr eaLnBrk="1" hangingPunct="1"/>
            <a:r>
              <a:rPr lang="en-US" sz="3600" b="1" smtClean="0">
                <a:solidFill>
                  <a:srgbClr val="000000"/>
                </a:solidFill>
                <a:latin typeface="Thoma"/>
              </a:rPr>
              <a:t>The Challenges</a:t>
            </a:r>
          </a:p>
        </p:txBody>
      </p:sp>
      <p:grpSp>
        <p:nvGrpSpPr>
          <p:cNvPr id="112643" name="Group 3"/>
          <p:cNvGrpSpPr>
            <a:grpSpLocks/>
          </p:cNvGrpSpPr>
          <p:nvPr/>
        </p:nvGrpSpPr>
        <p:grpSpPr bwMode="auto">
          <a:xfrm>
            <a:off x="304800" y="1447800"/>
            <a:ext cx="3962400" cy="2286000"/>
            <a:chOff x="192" y="912"/>
            <a:chExt cx="2496" cy="1440"/>
          </a:xfrm>
        </p:grpSpPr>
        <p:sp>
          <p:nvSpPr>
            <p:cNvPr id="28686" name="Rectangle 4"/>
            <p:cNvSpPr>
              <a:spLocks noChangeArrowheads="1"/>
            </p:cNvSpPr>
            <p:nvPr/>
          </p:nvSpPr>
          <p:spPr bwMode="auto">
            <a:xfrm>
              <a:off x="240" y="1200"/>
              <a:ext cx="2400" cy="1152"/>
            </a:xfrm>
            <a:prstGeom prst="rect">
              <a:avLst/>
            </a:prstGeom>
            <a:solidFill>
              <a:srgbClr val="153D6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Tx/>
                <a:buChar char="•"/>
              </a:pPr>
              <a:endParaRPr lang="en-US" sz="2400" b="1">
                <a:solidFill>
                  <a:schemeClr val="bg1"/>
                </a:solidFill>
                <a:latin typeface="Thoma"/>
              </a:endParaRPr>
            </a:p>
            <a:p>
              <a:pPr>
                <a:buFontTx/>
                <a:buChar char="•"/>
              </a:pPr>
              <a:endParaRPr lang="en-US" sz="2400" b="1">
                <a:solidFill>
                  <a:schemeClr val="bg1"/>
                </a:solidFill>
                <a:latin typeface="Thoma"/>
              </a:endParaRPr>
            </a:p>
            <a:p>
              <a:pPr>
                <a:buFontTx/>
                <a:buChar char="•"/>
              </a:pPr>
              <a:r>
                <a:rPr lang="en-US" sz="2400" b="1">
                  <a:solidFill>
                    <a:schemeClr val="bg1"/>
                  </a:solidFill>
                  <a:latin typeface="Thoma"/>
                </a:rPr>
                <a:t>Lack of Process Models</a:t>
              </a:r>
            </a:p>
            <a:p>
              <a:pPr>
                <a:buFontTx/>
                <a:buChar char="•"/>
              </a:pPr>
              <a:r>
                <a:rPr lang="en-US" sz="2400" b="1">
                  <a:solidFill>
                    <a:schemeClr val="bg1"/>
                  </a:solidFill>
                  <a:latin typeface="Thoma"/>
                </a:rPr>
                <a:t>Status Quo-ism</a:t>
              </a:r>
            </a:p>
            <a:p>
              <a:pPr>
                <a:buFontTx/>
                <a:buChar char="•"/>
              </a:pPr>
              <a:r>
                <a:rPr lang="en-US" sz="2400" b="1">
                  <a:solidFill>
                    <a:schemeClr val="bg1"/>
                  </a:solidFill>
                  <a:latin typeface="Thoma"/>
                </a:rPr>
                <a:t>Poor Legal Frameworks</a:t>
              </a:r>
            </a:p>
            <a:p>
              <a:pPr>
                <a:buFontTx/>
                <a:buChar char="•"/>
              </a:pPr>
              <a:r>
                <a:rPr lang="en-US" sz="2400" b="1">
                  <a:solidFill>
                    <a:schemeClr val="bg1"/>
                  </a:solidFill>
                  <a:latin typeface="Thoma"/>
                </a:rPr>
                <a:t>Complex Procurement</a:t>
              </a:r>
            </a:p>
            <a:p>
              <a:pPr>
                <a:buFontTx/>
                <a:buChar char="•"/>
              </a:pPr>
              <a:endParaRPr lang="en-US" sz="2400" b="1">
                <a:solidFill>
                  <a:schemeClr val="bg1"/>
                </a:solidFill>
                <a:latin typeface="Thoma"/>
              </a:endParaRPr>
            </a:p>
            <a:p>
              <a:pPr>
                <a:buFontTx/>
                <a:buChar char="•"/>
              </a:pPr>
              <a:endParaRPr lang="en-US" sz="2400" b="1">
                <a:solidFill>
                  <a:schemeClr val="bg1"/>
                </a:solidFill>
                <a:latin typeface="Thoma"/>
              </a:endParaRPr>
            </a:p>
          </p:txBody>
        </p:sp>
        <p:sp>
          <p:nvSpPr>
            <p:cNvPr id="28687" name="AutoShape 5"/>
            <p:cNvSpPr>
              <a:spLocks noChangeArrowheads="1"/>
            </p:cNvSpPr>
            <p:nvPr/>
          </p:nvSpPr>
          <p:spPr bwMode="auto">
            <a:xfrm>
              <a:off x="192" y="912"/>
              <a:ext cx="2496" cy="336"/>
            </a:xfrm>
            <a:prstGeom prst="bevel">
              <a:avLst>
                <a:gd name="adj" fmla="val 125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4000" b="1">
                  <a:solidFill>
                    <a:srgbClr val="000000"/>
                  </a:solidFill>
                </a:rPr>
                <a:t>1</a:t>
              </a:r>
              <a:r>
                <a:rPr lang="en-US" sz="2400" b="1">
                  <a:solidFill>
                    <a:srgbClr val="000000"/>
                  </a:solidFill>
                </a:rPr>
                <a:t>  PROCESS</a:t>
              </a:r>
            </a:p>
          </p:txBody>
        </p:sp>
      </p:grpSp>
      <p:grpSp>
        <p:nvGrpSpPr>
          <p:cNvPr id="112646" name="Group 6"/>
          <p:cNvGrpSpPr>
            <a:grpSpLocks/>
          </p:cNvGrpSpPr>
          <p:nvPr/>
        </p:nvGrpSpPr>
        <p:grpSpPr bwMode="auto">
          <a:xfrm>
            <a:off x="4800600" y="1447800"/>
            <a:ext cx="3962400" cy="2286000"/>
            <a:chOff x="3024" y="912"/>
            <a:chExt cx="2496" cy="1440"/>
          </a:xfrm>
        </p:grpSpPr>
        <p:sp>
          <p:nvSpPr>
            <p:cNvPr id="28684" name="Rectangle 7"/>
            <p:cNvSpPr>
              <a:spLocks noChangeArrowheads="1"/>
            </p:cNvSpPr>
            <p:nvPr/>
          </p:nvSpPr>
          <p:spPr bwMode="auto">
            <a:xfrm>
              <a:off x="3072" y="1200"/>
              <a:ext cx="2400" cy="1152"/>
            </a:xfrm>
            <a:prstGeom prst="rect">
              <a:avLst/>
            </a:prstGeom>
            <a:solidFill>
              <a:srgbClr val="153D6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Tx/>
                <a:buChar char="•"/>
              </a:pPr>
              <a:endParaRPr lang="en-US" sz="2400" b="1">
                <a:latin typeface="Thoma"/>
              </a:endParaRPr>
            </a:p>
            <a:p>
              <a:pPr>
                <a:buFontTx/>
                <a:buChar char="•"/>
              </a:pPr>
              <a:endParaRPr lang="en-US" sz="2400" b="1">
                <a:latin typeface="Thoma"/>
              </a:endParaRPr>
            </a:p>
            <a:p>
              <a:pPr>
                <a:buFontTx/>
                <a:buChar char="•"/>
              </a:pPr>
              <a:r>
                <a:rPr lang="en-US" sz="2400" b="1">
                  <a:solidFill>
                    <a:schemeClr val="bg1"/>
                  </a:solidFill>
                  <a:latin typeface="Thoma"/>
                </a:rPr>
                <a:t>Lack of Political Will</a:t>
              </a:r>
            </a:p>
            <a:p>
              <a:pPr>
                <a:buFontTx/>
                <a:buChar char="•"/>
              </a:pPr>
              <a:r>
                <a:rPr lang="en-US" sz="2400" b="1">
                  <a:solidFill>
                    <a:schemeClr val="bg1"/>
                  </a:solidFill>
                  <a:latin typeface="Thoma"/>
                </a:rPr>
                <a:t>Official Apathy</a:t>
              </a:r>
            </a:p>
            <a:p>
              <a:pPr>
                <a:buFontTx/>
                <a:buChar char="•"/>
              </a:pPr>
              <a:r>
                <a:rPr lang="en-US" sz="2400" b="1">
                  <a:solidFill>
                    <a:schemeClr val="bg1"/>
                  </a:solidFill>
                  <a:latin typeface="Thoma"/>
                </a:rPr>
                <a:t>Shortage of Champions</a:t>
              </a:r>
            </a:p>
            <a:p>
              <a:pPr>
                <a:buFontTx/>
                <a:buChar char="•"/>
              </a:pPr>
              <a:r>
                <a:rPr lang="en-US" sz="2400" b="1">
                  <a:solidFill>
                    <a:schemeClr val="bg1"/>
                  </a:solidFill>
                  <a:latin typeface="Thoma"/>
                </a:rPr>
                <a:t>Lack of Skills in Govt</a:t>
              </a:r>
            </a:p>
            <a:p>
              <a:pPr>
                <a:buFontTx/>
                <a:buChar char="•"/>
              </a:pPr>
              <a:endParaRPr lang="en-US" sz="2400" b="1">
                <a:latin typeface="Thoma"/>
              </a:endParaRPr>
            </a:p>
            <a:p>
              <a:pPr>
                <a:buFontTx/>
                <a:buChar char="•"/>
              </a:pPr>
              <a:endParaRPr lang="en-US" sz="2400" b="1">
                <a:latin typeface="Thoma"/>
              </a:endParaRPr>
            </a:p>
          </p:txBody>
        </p:sp>
        <p:sp>
          <p:nvSpPr>
            <p:cNvPr id="28685" name="AutoShape 8"/>
            <p:cNvSpPr>
              <a:spLocks noChangeArrowheads="1"/>
            </p:cNvSpPr>
            <p:nvPr/>
          </p:nvSpPr>
          <p:spPr bwMode="auto">
            <a:xfrm>
              <a:off x="3024" y="912"/>
              <a:ext cx="2496" cy="336"/>
            </a:xfrm>
            <a:prstGeom prst="bevel">
              <a:avLst>
                <a:gd name="adj" fmla="val 125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b="1">
                  <a:solidFill>
                    <a:srgbClr val="0D253F"/>
                  </a:solidFill>
                </a:rPr>
                <a:t> </a:t>
              </a:r>
              <a:r>
                <a:rPr lang="en-US" sz="4400" b="1">
                  <a:solidFill>
                    <a:srgbClr val="0D253F"/>
                  </a:solidFill>
                </a:rPr>
                <a:t>2</a:t>
              </a:r>
              <a:r>
                <a:rPr lang="en-US" sz="2400">
                  <a:solidFill>
                    <a:srgbClr val="0D253F"/>
                  </a:solidFill>
                </a:rPr>
                <a:t> </a:t>
              </a:r>
              <a:r>
                <a:rPr lang="en-US" sz="2400" b="1">
                  <a:solidFill>
                    <a:srgbClr val="0D253F"/>
                  </a:solidFill>
                </a:rPr>
                <a:t>PEOPLE</a:t>
              </a:r>
            </a:p>
          </p:txBody>
        </p:sp>
      </p:grpSp>
      <p:grpSp>
        <p:nvGrpSpPr>
          <p:cNvPr id="112649" name="Group 9"/>
          <p:cNvGrpSpPr>
            <a:grpSpLocks/>
          </p:cNvGrpSpPr>
          <p:nvPr/>
        </p:nvGrpSpPr>
        <p:grpSpPr bwMode="auto">
          <a:xfrm>
            <a:off x="304800" y="4035425"/>
            <a:ext cx="3962400" cy="2511425"/>
            <a:chOff x="-2256" y="2544"/>
            <a:chExt cx="2496" cy="1582"/>
          </a:xfrm>
        </p:grpSpPr>
        <p:sp>
          <p:nvSpPr>
            <p:cNvPr id="28682" name="Rectangle 10"/>
            <p:cNvSpPr>
              <a:spLocks noChangeArrowheads="1"/>
            </p:cNvSpPr>
            <p:nvPr/>
          </p:nvSpPr>
          <p:spPr bwMode="auto">
            <a:xfrm>
              <a:off x="-2208" y="2830"/>
              <a:ext cx="2400" cy="1296"/>
            </a:xfrm>
            <a:prstGeom prst="rect">
              <a:avLst/>
            </a:prstGeom>
            <a:solidFill>
              <a:srgbClr val="153D6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Tx/>
                <a:buChar char="•"/>
              </a:pPr>
              <a:endParaRPr lang="en-US" sz="2400" b="1">
                <a:latin typeface="Thoma"/>
              </a:endParaRPr>
            </a:p>
            <a:p>
              <a:pPr>
                <a:buFontTx/>
                <a:buChar char="•"/>
              </a:pPr>
              <a:endParaRPr lang="en-US" sz="2400" b="1">
                <a:latin typeface="Thoma"/>
              </a:endParaRPr>
            </a:p>
            <a:p>
              <a:pPr>
                <a:buFontTx/>
                <a:buChar char="•"/>
              </a:pPr>
              <a:r>
                <a:rPr lang="en-US" sz="2400" b="1">
                  <a:solidFill>
                    <a:schemeClr val="bg1"/>
                  </a:solidFill>
                  <a:latin typeface="Thoma"/>
                </a:rPr>
                <a:t>Lack of Standards</a:t>
              </a:r>
            </a:p>
            <a:p>
              <a:pPr>
                <a:buFontTx/>
                <a:buChar char="•"/>
              </a:pPr>
              <a:r>
                <a:rPr lang="en-US" sz="2400" b="1">
                  <a:solidFill>
                    <a:schemeClr val="bg1"/>
                  </a:solidFill>
                  <a:latin typeface="Thoma"/>
                </a:rPr>
                <a:t>Poor Communication </a:t>
              </a:r>
            </a:p>
            <a:p>
              <a:r>
                <a:rPr lang="en-US" sz="2400" b="1">
                  <a:solidFill>
                    <a:schemeClr val="bg1"/>
                  </a:solidFill>
                  <a:latin typeface="Thoma"/>
                </a:rPr>
                <a:t>  Infrastructure</a:t>
              </a:r>
            </a:p>
            <a:p>
              <a:pPr>
                <a:buFontTx/>
                <a:buChar char="•"/>
              </a:pPr>
              <a:r>
                <a:rPr lang="en-US" sz="2400" b="1">
                  <a:solidFill>
                    <a:schemeClr val="bg1"/>
                  </a:solidFill>
                  <a:latin typeface="Thoma"/>
                </a:rPr>
                <a:t>Hardware-approach</a:t>
              </a:r>
            </a:p>
            <a:p>
              <a:pPr>
                <a:buFontTx/>
                <a:buChar char="•"/>
              </a:pPr>
              <a:r>
                <a:rPr lang="en-US" sz="2400" b="1">
                  <a:solidFill>
                    <a:schemeClr val="bg1"/>
                  </a:solidFill>
                  <a:latin typeface="Thoma"/>
                </a:rPr>
                <a:t>Lack of Architectures</a:t>
              </a:r>
            </a:p>
            <a:p>
              <a:pPr>
                <a:buFontTx/>
                <a:buChar char="•"/>
              </a:pPr>
              <a:endParaRPr lang="en-US" sz="2400" b="1">
                <a:latin typeface="Thoma"/>
              </a:endParaRPr>
            </a:p>
            <a:p>
              <a:pPr>
                <a:buFontTx/>
                <a:buChar char="•"/>
              </a:pPr>
              <a:endParaRPr lang="en-US" sz="2400" b="1">
                <a:latin typeface="Thoma"/>
              </a:endParaRPr>
            </a:p>
          </p:txBody>
        </p:sp>
        <p:sp>
          <p:nvSpPr>
            <p:cNvPr id="28683" name="AutoShape 11"/>
            <p:cNvSpPr>
              <a:spLocks noChangeArrowheads="1"/>
            </p:cNvSpPr>
            <p:nvPr/>
          </p:nvSpPr>
          <p:spPr bwMode="auto">
            <a:xfrm>
              <a:off x="-2256" y="2544"/>
              <a:ext cx="2496" cy="336"/>
            </a:xfrm>
            <a:prstGeom prst="bevel">
              <a:avLst>
                <a:gd name="adj" fmla="val 125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4400" b="1">
                  <a:solidFill>
                    <a:srgbClr val="0D253F"/>
                  </a:solidFill>
                </a:rPr>
                <a:t>3</a:t>
              </a:r>
              <a:r>
                <a:rPr lang="en-US" sz="2400" b="1">
                  <a:solidFill>
                    <a:srgbClr val="0D253F"/>
                  </a:solidFill>
                </a:rPr>
                <a:t> TECHNOLGY</a:t>
              </a:r>
            </a:p>
          </p:txBody>
        </p:sp>
      </p:grpSp>
      <p:grpSp>
        <p:nvGrpSpPr>
          <p:cNvPr id="112652" name="Group 12"/>
          <p:cNvGrpSpPr>
            <a:grpSpLocks/>
          </p:cNvGrpSpPr>
          <p:nvPr/>
        </p:nvGrpSpPr>
        <p:grpSpPr bwMode="auto">
          <a:xfrm>
            <a:off x="4724400" y="4038600"/>
            <a:ext cx="3962400" cy="2514600"/>
            <a:chOff x="192" y="2544"/>
            <a:chExt cx="2496" cy="1584"/>
          </a:xfrm>
        </p:grpSpPr>
        <p:sp>
          <p:nvSpPr>
            <p:cNvPr id="28680" name="Rectangle 13"/>
            <p:cNvSpPr>
              <a:spLocks noChangeArrowheads="1"/>
            </p:cNvSpPr>
            <p:nvPr/>
          </p:nvSpPr>
          <p:spPr bwMode="auto">
            <a:xfrm>
              <a:off x="240" y="2832"/>
              <a:ext cx="2400" cy="1296"/>
            </a:xfrm>
            <a:prstGeom prst="rect">
              <a:avLst/>
            </a:prstGeom>
            <a:solidFill>
              <a:srgbClr val="153D6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Tx/>
                <a:buChar char="•"/>
              </a:pPr>
              <a:endParaRPr lang="en-US" sz="2400" b="1">
                <a:latin typeface="Thoma"/>
              </a:endParaRPr>
            </a:p>
            <a:p>
              <a:pPr>
                <a:buFontTx/>
                <a:buChar char="•"/>
              </a:pPr>
              <a:endParaRPr lang="en-US" sz="2400" b="1">
                <a:solidFill>
                  <a:schemeClr val="bg1"/>
                </a:solidFill>
                <a:latin typeface="Thoma"/>
              </a:endParaRPr>
            </a:p>
            <a:p>
              <a:pPr>
                <a:buFontTx/>
                <a:buChar char="•"/>
              </a:pPr>
              <a:r>
                <a:rPr lang="en-US" sz="2400" b="1">
                  <a:solidFill>
                    <a:schemeClr val="bg1"/>
                  </a:solidFill>
                  <a:latin typeface="Thoma"/>
                </a:rPr>
                <a:t>Budget Constraints</a:t>
              </a:r>
            </a:p>
            <a:p>
              <a:pPr>
                <a:buFontTx/>
                <a:buChar char="•"/>
              </a:pPr>
              <a:r>
                <a:rPr lang="en-US" sz="2400" b="1">
                  <a:solidFill>
                    <a:schemeClr val="bg1"/>
                  </a:solidFill>
                  <a:latin typeface="Thoma"/>
                </a:rPr>
                <a:t>Disinterest of Pvt Sector</a:t>
              </a:r>
            </a:p>
            <a:p>
              <a:pPr>
                <a:buFontTx/>
                <a:buChar char="•"/>
              </a:pPr>
              <a:r>
                <a:rPr lang="en-US" sz="2400" b="1">
                  <a:solidFill>
                    <a:schemeClr val="bg1"/>
                  </a:solidFill>
                  <a:latin typeface="Thoma"/>
                </a:rPr>
                <a:t>Lack of Project Mgt Skills</a:t>
              </a:r>
            </a:p>
            <a:p>
              <a:pPr>
                <a:buFontTx/>
                <a:buChar char="•"/>
              </a:pPr>
              <a:endParaRPr lang="en-US" sz="2400" b="1">
                <a:solidFill>
                  <a:schemeClr val="bg1"/>
                </a:solidFill>
                <a:latin typeface="Thoma"/>
              </a:endParaRPr>
            </a:p>
            <a:p>
              <a:pPr>
                <a:buFontTx/>
                <a:buChar char="•"/>
              </a:pPr>
              <a:endParaRPr lang="en-US" sz="2400" b="1">
                <a:latin typeface="Thoma"/>
              </a:endParaRPr>
            </a:p>
          </p:txBody>
        </p:sp>
        <p:sp>
          <p:nvSpPr>
            <p:cNvPr id="28681" name="AutoShape 14"/>
            <p:cNvSpPr>
              <a:spLocks noChangeArrowheads="1"/>
            </p:cNvSpPr>
            <p:nvPr/>
          </p:nvSpPr>
          <p:spPr bwMode="auto">
            <a:xfrm>
              <a:off x="192" y="2544"/>
              <a:ext cx="2496" cy="336"/>
            </a:xfrm>
            <a:prstGeom prst="bevel">
              <a:avLst>
                <a:gd name="adj" fmla="val 125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4400" b="1">
                  <a:solidFill>
                    <a:srgbClr val="0D253F"/>
                  </a:solidFill>
                </a:rPr>
                <a:t>4</a:t>
              </a:r>
              <a:r>
                <a:rPr lang="en-US" sz="2400" b="1">
                  <a:solidFill>
                    <a:srgbClr val="0D253F"/>
                  </a:solidFill>
                </a:rPr>
                <a:t> RESOURCES</a:t>
              </a:r>
            </a:p>
          </p:txBody>
        </p:sp>
      </p:grpSp>
      <p:sp>
        <p:nvSpPr>
          <p:cNvPr id="28679" name="Line 16"/>
          <p:cNvSpPr>
            <a:spLocks noChangeShapeType="1"/>
          </p:cNvSpPr>
          <p:nvPr/>
        </p:nvSpPr>
        <p:spPr bwMode="auto">
          <a:xfrm>
            <a:off x="0" y="1143000"/>
            <a:ext cx="7391400" cy="0"/>
          </a:xfrm>
          <a:prstGeom prst="line">
            <a:avLst/>
          </a:prstGeom>
          <a:noFill/>
          <a:ln w="57150">
            <a:solidFill>
              <a:srgbClr val="24517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828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Quote of the Day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Education is the most powerful weapon which you can use to change the world.</a:t>
            </a:r>
          </a:p>
          <a:p>
            <a:endParaRPr lang="en-US" sz="3600" dirty="0" smtClean="0"/>
          </a:p>
          <a:p>
            <a:pPr marL="0" indent="0">
              <a:buNone/>
            </a:pPr>
            <a:r>
              <a:rPr lang="en-US" dirty="0" smtClean="0"/>
              <a:t>Nelson </a:t>
            </a:r>
            <a:r>
              <a:rPr lang="en-US" dirty="0"/>
              <a:t>Mandela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987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1663</Words>
  <Application>Microsoft Office PowerPoint</Application>
  <PresentationFormat>On-screen Show (4:3)</PresentationFormat>
  <Paragraphs>417</Paragraphs>
  <Slides>34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Preview of lectures 1-15 </vt:lpstr>
      <vt:lpstr>Preview of lectures </vt:lpstr>
      <vt:lpstr> Meanings, Nature and Scope of         Public Administration </vt:lpstr>
      <vt:lpstr>Slide 4</vt:lpstr>
      <vt:lpstr> What is Public Administration</vt:lpstr>
      <vt:lpstr>Public Administration Model A B C D E</vt:lpstr>
      <vt:lpstr>Slide 7</vt:lpstr>
      <vt:lpstr>  Evolution of Public Administration  </vt:lpstr>
      <vt:lpstr>POSDCORB</vt:lpstr>
      <vt:lpstr>Public Administration in Practice</vt:lpstr>
      <vt:lpstr>Fayol’s 14 Principles for Effective Administration</vt:lpstr>
      <vt:lpstr>Scientific Management’s  Impact on Administration</vt:lpstr>
      <vt:lpstr>  Why Plan strategically?</vt:lpstr>
      <vt:lpstr>Where Do We Want to Go?</vt:lpstr>
      <vt:lpstr>Condition B: Operationalized</vt:lpstr>
      <vt:lpstr>Slide 16</vt:lpstr>
      <vt:lpstr>Slide 17</vt:lpstr>
      <vt:lpstr>Slide 18</vt:lpstr>
      <vt:lpstr>Slide 19</vt:lpstr>
      <vt:lpstr>“Organization and its Principles”   Characteristics </vt:lpstr>
      <vt:lpstr>Organization</vt:lpstr>
      <vt:lpstr>Organization</vt:lpstr>
      <vt:lpstr>Slide 23</vt:lpstr>
      <vt:lpstr>Some of the mistakes in organizing could be outlined as follows: </vt:lpstr>
      <vt:lpstr>Major principles of sound organizing</vt:lpstr>
      <vt:lpstr> New Developments in Public Administration Perspectives, Approaches &amp; Critiques </vt:lpstr>
      <vt:lpstr>Slide 27</vt:lpstr>
      <vt:lpstr>Slide 28</vt:lpstr>
      <vt:lpstr> e-Government Principles </vt:lpstr>
      <vt:lpstr>What do leading nations aim in eGov? </vt:lpstr>
      <vt:lpstr>Benefits to Government</vt:lpstr>
      <vt:lpstr>Ingredients of Transformation</vt:lpstr>
      <vt:lpstr>The Challenges</vt:lpstr>
      <vt:lpstr>Quote of the Day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Preview of lectures 1-15</dc:title>
  <dc:creator>MyUserName</dc:creator>
  <cp:lastModifiedBy>Administrator</cp:lastModifiedBy>
  <cp:revision>18</cp:revision>
  <dcterms:created xsi:type="dcterms:W3CDTF">2014-01-02T17:29:56Z</dcterms:created>
  <dcterms:modified xsi:type="dcterms:W3CDTF">2014-01-03T05:41:26Z</dcterms:modified>
</cp:coreProperties>
</file>