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6" r:id="rId2"/>
    <p:sldId id="257" r:id="rId3"/>
    <p:sldId id="316" r:id="rId4"/>
    <p:sldId id="317" r:id="rId5"/>
    <p:sldId id="322" r:id="rId6"/>
    <p:sldId id="321" r:id="rId7"/>
    <p:sldId id="263" r:id="rId8"/>
    <p:sldId id="320" r:id="rId9"/>
    <p:sldId id="268" r:id="rId10"/>
    <p:sldId id="271" r:id="rId11"/>
    <p:sldId id="273" r:id="rId12"/>
    <p:sldId id="283" r:id="rId13"/>
    <p:sldId id="285" r:id="rId14"/>
    <p:sldId id="286" r:id="rId15"/>
    <p:sldId id="292" r:id="rId16"/>
    <p:sldId id="294" r:id="rId17"/>
    <p:sldId id="296" r:id="rId18"/>
    <p:sldId id="299" r:id="rId19"/>
    <p:sldId id="300" r:id="rId20"/>
    <p:sldId id="301" r:id="rId21"/>
    <p:sldId id="302" r:id="rId22"/>
    <p:sldId id="303" r:id="rId23"/>
    <p:sldId id="304" r:id="rId24"/>
    <p:sldId id="305" r:id="rId25"/>
    <p:sldId id="306" r:id="rId26"/>
    <p:sldId id="307" r:id="rId27"/>
    <p:sldId id="308" r:id="rId28"/>
    <p:sldId id="310" r:id="rId29"/>
    <p:sldId id="311" r:id="rId30"/>
    <p:sldId id="312" r:id="rId31"/>
    <p:sldId id="313" r:id="rId32"/>
    <p:sldId id="315" r:id="rId33"/>
    <p:sldId id="32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75AE2B-34E2-4B33-B002-DDBE7628371D}" type="datetimeFigureOut">
              <a:rPr lang="en-US" smtClean="0"/>
              <a:pPr/>
              <a:t>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FCC2F3-1F86-46AE-938B-17B4D060E2A6}" type="slidenum">
              <a:rPr lang="en-US" smtClean="0"/>
              <a:pPr/>
              <a:t>‹#›</a:t>
            </a:fld>
            <a:endParaRPr lang="en-US"/>
          </a:p>
        </p:txBody>
      </p:sp>
    </p:spTree>
    <p:extLst>
      <p:ext uri="{BB962C8B-B14F-4D97-AF65-F5344CB8AC3E}">
        <p14:creationId xmlns:p14="http://schemas.microsoft.com/office/powerpoint/2010/main" xmlns="" val="3553527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FCC2F3-1F86-46AE-938B-17B4D060E2A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BB6F08-5F5B-4E11-8C5C-1A4F9DD55423}" type="slidenum">
              <a:rPr lang="en-US"/>
              <a:pPr/>
              <a:t>5</a:t>
            </a:fld>
            <a:endParaRPr lang="en-US"/>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CDECA3-5093-4616-8E97-BFE6CA8EB71A}" type="datetimeFigureOut">
              <a:rPr lang="en-US" smtClean="0"/>
              <a:pPr/>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2441042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CDECA3-5093-4616-8E97-BFE6CA8EB71A}" type="datetimeFigureOut">
              <a:rPr lang="en-US" smtClean="0"/>
              <a:pPr/>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652498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CDECA3-5093-4616-8E97-BFE6CA8EB71A}" type="datetimeFigureOut">
              <a:rPr lang="en-US" smtClean="0"/>
              <a:pPr/>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3943903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CDECA3-5093-4616-8E97-BFE6CA8EB71A}" type="datetimeFigureOut">
              <a:rPr lang="en-US" smtClean="0"/>
              <a:pPr/>
              <a:t>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3336585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CDECA3-5093-4616-8E97-BFE6CA8EB71A}" type="datetimeFigureOut">
              <a:rPr lang="en-US" smtClean="0"/>
              <a:pPr/>
              <a:t>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1186460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CDECA3-5093-4616-8E97-BFE6CA8EB71A}" type="datetimeFigureOut">
              <a:rPr lang="en-US" smtClean="0"/>
              <a:pPr/>
              <a:t>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2045664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CDECA3-5093-4616-8E97-BFE6CA8EB71A}" type="datetimeFigureOut">
              <a:rPr lang="en-US" smtClean="0"/>
              <a:pPr/>
              <a:t>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1273061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CDECA3-5093-4616-8E97-BFE6CA8EB71A}" type="datetimeFigureOut">
              <a:rPr lang="en-US" smtClean="0"/>
              <a:pPr/>
              <a:t>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845621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CDECA3-5093-4616-8E97-BFE6CA8EB71A}" type="datetimeFigureOut">
              <a:rPr lang="en-US" smtClean="0"/>
              <a:pPr/>
              <a:t>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1939257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CDECA3-5093-4616-8E97-BFE6CA8EB71A}" type="datetimeFigureOut">
              <a:rPr lang="en-US" smtClean="0"/>
              <a:pPr/>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1757240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CDECA3-5093-4616-8E97-BFE6CA8EB71A}" type="datetimeFigureOut">
              <a:rPr lang="en-US" smtClean="0"/>
              <a:pPr/>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1502302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CDECA3-5093-4616-8E97-BFE6CA8EB71A}" type="datetimeFigureOut">
              <a:rPr lang="en-US" smtClean="0"/>
              <a:pPr/>
              <a:t>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F1F96E-C441-4FC6-819E-A713A8BEAAB3}" type="slidenum">
              <a:rPr lang="en-US" smtClean="0"/>
              <a:pPr/>
              <a:t>‹#›</a:t>
            </a:fld>
            <a:endParaRPr lang="en-US"/>
          </a:p>
        </p:txBody>
      </p:sp>
    </p:spTree>
    <p:extLst>
      <p:ext uri="{BB962C8B-B14F-4D97-AF65-F5344CB8AC3E}">
        <p14:creationId xmlns:p14="http://schemas.microsoft.com/office/powerpoint/2010/main" xmlns="" val="36518634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2237308"/>
          </a:xfrm>
        </p:spPr>
        <p:txBody>
          <a:bodyPr>
            <a:normAutofit/>
          </a:bodyPr>
          <a:lstStyle/>
          <a:p>
            <a:r>
              <a:rPr lang="en-US" dirty="0" smtClean="0"/>
              <a:t>Issues in Public Administration </a:t>
            </a:r>
            <a:br>
              <a:rPr lang="en-US" dirty="0" smtClean="0"/>
            </a:br>
            <a:r>
              <a:rPr lang="en-US" dirty="0"/>
              <a:t>  </a:t>
            </a:r>
            <a:r>
              <a:rPr lang="en-US" sz="3200" dirty="0">
                <a:solidFill>
                  <a:schemeClr val="bg2">
                    <a:lumMod val="50000"/>
                  </a:schemeClr>
                </a:solidFill>
              </a:rPr>
              <a:t>MPA 509 </a:t>
            </a:r>
            <a:r>
              <a:rPr lang="en-US" dirty="0"/>
              <a:t/>
            </a:r>
            <a:br>
              <a:rPr lang="en-US" dirty="0"/>
            </a:br>
            <a:endParaRPr lang="en-US" dirty="0"/>
          </a:p>
        </p:txBody>
      </p:sp>
      <p:sp>
        <p:nvSpPr>
          <p:cNvPr id="3" name="Subtitle 2"/>
          <p:cNvSpPr>
            <a:spLocks noGrp="1"/>
          </p:cNvSpPr>
          <p:nvPr>
            <p:ph type="subTitle" idx="1"/>
          </p:nvPr>
        </p:nvSpPr>
        <p:spPr>
          <a:xfrm>
            <a:off x="1371600" y="3810000"/>
            <a:ext cx="6400800" cy="1473200"/>
          </a:xfrm>
        </p:spPr>
        <p:txBody>
          <a:bodyPr>
            <a:normAutofit/>
          </a:bodyPr>
          <a:lstStyle/>
          <a:p>
            <a:r>
              <a:rPr lang="en-US" b="1" dirty="0" smtClean="0"/>
              <a:t>Role of Bureaucracy in Public Administration</a:t>
            </a:r>
            <a:endParaRPr lang="en-US" dirty="0"/>
          </a:p>
        </p:txBody>
      </p:sp>
    </p:spTree>
    <p:extLst>
      <p:ext uri="{BB962C8B-B14F-4D97-AF65-F5344CB8AC3E}">
        <p14:creationId xmlns:p14="http://schemas.microsoft.com/office/powerpoint/2010/main" xmlns="" val="3472200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idx="1"/>
          </p:nvPr>
        </p:nvSpPr>
        <p:spPr>
          <a:xfrm>
            <a:off x="152400" y="1524000"/>
            <a:ext cx="8763000" cy="4525963"/>
          </a:xfrm>
        </p:spPr>
        <p:txBody>
          <a:bodyPr>
            <a:normAutofit fontScale="77500" lnSpcReduction="20000"/>
          </a:bodyPr>
          <a:lstStyle/>
          <a:p>
            <a:r>
              <a:rPr lang="en-US" dirty="0" smtClean="0"/>
              <a:t>Preview of Last Lecture</a:t>
            </a:r>
          </a:p>
          <a:p>
            <a:r>
              <a:rPr lang="en-US" dirty="0" smtClean="0"/>
              <a:t>What is Bureaucracy?</a:t>
            </a:r>
          </a:p>
          <a:p>
            <a:r>
              <a:rPr lang="en-US" dirty="0" smtClean="0"/>
              <a:t>Weber’s Model</a:t>
            </a:r>
          </a:p>
          <a:p>
            <a:r>
              <a:rPr lang="en-US" dirty="0" smtClean="0"/>
              <a:t>Functions of Bureaucracy</a:t>
            </a:r>
          </a:p>
          <a:p>
            <a:r>
              <a:rPr lang="en-US" dirty="0" smtClean="0"/>
              <a:t>The nature and dimensions of bureaucracy-society incongruity</a:t>
            </a:r>
          </a:p>
          <a:p>
            <a:r>
              <a:rPr lang="en-US" dirty="0"/>
              <a:t>Pakistan’s prime need a real </a:t>
            </a:r>
            <a:r>
              <a:rPr lang="en-US" dirty="0" smtClean="0"/>
              <a:t>bureaucracy</a:t>
            </a:r>
          </a:p>
          <a:p>
            <a:r>
              <a:rPr lang="en-US" dirty="0" smtClean="0"/>
              <a:t>Remedies</a:t>
            </a:r>
          </a:p>
          <a:p>
            <a:r>
              <a:rPr lang="en-US" dirty="0" smtClean="0"/>
              <a:t>Quote of the Day</a:t>
            </a:r>
            <a:r>
              <a:rPr lang="en-US" dirty="0"/>
              <a:t/>
            </a:r>
            <a:br>
              <a:rPr lang="en-US" dirty="0"/>
            </a:br>
            <a:r>
              <a:rPr lang="en-US" dirty="0" smtClean="0"/>
              <a:t/>
            </a:r>
            <a:br>
              <a:rPr lang="en-US" dirty="0" smtClean="0"/>
            </a:br>
            <a:r>
              <a:rPr lang="en-US" dirty="0" smtClean="0"/>
              <a:t> </a:t>
            </a:r>
          </a:p>
          <a:p>
            <a:endParaRPr lang="en-US" dirty="0" smtClean="0"/>
          </a:p>
          <a:p>
            <a:pPr marL="0" indent="0">
              <a:buNone/>
            </a:pPr>
            <a:r>
              <a:rPr lang="en-US" dirty="0" smtClean="0"/>
              <a:t> </a:t>
            </a:r>
            <a:endParaRPr lang="en-US" dirty="0"/>
          </a:p>
        </p:txBody>
      </p:sp>
    </p:spTree>
    <p:extLst>
      <p:ext uri="{BB962C8B-B14F-4D97-AF65-F5344CB8AC3E}">
        <p14:creationId xmlns:p14="http://schemas.microsoft.com/office/powerpoint/2010/main" xmlns="" val="19854705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normAutofit/>
          </a:bodyPr>
          <a:lstStyle/>
          <a:p>
            <a:pPr>
              <a:spcBef>
                <a:spcPct val="20000"/>
              </a:spcBef>
            </a:pPr>
            <a:r>
              <a:rPr lang="en-US" sz="3200" b="1" dirty="0">
                <a:latin typeface="+mn-lt"/>
                <a:ea typeface="+mn-ea"/>
                <a:cs typeface="+mn-cs"/>
              </a:rPr>
              <a:t>The Bureaucracy</a:t>
            </a:r>
          </a:p>
        </p:txBody>
      </p:sp>
      <p:sp>
        <p:nvSpPr>
          <p:cNvPr id="144387" name="Rectangle 3"/>
          <p:cNvSpPr>
            <a:spLocks noGrp="1" noChangeArrowheads="1"/>
          </p:cNvSpPr>
          <p:nvPr>
            <p:ph type="body" idx="1"/>
          </p:nvPr>
        </p:nvSpPr>
        <p:spPr/>
        <p:txBody>
          <a:bodyPr>
            <a:normAutofit/>
          </a:bodyPr>
          <a:lstStyle/>
          <a:p>
            <a:r>
              <a:rPr lang="en-US" dirty="0"/>
              <a:t>What is Bureaucracy?</a:t>
            </a:r>
          </a:p>
          <a:p>
            <a:pPr marL="342900" lvl="1" indent="-342900">
              <a:buFont typeface="Arial" pitchFamily="34" charset="0"/>
              <a:buChar char="•"/>
            </a:pPr>
            <a:r>
              <a:rPr lang="en-US" sz="3200" dirty="0"/>
              <a:t>A complex, hierarchically arranged organization composed of many small subdivisions with specialized functions</a:t>
            </a:r>
          </a:p>
          <a:p>
            <a:pPr marL="342900" lvl="1" indent="-342900">
              <a:buFont typeface="Arial" pitchFamily="34" charset="0"/>
              <a:buChar char="•"/>
            </a:pPr>
            <a:r>
              <a:rPr lang="en-US" sz="3200" dirty="0"/>
              <a:t>Bureaucracy means “rule by officialdom”</a:t>
            </a:r>
          </a:p>
          <a:p>
            <a:pPr marL="342900" lvl="1" indent="-342900">
              <a:buFont typeface="Arial" pitchFamily="34" charset="0"/>
              <a:buChar char="•"/>
            </a:pPr>
            <a:r>
              <a:rPr lang="en-US" sz="3200" dirty="0"/>
              <a:t>Bureaucracy is complex</a:t>
            </a:r>
          </a:p>
        </p:txBody>
      </p:sp>
    </p:spTree>
    <p:extLst>
      <p:ext uri="{BB962C8B-B14F-4D97-AF65-F5344CB8AC3E}">
        <p14:creationId xmlns:p14="http://schemas.microsoft.com/office/powerpoint/2010/main" xmlns="" val="8144424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sz="4400">
                <a:effectLst>
                  <a:outerShdw blurRad="38100" dist="38100" dir="2700000" algn="tl">
                    <a:srgbClr val="000000"/>
                  </a:outerShdw>
                </a:effectLst>
              </a:rPr>
              <a:t>The Bureaucracy</a:t>
            </a:r>
          </a:p>
        </p:txBody>
      </p:sp>
      <p:sp>
        <p:nvSpPr>
          <p:cNvPr id="145411" name="Rectangle 3"/>
          <p:cNvSpPr>
            <a:spLocks noGrp="1" noChangeArrowheads="1"/>
          </p:cNvSpPr>
          <p:nvPr>
            <p:ph type="body" idx="1"/>
          </p:nvPr>
        </p:nvSpPr>
        <p:spPr>
          <a:xfrm>
            <a:off x="228600" y="1600200"/>
            <a:ext cx="8458200" cy="4525963"/>
          </a:xfrm>
        </p:spPr>
        <p:txBody>
          <a:bodyPr>
            <a:normAutofit/>
          </a:bodyPr>
          <a:lstStyle/>
          <a:p>
            <a:r>
              <a:rPr lang="en-US" dirty="0"/>
              <a:t>Five Functions of Bureaucrats</a:t>
            </a:r>
          </a:p>
          <a:p>
            <a:pPr marL="342900" lvl="1" indent="-342900">
              <a:buFont typeface="Arial" pitchFamily="34" charset="0"/>
              <a:buChar char="•"/>
            </a:pPr>
            <a:r>
              <a:rPr lang="en-US" sz="3200" dirty="0"/>
              <a:t>Implementation of the law and government policies </a:t>
            </a:r>
          </a:p>
          <a:p>
            <a:pPr marL="342900" lvl="1" indent="-342900">
              <a:buFont typeface="Arial" pitchFamily="34" charset="0"/>
              <a:buChar char="•"/>
            </a:pPr>
            <a:r>
              <a:rPr lang="en-US" sz="3200" dirty="0"/>
              <a:t>Provide expertise</a:t>
            </a:r>
          </a:p>
          <a:p>
            <a:pPr marL="342900" lvl="1" indent="-342900">
              <a:buFont typeface="Arial" pitchFamily="34" charset="0"/>
              <a:buChar char="•"/>
            </a:pPr>
            <a:r>
              <a:rPr lang="en-US" sz="3200" dirty="0"/>
              <a:t>Provide research, information and guidance to PM </a:t>
            </a:r>
          </a:p>
          <a:p>
            <a:pPr marL="342900" lvl="1" indent="-342900">
              <a:buFont typeface="Arial" pitchFamily="34" charset="0"/>
              <a:buChar char="•"/>
            </a:pPr>
            <a:r>
              <a:rPr lang="en-US" sz="3200" dirty="0"/>
              <a:t>Quasi-judicial powers and responsibilities</a:t>
            </a:r>
          </a:p>
        </p:txBody>
      </p:sp>
    </p:spTree>
    <p:extLst>
      <p:ext uri="{BB962C8B-B14F-4D97-AF65-F5344CB8AC3E}">
        <p14:creationId xmlns:p14="http://schemas.microsoft.com/office/powerpoint/2010/main" xmlns="" val="13692793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r>
              <a:rPr lang="en-US" sz="4800" b="1" dirty="0" smtClean="0"/>
              <a:t>Bureaucracy</a:t>
            </a:r>
            <a:r>
              <a:rPr lang="en-US" dirty="0" smtClean="0"/>
              <a:t> </a:t>
            </a:r>
            <a:r>
              <a:rPr lang="en-US" sz="3200" dirty="0" smtClean="0"/>
              <a:t>(Weber Model)</a:t>
            </a:r>
            <a:endParaRPr lang="en-US" sz="3200" dirty="0"/>
          </a:p>
        </p:txBody>
      </p:sp>
      <p:sp>
        <p:nvSpPr>
          <p:cNvPr id="17411" name="Rectangle 3"/>
          <p:cNvSpPr>
            <a:spLocks noGrp="1" noRot="1" noChangeArrowheads="1"/>
          </p:cNvSpPr>
          <p:nvPr>
            <p:ph type="body" idx="1"/>
          </p:nvPr>
        </p:nvSpPr>
        <p:spPr/>
        <p:txBody>
          <a:bodyPr/>
          <a:lstStyle/>
          <a:p>
            <a:r>
              <a:rPr lang="en-US" dirty="0"/>
              <a:t>Hierarchy</a:t>
            </a:r>
          </a:p>
          <a:p>
            <a:r>
              <a:rPr lang="en-US" dirty="0"/>
              <a:t>Division of Labor</a:t>
            </a:r>
          </a:p>
          <a:p>
            <a:r>
              <a:rPr lang="en-US" dirty="0"/>
              <a:t>Consistency</a:t>
            </a:r>
          </a:p>
          <a:p>
            <a:r>
              <a:rPr lang="en-US" dirty="0"/>
              <a:t>Qualification</a:t>
            </a:r>
          </a:p>
          <a:p>
            <a:r>
              <a:rPr lang="en-US" dirty="0"/>
              <a:t>Professional–Private Separation</a:t>
            </a:r>
          </a:p>
          <a:p>
            <a:r>
              <a:rPr lang="en-US" dirty="0"/>
              <a:t>Devotion to Purpose</a:t>
            </a:r>
          </a:p>
          <a:p>
            <a:r>
              <a:rPr lang="en-US" dirty="0"/>
              <a:t>Advancement / Seniority</a:t>
            </a:r>
          </a:p>
        </p:txBody>
      </p:sp>
    </p:spTree>
    <p:extLst>
      <p:ext uri="{BB962C8B-B14F-4D97-AF65-F5344CB8AC3E}">
        <p14:creationId xmlns:p14="http://schemas.microsoft.com/office/powerpoint/2010/main" xmlns="" val="5293232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sz="4400">
                <a:effectLst>
                  <a:outerShdw blurRad="38100" dist="38100" dir="2700000" algn="tl">
                    <a:srgbClr val="000000"/>
                  </a:outerShdw>
                </a:effectLst>
              </a:rPr>
              <a:t>The Bureaucracy</a:t>
            </a:r>
          </a:p>
        </p:txBody>
      </p:sp>
      <p:sp>
        <p:nvSpPr>
          <p:cNvPr id="162819" name="Rectangle 3"/>
          <p:cNvSpPr>
            <a:spLocks noGrp="1" noChangeArrowheads="1"/>
          </p:cNvSpPr>
          <p:nvPr>
            <p:ph type="body" idx="1"/>
          </p:nvPr>
        </p:nvSpPr>
        <p:spPr>
          <a:xfrm>
            <a:off x="609600" y="1371600"/>
            <a:ext cx="8229600" cy="4525963"/>
          </a:xfrm>
        </p:spPr>
        <p:txBody>
          <a:bodyPr>
            <a:normAutofit/>
          </a:bodyPr>
          <a:lstStyle/>
          <a:p>
            <a:pPr marL="711200" indent="-711200"/>
            <a:r>
              <a:rPr lang="en-US" sz="3500" b="1" dirty="0" smtClean="0"/>
              <a:t>How we think of Bureaucracy…</a:t>
            </a:r>
            <a:endParaRPr lang="en-US" sz="3500" b="1" dirty="0"/>
          </a:p>
          <a:p>
            <a:pPr marL="1066800" lvl="1" indent="-609600"/>
            <a:r>
              <a:rPr lang="en-US" sz="3100" dirty="0" smtClean="0"/>
              <a:t>Bureaucracies try </a:t>
            </a:r>
            <a:r>
              <a:rPr lang="en-US" sz="3100" dirty="0"/>
              <a:t>to expand authority</a:t>
            </a:r>
          </a:p>
          <a:p>
            <a:pPr marL="1066800" lvl="1" indent="-609600"/>
            <a:r>
              <a:rPr lang="en-US" sz="3100" dirty="0"/>
              <a:t>Bureaucracies </a:t>
            </a:r>
            <a:r>
              <a:rPr lang="en-US" sz="3100" dirty="0" smtClean="0"/>
              <a:t>try </a:t>
            </a:r>
            <a:r>
              <a:rPr lang="en-US" sz="3100" dirty="0"/>
              <a:t>to develop political constituencies </a:t>
            </a:r>
          </a:p>
          <a:p>
            <a:pPr marL="1066800" lvl="1" indent="-609600"/>
            <a:r>
              <a:rPr lang="en-US" sz="3100" dirty="0"/>
              <a:t>Bureaucracies </a:t>
            </a:r>
            <a:r>
              <a:rPr lang="en-US" sz="3100" dirty="0" smtClean="0"/>
              <a:t>fight </a:t>
            </a:r>
            <a:r>
              <a:rPr lang="en-US" sz="3100" dirty="0"/>
              <a:t>over jurisdiction</a:t>
            </a:r>
          </a:p>
          <a:p>
            <a:pPr marL="1066800" lvl="1" indent="-609600"/>
            <a:r>
              <a:rPr lang="en-US" sz="3100" dirty="0"/>
              <a:t>The “spend it or lose it” mentality</a:t>
            </a:r>
          </a:p>
          <a:p>
            <a:pPr marL="1066800" lvl="1" indent="-609600"/>
            <a:r>
              <a:rPr lang="en-US" sz="3100" dirty="0"/>
              <a:t>Bureaucracies </a:t>
            </a:r>
            <a:r>
              <a:rPr lang="en-US" sz="3100" dirty="0" smtClean="0"/>
              <a:t>expand </a:t>
            </a:r>
            <a:r>
              <a:rPr lang="en-US" sz="3100" dirty="0"/>
              <a:t>their internal work</a:t>
            </a:r>
          </a:p>
          <a:p>
            <a:pPr marL="1066800" lvl="1" indent="-609600"/>
            <a:r>
              <a:rPr lang="en-US" sz="3100" dirty="0"/>
              <a:t>Bureaucracies </a:t>
            </a:r>
            <a:r>
              <a:rPr lang="en-US" sz="3100" dirty="0" smtClean="0"/>
              <a:t>become protective </a:t>
            </a:r>
            <a:r>
              <a:rPr lang="en-US" sz="3100" dirty="0"/>
              <a:t>and </a:t>
            </a:r>
            <a:r>
              <a:rPr lang="en-US" sz="3100" dirty="0" smtClean="0"/>
              <a:t>aloof</a:t>
            </a:r>
            <a:endParaRPr lang="en-US" sz="3100" dirty="0"/>
          </a:p>
        </p:txBody>
      </p:sp>
    </p:spTree>
    <p:extLst>
      <p:ext uri="{BB962C8B-B14F-4D97-AF65-F5344CB8AC3E}">
        <p14:creationId xmlns:p14="http://schemas.microsoft.com/office/powerpoint/2010/main" xmlns="" val="1041400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colonial legacy is evident even in the inherited </a:t>
            </a:r>
            <a:r>
              <a:rPr lang="en-US" dirty="0" smtClean="0"/>
              <a:t>negative features </a:t>
            </a:r>
            <a:r>
              <a:rPr lang="en-US" dirty="0"/>
              <a:t>of bureaucracy such as elitism, paternalism, despotism, dis- trust, centralization, secrecy, formalism, aloofness, hierarchical rigidity, and urban </a:t>
            </a:r>
            <a:r>
              <a:rPr lang="en-US" dirty="0" smtClean="0"/>
              <a:t>bias.</a:t>
            </a:r>
            <a:endParaRPr lang="en-US" dirty="0"/>
          </a:p>
        </p:txBody>
      </p:sp>
    </p:spTree>
    <p:extLst>
      <p:ext uri="{BB962C8B-B14F-4D97-AF65-F5344CB8AC3E}">
        <p14:creationId xmlns:p14="http://schemas.microsoft.com/office/powerpoint/2010/main" xmlns="" val="3376229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This legacy was perpetuated further through the arrangement of foreign study programs, establishment of administrative training institutions, employment of foreign experts, and adoption of bureaucratic reforms based on Western technical assistance.</a:t>
            </a:r>
          </a:p>
          <a:p>
            <a:endParaRPr lang="en-US" dirty="0"/>
          </a:p>
        </p:txBody>
      </p:sp>
    </p:spTree>
    <p:extLst>
      <p:ext uri="{BB962C8B-B14F-4D97-AF65-F5344CB8AC3E}">
        <p14:creationId xmlns:p14="http://schemas.microsoft.com/office/powerpoint/2010/main" xmlns="" val="30282482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t>All these components constituted the so-called “</a:t>
            </a:r>
            <a:r>
              <a:rPr lang="en-US" dirty="0" smtClean="0"/>
              <a:t>development </a:t>
            </a:r>
            <a:r>
              <a:rPr lang="en-US" dirty="0"/>
              <a:t>administration” field, which remained distinctively Western in terms of a practical policy guideline and intellectual paradigm, and it allegedly became the mechanism to preserve Western </a:t>
            </a:r>
            <a:r>
              <a:rPr lang="en-US" dirty="0" smtClean="0"/>
              <a:t>dominance </a:t>
            </a:r>
            <a:r>
              <a:rPr lang="en-US" dirty="0"/>
              <a:t>over developing countries and prevent them from being influenced by communist ideology.</a:t>
            </a:r>
          </a:p>
        </p:txBody>
      </p:sp>
    </p:spTree>
    <p:extLst>
      <p:ext uri="{BB962C8B-B14F-4D97-AF65-F5344CB8AC3E}">
        <p14:creationId xmlns:p14="http://schemas.microsoft.com/office/powerpoint/2010/main" xmlns="" val="28889120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Most </a:t>
            </a:r>
            <a:r>
              <a:rPr lang="en-US" dirty="0"/>
              <a:t>developing nations adopted such Western bureaucratic models without experiencing similar socio- historical events and contextual realities.</a:t>
            </a:r>
          </a:p>
        </p:txBody>
      </p:sp>
    </p:spTree>
    <p:extLst>
      <p:ext uri="{BB962C8B-B14F-4D97-AF65-F5344CB8AC3E}">
        <p14:creationId xmlns:p14="http://schemas.microsoft.com/office/powerpoint/2010/main" xmlns="" val="2615157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smtClean="0"/>
              <a:t/>
            </a:r>
            <a:br>
              <a:rPr lang="en-US" sz="3100" b="1" dirty="0" smtClean="0"/>
            </a:br>
            <a:r>
              <a:rPr lang="en-US" sz="3100" b="1" dirty="0"/>
              <a:t/>
            </a:r>
            <a:br>
              <a:rPr lang="en-US" sz="3100" b="1" dirty="0"/>
            </a:br>
            <a:r>
              <a:rPr lang="en-US" sz="3100" b="1" dirty="0" smtClean="0"/>
              <a:t/>
            </a:r>
            <a:br>
              <a:rPr lang="en-US" sz="3100" b="1" dirty="0" smtClean="0"/>
            </a:br>
            <a:r>
              <a:rPr lang="en-US" sz="3100" b="1" dirty="0" smtClean="0"/>
              <a:t>THE </a:t>
            </a:r>
            <a:r>
              <a:rPr lang="en-US" sz="3100" b="1" dirty="0"/>
              <a:t>NATURE AND DIMENSIONS OF </a:t>
            </a:r>
            <a:r>
              <a:rPr lang="en-US" sz="3100" b="1" dirty="0" smtClean="0"/>
              <a:t/>
            </a:r>
            <a:br>
              <a:rPr lang="en-US" sz="3100" b="1" dirty="0" smtClean="0"/>
            </a:br>
            <a:r>
              <a:rPr lang="en-US" sz="3100" b="1" dirty="0" smtClean="0"/>
              <a:t>BUREAUCRACY-SOCIETY </a:t>
            </a:r>
            <a:r>
              <a:rPr lang="en-US" sz="3100" b="1" dirty="0"/>
              <a:t>INCONGRUITY</a:t>
            </a:r>
            <a:r>
              <a:rPr lang="en-US" dirty="0"/>
              <a:t/>
            </a:r>
            <a:br>
              <a:rPr lang="en-US" dirty="0"/>
            </a:br>
            <a:r>
              <a:rPr lang="en-US" dirty="0"/>
              <a:t> </a:t>
            </a:r>
            <a:br>
              <a:rPr lang="en-US" dirty="0"/>
            </a:br>
            <a:endParaRPr lang="en-US" dirty="0"/>
          </a:p>
        </p:txBody>
      </p:sp>
      <p:sp>
        <p:nvSpPr>
          <p:cNvPr id="3" name="Content Placeholder 2"/>
          <p:cNvSpPr>
            <a:spLocks noGrp="1"/>
          </p:cNvSpPr>
          <p:nvPr>
            <p:ph idx="1"/>
          </p:nvPr>
        </p:nvSpPr>
        <p:spPr/>
        <p:txBody>
          <a:bodyPr>
            <a:normAutofit/>
          </a:bodyPr>
          <a:lstStyle/>
          <a:p>
            <a:pPr algn="just"/>
            <a:r>
              <a:rPr lang="en-US" sz="2800" dirty="0"/>
              <a:t>In developing countries, the above incompatibility between the bureaucratic superstructure and the remaining social formation is manifested in three major dimensions of incongruity</a:t>
            </a:r>
            <a:r>
              <a:rPr lang="en-US" sz="2800" dirty="0" smtClean="0"/>
              <a:t>,</a:t>
            </a:r>
          </a:p>
          <a:p>
            <a:pPr algn="just"/>
            <a:r>
              <a:rPr lang="en-US" sz="2800" dirty="0" smtClean="0"/>
              <a:t> </a:t>
            </a:r>
            <a:r>
              <a:rPr lang="en-US" sz="2800" dirty="0"/>
              <a:t>including the incongruity between </a:t>
            </a:r>
            <a:r>
              <a:rPr lang="en-US" sz="2800" dirty="0" smtClean="0"/>
              <a:t>bureaucracy </a:t>
            </a:r>
            <a:r>
              <a:rPr lang="en-US" sz="2800" dirty="0"/>
              <a:t>and politics</a:t>
            </a:r>
            <a:r>
              <a:rPr lang="en-US" sz="2800" dirty="0" smtClean="0"/>
              <a:t>,</a:t>
            </a:r>
          </a:p>
          <a:p>
            <a:pPr algn="just"/>
            <a:r>
              <a:rPr lang="en-US" sz="2800" dirty="0" smtClean="0"/>
              <a:t> </a:t>
            </a:r>
            <a:r>
              <a:rPr lang="en-US" sz="2800" dirty="0"/>
              <a:t>between bureaucracy and economy, </a:t>
            </a:r>
            <a:endParaRPr lang="en-US" sz="2800" dirty="0" smtClean="0"/>
          </a:p>
          <a:p>
            <a:pPr algn="just"/>
            <a:r>
              <a:rPr lang="en-US" sz="2800" dirty="0" smtClean="0"/>
              <a:t>and </a:t>
            </a:r>
            <a:r>
              <a:rPr lang="en-US" sz="2800" dirty="0"/>
              <a:t>between bureaucracy and culture.</a:t>
            </a:r>
          </a:p>
        </p:txBody>
      </p:sp>
    </p:spTree>
    <p:extLst>
      <p:ext uri="{BB962C8B-B14F-4D97-AF65-F5344CB8AC3E}">
        <p14:creationId xmlns:p14="http://schemas.microsoft.com/office/powerpoint/2010/main" xmlns="" val="32737795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As a result, the political representatives have become more dependent on bureaucratic experts, leading to a form of incongruity between the expansive power of bureaucracy and the diminishing power of political representatives.</a:t>
            </a:r>
          </a:p>
          <a:p>
            <a:pPr marL="0" indent="0">
              <a:buNone/>
            </a:pPr>
            <a:endParaRPr lang="en-US" dirty="0"/>
          </a:p>
        </p:txBody>
      </p:sp>
    </p:spTree>
    <p:extLst>
      <p:ext uri="{BB962C8B-B14F-4D97-AF65-F5344CB8AC3E}">
        <p14:creationId xmlns:p14="http://schemas.microsoft.com/office/powerpoint/2010/main" xmlns="" val="5409104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a:t>
            </a:r>
            <a:r>
              <a:rPr lang="en-US" dirty="0"/>
              <a:t>military intervention in </a:t>
            </a:r>
            <a:r>
              <a:rPr lang="en-US" dirty="0" smtClean="0"/>
              <a:t>politics </a:t>
            </a:r>
            <a:r>
              <a:rPr lang="en-US" dirty="0"/>
              <a:t>created a vicious cycle of political underdevelopment because the military emphasized strong state apparatus, order, professionalism, and discipline, but undermined political </a:t>
            </a:r>
            <a:r>
              <a:rPr lang="en-US" dirty="0" smtClean="0"/>
              <a:t> mobilization</a:t>
            </a:r>
            <a:r>
              <a:rPr lang="en-US" dirty="0"/>
              <a:t>, pluralism, and spontaneity.</a:t>
            </a:r>
          </a:p>
        </p:txBody>
      </p:sp>
    </p:spTree>
    <p:extLst>
      <p:ext uri="{BB962C8B-B14F-4D97-AF65-F5344CB8AC3E}">
        <p14:creationId xmlns:p14="http://schemas.microsoft.com/office/powerpoint/2010/main" xmlns="" val="32124764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purpose of citing these examples is to make a point that in developing countries, there is incongruity between the rhetoric of political neutrality of state bureaucracy and the reality of its politicized nature and role.</a:t>
            </a:r>
          </a:p>
          <a:p>
            <a:pPr marL="0" indent="0">
              <a:buNone/>
            </a:pPr>
            <a:endParaRPr lang="en-US" dirty="0"/>
          </a:p>
        </p:txBody>
      </p:sp>
    </p:spTree>
    <p:extLst>
      <p:ext uri="{BB962C8B-B14F-4D97-AF65-F5344CB8AC3E}">
        <p14:creationId xmlns:p14="http://schemas.microsoft.com/office/powerpoint/2010/main" xmlns="" val="450342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Bureaucracy versus Economics</a:t>
            </a:r>
            <a:endParaRPr lang="en-US" dirty="0"/>
          </a:p>
        </p:txBody>
      </p:sp>
      <p:sp>
        <p:nvSpPr>
          <p:cNvPr id="3" name="Content Placeholder 2"/>
          <p:cNvSpPr>
            <a:spLocks noGrp="1"/>
          </p:cNvSpPr>
          <p:nvPr>
            <p:ph idx="1"/>
          </p:nvPr>
        </p:nvSpPr>
        <p:spPr/>
        <p:txBody>
          <a:bodyPr>
            <a:normAutofit/>
          </a:bodyPr>
          <a:lstStyle/>
          <a:p>
            <a:r>
              <a:rPr lang="en-US" dirty="0"/>
              <a:t>The economic role of state bureaucracy has been </a:t>
            </a:r>
            <a:r>
              <a:rPr lang="en-US" dirty="0" smtClean="0"/>
              <a:t>rationalized on </a:t>
            </a:r>
            <a:r>
              <a:rPr lang="en-US" dirty="0"/>
              <a:t>the grounds such as to reduce foreign domination over </a:t>
            </a:r>
            <a:r>
              <a:rPr lang="en-US" dirty="0" smtClean="0"/>
              <a:t>the economy</a:t>
            </a:r>
            <a:r>
              <a:rPr lang="en-US" dirty="0"/>
              <a:t>, substitute for weak private sector, induce entrepreneur- ship</a:t>
            </a:r>
            <a:r>
              <a:rPr lang="en-US" dirty="0" smtClean="0"/>
              <a:t>, </a:t>
            </a:r>
            <a:r>
              <a:rPr lang="en-US" dirty="0"/>
              <a:t>regulate natural </a:t>
            </a:r>
            <a:r>
              <a:rPr lang="en-US" dirty="0" smtClean="0"/>
              <a:t>monopolies, </a:t>
            </a:r>
            <a:r>
              <a:rPr lang="en-US" dirty="0"/>
              <a:t>generation of employment, redistribution of income, and provision of welfare, which have largely failed to materialize. </a:t>
            </a:r>
          </a:p>
          <a:p>
            <a:endParaRPr lang="en-US" dirty="0"/>
          </a:p>
        </p:txBody>
      </p:sp>
    </p:spTree>
    <p:extLst>
      <p:ext uri="{BB962C8B-B14F-4D97-AF65-F5344CB8AC3E}">
        <p14:creationId xmlns:p14="http://schemas.microsoft.com/office/powerpoint/2010/main" xmlns="" val="20498401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Bureaucracy versus Culture</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The </a:t>
            </a:r>
            <a:r>
              <a:rPr lang="en-US" dirty="0"/>
              <a:t>contemporary Western model of bureaucracy emerged and expanded within a cultural context that embodied certain values and norms such as secularism, individualism, rationality, </a:t>
            </a:r>
            <a:r>
              <a:rPr lang="en-US" dirty="0" smtClean="0"/>
              <a:t>competition</a:t>
            </a:r>
            <a:r>
              <a:rPr lang="en-US" dirty="0"/>
              <a:t>, profit motive, and achievement orientation. </a:t>
            </a:r>
          </a:p>
        </p:txBody>
      </p:sp>
    </p:spTree>
    <p:extLst>
      <p:ext uri="{BB962C8B-B14F-4D97-AF65-F5344CB8AC3E}">
        <p14:creationId xmlns:p14="http://schemas.microsoft.com/office/powerpoint/2010/main" xmlns="" val="23485013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Bureaucracy versus Culture</a:t>
            </a:r>
            <a:endParaRPr lang="en-US" dirty="0"/>
          </a:p>
        </p:txBody>
      </p:sp>
      <p:sp>
        <p:nvSpPr>
          <p:cNvPr id="3" name="Content Placeholder 2"/>
          <p:cNvSpPr>
            <a:spLocks noGrp="1"/>
          </p:cNvSpPr>
          <p:nvPr>
            <p:ph idx="1"/>
          </p:nvPr>
        </p:nvSpPr>
        <p:spPr/>
        <p:txBody>
          <a:bodyPr>
            <a:normAutofit/>
          </a:bodyPr>
          <a:lstStyle/>
          <a:p>
            <a:r>
              <a:rPr lang="en-US" dirty="0"/>
              <a:t>It is also imperative to understand the implications of this incongruity for various social forces and interests. </a:t>
            </a:r>
            <a:endParaRPr lang="en-US" dirty="0" smtClean="0"/>
          </a:p>
          <a:p>
            <a:r>
              <a:rPr lang="en-US" dirty="0" smtClean="0"/>
              <a:t>First</a:t>
            </a:r>
            <a:r>
              <a:rPr lang="en-US" dirty="0"/>
              <a:t>, the disparity between </a:t>
            </a:r>
            <a:r>
              <a:rPr lang="en-US" dirty="0" smtClean="0"/>
              <a:t>the overdeveloped </a:t>
            </a:r>
            <a:r>
              <a:rPr lang="en-US" dirty="0"/>
              <a:t>bureaucratic apparatus and the underdeveloped political system </a:t>
            </a:r>
            <a:r>
              <a:rPr lang="en-US" dirty="0" smtClean="0"/>
              <a:t>has led </a:t>
            </a:r>
            <a:r>
              <a:rPr lang="en-US" dirty="0"/>
              <a:t>to the formation of </a:t>
            </a:r>
            <a:r>
              <a:rPr lang="en-US" dirty="0" smtClean="0"/>
              <a:t>bureaucratic </a:t>
            </a:r>
            <a:r>
              <a:rPr lang="en-US" dirty="0"/>
              <a:t>elitism and </a:t>
            </a:r>
            <a:r>
              <a:rPr lang="en-US" dirty="0" smtClean="0"/>
              <a:t>paternalism. </a:t>
            </a:r>
            <a:endParaRPr lang="en-US" dirty="0"/>
          </a:p>
        </p:txBody>
      </p:sp>
    </p:spTree>
    <p:extLst>
      <p:ext uri="{BB962C8B-B14F-4D97-AF65-F5344CB8AC3E}">
        <p14:creationId xmlns:p14="http://schemas.microsoft.com/office/powerpoint/2010/main" xmlns="" val="39552643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600" b="1" dirty="0"/>
              <a:t>Pakistan’s prime need a real bureaucracy</a:t>
            </a:r>
            <a:r>
              <a:rPr lang="en-US" sz="3600" dirty="0"/>
              <a:t/>
            </a:r>
            <a:br>
              <a:rPr lang="en-US" sz="3600" dirty="0"/>
            </a:br>
            <a:endParaRPr lang="en-US" sz="3600" dirty="0"/>
          </a:p>
        </p:txBody>
      </p:sp>
      <p:sp>
        <p:nvSpPr>
          <p:cNvPr id="2" name="Content Placeholder 1"/>
          <p:cNvSpPr>
            <a:spLocks noGrp="1"/>
          </p:cNvSpPr>
          <p:nvPr>
            <p:ph idx="1"/>
          </p:nvPr>
        </p:nvSpPr>
        <p:spPr>
          <a:xfrm>
            <a:off x="457200" y="1981200"/>
            <a:ext cx="8305799" cy="4144963"/>
          </a:xfrm>
        </p:spPr>
        <p:txBody>
          <a:bodyPr>
            <a:normAutofit/>
          </a:bodyPr>
          <a:lstStyle/>
          <a:p>
            <a:r>
              <a:rPr lang="en-US" dirty="0" smtClean="0"/>
              <a:t>Yet</a:t>
            </a:r>
            <a:r>
              <a:rPr lang="en-US" dirty="0"/>
              <a:t>, the question is </a:t>
            </a:r>
            <a:r>
              <a:rPr lang="en-US" dirty="0" smtClean="0"/>
              <a:t>why </a:t>
            </a:r>
            <a:r>
              <a:rPr lang="en-US" dirty="0"/>
              <a:t>the </a:t>
            </a:r>
            <a:r>
              <a:rPr lang="en-US" dirty="0" smtClean="0"/>
              <a:t>Pakistani bureaucracy </a:t>
            </a:r>
            <a:r>
              <a:rPr lang="en-US" dirty="0"/>
              <a:t>is so </a:t>
            </a:r>
            <a:r>
              <a:rPr lang="en-US" dirty="0" smtClean="0"/>
              <a:t>ill organized</a:t>
            </a:r>
            <a:r>
              <a:rPr lang="en-US" dirty="0"/>
              <a:t>? </a:t>
            </a:r>
            <a:endParaRPr lang="en-US" dirty="0" smtClean="0"/>
          </a:p>
          <a:p>
            <a:r>
              <a:rPr lang="en-US" dirty="0" smtClean="0"/>
              <a:t>The </a:t>
            </a:r>
            <a:r>
              <a:rPr lang="en-US" dirty="0"/>
              <a:t>paradox is that if the state has to </a:t>
            </a:r>
            <a:r>
              <a:rPr lang="en-US" dirty="0" smtClean="0"/>
              <a:t>provide </a:t>
            </a:r>
            <a:r>
              <a:rPr lang="en-US" dirty="0"/>
              <a:t>services, administer justice, maintain law and order and bring about prosperity, </a:t>
            </a:r>
            <a:r>
              <a:rPr lang="en-US" dirty="0" smtClean="0"/>
              <a:t>and </a:t>
            </a:r>
            <a:r>
              <a:rPr lang="en-US" dirty="0"/>
              <a:t>if it has to be effective, it has to have a good bureaucracy.</a:t>
            </a:r>
          </a:p>
          <a:p>
            <a:endParaRPr lang="en-US" dirty="0"/>
          </a:p>
        </p:txBody>
      </p:sp>
    </p:spTree>
    <p:extLst>
      <p:ext uri="{BB962C8B-B14F-4D97-AF65-F5344CB8AC3E}">
        <p14:creationId xmlns:p14="http://schemas.microsoft.com/office/powerpoint/2010/main" xmlns="" val="17821146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133600"/>
            <a:ext cx="7408333" cy="3992563"/>
          </a:xfrm>
        </p:spPr>
        <p:txBody>
          <a:bodyPr/>
          <a:lstStyle/>
          <a:p>
            <a:r>
              <a:rPr lang="en-US" dirty="0"/>
              <a:t>A country of 180 million people cannot be managed as a tribe on the basis of </a:t>
            </a:r>
            <a:r>
              <a:rPr lang="en-US" dirty="0" smtClean="0"/>
              <a:t>personal dealings </a:t>
            </a:r>
            <a:r>
              <a:rPr lang="en-US" dirty="0"/>
              <a:t>and </a:t>
            </a:r>
            <a:r>
              <a:rPr lang="en-US" i="1" dirty="0"/>
              <a:t>Jirga</a:t>
            </a:r>
            <a:r>
              <a:rPr lang="en-US" dirty="0"/>
              <a:t> morality. </a:t>
            </a:r>
            <a:endParaRPr lang="en-US" dirty="0" smtClean="0"/>
          </a:p>
          <a:p>
            <a:r>
              <a:rPr lang="en-US" dirty="0" smtClean="0"/>
              <a:t>It </a:t>
            </a:r>
            <a:r>
              <a:rPr lang="en-US" dirty="0"/>
              <a:t>needs rules–based and impersonal decision-making, </a:t>
            </a:r>
            <a:r>
              <a:rPr lang="en-US" dirty="0" smtClean="0"/>
              <a:t>which is </a:t>
            </a:r>
            <a:r>
              <a:rPr lang="en-US" dirty="0"/>
              <a:t>the hallmark of a real bureaucracy. </a:t>
            </a:r>
          </a:p>
        </p:txBody>
      </p:sp>
    </p:spTree>
    <p:extLst>
      <p:ext uri="{BB962C8B-B14F-4D97-AF65-F5344CB8AC3E}">
        <p14:creationId xmlns:p14="http://schemas.microsoft.com/office/powerpoint/2010/main" xmlns="" val="40728404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905000"/>
            <a:ext cx="8305800" cy="3450696"/>
          </a:xfrm>
        </p:spPr>
        <p:txBody>
          <a:bodyPr>
            <a:normAutofit/>
          </a:bodyPr>
          <a:lstStyle/>
          <a:p>
            <a:r>
              <a:rPr lang="en-US" dirty="0"/>
              <a:t>To rebuild Pakistan, the first priority should be </a:t>
            </a:r>
            <a:r>
              <a:rPr lang="en-US" dirty="0" smtClean="0"/>
              <a:t>to restructure </a:t>
            </a:r>
            <a:r>
              <a:rPr lang="en-US" dirty="0"/>
              <a:t>the bureaucracy, because that is the ‘machine’ that maintains law and order, </a:t>
            </a:r>
            <a:br>
              <a:rPr lang="en-US" dirty="0"/>
            </a:br>
            <a:r>
              <a:rPr lang="en-US" dirty="0"/>
              <a:t>implements public policies and produces services.</a:t>
            </a:r>
          </a:p>
          <a:p>
            <a:pPr marL="0" indent="0">
              <a:buNone/>
            </a:pPr>
            <a:endParaRPr lang="en-US" dirty="0"/>
          </a:p>
        </p:txBody>
      </p:sp>
    </p:spTree>
    <p:extLst>
      <p:ext uri="{BB962C8B-B14F-4D97-AF65-F5344CB8AC3E}">
        <p14:creationId xmlns:p14="http://schemas.microsoft.com/office/powerpoint/2010/main" xmlns="" val="42334882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143000"/>
            <a:ext cx="8229599" cy="4983163"/>
          </a:xfrm>
        </p:spPr>
        <p:txBody>
          <a:bodyPr>
            <a:normAutofit fontScale="85000" lnSpcReduction="10000"/>
          </a:bodyPr>
          <a:lstStyle/>
          <a:p>
            <a:r>
              <a:rPr lang="en-US" sz="3500" dirty="0"/>
              <a:t>Pakistan’s civil services worked relatively effectively until the 1960s. </a:t>
            </a:r>
            <a:endParaRPr lang="en-US" sz="3500" dirty="0" smtClean="0"/>
          </a:p>
          <a:p>
            <a:r>
              <a:rPr lang="en-US" sz="3500" dirty="0" smtClean="0"/>
              <a:t>The </a:t>
            </a:r>
            <a:r>
              <a:rPr lang="en-US" sz="3500" dirty="0"/>
              <a:t>British </a:t>
            </a:r>
            <a:r>
              <a:rPr lang="en-US" sz="3500" dirty="0" smtClean="0"/>
              <a:t>legacy of </a:t>
            </a:r>
            <a:r>
              <a:rPr lang="en-US" sz="3500" dirty="0"/>
              <a:t>requiring public servants to resist social pressures and act according to rules lasted </a:t>
            </a:r>
            <a:r>
              <a:rPr lang="en-US" sz="3500" dirty="0" smtClean="0"/>
              <a:t>a few </a:t>
            </a:r>
            <a:r>
              <a:rPr lang="en-US" sz="3500" dirty="0"/>
              <a:t>years after 1947. </a:t>
            </a:r>
            <a:endParaRPr lang="en-US" sz="3500" dirty="0" smtClean="0"/>
          </a:p>
          <a:p>
            <a:r>
              <a:rPr lang="en-US" sz="3500" dirty="0" smtClean="0"/>
              <a:t>But </a:t>
            </a:r>
            <a:r>
              <a:rPr lang="en-US" sz="3500" dirty="0"/>
              <a:t>our clannish </a:t>
            </a:r>
            <a:r>
              <a:rPr lang="en-US" sz="3500" dirty="0" smtClean="0"/>
              <a:t>tendencies </a:t>
            </a:r>
            <a:r>
              <a:rPr lang="en-US" sz="3500" dirty="0"/>
              <a:t>could not bear the relative neutrality and inapproachability of civil servants. </a:t>
            </a:r>
            <a:endParaRPr lang="en-US" sz="3500" dirty="0" smtClean="0"/>
          </a:p>
          <a:p>
            <a:r>
              <a:rPr lang="en-US" sz="3500" dirty="0" smtClean="0"/>
              <a:t>Steadily</a:t>
            </a:r>
            <a:r>
              <a:rPr lang="en-US" sz="3500" dirty="0"/>
              <a:t>, the walls between the public and private</a:t>
            </a:r>
            <a:br>
              <a:rPr lang="en-US" sz="3500" dirty="0"/>
            </a:br>
            <a:r>
              <a:rPr lang="en-US" sz="3500" dirty="0"/>
              <a:t>interests were breached. Thus began the rot of public services, which continues unabated.</a:t>
            </a:r>
          </a:p>
          <a:p>
            <a:endParaRPr lang="en-US" dirty="0"/>
          </a:p>
        </p:txBody>
      </p:sp>
    </p:spTree>
    <p:extLst>
      <p:ext uri="{BB962C8B-B14F-4D97-AF65-F5344CB8AC3E}">
        <p14:creationId xmlns:p14="http://schemas.microsoft.com/office/powerpoint/2010/main" xmlns="" val="34906103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43000"/>
            <a:ext cx="8763000" cy="4983163"/>
          </a:xfrm>
        </p:spPr>
        <p:txBody>
          <a:bodyPr>
            <a:normAutofit fontScale="92500" lnSpcReduction="20000"/>
          </a:bodyPr>
          <a:lstStyle/>
          <a:p>
            <a:r>
              <a:rPr lang="en-US" sz="3500" dirty="0"/>
              <a:t>Public servants began to be rewarded and punished for their willingness to collude </a:t>
            </a:r>
            <a:r>
              <a:rPr lang="en-US" sz="3500" dirty="0" smtClean="0"/>
              <a:t>with politicians</a:t>
            </a:r>
            <a:r>
              <a:rPr lang="en-US" sz="3500" dirty="0"/>
              <a:t>, notables and the military</a:t>
            </a:r>
            <a:r>
              <a:rPr lang="en-US" sz="3500" dirty="0" smtClean="0"/>
              <a:t>.</a:t>
            </a:r>
          </a:p>
          <a:p>
            <a:r>
              <a:rPr lang="en-US" sz="3500" dirty="0" smtClean="0"/>
              <a:t> </a:t>
            </a:r>
            <a:r>
              <a:rPr lang="en-US" sz="3500" dirty="0"/>
              <a:t>The deadly blow to the </a:t>
            </a:r>
            <a:r>
              <a:rPr lang="en-US" sz="3500" dirty="0" smtClean="0"/>
              <a:t>bureaucracy’s professionalism</a:t>
            </a:r>
            <a:r>
              <a:rPr lang="en-US" sz="3500" dirty="0"/>
              <a:t> and integrity was given by the </a:t>
            </a:r>
            <a:r>
              <a:rPr lang="en-US" sz="3500" dirty="0" smtClean="0"/>
              <a:t>d</a:t>
            </a:r>
            <a:r>
              <a:rPr lang="en-US" sz="3500" dirty="0" smtClean="0"/>
              <a:t>emocratic regime of 70s, which </a:t>
            </a:r>
            <a:r>
              <a:rPr lang="en-US" sz="3500" dirty="0"/>
              <a:t>removed the </a:t>
            </a:r>
            <a:r>
              <a:rPr lang="en-US" sz="3500" dirty="0" smtClean="0"/>
              <a:t>constitutional </a:t>
            </a:r>
            <a:r>
              <a:rPr lang="en-US" sz="3500" dirty="0"/>
              <a:t>security of tenure for civil servants</a:t>
            </a:r>
            <a:r>
              <a:rPr lang="en-US" sz="3500" dirty="0" smtClean="0"/>
              <a:t>.</a:t>
            </a:r>
          </a:p>
          <a:p>
            <a:r>
              <a:rPr lang="en-US" sz="3500" dirty="0" smtClean="0"/>
              <a:t> </a:t>
            </a:r>
            <a:r>
              <a:rPr lang="en-US" sz="3500" dirty="0"/>
              <a:t>After that the authority to post, transfer or </a:t>
            </a:r>
            <a:br>
              <a:rPr lang="en-US" sz="3500" dirty="0"/>
            </a:br>
            <a:r>
              <a:rPr lang="en-US" sz="3500" dirty="0"/>
              <a:t>retire began to be used to beat public officials into submission. </a:t>
            </a:r>
          </a:p>
          <a:p>
            <a:endParaRPr lang="en-US" dirty="0"/>
          </a:p>
        </p:txBody>
      </p:sp>
    </p:spTree>
    <p:extLst>
      <p:ext uri="{BB962C8B-B14F-4D97-AF65-F5344CB8AC3E}">
        <p14:creationId xmlns:p14="http://schemas.microsoft.com/office/powerpoint/2010/main" xmlns="" val="5610708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a:xfrm>
            <a:off x="304800" y="2057400"/>
            <a:ext cx="8534400" cy="4068763"/>
          </a:xfrm>
        </p:spPr>
        <p:txBody>
          <a:bodyPr>
            <a:normAutofit/>
          </a:bodyPr>
          <a:lstStyle/>
          <a:p>
            <a:pPr fontAlgn="base"/>
            <a:r>
              <a:rPr lang="en-US" dirty="0"/>
              <a:t>What he </a:t>
            </a:r>
            <a:r>
              <a:rPr lang="en-US" dirty="0" smtClean="0"/>
              <a:t>began, </a:t>
            </a:r>
            <a:r>
              <a:rPr lang="en-US" dirty="0"/>
              <a:t>was completed by </a:t>
            </a:r>
            <a:r>
              <a:rPr lang="en-US" dirty="0" smtClean="0"/>
              <a:t>s</a:t>
            </a:r>
            <a:r>
              <a:rPr lang="en-US" dirty="0" smtClean="0"/>
              <a:t>uccessive regimes.</a:t>
            </a:r>
            <a:endParaRPr lang="en-US" dirty="0"/>
          </a:p>
          <a:p>
            <a:r>
              <a:rPr lang="en-US" dirty="0" smtClean="0"/>
              <a:t>The Military Ruler then packed </a:t>
            </a:r>
            <a:r>
              <a:rPr lang="en-US" dirty="0"/>
              <a:t>civil services with military officers at the top, and </a:t>
            </a:r>
            <a:r>
              <a:rPr lang="en-US" dirty="0" smtClean="0"/>
              <a:t>politicized </a:t>
            </a:r>
            <a:r>
              <a:rPr lang="en-US" dirty="0"/>
              <a:t>local administration from the bottom. </a:t>
            </a:r>
            <a:endParaRPr lang="en-US" dirty="0" smtClean="0"/>
          </a:p>
        </p:txBody>
      </p:sp>
    </p:spTree>
    <p:extLst>
      <p:ext uri="{BB962C8B-B14F-4D97-AF65-F5344CB8AC3E}">
        <p14:creationId xmlns:p14="http://schemas.microsoft.com/office/powerpoint/2010/main" xmlns="" val="22690519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a:xfrm>
            <a:off x="304800" y="1905000"/>
            <a:ext cx="8458199" cy="4221163"/>
          </a:xfrm>
        </p:spPr>
        <p:txBody>
          <a:bodyPr/>
          <a:lstStyle/>
          <a:p>
            <a:r>
              <a:rPr lang="en-US" dirty="0"/>
              <a:t>Politicians and the military have </a:t>
            </a:r>
            <a:r>
              <a:rPr lang="en-US" dirty="0" smtClean="0"/>
              <a:t>demoralized the bureaucracy</a:t>
            </a:r>
            <a:r>
              <a:rPr lang="en-US" dirty="0"/>
              <a:t>, turning it into a collection of self-serving individuals, instead of an </a:t>
            </a:r>
            <a:r>
              <a:rPr lang="en-US" dirty="0" smtClean="0"/>
              <a:t>institution based </a:t>
            </a:r>
            <a:r>
              <a:rPr lang="en-US" dirty="0"/>
              <a:t>on rules, the hierarchy of authority, accountability and professional ethics.</a:t>
            </a:r>
          </a:p>
          <a:p>
            <a:endParaRPr lang="en-US" dirty="0"/>
          </a:p>
        </p:txBody>
      </p:sp>
    </p:spTree>
    <p:extLst>
      <p:ext uri="{BB962C8B-B14F-4D97-AF65-F5344CB8AC3E}">
        <p14:creationId xmlns:p14="http://schemas.microsoft.com/office/powerpoint/2010/main" xmlns="" val="17488396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981200"/>
            <a:ext cx="8305799" cy="4144963"/>
          </a:xfrm>
        </p:spPr>
        <p:txBody>
          <a:bodyPr>
            <a:normAutofit/>
          </a:bodyPr>
          <a:lstStyle/>
          <a:p>
            <a:r>
              <a:rPr lang="en-US" dirty="0"/>
              <a:t>Not that political rulers should have no part in public administration. </a:t>
            </a:r>
            <a:r>
              <a:rPr lang="en-US" dirty="0" smtClean="0"/>
              <a:t>They </a:t>
            </a:r>
            <a:r>
              <a:rPr lang="en-US" dirty="0"/>
              <a:t>lay down the </a:t>
            </a:r>
            <a:r>
              <a:rPr lang="en-US" dirty="0" smtClean="0"/>
              <a:t>laws, define </a:t>
            </a:r>
            <a:r>
              <a:rPr lang="en-US" dirty="0"/>
              <a:t>objectives and decide strategic policies</a:t>
            </a:r>
            <a:r>
              <a:rPr lang="en-US" dirty="0" smtClean="0"/>
              <a:t>. Yet</a:t>
            </a:r>
            <a:r>
              <a:rPr lang="en-US" dirty="0"/>
              <a:t>, transforming laws and policies into </a:t>
            </a:r>
            <a:r>
              <a:rPr lang="en-US" dirty="0" smtClean="0"/>
              <a:t>actions is </a:t>
            </a:r>
            <a:r>
              <a:rPr lang="en-US" dirty="0"/>
              <a:t>the job of professional bureaucracy, to be carried in transparent and accountable ways.</a:t>
            </a:r>
            <a:br>
              <a:rPr lang="en-US" dirty="0"/>
            </a:br>
            <a:endParaRPr lang="en-US" dirty="0"/>
          </a:p>
        </p:txBody>
      </p:sp>
    </p:spTree>
    <p:extLst>
      <p:ext uri="{BB962C8B-B14F-4D97-AF65-F5344CB8AC3E}">
        <p14:creationId xmlns:p14="http://schemas.microsoft.com/office/powerpoint/2010/main" xmlns="" val="19409248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Remedies</a:t>
            </a:r>
            <a:endParaRPr lang="en-US" dirty="0"/>
          </a:p>
        </p:txBody>
      </p:sp>
      <p:sp>
        <p:nvSpPr>
          <p:cNvPr id="2" name="Content Placeholder 1"/>
          <p:cNvSpPr>
            <a:spLocks noGrp="1"/>
          </p:cNvSpPr>
          <p:nvPr>
            <p:ph idx="1"/>
          </p:nvPr>
        </p:nvSpPr>
        <p:spPr>
          <a:xfrm>
            <a:off x="228600" y="1295400"/>
            <a:ext cx="8686800" cy="5334000"/>
          </a:xfrm>
        </p:spPr>
        <p:txBody>
          <a:bodyPr>
            <a:normAutofit fontScale="92500"/>
          </a:bodyPr>
          <a:lstStyle/>
          <a:p>
            <a:r>
              <a:rPr lang="en-US" dirty="0"/>
              <a:t>Bureaucracy can be effective only if it has the assurance of protection from the </a:t>
            </a:r>
            <a:r>
              <a:rPr lang="en-US" dirty="0" smtClean="0"/>
              <a:t>vindictive actions </a:t>
            </a:r>
            <a:r>
              <a:rPr lang="en-US" dirty="0"/>
              <a:t>of rulers</a:t>
            </a:r>
            <a:r>
              <a:rPr lang="en-US" dirty="0" smtClean="0"/>
              <a:t>.</a:t>
            </a:r>
          </a:p>
          <a:p>
            <a:r>
              <a:rPr lang="en-US" dirty="0"/>
              <a:t>Recently, the Supreme Court has started taking notice of the ministerial nepotism </a:t>
            </a:r>
            <a:r>
              <a:rPr lang="en-US" dirty="0" smtClean="0"/>
              <a:t>and arbitrariness</a:t>
            </a:r>
            <a:r>
              <a:rPr lang="en-US" dirty="0"/>
              <a:t> in the appointments and promotions of officials</a:t>
            </a:r>
            <a:r>
              <a:rPr lang="en-US" dirty="0" smtClean="0"/>
              <a:t>.</a:t>
            </a:r>
          </a:p>
          <a:p>
            <a:pPr marL="57150" indent="-57150"/>
            <a:r>
              <a:rPr lang="en-US" dirty="0" smtClean="0"/>
              <a:t>This </a:t>
            </a:r>
            <a:r>
              <a:rPr lang="en-US" dirty="0"/>
              <a:t>initiative should be followed by a bill to enact the security of tenure </a:t>
            </a:r>
            <a:r>
              <a:rPr lang="en-US" dirty="0" smtClean="0"/>
              <a:t>and </a:t>
            </a:r>
            <a:r>
              <a:rPr lang="en-US" dirty="0"/>
              <a:t>containment </a:t>
            </a:r>
            <a:r>
              <a:rPr lang="en-US" dirty="0" smtClean="0"/>
              <a:t>of  the</a:t>
            </a:r>
            <a:r>
              <a:rPr lang="en-US" dirty="0"/>
              <a:t> discretionary powers of rulers for appointments, transfers and </a:t>
            </a:r>
            <a:r>
              <a:rPr lang="en-US" dirty="0" smtClean="0"/>
              <a:t>promotions</a:t>
            </a:r>
            <a:r>
              <a:rPr lang="en-US" dirty="0"/>
              <a:t> of public officials. </a:t>
            </a:r>
          </a:p>
          <a:p>
            <a:endParaRPr lang="en-US" dirty="0"/>
          </a:p>
        </p:txBody>
      </p:sp>
    </p:spTree>
    <p:extLst>
      <p:ext uri="{BB962C8B-B14F-4D97-AF65-F5344CB8AC3E}">
        <p14:creationId xmlns:p14="http://schemas.microsoft.com/office/powerpoint/2010/main" xmlns="" val="6790003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reconstruction of Pakistan’s bureaucracies has to begin </a:t>
            </a:r>
            <a:r>
              <a:rPr lang="en-US" dirty="0" smtClean="0"/>
              <a:t>with </a:t>
            </a:r>
            <a:r>
              <a:rPr lang="en-US" dirty="0"/>
              <a:t>restoring the rule of rules in public services and ensuring security of tenure </a:t>
            </a:r>
            <a:r>
              <a:rPr lang="en-US" dirty="0" smtClean="0"/>
              <a:t>with accountability.</a:t>
            </a:r>
          </a:p>
          <a:p>
            <a:pPr>
              <a:spcBef>
                <a:spcPts val="0"/>
              </a:spcBef>
            </a:pPr>
            <a:r>
              <a:rPr lang="en-US" dirty="0" smtClean="0"/>
              <a:t>Pakistan’s </a:t>
            </a:r>
            <a:r>
              <a:rPr lang="en-US" dirty="0"/>
              <a:t>bureaucracies are plagued by many ills other than insecurity </a:t>
            </a:r>
            <a:r>
              <a:rPr lang="en-US" dirty="0" smtClean="0"/>
              <a:t>and loss of</a:t>
            </a:r>
            <a:r>
              <a:rPr lang="en-US" dirty="0"/>
              <a:t> professionalism. </a:t>
            </a:r>
          </a:p>
          <a:p>
            <a:pPr marL="0" indent="0">
              <a:buNone/>
            </a:pPr>
            <a:endParaRPr lang="en-US" dirty="0"/>
          </a:p>
        </p:txBody>
      </p:sp>
    </p:spTree>
    <p:extLst>
      <p:ext uri="{BB962C8B-B14F-4D97-AF65-F5344CB8AC3E}">
        <p14:creationId xmlns:p14="http://schemas.microsoft.com/office/powerpoint/2010/main" xmlns="" val="36138747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2057400"/>
            <a:ext cx="7408333" cy="4068763"/>
          </a:xfrm>
        </p:spPr>
        <p:txBody>
          <a:bodyPr/>
          <a:lstStyle/>
          <a:p>
            <a:r>
              <a:rPr lang="en-US" dirty="0"/>
              <a:t>Pakistan’s bureaucracy needs new codes of ethics for public responsibilities</a:t>
            </a:r>
            <a:r>
              <a:rPr lang="en-US" dirty="0" smtClean="0"/>
              <a:t>.</a:t>
            </a:r>
          </a:p>
          <a:p>
            <a:r>
              <a:rPr lang="en-US" dirty="0" smtClean="0"/>
              <a:t> </a:t>
            </a:r>
            <a:r>
              <a:rPr lang="en-US" dirty="0"/>
              <a:t>A wide </a:t>
            </a:r>
            <a:r>
              <a:rPr lang="en-US" dirty="0" smtClean="0"/>
              <a:t>ranging exercise </a:t>
            </a:r>
            <a:r>
              <a:rPr lang="en-US" dirty="0"/>
              <a:t>should be undertaken to formulate detailed codes of conduct for various services</a:t>
            </a:r>
            <a:r>
              <a:rPr lang="en-US" dirty="0" smtClean="0"/>
              <a:t>.</a:t>
            </a:r>
          </a:p>
          <a:p>
            <a:pPr marL="0" indent="0">
              <a:buNone/>
            </a:pPr>
            <a:r>
              <a:rPr lang="en-US" dirty="0"/>
              <a:t/>
            </a:r>
            <a:br>
              <a:rPr lang="en-US" dirty="0"/>
            </a:br>
            <a:endParaRPr lang="en-US" dirty="0"/>
          </a:p>
        </p:txBody>
      </p:sp>
    </p:spTree>
    <p:extLst>
      <p:ext uri="{BB962C8B-B14F-4D97-AF65-F5344CB8AC3E}">
        <p14:creationId xmlns:p14="http://schemas.microsoft.com/office/powerpoint/2010/main" xmlns="" val="3180477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a:xfrm>
            <a:off x="228600" y="1981200"/>
            <a:ext cx="8610601" cy="4144963"/>
          </a:xfrm>
        </p:spPr>
        <p:txBody>
          <a:bodyPr>
            <a:normAutofit/>
          </a:bodyPr>
          <a:lstStyle/>
          <a:p>
            <a:pPr fontAlgn="base"/>
            <a:r>
              <a:rPr lang="en-US" dirty="0" smtClean="0"/>
              <a:t>Apart </a:t>
            </a:r>
            <a:r>
              <a:rPr lang="en-US" dirty="0"/>
              <a:t>from changing the behaviourial norms of the bureaucracy, its structure and </a:t>
            </a:r>
            <a:r>
              <a:rPr lang="en-US" dirty="0" smtClean="0"/>
              <a:t>processes need </a:t>
            </a:r>
            <a:r>
              <a:rPr lang="en-US" dirty="0"/>
              <a:t>a major </a:t>
            </a:r>
            <a:r>
              <a:rPr lang="en-US" dirty="0" smtClean="0"/>
              <a:t>overhaul </a:t>
            </a:r>
            <a:r>
              <a:rPr lang="en-US" dirty="0" smtClean="0"/>
              <a:t>as all </a:t>
            </a:r>
            <a:r>
              <a:rPr lang="en-US" dirty="0"/>
              <a:t>steps in the public decision-making processes, from record keeping, information gathering, noting and drafting to the decision criteria and </a:t>
            </a:r>
            <a:r>
              <a:rPr lang="en-US" dirty="0" smtClean="0"/>
              <a:t>Performance </a:t>
            </a:r>
            <a:r>
              <a:rPr lang="en-US" dirty="0" smtClean="0"/>
              <a:t>evaluation of</a:t>
            </a:r>
            <a:r>
              <a:rPr lang="en-US" dirty="0"/>
              <a:t> officials </a:t>
            </a:r>
            <a:r>
              <a:rPr lang="en-US" dirty="0" smtClean="0"/>
              <a:t>Have</a:t>
            </a:r>
            <a:r>
              <a:rPr lang="en-US" dirty="0"/>
              <a:t> ossified.</a:t>
            </a:r>
          </a:p>
          <a:p>
            <a:endParaRPr lang="en-US" dirty="0"/>
          </a:p>
        </p:txBody>
      </p:sp>
    </p:spTree>
    <p:extLst>
      <p:ext uri="{BB962C8B-B14F-4D97-AF65-F5344CB8AC3E}">
        <p14:creationId xmlns:p14="http://schemas.microsoft.com/office/powerpoint/2010/main" xmlns="" val="32858203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a:xfrm>
            <a:off x="609600" y="1905000"/>
            <a:ext cx="8077199" cy="4221163"/>
          </a:xfrm>
        </p:spPr>
        <p:txBody>
          <a:bodyPr>
            <a:normAutofit/>
          </a:bodyPr>
          <a:lstStyle/>
          <a:p>
            <a:pPr fontAlgn="base"/>
            <a:r>
              <a:rPr lang="en-US" dirty="0"/>
              <a:t>To reconstruct bureaucracies, extensive and sustained </a:t>
            </a:r>
            <a:r>
              <a:rPr lang="en-US" dirty="0" smtClean="0"/>
              <a:t>efforts</a:t>
            </a:r>
            <a:r>
              <a:rPr lang="en-US" dirty="0"/>
              <a:t>, spread over years, have to be made to rewrite rulebooks, redefine rules and </a:t>
            </a:r>
            <a:r>
              <a:rPr lang="en-US" dirty="0" smtClean="0"/>
              <a:t>reorganize </a:t>
            </a:r>
            <a:r>
              <a:rPr lang="en-US" dirty="0"/>
              <a:t>responsibilities. </a:t>
            </a:r>
            <a:endParaRPr lang="en-US" dirty="0" smtClean="0"/>
          </a:p>
          <a:p>
            <a:pPr fontAlgn="base"/>
            <a:r>
              <a:rPr lang="en-US" dirty="0" smtClean="0"/>
              <a:t>A </a:t>
            </a:r>
            <a:r>
              <a:rPr lang="en-US" dirty="0"/>
              <a:t>task that does not need large resources or </a:t>
            </a:r>
            <a:r>
              <a:rPr lang="en-US" dirty="0" smtClean="0"/>
              <a:t>foreign aid </a:t>
            </a:r>
            <a:r>
              <a:rPr lang="en-US" dirty="0"/>
              <a:t>but imagination, </a:t>
            </a:r>
            <a:r>
              <a:rPr lang="en-US" dirty="0" smtClean="0"/>
              <a:t>knowledge </a:t>
            </a:r>
            <a:r>
              <a:rPr lang="en-US" dirty="0"/>
              <a:t>and commitment.</a:t>
            </a:r>
          </a:p>
          <a:p>
            <a:endParaRPr lang="en-US" dirty="0"/>
          </a:p>
        </p:txBody>
      </p:sp>
    </p:spTree>
    <p:extLst>
      <p:ext uri="{BB962C8B-B14F-4D97-AF65-F5344CB8AC3E}">
        <p14:creationId xmlns:p14="http://schemas.microsoft.com/office/powerpoint/2010/main" xmlns="" val="33151719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a:xfrm>
            <a:off x="872067" y="2133600"/>
            <a:ext cx="7408333" cy="3992563"/>
          </a:xfrm>
        </p:spPr>
        <p:txBody>
          <a:bodyPr>
            <a:normAutofit fontScale="92500"/>
          </a:bodyPr>
          <a:lstStyle/>
          <a:p>
            <a:r>
              <a:rPr lang="en-US" dirty="0"/>
              <a:t>Finally, administrative reconstruction cannot be sustained without the transparency of</a:t>
            </a:r>
            <a:br>
              <a:rPr lang="en-US" dirty="0"/>
            </a:br>
            <a:r>
              <a:rPr lang="en-US" dirty="0"/>
              <a:t>decision-making and enactment of citizens’ right to information and answerability</a:t>
            </a:r>
            <a:r>
              <a:rPr lang="en-US" dirty="0" smtClean="0"/>
              <a:t>.</a:t>
            </a:r>
          </a:p>
          <a:p>
            <a:r>
              <a:rPr lang="en-US" dirty="0" smtClean="0"/>
              <a:t>Exposure </a:t>
            </a:r>
            <a:r>
              <a:rPr lang="en-US" dirty="0"/>
              <a:t>of public agencies to the citizens’ scrutiny and the media’s gaze will make </a:t>
            </a:r>
            <a:r>
              <a:rPr lang="en-US" dirty="0" smtClean="0"/>
              <a:t>them efficient </a:t>
            </a:r>
            <a:r>
              <a:rPr lang="en-US" dirty="0"/>
              <a:t>and reduce the scope of corruption.</a:t>
            </a:r>
          </a:p>
          <a:p>
            <a:endParaRPr lang="en-US" dirty="0"/>
          </a:p>
        </p:txBody>
      </p:sp>
    </p:spTree>
    <p:extLst>
      <p:ext uri="{BB962C8B-B14F-4D97-AF65-F5344CB8AC3E}">
        <p14:creationId xmlns:p14="http://schemas.microsoft.com/office/powerpoint/2010/main" xmlns="" val="1008228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idx="1"/>
          </p:nvPr>
        </p:nvSpPr>
        <p:spPr>
          <a:xfrm>
            <a:off x="533400" y="2057400"/>
            <a:ext cx="8229599" cy="4068763"/>
          </a:xfrm>
        </p:spPr>
        <p:txBody>
          <a:bodyPr/>
          <a:lstStyle/>
          <a:p>
            <a:pPr fontAlgn="base"/>
            <a:r>
              <a:rPr lang="en-US" dirty="0"/>
              <a:t>Civil society and the media should mount a strong campaign to make </a:t>
            </a:r>
            <a:r>
              <a:rPr lang="en-US" dirty="0" smtClean="0"/>
              <a:t>a</a:t>
            </a:r>
            <a:r>
              <a:rPr lang="en-US" dirty="0" smtClean="0"/>
              <a:t>dministrative </a:t>
            </a:r>
            <a:r>
              <a:rPr lang="en-US" dirty="0" smtClean="0"/>
              <a:t>reforms as </a:t>
            </a:r>
            <a:r>
              <a:rPr lang="en-US" dirty="0"/>
              <a:t>the top priority for the platforms of political parties.</a:t>
            </a:r>
          </a:p>
          <a:p>
            <a:pPr marL="0" indent="0">
              <a:buNone/>
            </a:pPr>
            <a:endParaRPr lang="en-US" dirty="0"/>
          </a:p>
        </p:txBody>
      </p:sp>
    </p:spTree>
    <p:extLst>
      <p:ext uri="{BB962C8B-B14F-4D97-AF65-F5344CB8AC3E}">
        <p14:creationId xmlns:p14="http://schemas.microsoft.com/office/powerpoint/2010/main" xmlns="" val="22514536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of the Day</a:t>
            </a:r>
            <a:endParaRPr lang="en-US" dirty="0"/>
          </a:p>
        </p:txBody>
      </p:sp>
      <p:sp>
        <p:nvSpPr>
          <p:cNvPr id="3" name="Content Placeholder 2"/>
          <p:cNvSpPr>
            <a:spLocks noGrp="1"/>
          </p:cNvSpPr>
          <p:nvPr>
            <p:ph idx="1"/>
          </p:nvPr>
        </p:nvSpPr>
        <p:spPr/>
        <p:txBody>
          <a:bodyPr>
            <a:normAutofit lnSpcReduction="10000"/>
          </a:bodyPr>
          <a:lstStyle/>
          <a:p>
            <a:r>
              <a:rPr lang="en-US" dirty="0"/>
              <a:t>"Bureaucracy destroys initiative. There is little that bureaucrats hate more than innovation, especially innovation that produces better results than the old routines. Improvements always make those at the top of the heap look </a:t>
            </a:r>
            <a:r>
              <a:rPr lang="en-US" dirty="0" smtClean="0"/>
              <a:t>inept.“</a:t>
            </a:r>
            <a:endParaRPr lang="en-US" dirty="0" smtClean="0"/>
          </a:p>
          <a:p>
            <a:endParaRPr lang="en-US" b="1" dirty="0"/>
          </a:p>
          <a:p>
            <a:pPr marL="0" indent="0">
              <a:buNone/>
            </a:pPr>
            <a:r>
              <a:rPr lang="en-US" b="1" dirty="0"/>
              <a:t> </a:t>
            </a:r>
            <a:r>
              <a:rPr lang="en-US" i="1" dirty="0"/>
              <a:t>- </a:t>
            </a:r>
            <a:r>
              <a:rPr lang="en-US" sz="2400" i="1" dirty="0"/>
              <a:t>Frank Herbert</a:t>
            </a:r>
            <a:r>
              <a:rPr lang="en-US" b="1" dirty="0"/>
              <a:t/>
            </a:r>
            <a:br>
              <a:rPr lang="en-US" b="1" dirty="0"/>
            </a:br>
            <a:endParaRPr lang="en-US" dirty="0"/>
          </a:p>
        </p:txBody>
      </p:sp>
    </p:spTree>
    <p:extLst>
      <p:ext uri="{BB962C8B-B14F-4D97-AF65-F5344CB8AC3E}">
        <p14:creationId xmlns:p14="http://schemas.microsoft.com/office/powerpoint/2010/main" xmlns="" val="32982232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270</TotalTime>
  <Words>1017</Words>
  <Application>Microsoft Office PowerPoint</Application>
  <PresentationFormat>On-screen Show (4:3)</PresentationFormat>
  <Paragraphs>97</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Issues in Public Administration    MPA 509  </vt:lpstr>
      <vt:lpstr>Agenda </vt:lpstr>
      <vt:lpstr>The Bureaucracy</vt:lpstr>
      <vt:lpstr>The Bureaucracy</vt:lpstr>
      <vt:lpstr>Bureaucracy (Weber Model)</vt:lpstr>
      <vt:lpstr>The Bureaucracy</vt:lpstr>
      <vt:lpstr>Slide 7</vt:lpstr>
      <vt:lpstr>Slide 8</vt:lpstr>
      <vt:lpstr>Slide 9</vt:lpstr>
      <vt:lpstr>Slide 10</vt:lpstr>
      <vt:lpstr>   THE NATURE AND DIMENSIONS OF  BUREAUCRACY-SOCIETY INCONGRUITY   </vt:lpstr>
      <vt:lpstr>Slide 12</vt:lpstr>
      <vt:lpstr>Slide 13</vt:lpstr>
      <vt:lpstr>Slide 14</vt:lpstr>
      <vt:lpstr>Bureaucracy versus Economics</vt:lpstr>
      <vt:lpstr>Bureaucracy versus Culture </vt:lpstr>
      <vt:lpstr>Bureaucracy versus Culture</vt:lpstr>
      <vt:lpstr>Pakistan’s prime need a real bureaucracy </vt:lpstr>
      <vt:lpstr>Slide 19</vt:lpstr>
      <vt:lpstr>Slide 20</vt:lpstr>
      <vt:lpstr>Slide 21</vt:lpstr>
      <vt:lpstr>Slide 22</vt:lpstr>
      <vt:lpstr>Slide 23</vt:lpstr>
      <vt:lpstr>Slide 24</vt:lpstr>
      <vt:lpstr>Slide 25</vt:lpstr>
      <vt:lpstr>Remedies</vt:lpstr>
      <vt:lpstr>Slide 27</vt:lpstr>
      <vt:lpstr>Slide 28</vt:lpstr>
      <vt:lpstr>Slide 29</vt:lpstr>
      <vt:lpstr>Slide 30</vt:lpstr>
      <vt:lpstr>Slide 31</vt:lpstr>
      <vt:lpstr>Slide 32</vt:lpstr>
      <vt:lpstr>Quote of the Day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    INCONGRUITY BETWEEN BUREAUCRACY AND SOCIETY IN DEVELOPING NATIONS: A CRITIQUE</dc:title>
  <dc:creator>comsats</dc:creator>
  <cp:lastModifiedBy>Administrator</cp:lastModifiedBy>
  <cp:revision>23</cp:revision>
  <dcterms:created xsi:type="dcterms:W3CDTF">2014-01-01T20:24:54Z</dcterms:created>
  <dcterms:modified xsi:type="dcterms:W3CDTF">2014-01-02T16:40:37Z</dcterms:modified>
</cp:coreProperties>
</file>