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5" r:id="rId17"/>
    <p:sldId id="286" r:id="rId18"/>
    <p:sldId id="271" r:id="rId19"/>
    <p:sldId id="272" r:id="rId20"/>
    <p:sldId id="287" r:id="rId21"/>
    <p:sldId id="288" r:id="rId22"/>
    <p:sldId id="289" r:id="rId23"/>
    <p:sldId id="273" r:id="rId24"/>
    <p:sldId id="274" r:id="rId25"/>
    <p:sldId id="275" r:id="rId26"/>
    <p:sldId id="276" r:id="rId27"/>
    <p:sldId id="277" r:id="rId28"/>
    <p:sldId id="279" r:id="rId29"/>
    <p:sldId id="280" r:id="rId30"/>
    <p:sldId id="281" r:id="rId31"/>
    <p:sldId id="283" r:id="rId32"/>
    <p:sldId id="290" r:id="rId33"/>
    <p:sldId id="291"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355B90-A88B-4285-AF6C-925612AFEB41}" type="datetimeFigureOut">
              <a:rPr lang="en-US" smtClean="0"/>
              <a:t>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A63062-D7EA-4178-A3BF-7848CEC692C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90E99A-6BD8-4641-A67E-39C8F753414F}" type="datetime1">
              <a:rPr lang="en-US" smtClean="0"/>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EF81-7B15-4F97-AA29-FEF92303225E}" type="slidenum">
              <a:rPr lang="en-US" smtClean="0"/>
              <a:pPr/>
              <a:t>‹#›</a:t>
            </a:fld>
            <a:endParaRPr lang="en-US"/>
          </a:p>
        </p:txBody>
      </p:sp>
    </p:spTree>
    <p:extLst>
      <p:ext uri="{BB962C8B-B14F-4D97-AF65-F5344CB8AC3E}">
        <p14:creationId xmlns:p14="http://schemas.microsoft.com/office/powerpoint/2010/main" xmlns="" val="855330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C18E1E-625B-4A12-95AB-5F8229791C37}" type="datetime1">
              <a:rPr lang="en-US" smtClean="0"/>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EF81-7B15-4F97-AA29-FEF92303225E}" type="slidenum">
              <a:rPr lang="en-US" smtClean="0"/>
              <a:pPr/>
              <a:t>‹#›</a:t>
            </a:fld>
            <a:endParaRPr lang="en-US"/>
          </a:p>
        </p:txBody>
      </p:sp>
    </p:spTree>
    <p:extLst>
      <p:ext uri="{BB962C8B-B14F-4D97-AF65-F5344CB8AC3E}">
        <p14:creationId xmlns:p14="http://schemas.microsoft.com/office/powerpoint/2010/main" xmlns="" val="347136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280004-7303-47B6-B392-42EB81E07B2B}" type="datetime1">
              <a:rPr lang="en-US" smtClean="0"/>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EF81-7B15-4F97-AA29-FEF92303225E}" type="slidenum">
              <a:rPr lang="en-US" smtClean="0"/>
              <a:pPr/>
              <a:t>‹#›</a:t>
            </a:fld>
            <a:endParaRPr lang="en-US"/>
          </a:p>
        </p:txBody>
      </p:sp>
    </p:spTree>
    <p:extLst>
      <p:ext uri="{BB962C8B-B14F-4D97-AF65-F5344CB8AC3E}">
        <p14:creationId xmlns:p14="http://schemas.microsoft.com/office/powerpoint/2010/main" xmlns="" val="1722900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426922-A27B-4005-B31A-440E625A41B9}" type="datetime1">
              <a:rPr lang="en-US" smtClean="0"/>
              <a:t>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EF81-7B15-4F97-AA29-FEF92303225E}" type="slidenum">
              <a:rPr lang="en-US" smtClean="0"/>
              <a:pPr/>
              <a:t>‹#›</a:t>
            </a:fld>
            <a:endParaRPr lang="en-US"/>
          </a:p>
        </p:txBody>
      </p:sp>
    </p:spTree>
    <p:extLst>
      <p:ext uri="{BB962C8B-B14F-4D97-AF65-F5344CB8AC3E}">
        <p14:creationId xmlns:p14="http://schemas.microsoft.com/office/powerpoint/2010/main" xmlns="" val="280931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CE4993-8609-456D-907C-F3088F9D77F5}" type="datetime1">
              <a:rPr lang="en-US" smtClean="0"/>
              <a:t>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66EF81-7B15-4F97-AA29-FEF92303225E}" type="slidenum">
              <a:rPr lang="en-US" smtClean="0"/>
              <a:pPr/>
              <a:t>‹#›</a:t>
            </a:fld>
            <a:endParaRPr lang="en-US"/>
          </a:p>
        </p:txBody>
      </p:sp>
    </p:spTree>
    <p:extLst>
      <p:ext uri="{BB962C8B-B14F-4D97-AF65-F5344CB8AC3E}">
        <p14:creationId xmlns:p14="http://schemas.microsoft.com/office/powerpoint/2010/main" xmlns="" val="1691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B7B1C7-025A-41C7-BF8E-169C85B30FE2}" type="datetime1">
              <a:rPr lang="en-US" smtClean="0"/>
              <a:t>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66EF81-7B15-4F97-AA29-FEF92303225E}" type="slidenum">
              <a:rPr lang="en-US" smtClean="0"/>
              <a:pPr/>
              <a:t>‹#›</a:t>
            </a:fld>
            <a:endParaRPr lang="en-US"/>
          </a:p>
        </p:txBody>
      </p:sp>
    </p:spTree>
    <p:extLst>
      <p:ext uri="{BB962C8B-B14F-4D97-AF65-F5344CB8AC3E}">
        <p14:creationId xmlns:p14="http://schemas.microsoft.com/office/powerpoint/2010/main" xmlns="" val="3310383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B42FD6-1191-4890-952F-25345A2F84AF}" type="datetime1">
              <a:rPr lang="en-US" smtClean="0"/>
              <a:t>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66EF81-7B15-4F97-AA29-FEF92303225E}" type="slidenum">
              <a:rPr lang="en-US" smtClean="0"/>
              <a:pPr/>
              <a:t>‹#›</a:t>
            </a:fld>
            <a:endParaRPr lang="en-US"/>
          </a:p>
        </p:txBody>
      </p:sp>
    </p:spTree>
    <p:extLst>
      <p:ext uri="{BB962C8B-B14F-4D97-AF65-F5344CB8AC3E}">
        <p14:creationId xmlns:p14="http://schemas.microsoft.com/office/powerpoint/2010/main" xmlns="" val="2314572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3A6861-5B41-48D0-91E0-62546D3CB5D0}" type="datetime1">
              <a:rPr lang="en-US" smtClean="0"/>
              <a:t>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EF81-7B15-4F97-AA29-FEF92303225E}" type="slidenum">
              <a:rPr lang="en-US" smtClean="0"/>
              <a:pPr/>
              <a:t>‹#›</a:t>
            </a:fld>
            <a:endParaRPr lang="en-US"/>
          </a:p>
        </p:txBody>
      </p:sp>
    </p:spTree>
    <p:extLst>
      <p:ext uri="{BB962C8B-B14F-4D97-AF65-F5344CB8AC3E}">
        <p14:creationId xmlns:p14="http://schemas.microsoft.com/office/powerpoint/2010/main" xmlns="" val="3079283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894858-CB06-4F3B-8052-73D84C71CF9F}" type="datetime1">
              <a:rPr lang="en-US" smtClean="0"/>
              <a:t>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EF81-7B15-4F97-AA29-FEF92303225E}" type="slidenum">
              <a:rPr lang="en-US" smtClean="0"/>
              <a:pPr/>
              <a:t>‹#›</a:t>
            </a:fld>
            <a:endParaRPr lang="en-US"/>
          </a:p>
        </p:txBody>
      </p:sp>
    </p:spTree>
    <p:extLst>
      <p:ext uri="{BB962C8B-B14F-4D97-AF65-F5344CB8AC3E}">
        <p14:creationId xmlns:p14="http://schemas.microsoft.com/office/powerpoint/2010/main" xmlns="" val="42218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1C6008-3AF2-4122-88A8-47F339B845AC}" type="datetime1">
              <a:rPr lang="en-US" smtClean="0"/>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EF81-7B15-4F97-AA29-FEF92303225E}" type="slidenum">
              <a:rPr lang="en-US" smtClean="0"/>
              <a:pPr/>
              <a:t>‹#›</a:t>
            </a:fld>
            <a:endParaRPr lang="en-US"/>
          </a:p>
        </p:txBody>
      </p:sp>
    </p:spTree>
    <p:extLst>
      <p:ext uri="{BB962C8B-B14F-4D97-AF65-F5344CB8AC3E}">
        <p14:creationId xmlns:p14="http://schemas.microsoft.com/office/powerpoint/2010/main" xmlns="" val="2129411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21FD99-1518-4694-A9AA-A6947E93FB59}" type="datetime1">
              <a:rPr lang="en-US" smtClean="0"/>
              <a:t>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EF81-7B15-4F97-AA29-FEF92303225E}" type="slidenum">
              <a:rPr lang="en-US" smtClean="0"/>
              <a:pPr/>
              <a:t>‹#›</a:t>
            </a:fld>
            <a:endParaRPr lang="en-US"/>
          </a:p>
        </p:txBody>
      </p:sp>
    </p:spTree>
    <p:extLst>
      <p:ext uri="{BB962C8B-B14F-4D97-AF65-F5344CB8AC3E}">
        <p14:creationId xmlns:p14="http://schemas.microsoft.com/office/powerpoint/2010/main" xmlns="" val="729223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011F55-F456-407F-807E-9D0EA1B46D87}" type="datetime1">
              <a:rPr lang="en-US" smtClean="0"/>
              <a:t>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66EF81-7B15-4F97-AA29-FEF92303225E}" type="slidenum">
              <a:rPr lang="en-US" smtClean="0"/>
              <a:pPr/>
              <a:t>‹#›</a:t>
            </a:fld>
            <a:endParaRPr lang="en-US"/>
          </a:p>
        </p:txBody>
      </p:sp>
    </p:spTree>
    <p:extLst>
      <p:ext uri="{BB962C8B-B14F-4D97-AF65-F5344CB8AC3E}">
        <p14:creationId xmlns:p14="http://schemas.microsoft.com/office/powerpoint/2010/main" xmlns="" val="156950132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533400"/>
            <a:ext cx="8382000" cy="2868168"/>
          </a:xfrm>
        </p:spPr>
        <p:txBody>
          <a:bodyPr>
            <a:normAutofit/>
          </a:bodyPr>
          <a:lstStyle/>
          <a:p>
            <a:pPr algn="ctr"/>
            <a:r>
              <a:rPr lang="en-US" sz="4000" cap="none" dirty="0" smtClean="0"/>
              <a:t>Issues in public administration </a:t>
            </a:r>
            <a:r>
              <a:rPr lang="en-US" sz="4000" dirty="0" smtClean="0"/>
              <a:t/>
            </a:r>
            <a:br>
              <a:rPr lang="en-US" sz="4000" dirty="0" smtClean="0"/>
            </a:br>
            <a:r>
              <a:rPr lang="en-US" sz="4000" dirty="0" smtClean="0"/>
              <a:t>    </a:t>
            </a:r>
            <a:r>
              <a:rPr lang="en-US" sz="4000" dirty="0"/>
              <a:t>MPA 509</a:t>
            </a:r>
            <a:br>
              <a:rPr lang="en-US" sz="4000" dirty="0"/>
            </a:br>
            <a:endParaRPr lang="en-US" sz="4000" dirty="0"/>
          </a:p>
        </p:txBody>
      </p:sp>
      <p:sp>
        <p:nvSpPr>
          <p:cNvPr id="3" name="Subtitle 2"/>
          <p:cNvSpPr>
            <a:spLocks noGrp="1"/>
          </p:cNvSpPr>
          <p:nvPr>
            <p:ph type="subTitle" idx="1"/>
          </p:nvPr>
        </p:nvSpPr>
        <p:spPr>
          <a:xfrm>
            <a:off x="685800" y="3886200"/>
            <a:ext cx="7315200" cy="1101248"/>
          </a:xfrm>
        </p:spPr>
        <p:txBody>
          <a:bodyPr>
            <a:normAutofit/>
          </a:bodyPr>
          <a:lstStyle/>
          <a:p>
            <a:r>
              <a:rPr lang="en-US" dirty="0"/>
              <a:t>“Financial </a:t>
            </a:r>
            <a:r>
              <a:rPr lang="en-US" dirty="0" smtClean="0"/>
              <a:t>Public Administration”</a:t>
            </a:r>
            <a:endParaRPr lang="en-US" sz="4000"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1</a:t>
            </a:fld>
            <a:endParaRPr lang="en-US"/>
          </a:p>
        </p:txBody>
      </p:sp>
    </p:spTree>
    <p:extLst>
      <p:ext uri="{BB962C8B-B14F-4D97-AF65-F5344CB8AC3E}">
        <p14:creationId xmlns:p14="http://schemas.microsoft.com/office/powerpoint/2010/main" xmlns="" val="17673781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idx="1"/>
          </p:nvPr>
        </p:nvSpPr>
        <p:spPr/>
        <p:txBody>
          <a:bodyPr/>
          <a:lstStyle/>
          <a:p>
            <a:r>
              <a:rPr lang="en-US" sz="2400" dirty="0" smtClean="0"/>
              <a:t>Preview of Last Lecture</a:t>
            </a:r>
          </a:p>
          <a:p>
            <a:r>
              <a:rPr lang="en-US" sz="2400" dirty="0" smtClean="0"/>
              <a:t>What is Finance and Financial Administration?</a:t>
            </a:r>
          </a:p>
          <a:p>
            <a:r>
              <a:rPr lang="en-US" sz="2400" dirty="0" smtClean="0"/>
              <a:t> Importance of Public Finance</a:t>
            </a:r>
          </a:p>
          <a:p>
            <a:r>
              <a:rPr lang="en-US" sz="2400" dirty="0" smtClean="0"/>
              <a:t>Budget</a:t>
            </a:r>
          </a:p>
          <a:p>
            <a:r>
              <a:rPr lang="en-US" sz="2400" dirty="0" smtClean="0"/>
              <a:t>The Budget as an Instrument of Public Policy and Manage</a:t>
            </a:r>
          </a:p>
          <a:p>
            <a:r>
              <a:rPr lang="en-US" sz="2400" dirty="0" smtClean="0"/>
              <a:t>The Legal Basis of Budgets</a:t>
            </a:r>
          </a:p>
          <a:p>
            <a:r>
              <a:rPr lang="en-US" sz="2400" dirty="0" smtClean="0"/>
              <a:t>What is an Appropriation</a:t>
            </a:r>
            <a:r>
              <a:rPr lang="en-US" sz="2000" dirty="0" smtClean="0"/>
              <a:t>?</a:t>
            </a:r>
          </a:p>
          <a:p>
            <a:endParaRPr lang="en-US" sz="2400"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2</a:t>
            </a:fld>
            <a:endParaRPr lang="en-US"/>
          </a:p>
        </p:txBody>
      </p:sp>
    </p:spTree>
    <p:extLst>
      <p:ext uri="{BB962C8B-B14F-4D97-AF65-F5344CB8AC3E}">
        <p14:creationId xmlns:p14="http://schemas.microsoft.com/office/powerpoint/2010/main" xmlns="" val="12217624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Finance</a:t>
            </a:r>
            <a:endParaRPr lang="en-US" dirty="0"/>
          </a:p>
        </p:txBody>
      </p:sp>
      <p:sp>
        <p:nvSpPr>
          <p:cNvPr id="3" name="Content Placeholder 2"/>
          <p:cNvSpPr>
            <a:spLocks noGrp="1"/>
          </p:cNvSpPr>
          <p:nvPr>
            <p:ph idx="1"/>
          </p:nvPr>
        </p:nvSpPr>
        <p:spPr/>
        <p:txBody>
          <a:bodyPr/>
          <a:lstStyle/>
          <a:p>
            <a:r>
              <a:rPr lang="en-US" dirty="0"/>
              <a:t>Finance occupies a very important place in budgetary process. </a:t>
            </a:r>
            <a:endParaRPr lang="en-US" dirty="0" smtClean="0"/>
          </a:p>
          <a:p>
            <a:r>
              <a:rPr lang="en-US" dirty="0" smtClean="0"/>
              <a:t>It </a:t>
            </a:r>
            <a:r>
              <a:rPr lang="en-US" dirty="0"/>
              <a:t>is the oil of the engine of </a:t>
            </a:r>
            <a:r>
              <a:rPr lang="en-US" dirty="0" smtClean="0"/>
              <a:t>administration.</a:t>
            </a:r>
          </a:p>
          <a:p>
            <a:r>
              <a:rPr lang="en-US" dirty="0" smtClean="0"/>
              <a:t> No </a:t>
            </a:r>
            <a:r>
              <a:rPr lang="en-US" dirty="0"/>
              <a:t>act of government can be performed without money. </a:t>
            </a:r>
            <a:endParaRPr lang="en-US" dirty="0" smtClean="0"/>
          </a:p>
          <a:p>
            <a:r>
              <a:rPr lang="en-US" dirty="0" smtClean="0"/>
              <a:t>Government </a:t>
            </a:r>
            <a:r>
              <a:rPr lang="en-US" dirty="0"/>
              <a:t>requires money for everything, it does. </a:t>
            </a:r>
          </a:p>
          <a:p>
            <a:endParaRPr lang="en-US" dirty="0"/>
          </a:p>
          <a:p>
            <a:endParaRPr lang="en-US"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3</a:t>
            </a:fld>
            <a:endParaRPr lang="en-US"/>
          </a:p>
        </p:txBody>
      </p:sp>
    </p:spTree>
    <p:extLst>
      <p:ext uri="{BB962C8B-B14F-4D97-AF65-F5344CB8AC3E}">
        <p14:creationId xmlns:p14="http://schemas.microsoft.com/office/powerpoint/2010/main" xmlns="" val="13879480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Finance</a:t>
            </a:r>
            <a:endParaRPr lang="en-US" dirty="0"/>
          </a:p>
        </p:txBody>
      </p:sp>
      <p:sp>
        <p:nvSpPr>
          <p:cNvPr id="3" name="Content Placeholder 2"/>
          <p:cNvSpPr>
            <a:spLocks noGrp="1"/>
          </p:cNvSpPr>
          <p:nvPr>
            <p:ph idx="1"/>
          </p:nvPr>
        </p:nvSpPr>
        <p:spPr/>
        <p:txBody>
          <a:bodyPr/>
          <a:lstStyle/>
          <a:p>
            <a:r>
              <a:rPr lang="en-US" dirty="0"/>
              <a:t>The government can achieve more if there can be large amount of money. </a:t>
            </a:r>
            <a:endParaRPr lang="en-US" dirty="0" smtClean="0"/>
          </a:p>
          <a:p>
            <a:r>
              <a:rPr lang="en-US" dirty="0" smtClean="0"/>
              <a:t>Finance </a:t>
            </a:r>
            <a:r>
              <a:rPr lang="en-US" dirty="0"/>
              <a:t>is a life-blood of the government. </a:t>
            </a:r>
            <a:endParaRPr lang="en-US" dirty="0" smtClean="0"/>
          </a:p>
          <a:p>
            <a:r>
              <a:rPr lang="en-US" dirty="0" smtClean="0"/>
              <a:t>No </a:t>
            </a:r>
            <a:r>
              <a:rPr lang="en-US" dirty="0"/>
              <a:t>government can function without finance just as no motor car can run without petrol.</a:t>
            </a:r>
          </a:p>
        </p:txBody>
      </p:sp>
      <p:sp>
        <p:nvSpPr>
          <p:cNvPr id="4" name="Slide Number Placeholder 3"/>
          <p:cNvSpPr>
            <a:spLocks noGrp="1"/>
          </p:cNvSpPr>
          <p:nvPr>
            <p:ph type="sldNum" sz="quarter" idx="12"/>
          </p:nvPr>
        </p:nvSpPr>
        <p:spPr/>
        <p:txBody>
          <a:bodyPr/>
          <a:lstStyle/>
          <a:p>
            <a:fld id="{5F66EF81-7B15-4F97-AA29-FEF92303225E}" type="slidenum">
              <a:rPr lang="en-US" smtClean="0"/>
              <a:pPr/>
              <a:t>4</a:t>
            </a:fld>
            <a:endParaRPr lang="en-US"/>
          </a:p>
        </p:txBody>
      </p:sp>
    </p:spTree>
    <p:extLst>
      <p:ext uri="{BB962C8B-B14F-4D97-AF65-F5344CB8AC3E}">
        <p14:creationId xmlns:p14="http://schemas.microsoft.com/office/powerpoint/2010/main" xmlns="" val="16935420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Public finance is, thus, an integral part of administration</a:t>
            </a:r>
            <a:r>
              <a:rPr lang="en-US" dirty="0" smtClean="0"/>
              <a:t>.</a:t>
            </a:r>
          </a:p>
          <a:p>
            <a:r>
              <a:rPr lang="en-US" dirty="0" smtClean="0"/>
              <a:t> </a:t>
            </a:r>
            <a:r>
              <a:rPr lang="en-US" dirty="0"/>
              <a:t>Financial administration is concerned with the regulation and distribution of monetary resources. </a:t>
            </a:r>
            <a:endParaRPr lang="en-US" dirty="0" smtClean="0"/>
          </a:p>
          <a:p>
            <a:r>
              <a:rPr lang="en-US" dirty="0" smtClean="0"/>
              <a:t>It </a:t>
            </a:r>
            <a:r>
              <a:rPr lang="en-US" dirty="0"/>
              <a:t>is an </a:t>
            </a:r>
            <a:r>
              <a:rPr lang="en-US" dirty="0" smtClean="0"/>
              <a:t>important </a:t>
            </a:r>
            <a:r>
              <a:rPr lang="en-US" dirty="0"/>
              <a:t>aspect of public administration and is concerned with all aspects of financial management of the government. </a:t>
            </a:r>
            <a:r>
              <a:rPr lang="en-US" dirty="0" smtClean="0"/>
              <a:t> </a:t>
            </a:r>
            <a:endParaRPr lang="en-US" dirty="0"/>
          </a:p>
          <a:p>
            <a:endParaRPr lang="en-US"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5</a:t>
            </a:fld>
            <a:endParaRPr lang="en-US"/>
          </a:p>
        </p:txBody>
      </p:sp>
    </p:spTree>
    <p:extLst>
      <p:ext uri="{BB962C8B-B14F-4D97-AF65-F5344CB8AC3E}">
        <p14:creationId xmlns:p14="http://schemas.microsoft.com/office/powerpoint/2010/main" xmlns="" val="21514204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 </a:t>
            </a:r>
            <a:r>
              <a:rPr lang="en-US" dirty="0"/>
              <a:t>fact, public finance and public administration are inseparable</a:t>
            </a:r>
            <a:r>
              <a:rPr lang="en-US" dirty="0" smtClean="0"/>
              <a:t>.</a:t>
            </a:r>
          </a:p>
          <a:p>
            <a:r>
              <a:rPr lang="en-US" dirty="0" smtClean="0"/>
              <a:t> </a:t>
            </a:r>
            <a:r>
              <a:rPr lang="en-US" dirty="0"/>
              <a:t>Every administrative act has its financial implications. </a:t>
            </a:r>
            <a:endParaRPr lang="en-US" dirty="0" smtClean="0"/>
          </a:p>
          <a:p>
            <a:r>
              <a:rPr lang="en-US" dirty="0" smtClean="0"/>
              <a:t>The </a:t>
            </a:r>
            <a:r>
              <a:rPr lang="en-US" dirty="0"/>
              <a:t>availability of financial resources determines or affects the administrative activity as a whole. </a:t>
            </a:r>
          </a:p>
        </p:txBody>
      </p:sp>
      <p:sp>
        <p:nvSpPr>
          <p:cNvPr id="4" name="Slide Number Placeholder 3"/>
          <p:cNvSpPr>
            <a:spLocks noGrp="1"/>
          </p:cNvSpPr>
          <p:nvPr>
            <p:ph type="sldNum" sz="quarter" idx="12"/>
          </p:nvPr>
        </p:nvSpPr>
        <p:spPr/>
        <p:txBody>
          <a:bodyPr/>
          <a:lstStyle/>
          <a:p>
            <a:fld id="{5F66EF81-7B15-4F97-AA29-FEF92303225E}" type="slidenum">
              <a:rPr lang="en-US" smtClean="0"/>
              <a:pPr/>
              <a:t>6</a:t>
            </a:fld>
            <a:endParaRPr lang="en-US"/>
          </a:p>
        </p:txBody>
      </p:sp>
    </p:spTree>
    <p:extLst>
      <p:ext uri="{BB962C8B-B14F-4D97-AF65-F5344CB8AC3E}">
        <p14:creationId xmlns:p14="http://schemas.microsoft.com/office/powerpoint/2010/main" xmlns="" val="6427966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724400"/>
          </a:xfrm>
        </p:spPr>
        <p:txBody>
          <a:bodyPr/>
          <a:lstStyle/>
          <a:p>
            <a:r>
              <a:rPr lang="en-US" dirty="0"/>
              <a:t>The management of </a:t>
            </a:r>
            <a:r>
              <a:rPr lang="en-US" dirty="0" smtClean="0"/>
              <a:t>finance is</a:t>
            </a:r>
            <a:r>
              <a:rPr lang="en-US" dirty="0"/>
              <a:t>, therefore, one of the first and inescapable responsibility of </a:t>
            </a:r>
            <a:r>
              <a:rPr lang="en-US" dirty="0" smtClean="0"/>
              <a:t>administrators.</a:t>
            </a:r>
          </a:p>
          <a:p>
            <a:r>
              <a:rPr lang="en-US" dirty="0"/>
              <a:t>Financial administration means the management of the finances of a state </a:t>
            </a:r>
            <a:r>
              <a:rPr lang="en-US" dirty="0" smtClean="0"/>
              <a:t>or of </a:t>
            </a:r>
            <a:r>
              <a:rPr lang="en-US" dirty="0"/>
              <a:t>a public authority endowed with </a:t>
            </a:r>
            <a:r>
              <a:rPr lang="en-US" dirty="0" smtClean="0"/>
              <a:t>taxing and spending </a:t>
            </a:r>
            <a:r>
              <a:rPr lang="en-US" dirty="0"/>
              <a:t>powers.</a:t>
            </a:r>
            <a:r>
              <a:rPr lang="en-US" dirty="0" smtClean="0"/>
              <a:t> </a:t>
            </a:r>
            <a:endParaRPr lang="en-US"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7</a:t>
            </a:fld>
            <a:endParaRPr lang="en-US"/>
          </a:p>
        </p:txBody>
      </p:sp>
    </p:spTree>
    <p:extLst>
      <p:ext uri="{BB962C8B-B14F-4D97-AF65-F5344CB8AC3E}">
        <p14:creationId xmlns:p14="http://schemas.microsoft.com/office/powerpoint/2010/main" xmlns="" val="3272492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Administration and finance are as substance and shadow inseparable</a:t>
            </a:r>
            <a:r>
              <a:rPr lang="en-US" dirty="0" smtClean="0"/>
              <a:t>.</a:t>
            </a:r>
          </a:p>
          <a:p>
            <a:r>
              <a:rPr lang="en-US" dirty="0" smtClean="0"/>
              <a:t> </a:t>
            </a:r>
            <a:r>
              <a:rPr lang="en-US" dirty="0"/>
              <a:t>Finance is the fuel of administration. </a:t>
            </a:r>
            <a:endParaRPr lang="en-US" dirty="0" smtClean="0"/>
          </a:p>
          <a:p>
            <a:r>
              <a:rPr lang="en-US" dirty="0" smtClean="0"/>
              <a:t>It </a:t>
            </a:r>
            <a:r>
              <a:rPr lang="en-US" dirty="0"/>
              <a:t>fuels the administrative engine</a:t>
            </a:r>
            <a:r>
              <a:rPr lang="en-US" dirty="0" smtClean="0"/>
              <a:t>.</a:t>
            </a:r>
          </a:p>
          <a:p>
            <a:r>
              <a:rPr lang="en-US" dirty="0" smtClean="0"/>
              <a:t> </a:t>
            </a:r>
            <a:r>
              <a:rPr lang="en-US" dirty="0"/>
              <a:t>All undertakings depend on finance, it is </a:t>
            </a:r>
            <a:r>
              <a:rPr lang="en-US" dirty="0" smtClean="0"/>
              <a:t>generalized </a:t>
            </a:r>
            <a:r>
              <a:rPr lang="en-US" dirty="0"/>
              <a:t>capital. </a:t>
            </a:r>
          </a:p>
        </p:txBody>
      </p:sp>
      <p:sp>
        <p:nvSpPr>
          <p:cNvPr id="4" name="Slide Number Placeholder 3"/>
          <p:cNvSpPr>
            <a:spLocks noGrp="1"/>
          </p:cNvSpPr>
          <p:nvPr>
            <p:ph type="sldNum" sz="quarter" idx="12"/>
          </p:nvPr>
        </p:nvSpPr>
        <p:spPr/>
        <p:txBody>
          <a:bodyPr/>
          <a:lstStyle/>
          <a:p>
            <a:fld id="{5F66EF81-7B15-4F97-AA29-FEF92303225E}" type="slidenum">
              <a:rPr lang="en-US" smtClean="0"/>
              <a:pPr/>
              <a:t>8</a:t>
            </a:fld>
            <a:endParaRPr lang="en-US"/>
          </a:p>
        </p:txBody>
      </p:sp>
    </p:spTree>
    <p:extLst>
      <p:ext uri="{BB962C8B-B14F-4D97-AF65-F5344CB8AC3E}">
        <p14:creationId xmlns:p14="http://schemas.microsoft.com/office/powerpoint/2010/main" xmlns="" val="35352666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Sound financial management </a:t>
            </a:r>
            <a:r>
              <a:rPr lang="en-US" dirty="0" smtClean="0"/>
              <a:t>is </a:t>
            </a:r>
            <a:r>
              <a:rPr lang="en-US" dirty="0"/>
              <a:t>vital to the success of any enterprise</a:t>
            </a:r>
            <a:r>
              <a:rPr lang="en-US" dirty="0" smtClean="0"/>
              <a:t>.</a:t>
            </a:r>
          </a:p>
          <a:p>
            <a:r>
              <a:rPr lang="en-US" dirty="0" smtClean="0"/>
              <a:t> </a:t>
            </a:r>
            <a:r>
              <a:rPr lang="en-US" dirty="0"/>
              <a:t>This is all the more so for any government. </a:t>
            </a:r>
            <a:endParaRPr lang="en-US" dirty="0" smtClean="0"/>
          </a:p>
          <a:p>
            <a:r>
              <a:rPr lang="en-US" dirty="0" smtClean="0"/>
              <a:t>Government </a:t>
            </a:r>
            <a:r>
              <a:rPr lang="en-US" dirty="0"/>
              <a:t>should spend the money efficiently and </a:t>
            </a:r>
            <a:r>
              <a:rPr lang="en-US" dirty="0" smtClean="0"/>
              <a:t>eco­nomically.</a:t>
            </a:r>
            <a:endParaRPr lang="en-US" dirty="0"/>
          </a:p>
          <a:p>
            <a:r>
              <a:rPr lang="en-US" dirty="0" smtClean="0"/>
              <a:t>Efficiency </a:t>
            </a:r>
            <a:r>
              <a:rPr lang="en-US" dirty="0"/>
              <a:t>and economy are the two watchwords of public finance.</a:t>
            </a:r>
          </a:p>
          <a:p>
            <a:endParaRPr lang="en-US"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9</a:t>
            </a:fld>
            <a:endParaRPr lang="en-US"/>
          </a:p>
        </p:txBody>
      </p:sp>
    </p:spTree>
    <p:extLst>
      <p:ext uri="{BB962C8B-B14F-4D97-AF65-F5344CB8AC3E}">
        <p14:creationId xmlns:p14="http://schemas.microsoft.com/office/powerpoint/2010/main" xmlns="" val="38811136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Sound finance is at the core of modern government. </a:t>
            </a:r>
            <a:endParaRPr lang="en-US" dirty="0" smtClean="0"/>
          </a:p>
          <a:p>
            <a:r>
              <a:rPr lang="en-US" dirty="0" smtClean="0"/>
              <a:t>Financial </a:t>
            </a:r>
            <a:r>
              <a:rPr lang="en-US" dirty="0"/>
              <a:t>administration seeks to raise, spend and account for the funds needed for public </a:t>
            </a:r>
            <a:r>
              <a:rPr lang="en-US" dirty="0" smtClean="0"/>
              <a:t>expenditure.</a:t>
            </a:r>
          </a:p>
          <a:p>
            <a:r>
              <a:rPr lang="en-US" dirty="0"/>
              <a:t>Financial operations comprise planning, determining, </a:t>
            </a:r>
            <a:r>
              <a:rPr lang="en-US" dirty="0" smtClean="0"/>
              <a:t>ex­ecuting </a:t>
            </a:r>
            <a:r>
              <a:rPr lang="en-US" dirty="0"/>
              <a:t>and controlling taxation, borrowing, and public spending.</a:t>
            </a:r>
            <a:r>
              <a:rPr lang="en-US" dirty="0" smtClean="0"/>
              <a:t> </a:t>
            </a:r>
            <a:endParaRPr lang="en-US"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10</a:t>
            </a:fld>
            <a:endParaRPr lang="en-US"/>
          </a:p>
        </p:txBody>
      </p:sp>
    </p:spTree>
    <p:extLst>
      <p:ext uri="{BB962C8B-B14F-4D97-AF65-F5344CB8AC3E}">
        <p14:creationId xmlns:p14="http://schemas.microsoft.com/office/powerpoint/2010/main" xmlns="" val="7543807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a:t>Thus, financial administration is one of the most important facets of public administration and as such it is concerned with all the aspects of financial management of the state</a:t>
            </a:r>
            <a:r>
              <a:rPr lang="en-US" dirty="0" smtClean="0"/>
              <a:t>.</a:t>
            </a:r>
          </a:p>
          <a:p>
            <a:pPr algn="just"/>
            <a:r>
              <a:rPr lang="en-US" dirty="0"/>
              <a:t>It deals with the principles and practice relating to the proper and efficient administration of the finances of the state. </a:t>
            </a:r>
          </a:p>
          <a:p>
            <a:pPr marL="0" indent="0" algn="just">
              <a:buNone/>
            </a:pPr>
            <a:endParaRPr lang="en-US"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11</a:t>
            </a:fld>
            <a:endParaRPr lang="en-US"/>
          </a:p>
        </p:txBody>
      </p:sp>
    </p:spTree>
    <p:extLst>
      <p:ext uri="{BB962C8B-B14F-4D97-AF65-F5344CB8AC3E}">
        <p14:creationId xmlns:p14="http://schemas.microsoft.com/office/powerpoint/2010/main" xmlns="" val="9788563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Budget </a:t>
            </a:r>
          </a:p>
        </p:txBody>
      </p:sp>
      <p:sp>
        <p:nvSpPr>
          <p:cNvPr id="3" name="Content Placeholder 2"/>
          <p:cNvSpPr>
            <a:spLocks noGrp="1"/>
          </p:cNvSpPr>
          <p:nvPr>
            <p:ph idx="1"/>
          </p:nvPr>
        </p:nvSpPr>
        <p:spPr/>
        <p:txBody>
          <a:bodyPr/>
          <a:lstStyle/>
          <a:p>
            <a:r>
              <a:rPr lang="en-US" dirty="0"/>
              <a:t>The very word budget was wholly unknown till 1803. The word budget originally </a:t>
            </a:r>
            <a:r>
              <a:rPr lang="en-US" dirty="0" smtClean="0"/>
              <a:t>meant </a:t>
            </a:r>
            <a:r>
              <a:rPr lang="en-US" dirty="0"/>
              <a:t>a bag or pocket attached to a person</a:t>
            </a:r>
            <a:r>
              <a:rPr lang="en-US" dirty="0" smtClean="0"/>
              <a:t>.</a:t>
            </a:r>
          </a:p>
          <a:p>
            <a:r>
              <a:rPr lang="en-US" dirty="0"/>
              <a:t>The term budget is derived from an old English word </a:t>
            </a:r>
            <a:r>
              <a:rPr lang="en-US" dirty="0" smtClean="0"/>
              <a:t>"</a:t>
            </a:r>
            <a:r>
              <a:rPr lang="en-US" dirty="0" err="1"/>
              <a:t>Bougettee</a:t>
            </a:r>
            <a:r>
              <a:rPr lang="en-US" dirty="0" smtClean="0"/>
              <a:t>".</a:t>
            </a:r>
          </a:p>
          <a:p>
            <a:r>
              <a:rPr lang="en-US" dirty="0" smtClean="0"/>
              <a:t> </a:t>
            </a:r>
            <a:r>
              <a:rPr lang="en-US" dirty="0"/>
              <a:t>It means a leather bag or a pocket or wallet carrying the official papers.</a:t>
            </a:r>
          </a:p>
        </p:txBody>
      </p:sp>
      <p:sp>
        <p:nvSpPr>
          <p:cNvPr id="4" name="Slide Number Placeholder 3"/>
          <p:cNvSpPr>
            <a:spLocks noGrp="1"/>
          </p:cNvSpPr>
          <p:nvPr>
            <p:ph type="sldNum" sz="quarter" idx="12"/>
          </p:nvPr>
        </p:nvSpPr>
        <p:spPr/>
        <p:txBody>
          <a:bodyPr/>
          <a:lstStyle/>
          <a:p>
            <a:fld id="{5F66EF81-7B15-4F97-AA29-FEF92303225E}" type="slidenum">
              <a:rPr lang="en-US" smtClean="0"/>
              <a:pPr/>
              <a:t>12</a:t>
            </a:fld>
            <a:endParaRPr lang="en-US"/>
          </a:p>
        </p:txBody>
      </p:sp>
    </p:spTree>
    <p:extLst>
      <p:ext uri="{BB962C8B-B14F-4D97-AF65-F5344CB8AC3E}">
        <p14:creationId xmlns:p14="http://schemas.microsoft.com/office/powerpoint/2010/main" xmlns="" val="24860877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Chancellor of Exchequer in </a:t>
            </a:r>
            <a:r>
              <a:rPr lang="en-US" dirty="0" smtClean="0"/>
              <a:t>England </a:t>
            </a:r>
            <a:r>
              <a:rPr lang="en-US" dirty="0"/>
              <a:t>used to carry his papers in a leather bag to the House of Commons</a:t>
            </a:r>
            <a:r>
              <a:rPr lang="en-US" dirty="0" smtClean="0"/>
              <a:t>.</a:t>
            </a:r>
          </a:p>
          <a:p>
            <a:r>
              <a:rPr lang="en-US" dirty="0" smtClean="0"/>
              <a:t> </a:t>
            </a:r>
            <a:r>
              <a:rPr lang="en-US" dirty="0"/>
              <a:t>He would open it to place the papers containing the financial plan before the parliament or the House. </a:t>
            </a:r>
          </a:p>
        </p:txBody>
      </p:sp>
      <p:sp>
        <p:nvSpPr>
          <p:cNvPr id="4" name="Slide Number Placeholder 3"/>
          <p:cNvSpPr>
            <a:spLocks noGrp="1"/>
          </p:cNvSpPr>
          <p:nvPr>
            <p:ph type="sldNum" sz="quarter" idx="12"/>
          </p:nvPr>
        </p:nvSpPr>
        <p:spPr/>
        <p:txBody>
          <a:bodyPr/>
          <a:lstStyle/>
          <a:p>
            <a:fld id="{5F66EF81-7B15-4F97-AA29-FEF92303225E}" type="slidenum">
              <a:rPr lang="en-US" smtClean="0"/>
              <a:pPr/>
              <a:t>13</a:t>
            </a:fld>
            <a:endParaRPr lang="en-US"/>
          </a:p>
        </p:txBody>
      </p:sp>
    </p:spTree>
    <p:extLst>
      <p:ext uri="{BB962C8B-B14F-4D97-AF65-F5344CB8AC3E}">
        <p14:creationId xmlns:p14="http://schemas.microsoft.com/office/powerpoint/2010/main" xmlns="" val="8955575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Thus, </a:t>
            </a:r>
            <a:r>
              <a:rPr lang="en-US" dirty="0" smtClean="0"/>
              <a:t>Financial Administration Budget </a:t>
            </a:r>
            <a:r>
              <a:rPr lang="en-US" dirty="0"/>
              <a:t>is British in origin and it has been adopted by other countries from there. </a:t>
            </a:r>
            <a:endParaRPr lang="en-US" dirty="0" smtClean="0"/>
          </a:p>
          <a:p>
            <a:r>
              <a:rPr lang="en-US" dirty="0" smtClean="0"/>
              <a:t>Thus</a:t>
            </a:r>
            <a:r>
              <a:rPr lang="en-US" dirty="0"/>
              <a:t>, </a:t>
            </a:r>
            <a:r>
              <a:rPr lang="en-US" dirty="0" err="1"/>
              <a:t>Bougettee</a:t>
            </a:r>
            <a:r>
              <a:rPr lang="en-US" dirty="0"/>
              <a:t> in due course of time was called as Budget.</a:t>
            </a:r>
          </a:p>
        </p:txBody>
      </p:sp>
      <p:sp>
        <p:nvSpPr>
          <p:cNvPr id="4" name="Slide Number Placeholder 3"/>
          <p:cNvSpPr>
            <a:spLocks noGrp="1"/>
          </p:cNvSpPr>
          <p:nvPr>
            <p:ph type="sldNum" sz="quarter" idx="12"/>
          </p:nvPr>
        </p:nvSpPr>
        <p:spPr/>
        <p:txBody>
          <a:bodyPr/>
          <a:lstStyle/>
          <a:p>
            <a:fld id="{5F66EF81-7B15-4F97-AA29-FEF92303225E}" type="slidenum">
              <a:rPr lang="en-US" smtClean="0"/>
              <a:pPr/>
              <a:t>14</a:t>
            </a:fld>
            <a:endParaRPr lang="en-US"/>
          </a:p>
        </p:txBody>
      </p:sp>
    </p:spTree>
    <p:extLst>
      <p:ext uri="{BB962C8B-B14F-4D97-AF65-F5344CB8AC3E}">
        <p14:creationId xmlns:p14="http://schemas.microsoft.com/office/powerpoint/2010/main" xmlns="" val="13440507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1609416"/>
            <a:ext cx="8382000" cy="4846320"/>
          </a:xfrm>
        </p:spPr>
        <p:txBody>
          <a:bodyPr/>
          <a:lstStyle/>
          <a:p>
            <a:r>
              <a:rPr lang="en-US" dirty="0"/>
              <a:t>It contains the whole income and </a:t>
            </a:r>
            <a:r>
              <a:rPr lang="en-US" dirty="0" smtClean="0"/>
              <a:t>expenditure </a:t>
            </a:r>
            <a:r>
              <a:rPr lang="en-US" dirty="0"/>
              <a:t>of the government. </a:t>
            </a:r>
            <a:endParaRPr lang="en-US" dirty="0" smtClean="0"/>
          </a:p>
          <a:p>
            <a:r>
              <a:rPr lang="en-US" dirty="0" smtClean="0"/>
              <a:t>Budget </a:t>
            </a:r>
            <a:r>
              <a:rPr lang="en-US" dirty="0"/>
              <a:t>in modern times means a financial, scheme or statement or document which contained the estimate of revenue and expenditure for a year. </a:t>
            </a:r>
          </a:p>
        </p:txBody>
      </p:sp>
      <p:sp>
        <p:nvSpPr>
          <p:cNvPr id="4" name="Slide Number Placeholder 3"/>
          <p:cNvSpPr>
            <a:spLocks noGrp="1"/>
          </p:cNvSpPr>
          <p:nvPr>
            <p:ph type="sldNum" sz="quarter" idx="12"/>
          </p:nvPr>
        </p:nvSpPr>
        <p:spPr/>
        <p:txBody>
          <a:bodyPr/>
          <a:lstStyle/>
          <a:p>
            <a:fld id="{5F66EF81-7B15-4F97-AA29-FEF92303225E}" type="slidenum">
              <a:rPr lang="en-US" smtClean="0"/>
              <a:pPr/>
              <a:t>15</a:t>
            </a:fld>
            <a:endParaRPr lang="en-US"/>
          </a:p>
        </p:txBody>
      </p:sp>
    </p:spTree>
    <p:extLst>
      <p:ext uri="{BB962C8B-B14F-4D97-AF65-F5344CB8AC3E}">
        <p14:creationId xmlns:p14="http://schemas.microsoft.com/office/powerpoint/2010/main" xmlns="" val="11387728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p:spPr>
        <p:txBody>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eaLnBrk="0" fontAlgn="base" hangingPunct="0">
              <a:spcBef>
                <a:spcPct val="0"/>
              </a:spcBef>
              <a:spcAft>
                <a:spcPct val="0"/>
              </a:spcAft>
              <a:defRPr>
                <a:solidFill>
                  <a:schemeClr val="tx1"/>
                </a:solidFill>
                <a:latin typeface="Century Gothic" pitchFamily="34" charset="0"/>
              </a:defRPr>
            </a:lvl6pPr>
            <a:lvl7pPr marL="2971800" indent="-228600" eaLnBrk="0" fontAlgn="base" hangingPunct="0">
              <a:spcBef>
                <a:spcPct val="0"/>
              </a:spcBef>
              <a:spcAft>
                <a:spcPct val="0"/>
              </a:spcAft>
              <a:defRPr>
                <a:solidFill>
                  <a:schemeClr val="tx1"/>
                </a:solidFill>
                <a:latin typeface="Century Gothic" pitchFamily="34" charset="0"/>
              </a:defRPr>
            </a:lvl7pPr>
            <a:lvl8pPr marL="3429000" indent="-228600" eaLnBrk="0" fontAlgn="base" hangingPunct="0">
              <a:spcBef>
                <a:spcPct val="0"/>
              </a:spcBef>
              <a:spcAft>
                <a:spcPct val="0"/>
              </a:spcAft>
              <a:defRPr>
                <a:solidFill>
                  <a:schemeClr val="tx1"/>
                </a:solidFill>
                <a:latin typeface="Century Gothic" pitchFamily="34" charset="0"/>
              </a:defRPr>
            </a:lvl8pPr>
            <a:lvl9pPr marL="3886200" indent="-228600" eaLnBrk="0" fontAlgn="base" hangingPunct="0">
              <a:spcBef>
                <a:spcPct val="0"/>
              </a:spcBef>
              <a:spcAft>
                <a:spcPct val="0"/>
              </a:spcAft>
              <a:defRPr>
                <a:solidFill>
                  <a:schemeClr val="tx1"/>
                </a:solidFill>
                <a:latin typeface="Century Gothic" pitchFamily="34" charset="0"/>
              </a:defRPr>
            </a:lvl9pPr>
          </a:lstStyle>
          <a:p>
            <a:fld id="{0BD950BE-54AD-44D1-88EE-8A7AA994EB52}" type="slidenum">
              <a:rPr lang="en-US">
                <a:latin typeface="Times New Roman" pitchFamily="18" charset="0"/>
              </a:rPr>
              <a:pPr/>
              <a:t>16</a:t>
            </a:fld>
            <a:endParaRPr lang="en-US">
              <a:latin typeface="Times New Roman" pitchFamily="18" charset="0"/>
            </a:endParaRPr>
          </a:p>
        </p:txBody>
      </p:sp>
      <p:sp>
        <p:nvSpPr>
          <p:cNvPr id="65538" name="Rectangle 2"/>
          <p:cNvSpPr>
            <a:spLocks noGrp="1" noChangeArrowheads="1"/>
          </p:cNvSpPr>
          <p:nvPr>
            <p:ph type="title"/>
          </p:nvPr>
        </p:nvSpPr>
        <p:spPr>
          <a:noFill/>
          <a:extLst>
            <a:ext uri="{909E8E84-426E-40DD-AFC4-6F175D3DCCD1}">
              <a14:hiddenFill xmlns:a14="http://schemas.microsoft.com/office/drawing/2010/main" xmlns="">
                <a:solidFill>
                  <a:srgbClr val="0033CC"/>
                </a:solidFill>
              </a14:hiddenFill>
            </a:ext>
          </a:extLst>
        </p:spPr>
        <p:txBody>
          <a:bodyPr/>
          <a:lstStyle/>
          <a:p>
            <a:pPr>
              <a:defRPr/>
            </a:pPr>
            <a:r>
              <a:rPr lang="en-US" sz="2400" b="1" dirty="0" smtClean="0"/>
              <a:t>The Budget as an Instrument of Public Policy and Management</a:t>
            </a:r>
            <a:r>
              <a:rPr lang="en-US" sz="2000" dirty="0" smtClean="0"/>
              <a:t/>
            </a:r>
            <a:br>
              <a:rPr lang="en-US" sz="2000" dirty="0" smtClean="0"/>
            </a:br>
            <a:endParaRPr lang="en-US" sz="2000" dirty="0" smtClean="0"/>
          </a:p>
        </p:txBody>
      </p:sp>
      <p:sp>
        <p:nvSpPr>
          <p:cNvPr id="7172" name="Rectangle 3"/>
          <p:cNvSpPr>
            <a:spLocks noGrp="1" noChangeArrowheads="1"/>
          </p:cNvSpPr>
          <p:nvPr>
            <p:ph type="body" idx="1"/>
          </p:nvPr>
        </p:nvSpPr>
        <p:spPr>
          <a:xfrm>
            <a:off x="228600" y="1219200"/>
            <a:ext cx="8001000" cy="5295900"/>
          </a:xfrm>
        </p:spPr>
        <p:txBody>
          <a:bodyPr/>
          <a:lstStyle/>
          <a:p>
            <a:pPr marL="0" indent="0" algn="ctr">
              <a:lnSpc>
                <a:spcPct val="80000"/>
              </a:lnSpc>
              <a:buNone/>
            </a:pPr>
            <a:endParaRPr lang="en-US" sz="2400" b="1" dirty="0" smtClean="0"/>
          </a:p>
          <a:p>
            <a:pPr marL="0" indent="0" algn="ctr">
              <a:lnSpc>
                <a:spcPct val="80000"/>
              </a:lnSpc>
              <a:buNone/>
            </a:pPr>
            <a:r>
              <a:rPr lang="en-US" sz="2400" b="1" dirty="0" smtClean="0"/>
              <a:t>Planning </a:t>
            </a:r>
            <a:r>
              <a:rPr lang="en-US" sz="2400" b="1" dirty="0" smtClean="0"/>
              <a:t>Instrument:: </a:t>
            </a:r>
          </a:p>
          <a:p>
            <a:pPr>
              <a:lnSpc>
                <a:spcPct val="80000"/>
              </a:lnSpc>
            </a:pPr>
            <a:endParaRPr lang="en-US" sz="2000" dirty="0"/>
          </a:p>
          <a:p>
            <a:pPr>
              <a:lnSpc>
                <a:spcPct val="80000"/>
              </a:lnSpc>
            </a:pPr>
            <a:r>
              <a:rPr lang="en-US" sz="2400" dirty="0" smtClean="0"/>
              <a:t>Sets goals, priorities, and strategies and coordinates the government/agency resources into an expenditure plan identifying what program or activities will take place and at what levels.</a:t>
            </a:r>
          </a:p>
          <a:p>
            <a:pPr>
              <a:lnSpc>
                <a:spcPct val="80000"/>
              </a:lnSpc>
            </a:pPr>
            <a:endParaRPr lang="en-US" sz="2400" dirty="0" smtClean="0"/>
          </a:p>
          <a:p>
            <a:pPr marL="0" indent="0" algn="ctr">
              <a:lnSpc>
                <a:spcPct val="80000"/>
              </a:lnSpc>
              <a:buNone/>
            </a:pPr>
            <a:endParaRPr lang="en-US" sz="2400" b="1" dirty="0" smtClean="0"/>
          </a:p>
          <a:p>
            <a:pPr marL="0" indent="0" algn="ctr">
              <a:lnSpc>
                <a:spcPct val="80000"/>
              </a:lnSpc>
              <a:buNone/>
            </a:pPr>
            <a:r>
              <a:rPr lang="en-US" sz="2400" b="1" dirty="0" smtClean="0"/>
              <a:t>Political </a:t>
            </a:r>
            <a:r>
              <a:rPr lang="en-US" sz="2400" b="1" dirty="0" smtClean="0"/>
              <a:t>Instrument:</a:t>
            </a:r>
          </a:p>
          <a:p>
            <a:pPr>
              <a:lnSpc>
                <a:spcPct val="80000"/>
              </a:lnSpc>
            </a:pPr>
            <a:r>
              <a:rPr lang="en-US" sz="2400" dirty="0" smtClean="0"/>
              <a:t>Involves competing interests attempting to influence a government or agency to form policy favorable to them.</a:t>
            </a:r>
          </a:p>
        </p:txBody>
      </p:sp>
    </p:spTree>
    <p:extLst>
      <p:ext uri="{BB962C8B-B14F-4D97-AF65-F5344CB8AC3E}">
        <p14:creationId xmlns:p14="http://schemas.microsoft.com/office/powerpoint/2010/main" xmlns="" val="19999218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lstStyle/>
          <a:p>
            <a:pPr marL="0" indent="0" algn="ctr">
              <a:lnSpc>
                <a:spcPct val="80000"/>
              </a:lnSpc>
              <a:buNone/>
            </a:pPr>
            <a:r>
              <a:rPr lang="en-US" b="1" dirty="0" smtClean="0"/>
              <a:t>Social Instrument:</a:t>
            </a:r>
          </a:p>
          <a:p>
            <a:pPr>
              <a:lnSpc>
                <a:spcPct val="80000"/>
              </a:lnSpc>
            </a:pPr>
            <a:r>
              <a:rPr lang="en-US" dirty="0" smtClean="0"/>
              <a:t>  Provides a vehicle to grant and deny privileges and disburse burdens and benefits to individuals and businesses.</a:t>
            </a:r>
          </a:p>
          <a:p>
            <a:pPr marL="0" indent="0" algn="ctr">
              <a:lnSpc>
                <a:spcPct val="80000"/>
              </a:lnSpc>
              <a:buNone/>
            </a:pPr>
            <a:r>
              <a:rPr lang="en-US" b="1" dirty="0" smtClean="0"/>
              <a:t>Economic Instrument:</a:t>
            </a:r>
          </a:p>
          <a:p>
            <a:pPr>
              <a:lnSpc>
                <a:spcPct val="80000"/>
              </a:lnSpc>
            </a:pPr>
            <a:r>
              <a:rPr lang="en-US" dirty="0" smtClean="0"/>
              <a:t>Offers powerful potential for affecting the growth and productive capacity of the community and its citizens.</a:t>
            </a:r>
          </a:p>
          <a:p>
            <a:pPr marL="0" indent="0">
              <a:lnSpc>
                <a:spcPct val="80000"/>
              </a:lnSpc>
              <a:buNone/>
            </a:pPr>
            <a:r>
              <a:rPr lang="en-US" b="1" dirty="0"/>
              <a:t>	</a:t>
            </a:r>
            <a:r>
              <a:rPr lang="en-US" b="1" dirty="0" smtClean="0"/>
              <a:t>	     Legal Instrument: </a:t>
            </a:r>
          </a:p>
          <a:p>
            <a:pPr>
              <a:lnSpc>
                <a:spcPct val="80000"/>
              </a:lnSpc>
            </a:pPr>
            <a:r>
              <a:rPr lang="en-US" dirty="0" smtClean="0"/>
              <a:t> Grants authoritatively the rights, responsibilities, power, and guidelines that regulate the budget format, timing and process.</a:t>
            </a:r>
          </a:p>
          <a:p>
            <a:pPr>
              <a:lnSpc>
                <a:spcPct val="80000"/>
              </a:lnSpc>
            </a:pPr>
            <a:endParaRPr lang="en-US" dirty="0" smtClean="0"/>
          </a:p>
          <a:p>
            <a:pPr>
              <a:lnSpc>
                <a:spcPct val="80000"/>
              </a:lnSpc>
            </a:pPr>
            <a:endParaRPr lang="en-US" dirty="0" smtClean="0"/>
          </a:p>
          <a:p>
            <a:endParaRPr lang="en-US"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17</a:t>
            </a:fld>
            <a:endParaRPr lang="en-US"/>
          </a:p>
        </p:txBody>
      </p:sp>
    </p:spTree>
    <p:extLst>
      <p:ext uri="{BB962C8B-B14F-4D97-AF65-F5344CB8AC3E}">
        <p14:creationId xmlns:p14="http://schemas.microsoft.com/office/powerpoint/2010/main" xmlns="" val="26763809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In simple words, Budget means 'annual financial statement' containing the income and expenditure of a year</a:t>
            </a:r>
            <a:r>
              <a:rPr lang="en-US" dirty="0" smtClean="0"/>
              <a:t>.</a:t>
            </a:r>
          </a:p>
          <a:p>
            <a:r>
              <a:rPr lang="en-US" dirty="0" smtClean="0"/>
              <a:t> </a:t>
            </a:r>
            <a:r>
              <a:rPr lang="en-US" dirty="0"/>
              <a:t>Budget is a tool of administration</a:t>
            </a:r>
            <a:r>
              <a:rPr lang="en-US" dirty="0" smtClean="0"/>
              <a:t>.</a:t>
            </a:r>
          </a:p>
          <a:p>
            <a:r>
              <a:rPr lang="en-US" dirty="0" smtClean="0"/>
              <a:t> </a:t>
            </a:r>
            <a:r>
              <a:rPr lang="en-US" dirty="0"/>
              <a:t>It is the key-stone of financial administration. It is a tool of management. </a:t>
            </a:r>
            <a:r>
              <a:rPr lang="en-US" dirty="0" smtClean="0"/>
              <a:t>­</a:t>
            </a:r>
            <a:endParaRPr lang="en-US" dirty="0"/>
          </a:p>
          <a:p>
            <a:endParaRPr lang="en-US"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18</a:t>
            </a:fld>
            <a:endParaRPr lang="en-US"/>
          </a:p>
        </p:txBody>
      </p:sp>
    </p:spTree>
    <p:extLst>
      <p:ext uri="{BB962C8B-B14F-4D97-AF65-F5344CB8AC3E}">
        <p14:creationId xmlns:p14="http://schemas.microsoft.com/office/powerpoint/2010/main" xmlns="" val="13510071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Budget </a:t>
            </a:r>
            <a:r>
              <a:rPr lang="en-US" dirty="0" smtClean="0"/>
              <a:t>now-a­ days </a:t>
            </a:r>
            <a:r>
              <a:rPr lang="en-US" dirty="0"/>
              <a:t>is something more than an estimate of revenue and expenditure. It also includes material finances. </a:t>
            </a:r>
          </a:p>
          <a:p>
            <a:r>
              <a:rPr lang="en-US" dirty="0"/>
              <a:t>Budget constitutes the vital part of governmental machinery. </a:t>
            </a:r>
          </a:p>
        </p:txBody>
      </p:sp>
      <p:sp>
        <p:nvSpPr>
          <p:cNvPr id="4" name="Slide Number Placeholder 3"/>
          <p:cNvSpPr>
            <a:spLocks noGrp="1"/>
          </p:cNvSpPr>
          <p:nvPr>
            <p:ph type="sldNum" sz="quarter" idx="12"/>
          </p:nvPr>
        </p:nvSpPr>
        <p:spPr/>
        <p:txBody>
          <a:bodyPr/>
          <a:lstStyle/>
          <a:p>
            <a:fld id="{5F66EF81-7B15-4F97-AA29-FEF92303225E}" type="slidenum">
              <a:rPr lang="en-US" smtClean="0"/>
              <a:pPr/>
              <a:t>19</a:t>
            </a:fld>
            <a:endParaRPr lang="en-US"/>
          </a:p>
        </p:txBody>
      </p:sp>
    </p:spTree>
    <p:extLst>
      <p:ext uri="{BB962C8B-B14F-4D97-AF65-F5344CB8AC3E}">
        <p14:creationId xmlns:p14="http://schemas.microsoft.com/office/powerpoint/2010/main" xmlns="" val="39488712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p:spPr>
        <p:txBody>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eaLnBrk="0" fontAlgn="base" hangingPunct="0">
              <a:spcBef>
                <a:spcPct val="0"/>
              </a:spcBef>
              <a:spcAft>
                <a:spcPct val="0"/>
              </a:spcAft>
              <a:defRPr>
                <a:solidFill>
                  <a:schemeClr val="tx1"/>
                </a:solidFill>
                <a:latin typeface="Century Gothic" pitchFamily="34" charset="0"/>
              </a:defRPr>
            </a:lvl6pPr>
            <a:lvl7pPr marL="2971800" indent="-228600" eaLnBrk="0" fontAlgn="base" hangingPunct="0">
              <a:spcBef>
                <a:spcPct val="0"/>
              </a:spcBef>
              <a:spcAft>
                <a:spcPct val="0"/>
              </a:spcAft>
              <a:defRPr>
                <a:solidFill>
                  <a:schemeClr val="tx1"/>
                </a:solidFill>
                <a:latin typeface="Century Gothic" pitchFamily="34" charset="0"/>
              </a:defRPr>
            </a:lvl7pPr>
            <a:lvl8pPr marL="3429000" indent="-228600" eaLnBrk="0" fontAlgn="base" hangingPunct="0">
              <a:spcBef>
                <a:spcPct val="0"/>
              </a:spcBef>
              <a:spcAft>
                <a:spcPct val="0"/>
              </a:spcAft>
              <a:defRPr>
                <a:solidFill>
                  <a:schemeClr val="tx1"/>
                </a:solidFill>
                <a:latin typeface="Century Gothic" pitchFamily="34" charset="0"/>
              </a:defRPr>
            </a:lvl8pPr>
            <a:lvl9pPr marL="3886200" indent="-228600" eaLnBrk="0" fontAlgn="base" hangingPunct="0">
              <a:spcBef>
                <a:spcPct val="0"/>
              </a:spcBef>
              <a:spcAft>
                <a:spcPct val="0"/>
              </a:spcAft>
              <a:defRPr>
                <a:solidFill>
                  <a:schemeClr val="tx1"/>
                </a:solidFill>
                <a:latin typeface="Century Gothic" pitchFamily="34" charset="0"/>
              </a:defRPr>
            </a:lvl9pPr>
          </a:lstStyle>
          <a:p>
            <a:fld id="{E9DECE9B-74EC-4275-BAE6-F2CD7AE9447F}" type="slidenum">
              <a:rPr lang="en-US">
                <a:latin typeface="Times New Roman" pitchFamily="18" charset="0"/>
              </a:rPr>
              <a:pPr/>
              <a:t>20</a:t>
            </a:fld>
            <a:endParaRPr lang="en-US">
              <a:latin typeface="Times New Roman" pitchFamily="18" charset="0"/>
            </a:endParaRPr>
          </a:p>
        </p:txBody>
      </p:sp>
      <p:sp>
        <p:nvSpPr>
          <p:cNvPr id="66562" name="Rectangle 2"/>
          <p:cNvSpPr>
            <a:spLocks noGrp="1" noChangeArrowheads="1"/>
          </p:cNvSpPr>
          <p:nvPr>
            <p:ph type="title"/>
          </p:nvPr>
        </p:nvSpPr>
        <p:spPr>
          <a:noFill/>
          <a:extLst>
            <a:ext uri="{909E8E84-426E-40DD-AFC4-6F175D3DCCD1}">
              <a14:hiddenFill xmlns:a14="http://schemas.microsoft.com/office/drawing/2010/main" xmlns="">
                <a:solidFill>
                  <a:srgbClr val="0033CC"/>
                </a:solidFill>
              </a14:hiddenFill>
            </a:ext>
          </a:extLst>
        </p:spPr>
        <p:txBody>
          <a:bodyPr/>
          <a:lstStyle/>
          <a:p>
            <a:pPr>
              <a:defRPr/>
            </a:pPr>
            <a:r>
              <a:rPr lang="en-US" sz="2800" b="1" dirty="0" smtClean="0"/>
              <a:t>The Legal Basis of Budgets</a:t>
            </a:r>
          </a:p>
        </p:txBody>
      </p:sp>
      <p:sp>
        <p:nvSpPr>
          <p:cNvPr id="9220" name="Rectangle 3"/>
          <p:cNvSpPr>
            <a:spLocks noGrp="1" noChangeArrowheads="1"/>
          </p:cNvSpPr>
          <p:nvPr>
            <p:ph type="body" idx="1"/>
          </p:nvPr>
        </p:nvSpPr>
        <p:spPr>
          <a:xfrm>
            <a:off x="152400" y="1600200"/>
            <a:ext cx="8686800" cy="4525963"/>
          </a:xfrm>
        </p:spPr>
        <p:txBody>
          <a:bodyPr/>
          <a:lstStyle/>
          <a:p>
            <a:pPr>
              <a:lnSpc>
                <a:spcPct val="90000"/>
              </a:lnSpc>
            </a:pPr>
            <a:r>
              <a:rPr lang="en-GB" altLang="zh-CN" sz="2800" dirty="0" smtClean="0">
                <a:ea typeface="宋体" pitchFamily="2" charset="-122"/>
              </a:rPr>
              <a:t>The law or collection of laws authorizing expenditures, and/or the incurrence of obligations to make expenditures, to be financed from taxes or levies, as well as the specification of the sources of revenue from which expenditures are to be financed</a:t>
            </a:r>
            <a:r>
              <a:rPr lang="en-US" altLang="zh-CN" sz="2800" dirty="0" smtClean="0">
                <a:ea typeface="宋体" pitchFamily="2" charset="-122"/>
              </a:rPr>
              <a:t> </a:t>
            </a:r>
          </a:p>
          <a:p>
            <a:pPr>
              <a:lnSpc>
                <a:spcPct val="90000"/>
              </a:lnSpc>
            </a:pPr>
            <a:endParaRPr lang="en-GB" altLang="zh-CN" sz="2800" dirty="0" smtClean="0">
              <a:ea typeface="宋体" pitchFamily="2" charset="-122"/>
            </a:endParaRPr>
          </a:p>
          <a:p>
            <a:pPr>
              <a:lnSpc>
                <a:spcPct val="90000"/>
              </a:lnSpc>
            </a:pPr>
            <a:r>
              <a:rPr lang="en-GB" altLang="zh-CN" sz="2800" dirty="0" smtClean="0">
                <a:ea typeface="宋体" pitchFamily="2" charset="-122"/>
              </a:rPr>
              <a:t>The laws authorizing the expenditures or the incurrence of financial obligations are called </a:t>
            </a:r>
            <a:r>
              <a:rPr lang="en-GB" altLang="zh-CN" sz="2800" b="0" dirty="0" smtClean="0">
                <a:ea typeface="宋体" pitchFamily="2" charset="-122"/>
              </a:rPr>
              <a:t>appropriations</a:t>
            </a:r>
            <a:r>
              <a:rPr lang="en-GB" altLang="zh-CN" sz="2800" dirty="0" smtClean="0">
                <a:ea typeface="宋体" pitchFamily="2" charset="-122"/>
              </a:rPr>
              <a:t> laws </a:t>
            </a:r>
            <a:endParaRPr lang="en-US" altLang="zh-CN" sz="2800" dirty="0" smtClean="0">
              <a:ea typeface="宋体" pitchFamily="2" charset="-122"/>
            </a:endParaRPr>
          </a:p>
          <a:p>
            <a:pPr>
              <a:lnSpc>
                <a:spcPct val="90000"/>
              </a:lnSpc>
            </a:pPr>
            <a:endParaRPr lang="en-US" sz="2800" dirty="0" smtClean="0"/>
          </a:p>
        </p:txBody>
      </p:sp>
    </p:spTree>
    <p:extLst>
      <p:ext uri="{BB962C8B-B14F-4D97-AF65-F5344CB8AC3E}">
        <p14:creationId xmlns:p14="http://schemas.microsoft.com/office/powerpoint/2010/main" xmlns="" val="3071948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4"/>
          <p:cNvSpPr>
            <a:spLocks noGrp="1"/>
          </p:cNvSpPr>
          <p:nvPr>
            <p:ph type="sldNum" sz="quarter" idx="12"/>
          </p:nvPr>
        </p:nvSpPr>
        <p:spPr>
          <a:noFill/>
        </p:spPr>
        <p:txBody>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eaLnBrk="0" fontAlgn="base" hangingPunct="0">
              <a:spcBef>
                <a:spcPct val="0"/>
              </a:spcBef>
              <a:spcAft>
                <a:spcPct val="0"/>
              </a:spcAft>
              <a:defRPr>
                <a:solidFill>
                  <a:schemeClr val="tx1"/>
                </a:solidFill>
                <a:latin typeface="Century Gothic" pitchFamily="34" charset="0"/>
              </a:defRPr>
            </a:lvl6pPr>
            <a:lvl7pPr marL="2971800" indent="-228600" eaLnBrk="0" fontAlgn="base" hangingPunct="0">
              <a:spcBef>
                <a:spcPct val="0"/>
              </a:spcBef>
              <a:spcAft>
                <a:spcPct val="0"/>
              </a:spcAft>
              <a:defRPr>
                <a:solidFill>
                  <a:schemeClr val="tx1"/>
                </a:solidFill>
                <a:latin typeface="Century Gothic" pitchFamily="34" charset="0"/>
              </a:defRPr>
            </a:lvl7pPr>
            <a:lvl8pPr marL="3429000" indent="-228600" eaLnBrk="0" fontAlgn="base" hangingPunct="0">
              <a:spcBef>
                <a:spcPct val="0"/>
              </a:spcBef>
              <a:spcAft>
                <a:spcPct val="0"/>
              </a:spcAft>
              <a:defRPr>
                <a:solidFill>
                  <a:schemeClr val="tx1"/>
                </a:solidFill>
                <a:latin typeface="Century Gothic" pitchFamily="34" charset="0"/>
              </a:defRPr>
            </a:lvl8pPr>
            <a:lvl9pPr marL="3886200" indent="-228600" eaLnBrk="0" fontAlgn="base" hangingPunct="0">
              <a:spcBef>
                <a:spcPct val="0"/>
              </a:spcBef>
              <a:spcAft>
                <a:spcPct val="0"/>
              </a:spcAft>
              <a:defRPr>
                <a:solidFill>
                  <a:schemeClr val="tx1"/>
                </a:solidFill>
                <a:latin typeface="Century Gothic" pitchFamily="34" charset="0"/>
              </a:defRPr>
            </a:lvl9pPr>
          </a:lstStyle>
          <a:p>
            <a:fld id="{B31CBAC0-9473-4F7A-B8C1-7C212C87BC8E}" type="slidenum">
              <a:rPr lang="en-US">
                <a:latin typeface="Times New Roman" pitchFamily="18" charset="0"/>
              </a:rPr>
              <a:pPr/>
              <a:t>21</a:t>
            </a:fld>
            <a:endParaRPr lang="en-US">
              <a:latin typeface="Times New Roman" pitchFamily="18" charset="0"/>
            </a:endParaRPr>
          </a:p>
        </p:txBody>
      </p:sp>
      <p:sp>
        <p:nvSpPr>
          <p:cNvPr id="70658" name="Rectangle 2"/>
          <p:cNvSpPr>
            <a:spLocks noGrp="1" noChangeArrowheads="1"/>
          </p:cNvSpPr>
          <p:nvPr>
            <p:ph type="title"/>
          </p:nvPr>
        </p:nvSpPr>
        <p:spPr>
          <a:noFill/>
          <a:extLst>
            <a:ext uri="{909E8E84-426E-40DD-AFC4-6F175D3DCCD1}">
              <a14:hiddenFill xmlns:a14="http://schemas.microsoft.com/office/drawing/2010/main" xmlns="">
                <a:solidFill>
                  <a:srgbClr val="0033CC"/>
                </a:solidFill>
              </a14:hiddenFill>
            </a:ext>
          </a:extLst>
        </p:spPr>
        <p:txBody>
          <a:bodyPr/>
          <a:lstStyle/>
          <a:p>
            <a:pPr>
              <a:defRPr/>
            </a:pPr>
            <a:r>
              <a:rPr lang="en-US" sz="2800" b="1" dirty="0" smtClean="0"/>
              <a:t>What is an Appropriation</a:t>
            </a:r>
            <a:r>
              <a:rPr lang="en-US" sz="2400" b="0" dirty="0" smtClean="0"/>
              <a:t>?</a:t>
            </a:r>
          </a:p>
        </p:txBody>
      </p:sp>
      <p:sp>
        <p:nvSpPr>
          <p:cNvPr id="13316" name="Rectangle 3"/>
          <p:cNvSpPr>
            <a:spLocks noChangeArrowheads="1"/>
          </p:cNvSpPr>
          <p:nvPr/>
        </p:nvSpPr>
        <p:spPr bwMode="auto">
          <a:xfrm>
            <a:off x="494899" y="1371600"/>
            <a:ext cx="8229600" cy="37856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marL="342900" indent="-342900" algn="just">
              <a:buFont typeface="Arial" pitchFamily="34" charset="0"/>
              <a:buChar char="•"/>
            </a:pPr>
            <a:r>
              <a:rPr lang="en-US" sz="2400" dirty="0">
                <a:ea typeface="宋体" pitchFamily="2" charset="-122"/>
              </a:rPr>
              <a:t>An appropriation is a Parliamentary authorization for the allocation of resources to a Minister for a specified purpose.</a:t>
            </a:r>
          </a:p>
          <a:p>
            <a:pPr algn="just"/>
            <a:r>
              <a:rPr lang="en-US" sz="2400" dirty="0" smtClean="0">
                <a:ea typeface="宋体" pitchFamily="2" charset="-122"/>
              </a:rPr>
              <a:t>     In </a:t>
            </a:r>
            <a:r>
              <a:rPr lang="en-US" sz="2400" dirty="0">
                <a:ea typeface="宋体" pitchFamily="2" charset="-122"/>
              </a:rPr>
              <a:t>the Estimates, Ministers specify how much they need to </a:t>
            </a:r>
            <a:r>
              <a:rPr lang="en-US" sz="2400" dirty="0" smtClean="0">
                <a:ea typeface="宋体" pitchFamily="2" charset="-122"/>
              </a:rPr>
              <a:t>    	purchase a particular </a:t>
            </a:r>
            <a:r>
              <a:rPr lang="en-US" sz="2400" dirty="0">
                <a:ea typeface="宋体" pitchFamily="2" charset="-122"/>
              </a:rPr>
              <a:t>outputs. </a:t>
            </a:r>
            <a:endParaRPr lang="en-US" sz="2400" dirty="0" smtClean="0">
              <a:ea typeface="宋体" pitchFamily="2" charset="-122"/>
            </a:endParaRPr>
          </a:p>
          <a:p>
            <a:pPr algn="just"/>
            <a:endParaRPr lang="en-US" sz="2400" dirty="0">
              <a:ea typeface="宋体" pitchFamily="2" charset="-122"/>
            </a:endParaRPr>
          </a:p>
          <a:p>
            <a:pPr marL="342900" indent="-342900" algn="just">
              <a:buFont typeface="Arial" pitchFamily="34" charset="0"/>
              <a:buChar char="•"/>
            </a:pPr>
            <a:r>
              <a:rPr lang="en-US" sz="2400" dirty="0">
                <a:ea typeface="宋体" pitchFamily="2" charset="-122"/>
              </a:rPr>
              <a:t>The Government requests an appropriation for each class of </a:t>
            </a:r>
            <a:r>
              <a:rPr lang="en-US" sz="2400" dirty="0" smtClean="0">
                <a:ea typeface="宋体" pitchFamily="2" charset="-122"/>
              </a:rPr>
              <a:t>outputs, </a:t>
            </a:r>
            <a:r>
              <a:rPr lang="en-US" sz="2400" dirty="0">
                <a:ea typeface="宋体" pitchFamily="2" charset="-122"/>
              </a:rPr>
              <a:t>capital </a:t>
            </a:r>
            <a:r>
              <a:rPr lang="en-US" sz="2400" dirty="0" smtClean="0">
                <a:ea typeface="宋体" pitchFamily="2" charset="-122"/>
              </a:rPr>
              <a:t>investment, </a:t>
            </a:r>
            <a:r>
              <a:rPr lang="en-US" sz="2400" dirty="0">
                <a:ea typeface="宋体" pitchFamily="2" charset="-122"/>
              </a:rPr>
              <a:t>and other expenses. </a:t>
            </a:r>
            <a:endParaRPr lang="en-US" sz="2400" dirty="0" smtClean="0">
              <a:ea typeface="宋体" pitchFamily="2" charset="-122"/>
            </a:endParaRPr>
          </a:p>
          <a:p>
            <a:pPr marL="342900" indent="-342900" algn="just">
              <a:buFont typeface="Arial" pitchFamily="34" charset="0"/>
              <a:buChar char="•"/>
            </a:pPr>
            <a:endParaRPr lang="en-US" sz="2400" dirty="0">
              <a:ea typeface="宋体" pitchFamily="2" charset="-122"/>
            </a:endParaRPr>
          </a:p>
          <a:p>
            <a:pPr marL="342900" indent="-342900" algn="just">
              <a:buFont typeface="Arial" pitchFamily="34" charset="0"/>
              <a:buChar char="•"/>
            </a:pPr>
            <a:r>
              <a:rPr lang="en-US" sz="2400" dirty="0">
                <a:ea typeface="宋体" pitchFamily="2" charset="-122"/>
              </a:rPr>
              <a:t>Appropriations are also made for benefits or other unrequited expenses, borrowing</a:t>
            </a:r>
          </a:p>
        </p:txBody>
      </p:sp>
    </p:spTree>
    <p:extLst>
      <p:ext uri="{BB962C8B-B14F-4D97-AF65-F5344CB8AC3E}">
        <p14:creationId xmlns:p14="http://schemas.microsoft.com/office/powerpoint/2010/main" xmlns="" val="11520469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Appropriations are valid only for the </a:t>
            </a:r>
            <a:r>
              <a:rPr lang="en-US" dirty="0" smtClean="0"/>
              <a:t>authorized </a:t>
            </a:r>
            <a:r>
              <a:rPr lang="en-US" dirty="0"/>
              <a:t>period at the end of which they lapse. </a:t>
            </a:r>
            <a:endParaRPr lang="en-US" dirty="0" smtClean="0"/>
          </a:p>
          <a:p>
            <a:r>
              <a:rPr lang="en-US" dirty="0" smtClean="0"/>
              <a:t>The </a:t>
            </a:r>
            <a:r>
              <a:rPr lang="en-US" dirty="0"/>
              <a:t>budget therefore is subject to lapse. </a:t>
            </a:r>
            <a:endParaRPr lang="en-US" dirty="0" smtClean="0"/>
          </a:p>
          <a:p>
            <a:r>
              <a:rPr lang="en-US" dirty="0" smtClean="0"/>
              <a:t>Through it, </a:t>
            </a:r>
            <a:r>
              <a:rPr lang="en-US" dirty="0"/>
              <a:t>the legislature controls the purse, it controls the executive. </a:t>
            </a:r>
          </a:p>
        </p:txBody>
      </p:sp>
      <p:sp>
        <p:nvSpPr>
          <p:cNvPr id="4" name="Slide Number Placeholder 3"/>
          <p:cNvSpPr>
            <a:spLocks noGrp="1"/>
          </p:cNvSpPr>
          <p:nvPr>
            <p:ph type="sldNum" sz="quarter" idx="12"/>
          </p:nvPr>
        </p:nvSpPr>
        <p:spPr/>
        <p:txBody>
          <a:bodyPr/>
          <a:lstStyle/>
          <a:p>
            <a:fld id="{5F66EF81-7B15-4F97-AA29-FEF92303225E}" type="slidenum">
              <a:rPr lang="en-US" smtClean="0"/>
              <a:pPr/>
              <a:t>22</a:t>
            </a:fld>
            <a:endParaRPr lang="en-US"/>
          </a:p>
        </p:txBody>
      </p:sp>
    </p:spTree>
    <p:extLst>
      <p:ext uri="{BB962C8B-B14F-4D97-AF65-F5344CB8AC3E}">
        <p14:creationId xmlns:p14="http://schemas.microsoft.com/office/powerpoint/2010/main" xmlns="" val="40869571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It is said that government </a:t>
            </a:r>
            <a:r>
              <a:rPr lang="en-US" dirty="0"/>
              <a:t>is finance. </a:t>
            </a:r>
            <a:endParaRPr lang="en-US" dirty="0" smtClean="0"/>
          </a:p>
          <a:p>
            <a:r>
              <a:rPr lang="en-US" dirty="0" smtClean="0"/>
              <a:t>Finance </a:t>
            </a:r>
            <a:r>
              <a:rPr lang="en-US" dirty="0"/>
              <a:t>and administration are inseparable. </a:t>
            </a:r>
            <a:endParaRPr lang="en-US" dirty="0" smtClean="0"/>
          </a:p>
          <a:p>
            <a:r>
              <a:rPr lang="en-US" dirty="0" smtClean="0"/>
              <a:t>Budget </a:t>
            </a:r>
            <a:r>
              <a:rPr lang="en-US" dirty="0"/>
              <a:t>is the core or heart of management</a:t>
            </a:r>
            <a:r>
              <a:rPr lang="en-US" dirty="0" smtClean="0"/>
              <a:t>.</a:t>
            </a:r>
          </a:p>
          <a:p>
            <a:r>
              <a:rPr lang="en-US" dirty="0" smtClean="0"/>
              <a:t> </a:t>
            </a:r>
            <a:r>
              <a:rPr lang="en-US" dirty="0"/>
              <a:t>It is a scheme of what amount shall be spent on what matters</a:t>
            </a:r>
          </a:p>
        </p:txBody>
      </p:sp>
      <p:sp>
        <p:nvSpPr>
          <p:cNvPr id="4" name="Slide Number Placeholder 3"/>
          <p:cNvSpPr>
            <a:spLocks noGrp="1"/>
          </p:cNvSpPr>
          <p:nvPr>
            <p:ph type="sldNum" sz="quarter" idx="12"/>
          </p:nvPr>
        </p:nvSpPr>
        <p:spPr/>
        <p:txBody>
          <a:bodyPr/>
          <a:lstStyle/>
          <a:p>
            <a:fld id="{5F66EF81-7B15-4F97-AA29-FEF92303225E}" type="slidenum">
              <a:rPr lang="en-US" smtClean="0"/>
              <a:pPr/>
              <a:t>23</a:t>
            </a:fld>
            <a:endParaRPr lang="en-US"/>
          </a:p>
        </p:txBody>
      </p:sp>
    </p:spTree>
    <p:extLst>
      <p:ext uri="{BB962C8B-B14F-4D97-AF65-F5344CB8AC3E}">
        <p14:creationId xmlns:p14="http://schemas.microsoft.com/office/powerpoint/2010/main" xmlns="" val="8927368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09416"/>
            <a:ext cx="8077200" cy="4846320"/>
          </a:xfrm>
        </p:spPr>
        <p:txBody>
          <a:bodyPr>
            <a:normAutofit/>
          </a:bodyPr>
          <a:lstStyle/>
          <a:p>
            <a:r>
              <a:rPr lang="en-US" dirty="0"/>
              <a:t> </a:t>
            </a:r>
            <a:r>
              <a:rPr lang="en-US" dirty="0" smtClean="0"/>
              <a:t>It </a:t>
            </a:r>
            <a:r>
              <a:rPr lang="en-US" dirty="0"/>
              <a:t>is also a tool of legislative control. Legislature is a fund raising and fund </a:t>
            </a:r>
            <a:r>
              <a:rPr lang="en-US" dirty="0" smtClean="0"/>
              <a:t>granting </a:t>
            </a:r>
            <a:r>
              <a:rPr lang="en-US" dirty="0"/>
              <a:t>authority. </a:t>
            </a:r>
          </a:p>
          <a:p>
            <a:r>
              <a:rPr lang="en-US" dirty="0"/>
              <a:t>Budget has so many social and economic implications. </a:t>
            </a:r>
          </a:p>
          <a:p>
            <a:r>
              <a:rPr lang="en-US" dirty="0"/>
              <a:t>It reflects the social and the economic policies of the government</a:t>
            </a:r>
            <a:r>
              <a:rPr lang="en-US" dirty="0" smtClean="0"/>
              <a:t>.</a:t>
            </a:r>
          </a:p>
          <a:p>
            <a:r>
              <a:rPr lang="en-US" dirty="0" smtClean="0"/>
              <a:t> </a:t>
            </a:r>
            <a:r>
              <a:rPr lang="en-US" dirty="0"/>
              <a:t>Budget involves government's major decisions. </a:t>
            </a:r>
          </a:p>
        </p:txBody>
      </p:sp>
      <p:sp>
        <p:nvSpPr>
          <p:cNvPr id="4" name="Slide Number Placeholder 3"/>
          <p:cNvSpPr>
            <a:spLocks noGrp="1"/>
          </p:cNvSpPr>
          <p:nvPr>
            <p:ph type="sldNum" sz="quarter" idx="12"/>
          </p:nvPr>
        </p:nvSpPr>
        <p:spPr/>
        <p:txBody>
          <a:bodyPr/>
          <a:lstStyle/>
          <a:p>
            <a:fld id="{5F66EF81-7B15-4F97-AA29-FEF92303225E}" type="slidenum">
              <a:rPr lang="en-US" smtClean="0"/>
              <a:pPr/>
              <a:t>24</a:t>
            </a:fld>
            <a:endParaRPr lang="en-US"/>
          </a:p>
        </p:txBody>
      </p:sp>
    </p:spTree>
    <p:extLst>
      <p:ext uri="{BB962C8B-B14F-4D97-AF65-F5344CB8AC3E}">
        <p14:creationId xmlns:p14="http://schemas.microsoft.com/office/powerpoint/2010/main" xmlns="" val="29362485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Such decisions show who pays how much and who gets how much. </a:t>
            </a:r>
            <a:endParaRPr lang="en-US" dirty="0" smtClean="0"/>
          </a:p>
          <a:p>
            <a:r>
              <a:rPr lang="en-US" dirty="0" smtClean="0"/>
              <a:t>Budget is </a:t>
            </a:r>
            <a:r>
              <a:rPr lang="en-US" dirty="0"/>
              <a:t>an instrument for implementing social and economic programmes of the government. </a:t>
            </a:r>
            <a:endParaRPr lang="en-US" dirty="0" smtClean="0"/>
          </a:p>
          <a:p>
            <a:r>
              <a:rPr lang="en-US" dirty="0" smtClean="0"/>
              <a:t>It </a:t>
            </a:r>
            <a:r>
              <a:rPr lang="en-US" dirty="0"/>
              <a:t>is the very core of democratic government.</a:t>
            </a:r>
          </a:p>
          <a:p>
            <a:r>
              <a:rPr lang="en-US" dirty="0"/>
              <a:t>It is a powerful instrument of social policy. </a:t>
            </a:r>
            <a:endParaRPr lang="en-US" dirty="0" smtClean="0"/>
          </a:p>
        </p:txBody>
      </p:sp>
      <p:sp>
        <p:nvSpPr>
          <p:cNvPr id="4" name="Slide Number Placeholder 3"/>
          <p:cNvSpPr>
            <a:spLocks noGrp="1"/>
          </p:cNvSpPr>
          <p:nvPr>
            <p:ph type="sldNum" sz="quarter" idx="12"/>
          </p:nvPr>
        </p:nvSpPr>
        <p:spPr/>
        <p:txBody>
          <a:bodyPr/>
          <a:lstStyle/>
          <a:p>
            <a:fld id="{5F66EF81-7B15-4F97-AA29-FEF92303225E}" type="slidenum">
              <a:rPr lang="en-US" smtClean="0"/>
              <a:pPr/>
              <a:t>25</a:t>
            </a:fld>
            <a:endParaRPr lang="en-US"/>
          </a:p>
        </p:txBody>
      </p:sp>
    </p:spTree>
    <p:extLst>
      <p:ext uri="{BB962C8B-B14F-4D97-AF65-F5344CB8AC3E}">
        <p14:creationId xmlns:p14="http://schemas.microsoft.com/office/powerpoint/2010/main" xmlns="" val="26808696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It is a major instrument for implementing our plans and policies. </a:t>
            </a:r>
            <a:endParaRPr lang="en-US" dirty="0" smtClean="0"/>
          </a:p>
          <a:p>
            <a:r>
              <a:rPr lang="en-US" dirty="0" smtClean="0"/>
              <a:t>It </a:t>
            </a:r>
            <a:r>
              <a:rPr lang="en-US" dirty="0"/>
              <a:t>is an instrument for short-term and long-term planning. </a:t>
            </a:r>
            <a:endParaRPr lang="en-US" dirty="0" smtClean="0"/>
          </a:p>
          <a:p>
            <a:r>
              <a:rPr lang="en-US" dirty="0"/>
              <a:t>The relationship between planning and budgeting is very close. Budget reflects policy and control</a:t>
            </a:r>
            <a:r>
              <a:rPr lang="en-US" dirty="0" smtClean="0"/>
              <a:t>.</a:t>
            </a:r>
          </a:p>
          <a:p>
            <a:r>
              <a:rPr lang="en-US" dirty="0" smtClean="0"/>
              <a:t> </a:t>
            </a:r>
            <a:r>
              <a:rPr lang="en-US" dirty="0"/>
              <a:t>It is the heart of </a:t>
            </a:r>
            <a:r>
              <a:rPr lang="en-US" dirty="0" smtClean="0"/>
              <a:t>financial </a:t>
            </a:r>
            <a:r>
              <a:rPr lang="en-US" dirty="0"/>
              <a:t>management. </a:t>
            </a:r>
            <a:endParaRPr lang="en-US" dirty="0" smtClean="0"/>
          </a:p>
          <a:p>
            <a:r>
              <a:rPr lang="en-US" dirty="0" smtClean="0"/>
              <a:t>It </a:t>
            </a:r>
            <a:r>
              <a:rPr lang="en-US" dirty="0"/>
              <a:t>is a powerful tool of co-ordination.</a:t>
            </a:r>
          </a:p>
        </p:txBody>
      </p:sp>
      <p:sp>
        <p:nvSpPr>
          <p:cNvPr id="4" name="Slide Number Placeholder 3"/>
          <p:cNvSpPr>
            <a:spLocks noGrp="1"/>
          </p:cNvSpPr>
          <p:nvPr>
            <p:ph type="sldNum" sz="quarter" idx="12"/>
          </p:nvPr>
        </p:nvSpPr>
        <p:spPr/>
        <p:txBody>
          <a:bodyPr/>
          <a:lstStyle/>
          <a:p>
            <a:fld id="{5F66EF81-7B15-4F97-AA29-FEF92303225E}" type="slidenum">
              <a:rPr lang="en-US" smtClean="0"/>
              <a:pPr/>
              <a:t>26</a:t>
            </a:fld>
            <a:endParaRPr lang="en-US"/>
          </a:p>
        </p:txBody>
      </p:sp>
    </p:spTree>
    <p:extLst>
      <p:ext uri="{BB962C8B-B14F-4D97-AF65-F5344CB8AC3E}">
        <p14:creationId xmlns:p14="http://schemas.microsoft.com/office/powerpoint/2010/main" xmlns="" val="11417907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endParaRPr lang="en-US" dirty="0" smtClean="0"/>
          </a:p>
          <a:p>
            <a:r>
              <a:rPr lang="en-US" dirty="0" smtClean="0"/>
              <a:t>The </a:t>
            </a:r>
            <a:r>
              <a:rPr lang="en-US" dirty="0"/>
              <a:t>budget is a statement of expected revenue and proposed expenditure</a:t>
            </a:r>
            <a:r>
              <a:rPr lang="en-US" dirty="0" smtClean="0"/>
              <a:t>.</a:t>
            </a:r>
          </a:p>
          <a:p>
            <a:r>
              <a:rPr lang="en-US" dirty="0" smtClean="0"/>
              <a:t> </a:t>
            </a:r>
            <a:r>
              <a:rPr lang="en-US" dirty="0"/>
              <a:t>It is a frame work of reference for financial administration</a:t>
            </a:r>
            <a:r>
              <a:rPr lang="en-US" dirty="0" smtClean="0"/>
              <a:t>.</a:t>
            </a:r>
          </a:p>
          <a:p>
            <a:r>
              <a:rPr lang="en-US" dirty="0"/>
              <a:t>In fact, it is the instrument of </a:t>
            </a:r>
            <a:r>
              <a:rPr lang="en-US" dirty="0" smtClean="0"/>
              <a:t>financial </a:t>
            </a:r>
            <a:r>
              <a:rPr lang="en-US" dirty="0"/>
              <a:t>administration. </a:t>
            </a:r>
            <a:endParaRPr lang="en-US" dirty="0" smtClean="0"/>
          </a:p>
          <a:p>
            <a:r>
              <a:rPr lang="en-US" dirty="0" smtClean="0"/>
              <a:t>It </a:t>
            </a:r>
            <a:r>
              <a:rPr lang="en-US" dirty="0"/>
              <a:t>sets forth the manner in which revenue is to be collected and the expenditure incurred.</a:t>
            </a:r>
          </a:p>
        </p:txBody>
      </p:sp>
      <p:sp>
        <p:nvSpPr>
          <p:cNvPr id="4" name="Slide Number Placeholder 3"/>
          <p:cNvSpPr>
            <a:spLocks noGrp="1"/>
          </p:cNvSpPr>
          <p:nvPr>
            <p:ph type="sldNum" sz="quarter" idx="12"/>
          </p:nvPr>
        </p:nvSpPr>
        <p:spPr/>
        <p:txBody>
          <a:bodyPr/>
          <a:lstStyle/>
          <a:p>
            <a:fld id="{5F66EF81-7B15-4F97-AA29-FEF92303225E}" type="slidenum">
              <a:rPr lang="en-US" smtClean="0"/>
              <a:pPr/>
              <a:t>27</a:t>
            </a:fld>
            <a:endParaRPr lang="en-US"/>
          </a:p>
        </p:txBody>
      </p:sp>
    </p:spTree>
    <p:extLst>
      <p:ext uri="{BB962C8B-B14F-4D97-AF65-F5344CB8AC3E}">
        <p14:creationId xmlns:p14="http://schemas.microsoft.com/office/powerpoint/2010/main" xmlns="" val="5825243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Budgeting </a:t>
            </a:r>
            <a:endParaRPr lang="en-US" dirty="0"/>
          </a:p>
        </p:txBody>
      </p:sp>
      <p:sp>
        <p:nvSpPr>
          <p:cNvPr id="3" name="Content Placeholder 2"/>
          <p:cNvSpPr>
            <a:spLocks noGrp="1"/>
          </p:cNvSpPr>
          <p:nvPr>
            <p:ph idx="1"/>
          </p:nvPr>
        </p:nvSpPr>
        <p:spPr/>
        <p:txBody>
          <a:bodyPr/>
          <a:lstStyle/>
          <a:p>
            <a:r>
              <a:rPr lang="en-US" dirty="0" smtClean="0"/>
              <a:t>Publicity </a:t>
            </a:r>
          </a:p>
          <a:p>
            <a:r>
              <a:rPr lang="en-US" dirty="0" smtClean="0"/>
              <a:t>Comprehensiveness</a:t>
            </a:r>
          </a:p>
          <a:p>
            <a:r>
              <a:rPr lang="en-US" dirty="0" smtClean="0"/>
              <a:t>Clarity </a:t>
            </a:r>
          </a:p>
          <a:p>
            <a:r>
              <a:rPr lang="en-US" dirty="0" smtClean="0"/>
              <a:t>Integrity </a:t>
            </a:r>
          </a:p>
          <a:p>
            <a:r>
              <a:rPr lang="en-US" dirty="0" smtClean="0"/>
              <a:t>Periodicity </a:t>
            </a:r>
          </a:p>
          <a:p>
            <a:pPr marL="0" indent="0">
              <a:buNone/>
            </a:pPr>
            <a:endParaRPr lang="en-US"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28</a:t>
            </a:fld>
            <a:endParaRPr lang="en-US"/>
          </a:p>
        </p:txBody>
      </p:sp>
    </p:spTree>
    <p:extLst>
      <p:ext uri="{BB962C8B-B14F-4D97-AF65-F5344CB8AC3E}">
        <p14:creationId xmlns:p14="http://schemas.microsoft.com/office/powerpoint/2010/main" xmlns="" val="39100664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Budgetary Procedure</a:t>
            </a:r>
            <a:endParaRPr lang="en-US" dirty="0"/>
          </a:p>
        </p:txBody>
      </p:sp>
      <p:sp>
        <p:nvSpPr>
          <p:cNvPr id="3" name="Content Placeholder 2"/>
          <p:cNvSpPr>
            <a:spLocks noGrp="1"/>
          </p:cNvSpPr>
          <p:nvPr>
            <p:ph idx="1"/>
          </p:nvPr>
        </p:nvSpPr>
        <p:spPr/>
        <p:txBody>
          <a:bodyPr/>
          <a:lstStyle/>
          <a:p>
            <a:r>
              <a:rPr lang="en-US" dirty="0" smtClean="0"/>
              <a:t>Three important Stages </a:t>
            </a:r>
          </a:p>
          <a:p>
            <a:pPr lvl="1"/>
            <a:r>
              <a:rPr lang="en-US" dirty="0"/>
              <a:t>The preparation of the budget or the act of the planning. </a:t>
            </a:r>
            <a:endParaRPr lang="en-US" dirty="0" smtClean="0"/>
          </a:p>
          <a:p>
            <a:pPr lvl="1"/>
            <a:r>
              <a:rPr lang="en-US" dirty="0" smtClean="0"/>
              <a:t>The </a:t>
            </a:r>
            <a:r>
              <a:rPr lang="en-US" dirty="0"/>
              <a:t>enactment of the budget or the act of approval</a:t>
            </a:r>
            <a:r>
              <a:rPr lang="en-US" dirty="0" smtClean="0"/>
              <a:t>.</a:t>
            </a:r>
          </a:p>
          <a:p>
            <a:pPr lvl="1"/>
            <a:r>
              <a:rPr lang="en-US" dirty="0" smtClean="0"/>
              <a:t>The </a:t>
            </a:r>
            <a:r>
              <a:rPr lang="en-US" dirty="0"/>
              <a:t>execution of the budget or the act of enforcement. </a:t>
            </a:r>
          </a:p>
        </p:txBody>
      </p:sp>
      <p:sp>
        <p:nvSpPr>
          <p:cNvPr id="4" name="Slide Number Placeholder 3"/>
          <p:cNvSpPr>
            <a:spLocks noGrp="1"/>
          </p:cNvSpPr>
          <p:nvPr>
            <p:ph type="sldNum" sz="quarter" idx="12"/>
          </p:nvPr>
        </p:nvSpPr>
        <p:spPr/>
        <p:txBody>
          <a:bodyPr/>
          <a:lstStyle/>
          <a:p>
            <a:fld id="{5F66EF81-7B15-4F97-AA29-FEF92303225E}" type="slidenum">
              <a:rPr lang="en-US" smtClean="0"/>
              <a:pPr/>
              <a:t>29</a:t>
            </a:fld>
            <a:endParaRPr lang="en-US"/>
          </a:p>
        </p:txBody>
      </p:sp>
    </p:spTree>
    <p:extLst>
      <p:ext uri="{BB962C8B-B14F-4D97-AF65-F5344CB8AC3E}">
        <p14:creationId xmlns:p14="http://schemas.microsoft.com/office/powerpoint/2010/main" xmlns="" val="4799346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Preparation of the Budget </a:t>
            </a:r>
            <a:br>
              <a:rPr lang="en-US" dirty="0"/>
            </a:br>
            <a:endParaRPr lang="en-US" dirty="0"/>
          </a:p>
        </p:txBody>
      </p:sp>
      <p:sp>
        <p:nvSpPr>
          <p:cNvPr id="3" name="Content Placeholder 2"/>
          <p:cNvSpPr>
            <a:spLocks noGrp="1"/>
          </p:cNvSpPr>
          <p:nvPr>
            <p:ph idx="1"/>
          </p:nvPr>
        </p:nvSpPr>
        <p:spPr/>
        <p:txBody>
          <a:bodyPr/>
          <a:lstStyle/>
          <a:p>
            <a:r>
              <a:rPr lang="en-US" dirty="0"/>
              <a:t>Preparation of Preliminary Estimates by the Local Officers </a:t>
            </a:r>
            <a:endParaRPr lang="en-US" dirty="0" smtClean="0"/>
          </a:p>
          <a:p>
            <a:r>
              <a:rPr lang="en-US" dirty="0"/>
              <a:t>Scrutiny of the Estimates by the Heads of the Departments </a:t>
            </a:r>
            <a:endParaRPr lang="en-US" dirty="0" smtClean="0"/>
          </a:p>
          <a:p>
            <a:r>
              <a:rPr lang="en-US" dirty="0"/>
              <a:t>Scrutiny by the Finance Ministry </a:t>
            </a:r>
            <a:endParaRPr lang="en-US" dirty="0" smtClean="0"/>
          </a:p>
          <a:p>
            <a:r>
              <a:rPr lang="en-US" dirty="0"/>
              <a:t>Approval by the Cabinet </a:t>
            </a:r>
            <a:endParaRPr lang="en-US" dirty="0" smtClean="0"/>
          </a:p>
          <a:p>
            <a:pPr marL="0" indent="0">
              <a:buNone/>
            </a:pPr>
            <a:endParaRPr lang="en-US"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30</a:t>
            </a:fld>
            <a:endParaRPr lang="en-US"/>
          </a:p>
        </p:txBody>
      </p:sp>
    </p:spTree>
    <p:extLst>
      <p:ext uri="{BB962C8B-B14F-4D97-AF65-F5344CB8AC3E}">
        <p14:creationId xmlns:p14="http://schemas.microsoft.com/office/powerpoint/2010/main" xmlns="" val="20809615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Execution of the Budget </a:t>
            </a:r>
            <a:br>
              <a:rPr lang="en-US" dirty="0"/>
            </a:br>
            <a:endParaRPr lang="en-US" dirty="0"/>
          </a:p>
        </p:txBody>
      </p:sp>
      <p:sp>
        <p:nvSpPr>
          <p:cNvPr id="3" name="Content Placeholder 2"/>
          <p:cNvSpPr>
            <a:spLocks noGrp="1"/>
          </p:cNvSpPr>
          <p:nvPr>
            <p:ph idx="1"/>
          </p:nvPr>
        </p:nvSpPr>
        <p:spPr/>
        <p:txBody>
          <a:bodyPr/>
          <a:lstStyle/>
          <a:p>
            <a:r>
              <a:rPr lang="en-US" dirty="0"/>
              <a:t>Assessment and Collection </a:t>
            </a:r>
            <a:endParaRPr lang="en-US" dirty="0" smtClean="0"/>
          </a:p>
          <a:p>
            <a:r>
              <a:rPr lang="en-US" dirty="0" smtClean="0"/>
              <a:t>Custody </a:t>
            </a:r>
            <a:r>
              <a:rPr lang="en-US" dirty="0"/>
              <a:t>of </a:t>
            </a:r>
            <a:r>
              <a:rPr lang="en-US" dirty="0" smtClean="0"/>
              <a:t>Funds</a:t>
            </a:r>
          </a:p>
          <a:p>
            <a:r>
              <a:rPr lang="en-US" dirty="0"/>
              <a:t>Disbursement of </a:t>
            </a:r>
            <a:r>
              <a:rPr lang="en-US" dirty="0" smtClean="0"/>
              <a:t>Funds</a:t>
            </a:r>
          </a:p>
          <a:p>
            <a:r>
              <a:rPr lang="en-US" dirty="0"/>
              <a:t>Accounting </a:t>
            </a:r>
            <a:endParaRPr lang="en-US" dirty="0" smtClean="0"/>
          </a:p>
          <a:p>
            <a:pPr marL="0" indent="0">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31</a:t>
            </a:fld>
            <a:endParaRPr lang="en-US"/>
          </a:p>
        </p:txBody>
      </p:sp>
    </p:spTree>
    <p:extLst>
      <p:ext uri="{BB962C8B-B14F-4D97-AF65-F5344CB8AC3E}">
        <p14:creationId xmlns:p14="http://schemas.microsoft.com/office/powerpoint/2010/main" xmlns="" val="25071500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p:cNvSpPr>
            <a:spLocks noGrp="1"/>
          </p:cNvSpPr>
          <p:nvPr>
            <p:ph type="sldNum" sz="quarter" idx="12"/>
          </p:nvPr>
        </p:nvSpPr>
        <p:spPr>
          <a:noFill/>
        </p:spPr>
        <p:txBody>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eaLnBrk="0" fontAlgn="base" hangingPunct="0">
              <a:spcBef>
                <a:spcPct val="0"/>
              </a:spcBef>
              <a:spcAft>
                <a:spcPct val="0"/>
              </a:spcAft>
              <a:defRPr>
                <a:solidFill>
                  <a:schemeClr val="tx1"/>
                </a:solidFill>
                <a:latin typeface="Century Gothic" pitchFamily="34" charset="0"/>
              </a:defRPr>
            </a:lvl6pPr>
            <a:lvl7pPr marL="2971800" indent="-228600" eaLnBrk="0" fontAlgn="base" hangingPunct="0">
              <a:spcBef>
                <a:spcPct val="0"/>
              </a:spcBef>
              <a:spcAft>
                <a:spcPct val="0"/>
              </a:spcAft>
              <a:defRPr>
                <a:solidFill>
                  <a:schemeClr val="tx1"/>
                </a:solidFill>
                <a:latin typeface="Century Gothic" pitchFamily="34" charset="0"/>
              </a:defRPr>
            </a:lvl7pPr>
            <a:lvl8pPr marL="3429000" indent="-228600" eaLnBrk="0" fontAlgn="base" hangingPunct="0">
              <a:spcBef>
                <a:spcPct val="0"/>
              </a:spcBef>
              <a:spcAft>
                <a:spcPct val="0"/>
              </a:spcAft>
              <a:defRPr>
                <a:solidFill>
                  <a:schemeClr val="tx1"/>
                </a:solidFill>
                <a:latin typeface="Century Gothic" pitchFamily="34" charset="0"/>
              </a:defRPr>
            </a:lvl8pPr>
            <a:lvl9pPr marL="3886200" indent="-228600" eaLnBrk="0" fontAlgn="base" hangingPunct="0">
              <a:spcBef>
                <a:spcPct val="0"/>
              </a:spcBef>
              <a:spcAft>
                <a:spcPct val="0"/>
              </a:spcAft>
              <a:defRPr>
                <a:solidFill>
                  <a:schemeClr val="tx1"/>
                </a:solidFill>
                <a:latin typeface="Century Gothic" pitchFamily="34" charset="0"/>
              </a:defRPr>
            </a:lvl9pPr>
          </a:lstStyle>
          <a:p>
            <a:fld id="{A35B2ECA-EB85-4335-AC85-3C9DD3CCD603}" type="slidenum">
              <a:rPr lang="en-US">
                <a:latin typeface="Times New Roman" pitchFamily="18" charset="0"/>
              </a:rPr>
              <a:pPr/>
              <a:t>32</a:t>
            </a:fld>
            <a:endParaRPr lang="en-US">
              <a:latin typeface="Times New Roman" pitchFamily="18" charset="0"/>
            </a:endParaRPr>
          </a:p>
        </p:txBody>
      </p:sp>
      <p:sp>
        <p:nvSpPr>
          <p:cNvPr id="112642" name="Rectangle 2"/>
          <p:cNvSpPr>
            <a:spLocks noGrp="1" noChangeArrowheads="1"/>
          </p:cNvSpPr>
          <p:nvPr>
            <p:ph type="title"/>
          </p:nvPr>
        </p:nvSpPr>
        <p:spPr>
          <a:xfrm>
            <a:off x="609600" y="533400"/>
            <a:ext cx="7772400" cy="825500"/>
          </a:xfrm>
          <a:noFill/>
          <a:extLst>
            <a:ext uri="{909E8E84-426E-40DD-AFC4-6F175D3DCCD1}">
              <a14:hiddenFill xmlns:a14="http://schemas.microsoft.com/office/drawing/2010/main" xmlns="">
                <a:solidFill>
                  <a:srgbClr val="0033CC"/>
                </a:solidFill>
              </a14:hiddenFill>
            </a:ext>
          </a:extLst>
        </p:spPr>
        <p:txBody>
          <a:bodyPr/>
          <a:lstStyle/>
          <a:p>
            <a:pPr>
              <a:defRPr/>
            </a:pPr>
            <a:r>
              <a:rPr lang="en-US" sz="2800" b="1" dirty="0" smtClean="0"/>
              <a:t>Principles of Sound Financial Administration</a:t>
            </a:r>
          </a:p>
        </p:txBody>
      </p:sp>
      <p:sp>
        <p:nvSpPr>
          <p:cNvPr id="56324" name="Rectangle 3"/>
          <p:cNvSpPr>
            <a:spLocks noGrp="1" noChangeArrowheads="1"/>
          </p:cNvSpPr>
          <p:nvPr>
            <p:ph type="body" idx="1"/>
          </p:nvPr>
        </p:nvSpPr>
        <p:spPr/>
        <p:txBody>
          <a:bodyPr/>
          <a:lstStyle/>
          <a:p>
            <a:pPr>
              <a:lnSpc>
                <a:spcPct val="90000"/>
              </a:lnSpc>
            </a:pPr>
            <a:r>
              <a:rPr lang="en-US" sz="2800" dirty="0" smtClean="0"/>
              <a:t>Accuracy</a:t>
            </a:r>
          </a:p>
          <a:p>
            <a:pPr>
              <a:lnSpc>
                <a:spcPct val="90000"/>
              </a:lnSpc>
            </a:pPr>
            <a:r>
              <a:rPr lang="en-US" sz="2800" dirty="0" smtClean="0"/>
              <a:t>Comprehensiveness</a:t>
            </a:r>
          </a:p>
          <a:p>
            <a:pPr>
              <a:lnSpc>
                <a:spcPct val="90000"/>
              </a:lnSpc>
            </a:pPr>
            <a:r>
              <a:rPr lang="en-US" sz="2800" dirty="0" smtClean="0"/>
              <a:t>Consistency</a:t>
            </a:r>
          </a:p>
          <a:p>
            <a:pPr>
              <a:lnSpc>
                <a:spcPct val="90000"/>
              </a:lnSpc>
            </a:pPr>
            <a:r>
              <a:rPr lang="en-US" sz="2800" dirty="0" smtClean="0"/>
              <a:t>Honesty</a:t>
            </a:r>
          </a:p>
          <a:p>
            <a:pPr>
              <a:lnSpc>
                <a:spcPct val="90000"/>
              </a:lnSpc>
            </a:pPr>
            <a:r>
              <a:rPr lang="en-US" sz="2800" dirty="0" smtClean="0"/>
              <a:t>Judgment</a:t>
            </a:r>
          </a:p>
          <a:p>
            <a:pPr>
              <a:lnSpc>
                <a:spcPct val="90000"/>
              </a:lnSpc>
            </a:pPr>
            <a:r>
              <a:rPr lang="en-US" sz="2800" dirty="0" smtClean="0"/>
              <a:t>Legitimacy</a:t>
            </a:r>
          </a:p>
          <a:p>
            <a:pPr>
              <a:lnSpc>
                <a:spcPct val="90000"/>
              </a:lnSpc>
            </a:pPr>
            <a:r>
              <a:rPr lang="en-US" sz="2800" dirty="0" smtClean="0"/>
              <a:t>Timeliness</a:t>
            </a:r>
          </a:p>
          <a:p>
            <a:pPr>
              <a:lnSpc>
                <a:spcPct val="90000"/>
              </a:lnSpc>
            </a:pPr>
            <a:r>
              <a:rPr lang="en-US" sz="2800" dirty="0" smtClean="0"/>
              <a:t>Transparency</a:t>
            </a:r>
          </a:p>
          <a:p>
            <a:pPr>
              <a:lnSpc>
                <a:spcPct val="90000"/>
              </a:lnSpc>
              <a:buFontTx/>
              <a:buNone/>
            </a:pPr>
            <a:endParaRPr lang="en-US" sz="2800" dirty="0" smtClean="0"/>
          </a:p>
        </p:txBody>
      </p:sp>
    </p:spTree>
    <p:extLst>
      <p:ext uri="{BB962C8B-B14F-4D97-AF65-F5344CB8AC3E}">
        <p14:creationId xmlns:p14="http://schemas.microsoft.com/office/powerpoint/2010/main" xmlns="" val="33570105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of the Day</a:t>
            </a:r>
            <a:endParaRPr lang="en-US" dirty="0"/>
          </a:p>
        </p:txBody>
      </p:sp>
      <p:sp>
        <p:nvSpPr>
          <p:cNvPr id="3" name="Content Placeholder 2"/>
          <p:cNvSpPr>
            <a:spLocks noGrp="1"/>
          </p:cNvSpPr>
          <p:nvPr>
            <p:ph idx="1"/>
          </p:nvPr>
        </p:nvSpPr>
        <p:spPr/>
        <p:txBody>
          <a:bodyPr>
            <a:normAutofit lnSpcReduction="10000"/>
          </a:bodyPr>
          <a:lstStyle/>
          <a:p>
            <a:r>
              <a:rPr lang="en-US" dirty="0"/>
              <a:t>It is well enough that people of the nation do not understand our banking and monetary system, for if they did, I believe there would be a revolution before tomorrow morning.</a:t>
            </a:r>
          </a:p>
          <a:p>
            <a:endParaRPr lang="en-US" dirty="0" smtClean="0"/>
          </a:p>
          <a:p>
            <a:endParaRPr lang="en-US" dirty="0"/>
          </a:p>
          <a:p>
            <a:pPr marL="0" indent="0">
              <a:buNone/>
            </a:pPr>
            <a:r>
              <a:rPr lang="en-US" dirty="0" smtClean="0">
                <a:solidFill>
                  <a:schemeClr val="accent6">
                    <a:lumMod val="75000"/>
                  </a:schemeClr>
                </a:solidFill>
              </a:rPr>
              <a:t>Henry </a:t>
            </a:r>
            <a:r>
              <a:rPr lang="en-US" dirty="0">
                <a:solidFill>
                  <a:schemeClr val="accent6">
                    <a:lumMod val="75000"/>
                  </a:schemeClr>
                </a:solidFill>
              </a:rPr>
              <a:t>Ford</a:t>
            </a:r>
          </a:p>
          <a:p>
            <a:pPr marL="0" indent="0">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5F66EF81-7B15-4F97-AA29-FEF92303225E}" type="slidenum">
              <a:rPr lang="en-US" smtClean="0"/>
              <a:pPr/>
              <a:t>33</a:t>
            </a:fld>
            <a:endParaRPr lang="en-US"/>
          </a:p>
        </p:txBody>
      </p:sp>
    </p:spTree>
    <p:extLst>
      <p:ext uri="{BB962C8B-B14F-4D97-AF65-F5344CB8AC3E}">
        <p14:creationId xmlns:p14="http://schemas.microsoft.com/office/powerpoint/2010/main" xmlns="" val="17013883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182</TotalTime>
  <Words>1323</Words>
  <Application>Microsoft Office PowerPoint</Application>
  <PresentationFormat>On-screen Show (4:3)</PresentationFormat>
  <Paragraphs>178</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Issues in public administration      MPA 509 </vt:lpstr>
      <vt:lpstr>Agenda </vt:lpstr>
      <vt:lpstr>Finance</vt:lpstr>
      <vt:lpstr>Public Finance</vt:lpstr>
      <vt:lpstr>Slide 5</vt:lpstr>
      <vt:lpstr>Slide 6</vt:lpstr>
      <vt:lpstr>Slide 7</vt:lpstr>
      <vt:lpstr>Slide 8</vt:lpstr>
      <vt:lpstr>Slide 9</vt:lpstr>
      <vt:lpstr>Slide 10</vt:lpstr>
      <vt:lpstr>Slide 11</vt:lpstr>
      <vt:lpstr>Budget </vt:lpstr>
      <vt:lpstr>Slide 13</vt:lpstr>
      <vt:lpstr>Slide 14</vt:lpstr>
      <vt:lpstr>Slide 15</vt:lpstr>
      <vt:lpstr>The Budget as an Instrument of Public Policy and Management </vt:lpstr>
      <vt:lpstr>Slide 17</vt:lpstr>
      <vt:lpstr>Slide 18</vt:lpstr>
      <vt:lpstr>Slide 19</vt:lpstr>
      <vt:lpstr>The Legal Basis of Budgets</vt:lpstr>
      <vt:lpstr>What is an Appropriation?</vt:lpstr>
      <vt:lpstr>Slide 22</vt:lpstr>
      <vt:lpstr>Slide 23</vt:lpstr>
      <vt:lpstr>Slide 24</vt:lpstr>
      <vt:lpstr>Slide 25</vt:lpstr>
      <vt:lpstr>Slide 26</vt:lpstr>
      <vt:lpstr>Slide 27</vt:lpstr>
      <vt:lpstr>Principles of Budgeting </vt:lpstr>
      <vt:lpstr>The Budgetary Procedure</vt:lpstr>
      <vt:lpstr>Preparation of the Budget  </vt:lpstr>
      <vt:lpstr>Execution of the Budget  </vt:lpstr>
      <vt:lpstr>Principles of Sound Financial Administration</vt:lpstr>
      <vt:lpstr>Quote of the Day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Public Administration  Financial Administration</dc:title>
  <dc:creator>comsats</dc:creator>
  <cp:lastModifiedBy>Administrator</cp:lastModifiedBy>
  <cp:revision>17</cp:revision>
  <dcterms:created xsi:type="dcterms:W3CDTF">2014-01-01T19:30:24Z</dcterms:created>
  <dcterms:modified xsi:type="dcterms:W3CDTF">2014-01-02T15:05:39Z</dcterms:modified>
</cp:coreProperties>
</file>